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17" r:id="rId2"/>
    <p:sldId id="411" r:id="rId3"/>
    <p:sldId id="412" r:id="rId4"/>
    <p:sldId id="2527" r:id="rId5"/>
    <p:sldId id="413" r:id="rId6"/>
    <p:sldId id="2529" r:id="rId7"/>
    <p:sldId id="414" r:id="rId8"/>
    <p:sldId id="2528" r:id="rId9"/>
    <p:sldId id="2518" r:id="rId10"/>
    <p:sldId id="2522" r:id="rId11"/>
    <p:sldId id="2533" r:id="rId12"/>
    <p:sldId id="2523" r:id="rId13"/>
    <p:sldId id="2524" r:id="rId14"/>
    <p:sldId id="431" r:id="rId15"/>
    <p:sldId id="2536" r:id="rId16"/>
    <p:sldId id="2537" r:id="rId17"/>
    <p:sldId id="2538" r:id="rId18"/>
    <p:sldId id="2530" r:id="rId19"/>
    <p:sldId id="2525" r:id="rId20"/>
    <p:sldId id="2526" r:id="rId21"/>
    <p:sldId id="427" r:id="rId22"/>
    <p:sldId id="428" r:id="rId23"/>
    <p:sldId id="2532" r:id="rId24"/>
    <p:sldId id="2531" r:id="rId25"/>
    <p:sldId id="2535" r:id="rId26"/>
    <p:sldId id="429" r:id="rId27"/>
    <p:sldId id="430" r:id="rId28"/>
    <p:sldId id="432" r:id="rId29"/>
    <p:sldId id="433" r:id="rId30"/>
    <p:sldId id="435" r:id="rId31"/>
    <p:sldId id="436" r:id="rId32"/>
    <p:sldId id="434" r:id="rId33"/>
    <p:sldId id="459" r:id="rId34"/>
    <p:sldId id="438" r:id="rId35"/>
    <p:sldId id="439" r:id="rId36"/>
    <p:sldId id="440" r:id="rId37"/>
    <p:sldId id="441" r:id="rId38"/>
    <p:sldId id="442" r:id="rId39"/>
    <p:sldId id="443" r:id="rId40"/>
    <p:sldId id="444" r:id="rId41"/>
    <p:sldId id="2540" r:id="rId42"/>
    <p:sldId id="2543" r:id="rId43"/>
    <p:sldId id="2544" r:id="rId44"/>
    <p:sldId id="2545" r:id="rId45"/>
    <p:sldId id="2233" r:id="rId46"/>
    <p:sldId id="2394" r:id="rId47"/>
    <p:sldId id="1747" r:id="rId48"/>
    <p:sldId id="2236" r:id="rId49"/>
    <p:sldId id="377" r:id="rId50"/>
    <p:sldId id="2546" r:id="rId51"/>
    <p:sldId id="369" r:id="rId52"/>
    <p:sldId id="2548" r:id="rId53"/>
    <p:sldId id="2547" r:id="rId54"/>
    <p:sldId id="1246" r:id="rId55"/>
    <p:sldId id="2549" r:id="rId56"/>
    <p:sldId id="1701" r:id="rId57"/>
    <p:sldId id="2550" r:id="rId58"/>
    <p:sldId id="2551" r:id="rId59"/>
    <p:sldId id="2541" r:id="rId60"/>
    <p:sldId id="2542" r:id="rId61"/>
    <p:sldId id="915" r:id="rId62"/>
    <p:sldId id="746" r:id="rId63"/>
    <p:sldId id="1807" r:id="rId64"/>
    <p:sldId id="2441" r:id="rId65"/>
    <p:sldId id="2442" r:id="rId66"/>
    <p:sldId id="2168" r:id="rId67"/>
    <p:sldId id="2226" r:id="rId68"/>
    <p:sldId id="2228" r:id="rId69"/>
    <p:sldId id="2060" r:id="rId70"/>
    <p:sldId id="1067" r:id="rId71"/>
    <p:sldId id="1715" r:id="rId72"/>
    <p:sldId id="829" r:id="rId73"/>
    <p:sldId id="2178" r:id="rId74"/>
    <p:sldId id="690" r:id="rId75"/>
    <p:sldId id="883" r:id="rId76"/>
    <p:sldId id="2185" r:id="rId7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FB834690-91A4-4AD0-8D37-EAE669088BE6}">
          <p14:sldIdLst>
            <p14:sldId id="2517"/>
            <p14:sldId id="411"/>
            <p14:sldId id="412"/>
            <p14:sldId id="2527"/>
            <p14:sldId id="413"/>
            <p14:sldId id="2529"/>
            <p14:sldId id="414"/>
            <p14:sldId id="2528"/>
            <p14:sldId id="2518"/>
            <p14:sldId id="2522"/>
            <p14:sldId id="2533"/>
            <p14:sldId id="2523"/>
            <p14:sldId id="2524"/>
            <p14:sldId id="431"/>
            <p14:sldId id="2536"/>
            <p14:sldId id="2537"/>
            <p14:sldId id="2538"/>
            <p14:sldId id="2530"/>
            <p14:sldId id="2525"/>
            <p14:sldId id="2526"/>
            <p14:sldId id="427"/>
            <p14:sldId id="428"/>
            <p14:sldId id="2532"/>
            <p14:sldId id="2531"/>
            <p14:sldId id="2535"/>
            <p14:sldId id="429"/>
            <p14:sldId id="430"/>
            <p14:sldId id="432"/>
            <p14:sldId id="433"/>
            <p14:sldId id="435"/>
            <p14:sldId id="436"/>
            <p14:sldId id="434"/>
            <p14:sldId id="459"/>
            <p14:sldId id="438"/>
            <p14:sldId id="439"/>
            <p14:sldId id="440"/>
            <p14:sldId id="441"/>
            <p14:sldId id="442"/>
            <p14:sldId id="443"/>
            <p14:sldId id="444"/>
            <p14:sldId id="2540"/>
            <p14:sldId id="2543"/>
            <p14:sldId id="2544"/>
            <p14:sldId id="2545"/>
            <p14:sldId id="2233"/>
            <p14:sldId id="2394"/>
            <p14:sldId id="1747"/>
            <p14:sldId id="2236"/>
            <p14:sldId id="377"/>
            <p14:sldId id="2546"/>
            <p14:sldId id="369"/>
            <p14:sldId id="2548"/>
            <p14:sldId id="2547"/>
            <p14:sldId id="1246"/>
            <p14:sldId id="2549"/>
            <p14:sldId id="1701"/>
            <p14:sldId id="2550"/>
            <p14:sldId id="2551"/>
            <p14:sldId id="2541"/>
            <p14:sldId id="2542"/>
            <p14:sldId id="915"/>
            <p14:sldId id="746"/>
            <p14:sldId id="1807"/>
            <p14:sldId id="2441"/>
            <p14:sldId id="2442"/>
            <p14:sldId id="2168"/>
            <p14:sldId id="2226"/>
            <p14:sldId id="2228"/>
            <p14:sldId id="2060"/>
            <p14:sldId id="1067"/>
            <p14:sldId id="1715"/>
            <p14:sldId id="829"/>
            <p14:sldId id="2178"/>
            <p14:sldId id="690"/>
            <p14:sldId id="883"/>
            <p14:sldId id="2185"/>
          </p14:sldIdLst>
        </p14:section>
        <p14:section name="Naamloze sectie" id="{A62AAF4F-EF2C-4EF0-A135-721FE41A69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67A"/>
    <a:srgbClr val="25099B"/>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0" autoAdjust="0"/>
    <p:restoredTop sz="94660"/>
  </p:normalViewPr>
  <p:slideViewPr>
    <p:cSldViewPr snapToGrid="0">
      <p:cViewPr varScale="1">
        <p:scale>
          <a:sx n="91" d="100"/>
          <a:sy n="91" d="100"/>
        </p:scale>
        <p:origin x="322"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DFA4F-CC0C-40A5-AB4F-C4810DEC9383}" type="datetimeFigureOut">
              <a:rPr lang="nl-NL" smtClean="0"/>
              <a:t>24-10-2025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7AB51-03BB-4C47-9102-CA914E8BDCEA}" type="slidenum">
              <a:rPr lang="nl-NL" smtClean="0"/>
              <a:t>‹nr.›</a:t>
            </a:fld>
            <a:endParaRPr lang="nl-NL"/>
          </a:p>
        </p:txBody>
      </p:sp>
    </p:spTree>
    <p:extLst>
      <p:ext uri="{BB962C8B-B14F-4D97-AF65-F5344CB8AC3E}">
        <p14:creationId xmlns:p14="http://schemas.microsoft.com/office/powerpoint/2010/main" val="3751544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jdelijke aanduiding voor dia-afbeelding 1">
            <a:extLst>
              <a:ext uri="{FF2B5EF4-FFF2-40B4-BE49-F238E27FC236}">
                <a16:creationId xmlns:a16="http://schemas.microsoft.com/office/drawing/2014/main" id="{0AC20F37-FBE0-47E7-86AD-7A0B2ED08730}"/>
              </a:ext>
            </a:extLst>
          </p:cNvPr>
          <p:cNvSpPr>
            <a:spLocks noGrp="1" noRot="1" noChangeAspect="1" noTextEdit="1"/>
          </p:cNvSpPr>
          <p:nvPr>
            <p:ph type="sldImg"/>
          </p:nvPr>
        </p:nvSpPr>
        <p:spPr>
          <a:ln/>
        </p:spPr>
      </p:sp>
      <p:sp>
        <p:nvSpPr>
          <p:cNvPr id="44035" name="Tijdelijke aanduiding voor notities 2">
            <a:extLst>
              <a:ext uri="{FF2B5EF4-FFF2-40B4-BE49-F238E27FC236}">
                <a16:creationId xmlns:a16="http://schemas.microsoft.com/office/drawing/2014/main" id="{39250CF1-1A29-40E6-910A-3A32DE73E5BD}"/>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r>
              <a:rPr altLang="nl-NL">
                <a:latin typeface="Times" panose="02020603050405020304" pitchFamily="18" charset="0"/>
              </a:rPr>
              <a:t>Foutje organisatie</a:t>
            </a:r>
          </a:p>
        </p:txBody>
      </p:sp>
      <p:sp>
        <p:nvSpPr>
          <p:cNvPr id="44036" name="Tijdelijke aanduiding voor dianummer 3">
            <a:extLst>
              <a:ext uri="{FF2B5EF4-FFF2-40B4-BE49-F238E27FC236}">
                <a16:creationId xmlns:a16="http://schemas.microsoft.com/office/drawing/2014/main" id="{A4269EA7-58B1-4CBA-A8AD-4234381930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defRPr sz="1200">
                <a:solidFill>
                  <a:srgbClr val="000000"/>
                </a:solidFill>
                <a:latin typeface="Times" panose="02020603050405020304" pitchFamily="18" charset="0"/>
              </a:defRPr>
            </a:lvl1pPr>
            <a:lvl2pPr marL="742950" indent="-285750" eaLnBrk="0" hangingPunct="0">
              <a:spcBef>
                <a:spcPts val="400"/>
              </a:spcBef>
              <a:defRPr sz="1200">
                <a:solidFill>
                  <a:srgbClr val="000000"/>
                </a:solidFill>
                <a:latin typeface="Times" panose="02020603050405020304" pitchFamily="18" charset="0"/>
              </a:defRPr>
            </a:lvl2pPr>
            <a:lvl3pPr marL="1143000" indent="-228600" eaLnBrk="0" hangingPunct="0">
              <a:spcBef>
                <a:spcPts val="400"/>
              </a:spcBef>
              <a:defRPr sz="1200">
                <a:solidFill>
                  <a:srgbClr val="000000"/>
                </a:solidFill>
                <a:latin typeface="Times" panose="02020603050405020304" pitchFamily="18" charset="0"/>
              </a:defRPr>
            </a:lvl3pPr>
            <a:lvl4pPr marL="1600200" indent="-228600" eaLnBrk="0" hangingPunct="0">
              <a:spcBef>
                <a:spcPts val="400"/>
              </a:spcBef>
              <a:defRPr sz="1200">
                <a:solidFill>
                  <a:srgbClr val="000000"/>
                </a:solidFill>
                <a:latin typeface="Times" panose="02020603050405020304" pitchFamily="18" charset="0"/>
              </a:defRPr>
            </a:lvl4pPr>
            <a:lvl5pPr marL="2057400" indent="-228600" eaLnBrk="0" hangingPunct="0">
              <a:spcBef>
                <a:spcPts val="400"/>
              </a:spcBef>
              <a:defRPr sz="1200">
                <a:solidFill>
                  <a:srgbClr val="000000"/>
                </a:solidFill>
                <a:latin typeface="Times" panose="02020603050405020304" pitchFamily="18" charset="0"/>
              </a:defRPr>
            </a:lvl5pPr>
            <a:lvl6pPr marL="2514600" indent="-228600" eaLnBrk="0" fontAlgn="base" hangingPunct="0">
              <a:spcBef>
                <a:spcPts val="400"/>
              </a:spcBef>
              <a:spcAft>
                <a:spcPct val="0"/>
              </a:spcAft>
              <a:defRPr sz="1200">
                <a:solidFill>
                  <a:srgbClr val="000000"/>
                </a:solidFill>
                <a:latin typeface="Times" panose="02020603050405020304" pitchFamily="18" charset="0"/>
              </a:defRPr>
            </a:lvl6pPr>
            <a:lvl7pPr marL="2971800" indent="-228600" eaLnBrk="0" fontAlgn="base" hangingPunct="0">
              <a:spcBef>
                <a:spcPts val="400"/>
              </a:spcBef>
              <a:spcAft>
                <a:spcPct val="0"/>
              </a:spcAft>
              <a:defRPr sz="1200">
                <a:solidFill>
                  <a:srgbClr val="000000"/>
                </a:solidFill>
                <a:latin typeface="Times" panose="02020603050405020304" pitchFamily="18" charset="0"/>
              </a:defRPr>
            </a:lvl7pPr>
            <a:lvl8pPr marL="3429000" indent="-228600" eaLnBrk="0" fontAlgn="base" hangingPunct="0">
              <a:spcBef>
                <a:spcPts val="400"/>
              </a:spcBef>
              <a:spcAft>
                <a:spcPct val="0"/>
              </a:spcAft>
              <a:defRPr sz="1200">
                <a:solidFill>
                  <a:srgbClr val="000000"/>
                </a:solidFill>
                <a:latin typeface="Times" panose="02020603050405020304" pitchFamily="18" charset="0"/>
              </a:defRPr>
            </a:lvl8pPr>
            <a:lvl9pPr marL="3886200" indent="-228600" eaLnBrk="0" fontAlgn="base" hangingPunct="0">
              <a:spcBef>
                <a:spcPts val="400"/>
              </a:spcBef>
              <a:spcAft>
                <a:spcPct val="0"/>
              </a:spcAft>
              <a:defRPr sz="1200">
                <a:solidFill>
                  <a:srgbClr val="000000"/>
                </a:solidFill>
                <a:latin typeface="Times" panose="02020603050405020304" pitchFamily="18" charset="0"/>
              </a:defRPr>
            </a:lvl9pPr>
          </a:lstStyle>
          <a:p>
            <a:pPr eaLnBrk="1">
              <a:spcBef>
                <a:spcPct val="0"/>
              </a:spcBef>
            </a:pPr>
            <a:fld id="{272F5C4B-C88B-4774-ACEB-E0C79A0A1EC0}" type="slidenum">
              <a:rPr lang="nl-NL" altLang="en-US"/>
              <a:pPr eaLnBrk="1">
                <a:spcBef>
                  <a:spcPct val="0"/>
                </a:spcBef>
              </a:pPr>
              <a:t>17</a:t>
            </a:fld>
            <a:endParaRPr lang="nl-NL" altLang="en-US"/>
          </a:p>
        </p:txBody>
      </p:sp>
    </p:spTree>
    <p:extLst>
      <p:ext uri="{BB962C8B-B14F-4D97-AF65-F5344CB8AC3E}">
        <p14:creationId xmlns:p14="http://schemas.microsoft.com/office/powerpoint/2010/main" val="189293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Cel kan ook atoom zijn, of mens</a:t>
            </a:r>
          </a:p>
        </p:txBody>
      </p:sp>
      <p:sp>
        <p:nvSpPr>
          <p:cNvPr id="4" name="Tijdelijke aanduiding voor dianummer 3"/>
          <p:cNvSpPr>
            <a:spLocks noGrp="1"/>
          </p:cNvSpPr>
          <p:nvPr>
            <p:ph type="sldNum" sz="quarter" idx="10"/>
          </p:nvPr>
        </p:nvSpPr>
        <p:spPr/>
        <p:txBody>
          <a:bodyPr/>
          <a:lstStyle/>
          <a:p>
            <a:pPr>
              <a:defRPr/>
            </a:pPr>
            <a:fld id="{525C0EAF-10CD-48F7-A2EE-D52D5ACEF580}" type="slidenum">
              <a:rPr lang="nl-NL" smtClean="0"/>
              <a:pPr>
                <a:defRPr/>
              </a:pPr>
              <a:t>66</a:t>
            </a:fld>
            <a:endParaRPr lang="nl-NL"/>
          </a:p>
        </p:txBody>
      </p:sp>
    </p:spTree>
    <p:extLst>
      <p:ext uri="{BB962C8B-B14F-4D97-AF65-F5344CB8AC3E}">
        <p14:creationId xmlns:p14="http://schemas.microsoft.com/office/powerpoint/2010/main" val="3600548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1EA01-1421-3F11-C274-4E829949EA77}"/>
            </a:ext>
          </a:extLst>
        </p:cNvPr>
        <p:cNvGrpSpPr/>
        <p:nvPr/>
      </p:nvGrpSpPr>
      <p:grpSpPr>
        <a:xfrm>
          <a:off x="0" y="0"/>
          <a:ext cx="0" cy="0"/>
          <a:chOff x="0" y="0"/>
          <a:chExt cx="0" cy="0"/>
        </a:xfrm>
      </p:grpSpPr>
      <p:sp>
        <p:nvSpPr>
          <p:cNvPr id="44034" name="Tijdelijke aanduiding voor dia-afbeelding 1">
            <a:extLst>
              <a:ext uri="{FF2B5EF4-FFF2-40B4-BE49-F238E27FC236}">
                <a16:creationId xmlns:a16="http://schemas.microsoft.com/office/drawing/2014/main" id="{A8F9B6F5-C934-EC34-B606-DB8B0F3ACC80}"/>
              </a:ext>
            </a:extLst>
          </p:cNvPr>
          <p:cNvSpPr>
            <a:spLocks noGrp="1" noRot="1" noChangeAspect="1" noTextEdit="1"/>
          </p:cNvSpPr>
          <p:nvPr>
            <p:ph type="sldImg"/>
          </p:nvPr>
        </p:nvSpPr>
        <p:spPr>
          <a:ln/>
        </p:spPr>
      </p:sp>
      <p:sp>
        <p:nvSpPr>
          <p:cNvPr id="44035" name="Tijdelijke aanduiding voor notities 2">
            <a:extLst>
              <a:ext uri="{FF2B5EF4-FFF2-40B4-BE49-F238E27FC236}">
                <a16:creationId xmlns:a16="http://schemas.microsoft.com/office/drawing/2014/main" id="{50C38436-B639-CF1C-2ECD-4EF4752F742F}"/>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r>
              <a:rPr altLang="nl-NL">
                <a:latin typeface="Times" panose="02020603050405020304" pitchFamily="18" charset="0"/>
              </a:rPr>
              <a:t>Foutje organisatie</a:t>
            </a:r>
          </a:p>
        </p:txBody>
      </p:sp>
      <p:sp>
        <p:nvSpPr>
          <p:cNvPr id="44036" name="Tijdelijke aanduiding voor dianummer 3">
            <a:extLst>
              <a:ext uri="{FF2B5EF4-FFF2-40B4-BE49-F238E27FC236}">
                <a16:creationId xmlns:a16="http://schemas.microsoft.com/office/drawing/2014/main" id="{6F368001-7E88-EB45-7E7F-B3EFC68792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defRPr sz="1200">
                <a:solidFill>
                  <a:srgbClr val="000000"/>
                </a:solidFill>
                <a:latin typeface="Times" panose="02020603050405020304" pitchFamily="18" charset="0"/>
              </a:defRPr>
            </a:lvl1pPr>
            <a:lvl2pPr marL="742950" indent="-285750" eaLnBrk="0" hangingPunct="0">
              <a:spcBef>
                <a:spcPts val="400"/>
              </a:spcBef>
              <a:defRPr sz="1200">
                <a:solidFill>
                  <a:srgbClr val="000000"/>
                </a:solidFill>
                <a:latin typeface="Times" panose="02020603050405020304" pitchFamily="18" charset="0"/>
              </a:defRPr>
            </a:lvl2pPr>
            <a:lvl3pPr marL="1143000" indent="-228600" eaLnBrk="0" hangingPunct="0">
              <a:spcBef>
                <a:spcPts val="400"/>
              </a:spcBef>
              <a:defRPr sz="1200">
                <a:solidFill>
                  <a:srgbClr val="000000"/>
                </a:solidFill>
                <a:latin typeface="Times" panose="02020603050405020304" pitchFamily="18" charset="0"/>
              </a:defRPr>
            </a:lvl3pPr>
            <a:lvl4pPr marL="1600200" indent="-228600" eaLnBrk="0" hangingPunct="0">
              <a:spcBef>
                <a:spcPts val="400"/>
              </a:spcBef>
              <a:defRPr sz="1200">
                <a:solidFill>
                  <a:srgbClr val="000000"/>
                </a:solidFill>
                <a:latin typeface="Times" panose="02020603050405020304" pitchFamily="18" charset="0"/>
              </a:defRPr>
            </a:lvl4pPr>
            <a:lvl5pPr marL="2057400" indent="-228600" eaLnBrk="0" hangingPunct="0">
              <a:spcBef>
                <a:spcPts val="400"/>
              </a:spcBef>
              <a:defRPr sz="1200">
                <a:solidFill>
                  <a:srgbClr val="000000"/>
                </a:solidFill>
                <a:latin typeface="Times" panose="02020603050405020304" pitchFamily="18" charset="0"/>
              </a:defRPr>
            </a:lvl5pPr>
            <a:lvl6pPr marL="2514600" indent="-228600" eaLnBrk="0" fontAlgn="base" hangingPunct="0">
              <a:spcBef>
                <a:spcPts val="400"/>
              </a:spcBef>
              <a:spcAft>
                <a:spcPct val="0"/>
              </a:spcAft>
              <a:defRPr sz="1200">
                <a:solidFill>
                  <a:srgbClr val="000000"/>
                </a:solidFill>
                <a:latin typeface="Times" panose="02020603050405020304" pitchFamily="18" charset="0"/>
              </a:defRPr>
            </a:lvl6pPr>
            <a:lvl7pPr marL="2971800" indent="-228600" eaLnBrk="0" fontAlgn="base" hangingPunct="0">
              <a:spcBef>
                <a:spcPts val="400"/>
              </a:spcBef>
              <a:spcAft>
                <a:spcPct val="0"/>
              </a:spcAft>
              <a:defRPr sz="1200">
                <a:solidFill>
                  <a:srgbClr val="000000"/>
                </a:solidFill>
                <a:latin typeface="Times" panose="02020603050405020304" pitchFamily="18" charset="0"/>
              </a:defRPr>
            </a:lvl7pPr>
            <a:lvl8pPr marL="3429000" indent="-228600" eaLnBrk="0" fontAlgn="base" hangingPunct="0">
              <a:spcBef>
                <a:spcPts val="400"/>
              </a:spcBef>
              <a:spcAft>
                <a:spcPct val="0"/>
              </a:spcAft>
              <a:defRPr sz="1200">
                <a:solidFill>
                  <a:srgbClr val="000000"/>
                </a:solidFill>
                <a:latin typeface="Times" panose="02020603050405020304" pitchFamily="18" charset="0"/>
              </a:defRPr>
            </a:lvl8pPr>
            <a:lvl9pPr marL="3886200" indent="-228600" eaLnBrk="0" fontAlgn="base" hangingPunct="0">
              <a:spcBef>
                <a:spcPts val="400"/>
              </a:spcBef>
              <a:spcAft>
                <a:spcPct val="0"/>
              </a:spcAft>
              <a:defRPr sz="1200">
                <a:solidFill>
                  <a:srgbClr val="000000"/>
                </a:solidFill>
                <a:latin typeface="Times" panose="02020603050405020304" pitchFamily="18" charset="0"/>
              </a:defRPr>
            </a:lvl9pPr>
          </a:lstStyle>
          <a:p>
            <a:pPr eaLnBrk="1">
              <a:spcBef>
                <a:spcPct val="0"/>
              </a:spcBef>
            </a:pPr>
            <a:fld id="{272F5C4B-C88B-4774-ACEB-E0C79A0A1EC0}" type="slidenum">
              <a:rPr lang="nl-NL" altLang="en-US"/>
              <a:pPr eaLnBrk="1">
                <a:spcBef>
                  <a:spcPct val="0"/>
                </a:spcBef>
              </a:pPr>
              <a:t>67</a:t>
            </a:fld>
            <a:endParaRPr lang="nl-NL" altLang="en-US"/>
          </a:p>
        </p:txBody>
      </p:sp>
    </p:spTree>
    <p:extLst>
      <p:ext uri="{BB962C8B-B14F-4D97-AF65-F5344CB8AC3E}">
        <p14:creationId xmlns:p14="http://schemas.microsoft.com/office/powerpoint/2010/main" val="1037284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9886BC-1A2F-404C-969C-9CEAF40AF1F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FB52FDF-EF14-44A7-A10E-934F235D9C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D6C31BD-CB47-4061-ABF1-9723F9148092}"/>
              </a:ext>
            </a:extLst>
          </p:cNvPr>
          <p:cNvSpPr>
            <a:spLocks noGrp="1"/>
          </p:cNvSpPr>
          <p:nvPr>
            <p:ph type="dt" sz="half" idx="10"/>
          </p:nvPr>
        </p:nvSpPr>
        <p:spPr/>
        <p:txBody>
          <a:bodyPr/>
          <a:lstStyle/>
          <a:p>
            <a:fld id="{19235A67-3B00-496C-8180-E0F733E3627B}" type="datetimeFigureOut">
              <a:rPr lang="nl-NL" smtClean="0"/>
              <a:t>24-10-2025</a:t>
            </a:fld>
            <a:endParaRPr lang="nl-NL"/>
          </a:p>
        </p:txBody>
      </p:sp>
      <p:sp>
        <p:nvSpPr>
          <p:cNvPr id="5" name="Tijdelijke aanduiding voor voettekst 4">
            <a:extLst>
              <a:ext uri="{FF2B5EF4-FFF2-40B4-BE49-F238E27FC236}">
                <a16:creationId xmlns:a16="http://schemas.microsoft.com/office/drawing/2014/main" id="{A223FC59-BDF3-4D70-AF7A-C8153F7C53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60B82D-BDD6-4F4C-82E1-D0D797B96EAD}"/>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233362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8F8249-2E0B-407E-B5C3-03768098915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D71D63B-5320-4977-B487-52EE1EB5C4E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A65831-9045-48A9-9B0A-41FFCFBD4B7C}"/>
              </a:ext>
            </a:extLst>
          </p:cNvPr>
          <p:cNvSpPr>
            <a:spLocks noGrp="1"/>
          </p:cNvSpPr>
          <p:nvPr>
            <p:ph type="dt" sz="half" idx="10"/>
          </p:nvPr>
        </p:nvSpPr>
        <p:spPr/>
        <p:txBody>
          <a:bodyPr/>
          <a:lstStyle/>
          <a:p>
            <a:fld id="{19235A67-3B00-496C-8180-E0F733E3627B}" type="datetimeFigureOut">
              <a:rPr lang="nl-NL" smtClean="0"/>
              <a:t>24-10-2025</a:t>
            </a:fld>
            <a:endParaRPr lang="nl-NL"/>
          </a:p>
        </p:txBody>
      </p:sp>
      <p:sp>
        <p:nvSpPr>
          <p:cNvPr id="5" name="Tijdelijke aanduiding voor voettekst 4">
            <a:extLst>
              <a:ext uri="{FF2B5EF4-FFF2-40B4-BE49-F238E27FC236}">
                <a16:creationId xmlns:a16="http://schemas.microsoft.com/office/drawing/2014/main" id="{CDAA1F25-3077-453B-B09D-A69DD93A89F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C77BA39-0D68-4AB5-9465-E8E5F2CAAE45}"/>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1477685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FE44931-7CB6-403E-8DE8-C45FFA4F4C5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F005436-0289-42DC-8F13-36591EAA636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EB2F6B3-81AC-4225-A606-03324A4FE97A}"/>
              </a:ext>
            </a:extLst>
          </p:cNvPr>
          <p:cNvSpPr>
            <a:spLocks noGrp="1"/>
          </p:cNvSpPr>
          <p:nvPr>
            <p:ph type="dt" sz="half" idx="10"/>
          </p:nvPr>
        </p:nvSpPr>
        <p:spPr/>
        <p:txBody>
          <a:bodyPr/>
          <a:lstStyle/>
          <a:p>
            <a:fld id="{19235A67-3B00-496C-8180-E0F733E3627B}" type="datetimeFigureOut">
              <a:rPr lang="nl-NL" smtClean="0"/>
              <a:t>24-10-2025</a:t>
            </a:fld>
            <a:endParaRPr lang="nl-NL"/>
          </a:p>
        </p:txBody>
      </p:sp>
      <p:sp>
        <p:nvSpPr>
          <p:cNvPr id="5" name="Tijdelijke aanduiding voor voettekst 4">
            <a:extLst>
              <a:ext uri="{FF2B5EF4-FFF2-40B4-BE49-F238E27FC236}">
                <a16:creationId xmlns:a16="http://schemas.microsoft.com/office/drawing/2014/main" id="{5D149B02-1311-4D9D-B0F8-DF32EA2249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8177220-13CE-4403-B476-219A09B8A550}"/>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4160538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4679"/>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417035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45717" y="502157"/>
            <a:ext cx="10100564" cy="45275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761793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668381" y="0"/>
            <a:ext cx="1524000" cy="6858000"/>
          </a:xfrm>
          <a:custGeom>
            <a:avLst/>
            <a:gdLst/>
            <a:ahLst/>
            <a:cxnLst/>
            <a:rect l="l" t="t" r="r" b="b"/>
            <a:pathLst>
              <a:path w="1524000" h="6858000">
                <a:moveTo>
                  <a:pt x="0" y="6858000"/>
                </a:moveTo>
                <a:lnTo>
                  <a:pt x="1523619" y="6858000"/>
                </a:lnTo>
                <a:lnTo>
                  <a:pt x="1523619" y="0"/>
                </a:lnTo>
                <a:lnTo>
                  <a:pt x="0" y="0"/>
                </a:lnTo>
                <a:lnTo>
                  <a:pt x="0" y="6858000"/>
                </a:lnTo>
                <a:close/>
              </a:path>
            </a:pathLst>
          </a:custGeom>
          <a:solidFill>
            <a:srgbClr val="004679"/>
          </a:solidFill>
        </p:spPr>
        <p:txBody>
          <a:bodyPr wrap="square" lIns="0" tIns="0" rIns="0" bIns="0" rtlCol="0"/>
          <a:lstStyle/>
          <a:p>
            <a:endParaRPr/>
          </a:p>
        </p:txBody>
      </p:sp>
      <p:sp>
        <p:nvSpPr>
          <p:cNvPr id="17" name="bg object 17"/>
          <p:cNvSpPr/>
          <p:nvPr/>
        </p:nvSpPr>
        <p:spPr>
          <a:xfrm>
            <a:off x="0" y="0"/>
            <a:ext cx="1524635" cy="6858000"/>
          </a:xfrm>
          <a:custGeom>
            <a:avLst/>
            <a:gdLst/>
            <a:ahLst/>
            <a:cxnLst/>
            <a:rect l="l" t="t" r="r" b="b"/>
            <a:pathLst>
              <a:path w="1524635" h="6858000">
                <a:moveTo>
                  <a:pt x="0" y="6858000"/>
                </a:moveTo>
                <a:lnTo>
                  <a:pt x="1524381" y="6858000"/>
                </a:lnTo>
                <a:lnTo>
                  <a:pt x="1524381" y="0"/>
                </a:lnTo>
                <a:lnTo>
                  <a:pt x="0" y="0"/>
                </a:lnTo>
                <a:lnTo>
                  <a:pt x="0" y="6858000"/>
                </a:lnTo>
                <a:close/>
              </a:path>
            </a:pathLst>
          </a:custGeom>
          <a:solidFill>
            <a:srgbClr val="004679"/>
          </a:solidFill>
        </p:spPr>
        <p:txBody>
          <a:bodyPr wrap="square" lIns="0" tIns="0" rIns="0" bIns="0" rtlCol="0"/>
          <a:lstStyle/>
          <a:p>
            <a:endParaRPr/>
          </a:p>
        </p:txBody>
      </p:sp>
      <p:sp>
        <p:nvSpPr>
          <p:cNvPr id="18" name="bg object 18"/>
          <p:cNvSpPr/>
          <p:nvPr/>
        </p:nvSpPr>
        <p:spPr>
          <a:xfrm>
            <a:off x="1524380" y="38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00000"/>
          </a:solidFill>
        </p:spPr>
        <p:txBody>
          <a:bodyPr wrap="square" lIns="0" tIns="0" rIns="0" bIns="0" rtlCol="0"/>
          <a:lstStyle/>
          <a:p>
            <a:endParaRPr/>
          </a:p>
        </p:txBody>
      </p:sp>
      <p:sp>
        <p:nvSpPr>
          <p:cNvPr id="19" name="bg object 19"/>
          <p:cNvSpPr/>
          <p:nvPr/>
        </p:nvSpPr>
        <p:spPr>
          <a:xfrm>
            <a:off x="1524380" y="38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25402">
            <a:solidFill>
              <a:srgbClr val="385D89"/>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099028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8770C-5C21-4B43-A003-59B6C0651618}"/>
              </a:ext>
            </a:extLst>
          </p:cNvPr>
          <p:cNvSpPr>
            <a:spLocks noGrp="1"/>
          </p:cNvSpPr>
          <p:nvPr>
            <p:ph type="title"/>
          </p:nvPr>
        </p:nvSpPr>
        <p:spPr/>
        <p:txBody>
          <a:bodyPr/>
          <a:lstStyle>
            <a:lvl1pPr>
              <a:defRPr>
                <a:solidFill>
                  <a:srgbClr val="FFFF00"/>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1EE494D0-B509-4875-92BF-6C6281169BE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7" name="Picture 2">
            <a:extLst>
              <a:ext uri="{FF2B5EF4-FFF2-40B4-BE49-F238E27FC236}">
                <a16:creationId xmlns:a16="http://schemas.microsoft.com/office/drawing/2014/main" id="{C5F2F942-4E28-4493-A18C-A95E771EC8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11547" y="482727"/>
            <a:ext cx="1224136" cy="109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3902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F5E9C3-531C-49E8-A507-C1570925888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CB57248-0CB7-4BBF-815E-7C14A7FBFE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095758C-716B-42C2-A5D0-8F76BB9D8352}"/>
              </a:ext>
            </a:extLst>
          </p:cNvPr>
          <p:cNvSpPr>
            <a:spLocks noGrp="1"/>
          </p:cNvSpPr>
          <p:nvPr>
            <p:ph type="dt" sz="half" idx="10"/>
          </p:nvPr>
        </p:nvSpPr>
        <p:spPr/>
        <p:txBody>
          <a:bodyPr/>
          <a:lstStyle/>
          <a:p>
            <a:fld id="{19235A67-3B00-496C-8180-E0F733E3627B}" type="datetimeFigureOut">
              <a:rPr lang="nl-NL" smtClean="0"/>
              <a:t>24-10-2025</a:t>
            </a:fld>
            <a:endParaRPr lang="nl-NL"/>
          </a:p>
        </p:txBody>
      </p:sp>
      <p:sp>
        <p:nvSpPr>
          <p:cNvPr id="5" name="Tijdelijke aanduiding voor voettekst 4">
            <a:extLst>
              <a:ext uri="{FF2B5EF4-FFF2-40B4-BE49-F238E27FC236}">
                <a16:creationId xmlns:a16="http://schemas.microsoft.com/office/drawing/2014/main" id="{54D81F60-51DB-465D-9EA3-7006B9AF6F9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C1EEC0F-C4FD-4513-9E32-3B72D544155E}"/>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1287260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D48521-FAE5-44A6-8004-17EC7A46268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F615EF3-7F08-44BB-8089-F141776E31D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875F0D5-5BDF-4EB9-8EBA-391576422C3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B1E554A-DDBA-4128-A28B-00A3D307A154}"/>
              </a:ext>
            </a:extLst>
          </p:cNvPr>
          <p:cNvSpPr>
            <a:spLocks noGrp="1"/>
          </p:cNvSpPr>
          <p:nvPr>
            <p:ph type="dt" sz="half" idx="10"/>
          </p:nvPr>
        </p:nvSpPr>
        <p:spPr/>
        <p:txBody>
          <a:bodyPr/>
          <a:lstStyle/>
          <a:p>
            <a:fld id="{19235A67-3B00-496C-8180-E0F733E3627B}" type="datetimeFigureOut">
              <a:rPr lang="nl-NL" smtClean="0"/>
              <a:t>24-10-2025</a:t>
            </a:fld>
            <a:endParaRPr lang="nl-NL"/>
          </a:p>
        </p:txBody>
      </p:sp>
      <p:sp>
        <p:nvSpPr>
          <p:cNvPr id="6" name="Tijdelijke aanduiding voor voettekst 5">
            <a:extLst>
              <a:ext uri="{FF2B5EF4-FFF2-40B4-BE49-F238E27FC236}">
                <a16:creationId xmlns:a16="http://schemas.microsoft.com/office/drawing/2014/main" id="{831A6C29-18F7-42B8-A228-10F7C845DC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36E35E8-E415-4AC5-8911-AB522A1125DC}"/>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358811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A3C52-29FC-4B60-9F42-601D529918D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8DA4C98-F52F-4D9C-AFE0-A6F4934053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861D49C-1043-44B3-86CA-3C17003F260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0F3E94D-EDD3-4EE1-BEC5-D20A21D337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3F980D2-C133-4BB3-9421-AFEE3448371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8DCE72B-3AB2-4BE5-BE81-09EAA447FC1B}"/>
              </a:ext>
            </a:extLst>
          </p:cNvPr>
          <p:cNvSpPr>
            <a:spLocks noGrp="1"/>
          </p:cNvSpPr>
          <p:nvPr>
            <p:ph type="dt" sz="half" idx="10"/>
          </p:nvPr>
        </p:nvSpPr>
        <p:spPr/>
        <p:txBody>
          <a:bodyPr/>
          <a:lstStyle/>
          <a:p>
            <a:fld id="{19235A67-3B00-496C-8180-E0F733E3627B}" type="datetimeFigureOut">
              <a:rPr lang="nl-NL" smtClean="0"/>
              <a:t>24-10-2025</a:t>
            </a:fld>
            <a:endParaRPr lang="nl-NL"/>
          </a:p>
        </p:txBody>
      </p:sp>
      <p:sp>
        <p:nvSpPr>
          <p:cNvPr id="8" name="Tijdelijke aanduiding voor voettekst 7">
            <a:extLst>
              <a:ext uri="{FF2B5EF4-FFF2-40B4-BE49-F238E27FC236}">
                <a16:creationId xmlns:a16="http://schemas.microsoft.com/office/drawing/2014/main" id="{CBE7DA73-BF11-4C55-BC7E-87F55C7E5D2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AA6B0BD-651B-4D37-A5FD-C51BDAE1FC85}"/>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1512725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186B87-5E1C-49E8-BD35-CC4744E1E9A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C89EFDB-3A30-4F88-976D-FD5AAF20036B}"/>
              </a:ext>
            </a:extLst>
          </p:cNvPr>
          <p:cNvSpPr>
            <a:spLocks noGrp="1"/>
          </p:cNvSpPr>
          <p:nvPr>
            <p:ph type="dt" sz="half" idx="10"/>
          </p:nvPr>
        </p:nvSpPr>
        <p:spPr/>
        <p:txBody>
          <a:bodyPr/>
          <a:lstStyle/>
          <a:p>
            <a:fld id="{19235A67-3B00-496C-8180-E0F733E3627B}" type="datetimeFigureOut">
              <a:rPr lang="nl-NL" smtClean="0"/>
              <a:t>24-10-2025</a:t>
            </a:fld>
            <a:endParaRPr lang="nl-NL"/>
          </a:p>
        </p:txBody>
      </p:sp>
      <p:sp>
        <p:nvSpPr>
          <p:cNvPr id="4" name="Tijdelijke aanduiding voor voettekst 3">
            <a:extLst>
              <a:ext uri="{FF2B5EF4-FFF2-40B4-BE49-F238E27FC236}">
                <a16:creationId xmlns:a16="http://schemas.microsoft.com/office/drawing/2014/main" id="{3DFA3D5B-9397-4FA4-A9C0-97BA046F263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1310AD2-5AFF-4B4F-B970-E8E7307B6F53}"/>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1133148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AF4AB08-2EB9-4BCE-8904-A8CE91D24588}"/>
              </a:ext>
            </a:extLst>
          </p:cNvPr>
          <p:cNvSpPr>
            <a:spLocks noGrp="1"/>
          </p:cNvSpPr>
          <p:nvPr>
            <p:ph type="dt" sz="half" idx="10"/>
          </p:nvPr>
        </p:nvSpPr>
        <p:spPr/>
        <p:txBody>
          <a:bodyPr/>
          <a:lstStyle/>
          <a:p>
            <a:fld id="{19235A67-3B00-496C-8180-E0F733E3627B}" type="datetimeFigureOut">
              <a:rPr lang="nl-NL" smtClean="0"/>
              <a:t>24-10-2025</a:t>
            </a:fld>
            <a:endParaRPr lang="nl-NL"/>
          </a:p>
        </p:txBody>
      </p:sp>
      <p:sp>
        <p:nvSpPr>
          <p:cNvPr id="3" name="Tijdelijke aanduiding voor voettekst 2">
            <a:extLst>
              <a:ext uri="{FF2B5EF4-FFF2-40B4-BE49-F238E27FC236}">
                <a16:creationId xmlns:a16="http://schemas.microsoft.com/office/drawing/2014/main" id="{6E10A8BC-CE2D-4598-9B48-F9C3FD01CF6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057C5C6-7E56-4E79-B8AD-E429F68A200D}"/>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1106289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7CBF86-D8FF-48BF-99E9-6150E58C9A9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384D833-6172-42E4-AD6A-8345FF150E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837AB15-BAC3-4966-8C69-27F6EBA76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ED1166D-B8F8-4461-8AB6-BA39D5BEDB69}"/>
              </a:ext>
            </a:extLst>
          </p:cNvPr>
          <p:cNvSpPr>
            <a:spLocks noGrp="1"/>
          </p:cNvSpPr>
          <p:nvPr>
            <p:ph type="dt" sz="half" idx="10"/>
          </p:nvPr>
        </p:nvSpPr>
        <p:spPr/>
        <p:txBody>
          <a:bodyPr/>
          <a:lstStyle/>
          <a:p>
            <a:fld id="{19235A67-3B00-496C-8180-E0F733E3627B}" type="datetimeFigureOut">
              <a:rPr lang="nl-NL" smtClean="0"/>
              <a:t>24-10-2025</a:t>
            </a:fld>
            <a:endParaRPr lang="nl-NL"/>
          </a:p>
        </p:txBody>
      </p:sp>
      <p:sp>
        <p:nvSpPr>
          <p:cNvPr id="6" name="Tijdelijke aanduiding voor voettekst 5">
            <a:extLst>
              <a:ext uri="{FF2B5EF4-FFF2-40B4-BE49-F238E27FC236}">
                <a16:creationId xmlns:a16="http://schemas.microsoft.com/office/drawing/2014/main" id="{0770BB35-B436-4A2F-9684-F776F0CA85B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0E8EB15-B415-4DD7-88B9-4EBF00C8CF2A}"/>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3357599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4EC535-DD78-4C41-BF10-B20B7CEA23C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D61F8B3-19EC-4841-980D-38054128BF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353DC54-0123-46B9-9A7A-EF337512A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A488FC0-15A1-499D-9BC5-623DED24002C}"/>
              </a:ext>
            </a:extLst>
          </p:cNvPr>
          <p:cNvSpPr>
            <a:spLocks noGrp="1"/>
          </p:cNvSpPr>
          <p:nvPr>
            <p:ph type="dt" sz="half" idx="10"/>
          </p:nvPr>
        </p:nvSpPr>
        <p:spPr/>
        <p:txBody>
          <a:bodyPr/>
          <a:lstStyle/>
          <a:p>
            <a:fld id="{19235A67-3B00-496C-8180-E0F733E3627B}" type="datetimeFigureOut">
              <a:rPr lang="nl-NL" smtClean="0"/>
              <a:t>24-10-2025</a:t>
            </a:fld>
            <a:endParaRPr lang="nl-NL"/>
          </a:p>
        </p:txBody>
      </p:sp>
      <p:sp>
        <p:nvSpPr>
          <p:cNvPr id="6" name="Tijdelijke aanduiding voor voettekst 5">
            <a:extLst>
              <a:ext uri="{FF2B5EF4-FFF2-40B4-BE49-F238E27FC236}">
                <a16:creationId xmlns:a16="http://schemas.microsoft.com/office/drawing/2014/main" id="{C26E88F4-C4EB-40B9-8B25-6DE07A3F9FA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EA57BB5-C548-42D8-98E1-623382FB8A35}"/>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3643216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67A"/>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25612D-5520-400C-8177-FF5CCC03F6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25A1C95-A5A4-408E-AE95-29C92FC88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3B496CA-02BB-4B13-85EB-3366CF327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35A67-3B00-496C-8180-E0F733E3627B}" type="datetimeFigureOut">
              <a:rPr lang="nl-NL" smtClean="0"/>
              <a:t>24-10-2025</a:t>
            </a:fld>
            <a:endParaRPr lang="nl-NL"/>
          </a:p>
        </p:txBody>
      </p:sp>
      <p:sp>
        <p:nvSpPr>
          <p:cNvPr id="5" name="Tijdelijke aanduiding voor voettekst 4">
            <a:extLst>
              <a:ext uri="{FF2B5EF4-FFF2-40B4-BE49-F238E27FC236}">
                <a16:creationId xmlns:a16="http://schemas.microsoft.com/office/drawing/2014/main" id="{E2554BDB-CC71-4863-A163-ADF313B3A4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89CA300-7186-49CA-BEF8-D67547FD9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E2B0C9-8050-46DD-8BD1-3D43E104F2E7}" type="slidenum">
              <a:rPr lang="nl-NL" smtClean="0"/>
              <a:t>‹nr.›</a:t>
            </a:fld>
            <a:endParaRPr lang="nl-NL"/>
          </a:p>
        </p:txBody>
      </p:sp>
    </p:spTree>
    <p:extLst>
      <p:ext uri="{BB962C8B-B14F-4D97-AF65-F5344CB8AC3E}">
        <p14:creationId xmlns:p14="http://schemas.microsoft.com/office/powerpoint/2010/main" val="404449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bioplek.org/animaties/celtotaal/membranenx.html" TargetMode="External"/><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cell.com/current-biology/fulltext/S0960-9822%2802%2900777-7"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WORIhbaRABg"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2" Type="http://schemas.openxmlformats.org/officeDocument/2006/relationships/hyperlink" Target="https://youtu.be/pZpZUqX10W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science.org/doi/10.1126/stke.3202006tw4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hyperlink" Target="https://nl.wikipedia.org/wiki/Sporenelement"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iencelight.nl/?page_id=23"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AZUeKoD_3y0"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1Z9pqST72is"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hyperlink" Target="https://www.bioplek.org/inhoudbovenbouwafbeeldingen/homeostase/inhoudbovenbouwafbeeldingenhomeo.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cell.com/current-biology/fulltext/S0960-9822%2802%2900777-7"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youtube.com/watch?v=OXAe3eOjqCk"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hyperlink" Target="https://www.youtube.com/watch?v=KYoV3RxwFD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hyperlink" Target="http://science.howstuffworks.com/life/cellular-microscopic/fat-cell2.ht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KYoV3RxwFD8"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CtnKuLWFpQ4" TargetMode="External"/><Relationship Id="rId2" Type="http://schemas.openxmlformats.org/officeDocument/2006/relationships/hyperlink" Target="https://www.youtube.com/watch?v=fOTMJnX9O5Q" TargetMode="External"/><Relationship Id="rId1" Type="http://schemas.openxmlformats.org/officeDocument/2006/relationships/slideLayout" Target="../slideLayouts/slideLayout2.xml"/><Relationship Id="rId4" Type="http://schemas.openxmlformats.org/officeDocument/2006/relationships/hyperlink" Target="https://www.youtube.com/watch?v=MHC91r-Zs6A"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cell.com/cell/fulltext/S0092-8674(16)31445-3"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youtu.be/G4VINRUe_o4"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bioplek.org/animaties/celtotaal/membranenx.html" TargetMode="External"/><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hyperlink" Target="https://www.nature.com/articles/nature19478"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hyperlink" Target="https://www.bioplek.org/inhoudbovenbouwafbeeldingen/homeostase/inhoudbovenbouwafbeeldingenhomeo.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hyperlink" Target="https://www.youtube.com/watch?v=KYoV3RxwFD8"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youtu.be/QnmMSMF7wO4" TargetMode="External"/><Relationship Id="rId2" Type="http://schemas.openxmlformats.org/officeDocument/2006/relationships/hyperlink" Target="https://youtu.be/ll4qDb08cLE"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ft.com/content/21bd0b9c-a3c4-4c7c-bc6e-7bb6c3556a56"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KYoV3RxwFD8" TargetMode="External"/><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hyperlink" Target="https://npo.nl/start/serie/nieuwsuur/seizoen-2025/nieuwsuur_4976/afspelen" TargetMode="External"/><Relationship Id="rId4" Type="http://schemas.openxmlformats.org/officeDocument/2006/relationships/hyperlink" Target="https://nos.nl/nieuwsuur/artikel/2553503-gebruik-dure-afslankspuit-groeit-snel-versterkt-gezondheidskloof"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pubmed.ncbi.nlm.nih.gov/38785209/" TargetMode="External"/><Relationship Id="rId2" Type="http://schemas.openxmlformats.org/officeDocument/2006/relationships/hyperlink" Target="https://x.com/elonmusk/status/1866766638953140733" TargetMode="External"/><Relationship Id="rId1" Type="http://schemas.openxmlformats.org/officeDocument/2006/relationships/slideLayout" Target="../slideLayouts/slideLayout2.xml"/><Relationship Id="rId6" Type="http://schemas.openxmlformats.org/officeDocument/2006/relationships/hyperlink" Target="https://www.nrc.nl/nieuws/2025/01/16/kennedy-musk-en-de-strijd-om-de-slanke-lijn-a4879580?t=1737191042" TargetMode="External"/><Relationship Id="rId5" Type="http://schemas.openxmlformats.org/officeDocument/2006/relationships/hyperlink" Target="https://recursiveadaptation.com/p/the-growing-scientific-case-for-using" TargetMode="External"/><Relationship Id="rId4" Type="http://schemas.openxmlformats.org/officeDocument/2006/relationships/hyperlink" Target="http://www.nejm.org/doi/full/10.1056/NEJMoa2404881"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ustainability.blogs.brynmawr.edu/2012/07/31/understanding-energy-part-1/" TargetMode="External"/><Relationship Id="rId2" Type="http://schemas.openxmlformats.org/officeDocument/2006/relationships/hyperlink" Target="https://en.wikipedia.org/wiki/Basal_metabolic_rate" TargetMode="External"/><Relationship Id="rId1" Type="http://schemas.openxmlformats.org/officeDocument/2006/relationships/slideLayout" Target="../slideLayouts/slideLayout2.xml"/><Relationship Id="rId6" Type="http://schemas.openxmlformats.org/officeDocument/2006/relationships/hyperlink" Target="https://nl.wikipedia.org/wiki/Calorie" TargetMode="External"/><Relationship Id="rId5" Type="http://schemas.openxmlformats.org/officeDocument/2006/relationships/hyperlink" Target="https://www.youtube.com/watch?v=Soa__XZwq20" TargetMode="External"/><Relationship Id="rId4" Type="http://schemas.openxmlformats.org/officeDocument/2006/relationships/hyperlink" Target="https://www.youtube.com/watch?v=pDK2p1QbPKQ&amp;feature=related"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s://nl.wikipedia.org/wiki/Vet"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researchgate.net/figure/Relative-use-of-fat-and-carbohydrate-as-metabolic-fuels-depends-on-exercise_fig5_47545323" TargetMode="External"/><Relationship Id="rId2" Type="http://schemas.openxmlformats.org/officeDocument/2006/relationships/hyperlink" Target="https://pmc.ncbi.nlm.nih.gov/articles/PMC7767423"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ZP5SrwGPm-s" TargetMode="External"/><Relationship Id="rId2" Type="http://schemas.openxmlformats.org/officeDocument/2006/relationships/hyperlink" Target="https://youtu.be/5GMLIMIVUvo" TargetMode="External"/><Relationship Id="rId1" Type="http://schemas.openxmlformats.org/officeDocument/2006/relationships/slideLayout" Target="../slideLayouts/slideLayout2.xml"/><Relationship Id="rId5" Type="http://schemas.openxmlformats.org/officeDocument/2006/relationships/hyperlink" Target="https://www.youtube.com/watch?v=mmACA_eVLTE" TargetMode="External"/><Relationship Id="rId4" Type="http://schemas.openxmlformats.org/officeDocument/2006/relationships/hyperlink" Target="https://www.youtube.com/watch?v=OHzJuURsDgw" TargetMode="External"/></Relationships>
</file>

<file path=ppt/slides/_rels/slide52.xml.rels><?xml version="1.0" encoding="UTF-8" standalone="yes"?>
<Relationships xmlns="http://schemas.openxmlformats.org/package/2006/relationships"><Relationship Id="rId2" Type="http://schemas.openxmlformats.org/officeDocument/2006/relationships/hyperlink" Target="https://nl.wikipedia.org/wiki/Fermentatie"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en.wikipedia.org/wiki/Immune_system" TargetMode="External"/><Relationship Id="rId7" Type="http://schemas.openxmlformats.org/officeDocument/2006/relationships/hyperlink" Target="https://en.wikipedia.org/wiki/Type_1_diabetes" TargetMode="External"/><Relationship Id="rId2" Type="http://schemas.openxmlformats.org/officeDocument/2006/relationships/hyperlink" Target="https://en.wikipedia.org/wiki/Autoimmune_disease" TargetMode="External"/><Relationship Id="rId1" Type="http://schemas.openxmlformats.org/officeDocument/2006/relationships/slideLayout" Target="../slideLayouts/slideLayout2.xml"/><Relationship Id="rId6" Type="http://schemas.openxmlformats.org/officeDocument/2006/relationships/hyperlink" Target="https://en.wikipedia.org/wiki/Blood_sugar" TargetMode="External"/><Relationship Id="rId5" Type="http://schemas.openxmlformats.org/officeDocument/2006/relationships/hyperlink" Target="https://en.wikipedia.org/wiki/Insulin" TargetMode="External"/><Relationship Id="rId4" Type="http://schemas.openxmlformats.org/officeDocument/2006/relationships/hyperlink" Target="https://en.wikipedia.org/wiki/Type_1_diabetes#cite_note-WHO2016-5"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en.wikipedia.org/wiki/Peer_review" TargetMode="External"/><Relationship Id="rId3" Type="http://schemas.openxmlformats.org/officeDocument/2006/relationships/hyperlink" Target="https://en.wikipedia.org/wiki/Peer_review#cite_note-1" TargetMode="External"/><Relationship Id="rId7" Type="http://schemas.openxmlformats.org/officeDocument/2006/relationships/hyperlink" Target="https://en.wikipedia.org/wiki/Academic_paper" TargetMode="External"/><Relationship Id="rId2" Type="http://schemas.openxmlformats.org/officeDocument/2006/relationships/hyperlink" Target="https://en.wiktionary.org/wiki/peer#Etymology_2" TargetMode="External"/><Relationship Id="rId1" Type="http://schemas.openxmlformats.org/officeDocument/2006/relationships/slideLayout" Target="../slideLayouts/slideLayout2.xml"/><Relationship Id="rId6" Type="http://schemas.openxmlformats.org/officeDocument/2006/relationships/hyperlink" Target="https://en.wikipedia.org/wiki/Scholarly_peer_review" TargetMode="External"/><Relationship Id="rId11" Type="http://schemas.openxmlformats.org/officeDocument/2006/relationships/image" Target="../media/image45.png"/><Relationship Id="rId5" Type="http://schemas.openxmlformats.org/officeDocument/2006/relationships/hyperlink" Target="https://en.wikipedia.org/wiki/Academia" TargetMode="External"/><Relationship Id="rId10" Type="http://schemas.openxmlformats.org/officeDocument/2006/relationships/hyperlink" Target="https://www.science.org/toc/science/current" TargetMode="External"/><Relationship Id="rId4" Type="http://schemas.openxmlformats.org/officeDocument/2006/relationships/hyperlink" Target="https://en.wikipedia.org/wiki/Field_of_study" TargetMode="External"/><Relationship Id="rId9" Type="http://schemas.openxmlformats.org/officeDocument/2006/relationships/hyperlink" Target="https://www.nature.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nl.wikipedia.org/wiki/Hydrolyse" TargetMode="External"/><Relationship Id="rId13" Type="http://schemas.openxmlformats.org/officeDocument/2006/relationships/hyperlink" Target="https://nl.wikipedia.org/wiki/Tryptofaan" TargetMode="External"/><Relationship Id="rId18" Type="http://schemas.openxmlformats.org/officeDocument/2006/relationships/hyperlink" Target="https://nl.wikipedia.org/wiki/Methionine" TargetMode="External"/><Relationship Id="rId3" Type="http://schemas.openxmlformats.org/officeDocument/2006/relationships/hyperlink" Target="https://nl.wikipedia.org/wiki/Carboxygroep" TargetMode="External"/><Relationship Id="rId21" Type="http://schemas.openxmlformats.org/officeDocument/2006/relationships/hyperlink" Target="https://nl.wikipedia.org/wiki/Essentieel_aminozuur" TargetMode="External"/><Relationship Id="rId7" Type="http://schemas.openxmlformats.org/officeDocument/2006/relationships/hyperlink" Target="https://nl.wikipedia.org/wiki/Enzyme" TargetMode="External"/><Relationship Id="rId12" Type="http://schemas.openxmlformats.org/officeDocument/2006/relationships/hyperlink" Target="https://nl.wikipedia.org/wiki/Lysine" TargetMode="External"/><Relationship Id="rId17" Type="http://schemas.openxmlformats.org/officeDocument/2006/relationships/hyperlink" Target="https://nl.wikipedia.org/wiki/Threonine" TargetMode="External"/><Relationship Id="rId2" Type="http://schemas.openxmlformats.org/officeDocument/2006/relationships/hyperlink" Target="https://nl.wikipedia.org/wiki/Organische_verbinding" TargetMode="External"/><Relationship Id="rId16" Type="http://schemas.openxmlformats.org/officeDocument/2006/relationships/hyperlink" Target="https://nl.wikipedia.org/wiki/Isoleucine" TargetMode="External"/><Relationship Id="rId20" Type="http://schemas.openxmlformats.org/officeDocument/2006/relationships/hyperlink" Target="https://nl.wikipedia.org/wiki/Valine" TargetMode="External"/><Relationship Id="rId1" Type="http://schemas.openxmlformats.org/officeDocument/2006/relationships/slideLayout" Target="../slideLayouts/slideLayout2.xml"/><Relationship Id="rId6" Type="http://schemas.openxmlformats.org/officeDocument/2006/relationships/hyperlink" Target="https://nl.wikipedia.org/wiki/Spijsvertering" TargetMode="External"/><Relationship Id="rId11" Type="http://schemas.openxmlformats.org/officeDocument/2006/relationships/hyperlink" Target="https://nl.wikipedia.org/wiki/Essenti%C3%ABle_aminozuren" TargetMode="External"/><Relationship Id="rId5" Type="http://schemas.openxmlformats.org/officeDocument/2006/relationships/hyperlink" Target="https://nl.wikipedia.org/wiki/Mens" TargetMode="External"/><Relationship Id="rId15" Type="http://schemas.openxmlformats.org/officeDocument/2006/relationships/hyperlink" Target="https://nl.wikipedia.org/wiki/Leucine" TargetMode="External"/><Relationship Id="rId10" Type="http://schemas.openxmlformats.org/officeDocument/2006/relationships/hyperlink" Target="https://nl.wikipedia.org/wiki/Anabolisme" TargetMode="External"/><Relationship Id="rId19" Type="http://schemas.openxmlformats.org/officeDocument/2006/relationships/hyperlink" Target="https://nl.wikipedia.org/wiki/Histidine" TargetMode="External"/><Relationship Id="rId4" Type="http://schemas.openxmlformats.org/officeDocument/2006/relationships/hyperlink" Target="https://nl.wikipedia.org/wiki/Amine" TargetMode="External"/><Relationship Id="rId9" Type="http://schemas.openxmlformats.org/officeDocument/2006/relationships/hyperlink" Target="https://nl.wikipedia.org/wiki/Organisme" TargetMode="External"/><Relationship Id="rId14" Type="http://schemas.openxmlformats.org/officeDocument/2006/relationships/hyperlink" Target="https://nl.wikipedia.org/wiki/Fenylalanin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youtu.be/fkUDu042xic" TargetMode="External"/><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hyperlink" Target="https://youtu.be/iQsu3Kz9NYo"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www.youtube.com/watch?v=jFCD8Q6qSTM" TargetMode="External"/><Relationship Id="rId13" Type="http://schemas.openxmlformats.org/officeDocument/2006/relationships/hyperlink" Target="https://youtu.be/tcPgdR9_t64" TargetMode="External"/><Relationship Id="rId3" Type="http://schemas.openxmlformats.org/officeDocument/2006/relationships/hyperlink" Target="https://youtu.be/xlrwef2Y3f0" TargetMode="External"/><Relationship Id="rId7" Type="http://schemas.openxmlformats.org/officeDocument/2006/relationships/hyperlink" Target="https://www.youtube.com/watch?v=FvHRio1yyhQI" TargetMode="External"/><Relationship Id="rId12" Type="http://schemas.openxmlformats.org/officeDocument/2006/relationships/hyperlink" Target="https://www.youtube.com/watch?v=avM1Yg5oEu0" TargetMode="External"/><Relationship Id="rId2" Type="http://schemas.openxmlformats.org/officeDocument/2006/relationships/hyperlink" Target="https://youtu.be/8cYvyYOjzOc" TargetMode="External"/><Relationship Id="rId1" Type="http://schemas.openxmlformats.org/officeDocument/2006/relationships/slideLayout" Target="../slideLayouts/slideLayout2.xml"/><Relationship Id="rId6" Type="http://schemas.openxmlformats.org/officeDocument/2006/relationships/hyperlink" Target="https://youtu.be/buzWMKIHbBI" TargetMode="External"/><Relationship Id="rId11" Type="http://schemas.openxmlformats.org/officeDocument/2006/relationships/hyperlink" Target="https://www.youtube.com/watch?v=1S0x3aRCviM" TargetMode="External"/><Relationship Id="rId5" Type="http://schemas.openxmlformats.org/officeDocument/2006/relationships/hyperlink" Target="https://youtu.be/y7kny3Xy4k4" TargetMode="External"/><Relationship Id="rId10" Type="http://schemas.openxmlformats.org/officeDocument/2006/relationships/hyperlink" Target="https://www.youtube.com/watch?v=LmdH9u_WTqI" TargetMode="External"/><Relationship Id="rId4" Type="http://schemas.openxmlformats.org/officeDocument/2006/relationships/hyperlink" Target="https://youtu.be/iYaxOwZLIAk" TargetMode="External"/><Relationship Id="rId9" Type="http://schemas.openxmlformats.org/officeDocument/2006/relationships/hyperlink" Target="https://www.youtube.com/watch?v=mMIRBNUuX6I" TargetMode="External"/><Relationship Id="rId14"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hyperlink" Target="https://youtu.be/4YKFw2KZA5o" TargetMode="External"/><Relationship Id="rId5" Type="http://schemas.openxmlformats.org/officeDocument/2006/relationships/hyperlink" Target="https://youtu.be/MnYppmstxIs" TargetMode="Externa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w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ciencelight.nl/?page_id=23"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youtu.be/dYAoiLhOuao"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https://www.youtube.com/watch?v=s3UZ-mWpaIk"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mHak9EZjySs&amp;list=PL761BC3F8B2447983"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youtube.com/watch?v=i9a-ru2ES6Y"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ncbi.nlm.nih.gov/pmc/articles/PMC6784492/" TargetMode="External"/><Relationship Id="rId2" Type="http://schemas.openxmlformats.org/officeDocument/2006/relationships/hyperlink" Target="https://www.ncbi.nlm.nih.gov/pmc/articles/PMC6501244/" TargetMode="Externa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WORIhbaRABg"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B306C-AC57-98A7-5EFE-7EB42E1D076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A5B212A-C81C-2530-83E2-57F5A35E305E}"/>
              </a:ext>
            </a:extLst>
          </p:cNvPr>
          <p:cNvSpPr/>
          <p:nvPr/>
        </p:nvSpPr>
        <p:spPr>
          <a:xfrm>
            <a:off x="10411206" y="329945"/>
            <a:ext cx="1488186" cy="1325879"/>
          </a:xfrm>
          <a:prstGeom prst="rect">
            <a:avLst/>
          </a:prstGeom>
          <a:blipFill>
            <a:blip r:embed="rId2" cstate="print"/>
            <a:stretch>
              <a:fillRect/>
            </a:stretch>
          </a:blipFill>
        </p:spPr>
        <p:txBody>
          <a:bodyPr wrap="square" lIns="0" tIns="0" rIns="0" bIns="0" rtlCol="0"/>
          <a:lstStyle/>
          <a:p>
            <a:endParaRPr/>
          </a:p>
        </p:txBody>
      </p:sp>
      <p:sp>
        <p:nvSpPr>
          <p:cNvPr id="3" name="object 3">
            <a:extLst>
              <a:ext uri="{FF2B5EF4-FFF2-40B4-BE49-F238E27FC236}">
                <a16:creationId xmlns:a16="http://schemas.microsoft.com/office/drawing/2014/main" id="{36E2CC20-263E-C52B-39CE-B949B87B1908}"/>
              </a:ext>
            </a:extLst>
          </p:cNvPr>
          <p:cNvSpPr txBox="1">
            <a:spLocks noGrp="1"/>
          </p:cNvSpPr>
          <p:nvPr>
            <p:ph type="title"/>
          </p:nvPr>
        </p:nvSpPr>
        <p:spPr>
          <a:xfrm>
            <a:off x="916939" y="613375"/>
            <a:ext cx="3252389" cy="689932"/>
          </a:xfrm>
          <a:prstGeom prst="rect">
            <a:avLst/>
          </a:prstGeom>
        </p:spPr>
        <p:txBody>
          <a:bodyPr vert="horz" wrap="square" lIns="0" tIns="12700" rIns="0" bIns="0" rtlCol="0">
            <a:spAutoFit/>
          </a:bodyPr>
          <a:lstStyle/>
          <a:p>
            <a:pPr marL="12700">
              <a:lnSpc>
                <a:spcPct val="100000"/>
              </a:lnSpc>
              <a:spcBef>
                <a:spcPts val="100"/>
              </a:spcBef>
            </a:pPr>
            <a:r>
              <a:rPr lang="nl-NL" spc="-200" dirty="0">
                <a:solidFill>
                  <a:srgbClr val="FFFF00"/>
                </a:solidFill>
              </a:rPr>
              <a:t>Volgende week</a:t>
            </a:r>
            <a:r>
              <a:rPr spc="-200" dirty="0">
                <a:solidFill>
                  <a:srgbClr val="FFFF00"/>
                </a:solidFill>
              </a:rPr>
              <a:t>:</a:t>
            </a:r>
          </a:p>
        </p:txBody>
      </p:sp>
      <p:sp>
        <p:nvSpPr>
          <p:cNvPr id="4" name="object 4">
            <a:extLst>
              <a:ext uri="{FF2B5EF4-FFF2-40B4-BE49-F238E27FC236}">
                <a16:creationId xmlns:a16="http://schemas.microsoft.com/office/drawing/2014/main" id="{C4C7EF01-DCB4-B040-AC75-B68BF1F59BDB}"/>
              </a:ext>
            </a:extLst>
          </p:cNvPr>
          <p:cNvSpPr txBox="1"/>
          <p:nvPr/>
        </p:nvSpPr>
        <p:spPr>
          <a:xfrm>
            <a:off x="5197347" y="610361"/>
            <a:ext cx="2688590" cy="695960"/>
          </a:xfrm>
          <a:prstGeom prst="rect">
            <a:avLst/>
          </a:prstGeom>
        </p:spPr>
        <p:txBody>
          <a:bodyPr vert="horz" wrap="square" lIns="0" tIns="12700" rIns="0" bIns="0" rtlCol="0">
            <a:spAutoFit/>
          </a:bodyPr>
          <a:lstStyle/>
          <a:p>
            <a:pPr marL="12700">
              <a:lnSpc>
                <a:spcPct val="100000"/>
              </a:lnSpc>
              <a:spcBef>
                <a:spcPts val="100"/>
              </a:spcBef>
            </a:pPr>
            <a:r>
              <a:rPr lang="nl-NL" sz="4400" spc="-210" dirty="0">
                <a:solidFill>
                  <a:srgbClr val="FFFFFF"/>
                </a:solidFill>
                <a:latin typeface="Arial"/>
                <a:cs typeface="Arial"/>
              </a:rPr>
              <a:t>College 4</a:t>
            </a:r>
            <a:endParaRPr sz="4400" dirty="0">
              <a:latin typeface="Arial"/>
              <a:cs typeface="Arial"/>
            </a:endParaRPr>
          </a:p>
        </p:txBody>
      </p:sp>
      <p:sp>
        <p:nvSpPr>
          <p:cNvPr id="5" name="object 5">
            <a:extLst>
              <a:ext uri="{FF2B5EF4-FFF2-40B4-BE49-F238E27FC236}">
                <a16:creationId xmlns:a16="http://schemas.microsoft.com/office/drawing/2014/main" id="{1B166FB0-1AF7-3634-9A08-D71AD9091B42}"/>
              </a:ext>
            </a:extLst>
          </p:cNvPr>
          <p:cNvSpPr txBox="1"/>
          <p:nvPr/>
        </p:nvSpPr>
        <p:spPr>
          <a:xfrm>
            <a:off x="5193029" y="1784350"/>
            <a:ext cx="113919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FFFF"/>
                </a:solidFill>
                <a:latin typeface="Carlito"/>
                <a:cs typeface="Carlito"/>
              </a:rPr>
              <a:t>I</a:t>
            </a:r>
            <a:r>
              <a:rPr sz="2000" b="1" spc="-15" dirty="0">
                <a:solidFill>
                  <a:srgbClr val="FFFFFF"/>
                </a:solidFill>
                <a:latin typeface="Carlito"/>
                <a:cs typeface="Carlito"/>
              </a:rPr>
              <a:t>n</a:t>
            </a:r>
            <a:r>
              <a:rPr sz="2000" b="1" spc="-40" dirty="0">
                <a:solidFill>
                  <a:srgbClr val="FFFFFF"/>
                </a:solidFill>
                <a:latin typeface="Carlito"/>
                <a:cs typeface="Carlito"/>
              </a:rPr>
              <a:t>f</a:t>
            </a:r>
            <a:r>
              <a:rPr sz="2000" b="1" spc="-5" dirty="0">
                <a:solidFill>
                  <a:srgbClr val="FFFFFF"/>
                </a:solidFill>
                <a:latin typeface="Carlito"/>
                <a:cs typeface="Carlito"/>
              </a:rPr>
              <a:t>orm</a:t>
            </a:r>
            <a:r>
              <a:rPr sz="2000" b="1" spc="-30" dirty="0">
                <a:solidFill>
                  <a:srgbClr val="FFFFFF"/>
                </a:solidFill>
                <a:latin typeface="Carlito"/>
                <a:cs typeface="Carlito"/>
              </a:rPr>
              <a:t>a</a:t>
            </a:r>
            <a:r>
              <a:rPr sz="2000" b="1" spc="-5" dirty="0">
                <a:solidFill>
                  <a:srgbClr val="FFFFFF"/>
                </a:solidFill>
                <a:latin typeface="Carlito"/>
                <a:cs typeface="Carlito"/>
              </a:rPr>
              <a:t>tie</a:t>
            </a:r>
            <a:endParaRPr sz="2000">
              <a:latin typeface="Carlito"/>
              <a:cs typeface="Carlito"/>
            </a:endParaRPr>
          </a:p>
        </p:txBody>
      </p:sp>
      <p:sp>
        <p:nvSpPr>
          <p:cNvPr id="6" name="object 6">
            <a:extLst>
              <a:ext uri="{FF2B5EF4-FFF2-40B4-BE49-F238E27FC236}">
                <a16:creationId xmlns:a16="http://schemas.microsoft.com/office/drawing/2014/main" id="{1A96B888-1E52-991B-30D0-D2FC4509E860}"/>
              </a:ext>
            </a:extLst>
          </p:cNvPr>
          <p:cNvSpPr txBox="1"/>
          <p:nvPr/>
        </p:nvSpPr>
        <p:spPr>
          <a:xfrm>
            <a:off x="7021830" y="1784350"/>
            <a:ext cx="123761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FFFF"/>
                </a:solidFill>
                <a:latin typeface="Carlito"/>
                <a:cs typeface="Carlito"/>
              </a:rPr>
              <a:t>(DNA/RNA)</a:t>
            </a:r>
            <a:endParaRPr sz="2000">
              <a:latin typeface="Carlito"/>
              <a:cs typeface="Carlito"/>
            </a:endParaRPr>
          </a:p>
        </p:txBody>
      </p:sp>
      <p:sp>
        <p:nvSpPr>
          <p:cNvPr id="7" name="object 7">
            <a:extLst>
              <a:ext uri="{FF2B5EF4-FFF2-40B4-BE49-F238E27FC236}">
                <a16:creationId xmlns:a16="http://schemas.microsoft.com/office/drawing/2014/main" id="{4CB140E9-E22A-0074-D71B-6136F25840F3}"/>
              </a:ext>
            </a:extLst>
          </p:cNvPr>
          <p:cNvSpPr txBox="1"/>
          <p:nvPr/>
        </p:nvSpPr>
        <p:spPr>
          <a:xfrm>
            <a:off x="5193029" y="2333244"/>
            <a:ext cx="810895"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FFFFFF"/>
                </a:solidFill>
                <a:latin typeface="Carlito"/>
                <a:cs typeface="Carlito"/>
              </a:rPr>
              <a:t>Energie</a:t>
            </a:r>
            <a:endParaRPr sz="2000">
              <a:latin typeface="Carlito"/>
              <a:cs typeface="Carlito"/>
            </a:endParaRPr>
          </a:p>
        </p:txBody>
      </p:sp>
      <p:sp>
        <p:nvSpPr>
          <p:cNvPr id="8" name="object 8">
            <a:extLst>
              <a:ext uri="{FF2B5EF4-FFF2-40B4-BE49-F238E27FC236}">
                <a16:creationId xmlns:a16="http://schemas.microsoft.com/office/drawing/2014/main" id="{CA567440-A1C2-025F-5B6E-59A39A21B78F}"/>
              </a:ext>
            </a:extLst>
          </p:cNvPr>
          <p:cNvSpPr txBox="1"/>
          <p:nvPr/>
        </p:nvSpPr>
        <p:spPr>
          <a:xfrm>
            <a:off x="7021830" y="2333244"/>
            <a:ext cx="268351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FFFF"/>
                </a:solidFill>
                <a:latin typeface="Carlito"/>
                <a:cs typeface="Carlito"/>
              </a:rPr>
              <a:t>(mitochondriën,</a:t>
            </a:r>
            <a:r>
              <a:rPr sz="2000" b="1" spc="-35" dirty="0">
                <a:solidFill>
                  <a:srgbClr val="FFFFFF"/>
                </a:solidFill>
                <a:latin typeface="Carlito"/>
                <a:cs typeface="Carlito"/>
              </a:rPr>
              <a:t> </a:t>
            </a:r>
            <a:r>
              <a:rPr sz="2000" b="1" spc="-10" dirty="0">
                <a:solidFill>
                  <a:srgbClr val="FFFFFF"/>
                </a:solidFill>
                <a:latin typeface="Carlito"/>
                <a:cs typeface="Carlito"/>
              </a:rPr>
              <a:t>atomen)</a:t>
            </a:r>
            <a:endParaRPr sz="2000">
              <a:latin typeface="Carlito"/>
              <a:cs typeface="Carlito"/>
            </a:endParaRPr>
          </a:p>
        </p:txBody>
      </p:sp>
      <p:sp>
        <p:nvSpPr>
          <p:cNvPr id="9" name="object 9">
            <a:extLst>
              <a:ext uri="{FF2B5EF4-FFF2-40B4-BE49-F238E27FC236}">
                <a16:creationId xmlns:a16="http://schemas.microsoft.com/office/drawing/2014/main" id="{1A7B0579-380B-0F38-0092-882899970B49}"/>
              </a:ext>
            </a:extLst>
          </p:cNvPr>
          <p:cNvSpPr txBox="1"/>
          <p:nvPr/>
        </p:nvSpPr>
        <p:spPr>
          <a:xfrm>
            <a:off x="5193029" y="2881883"/>
            <a:ext cx="113411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chemeClr val="bg1"/>
                </a:solidFill>
                <a:latin typeface="Carlito"/>
                <a:cs typeface="Carlito"/>
              </a:rPr>
              <a:t>Biochemie</a:t>
            </a:r>
            <a:endParaRPr sz="2000" dirty="0">
              <a:solidFill>
                <a:schemeClr val="bg1"/>
              </a:solidFill>
              <a:latin typeface="Carlito"/>
              <a:cs typeface="Carlito"/>
            </a:endParaRPr>
          </a:p>
        </p:txBody>
      </p:sp>
      <p:sp>
        <p:nvSpPr>
          <p:cNvPr id="10" name="object 10">
            <a:extLst>
              <a:ext uri="{FF2B5EF4-FFF2-40B4-BE49-F238E27FC236}">
                <a16:creationId xmlns:a16="http://schemas.microsoft.com/office/drawing/2014/main" id="{55BE6BD8-C017-5630-791F-D8F0CDFCD37E}"/>
              </a:ext>
            </a:extLst>
          </p:cNvPr>
          <p:cNvSpPr txBox="1"/>
          <p:nvPr/>
        </p:nvSpPr>
        <p:spPr>
          <a:xfrm>
            <a:off x="7021830" y="2881883"/>
            <a:ext cx="1824989"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FFFFFF"/>
                </a:solidFill>
                <a:latin typeface="Carlito"/>
                <a:cs typeface="Carlito"/>
              </a:rPr>
              <a:t>(eiwitten,</a:t>
            </a:r>
            <a:r>
              <a:rPr sz="2000" b="1" spc="-40" dirty="0">
                <a:solidFill>
                  <a:srgbClr val="FFFFFF"/>
                </a:solidFill>
                <a:latin typeface="Carlito"/>
                <a:cs typeface="Carlito"/>
              </a:rPr>
              <a:t> </a:t>
            </a:r>
            <a:r>
              <a:rPr sz="2000" b="1" spc="-5" dirty="0">
                <a:solidFill>
                  <a:srgbClr val="FFFFFF"/>
                </a:solidFill>
                <a:latin typeface="Carlito"/>
                <a:cs typeface="Carlito"/>
              </a:rPr>
              <a:t>lading)</a:t>
            </a:r>
            <a:endParaRPr sz="2000">
              <a:latin typeface="Carlito"/>
              <a:cs typeface="Carlito"/>
            </a:endParaRPr>
          </a:p>
        </p:txBody>
      </p:sp>
      <p:sp>
        <p:nvSpPr>
          <p:cNvPr id="11" name="object 11">
            <a:extLst>
              <a:ext uri="{FF2B5EF4-FFF2-40B4-BE49-F238E27FC236}">
                <a16:creationId xmlns:a16="http://schemas.microsoft.com/office/drawing/2014/main" id="{5473C26C-F71F-B4A4-1EAB-489F091F9F50}"/>
              </a:ext>
            </a:extLst>
          </p:cNvPr>
          <p:cNvSpPr txBox="1"/>
          <p:nvPr/>
        </p:nvSpPr>
        <p:spPr>
          <a:xfrm>
            <a:off x="5193029" y="3430523"/>
            <a:ext cx="1549400"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FFFF00"/>
                </a:solidFill>
                <a:latin typeface="Carlito"/>
                <a:cs typeface="Carlito"/>
              </a:rPr>
              <a:t>Communicatie</a:t>
            </a:r>
            <a:endParaRPr sz="2000" dirty="0">
              <a:solidFill>
                <a:srgbClr val="FFFF00"/>
              </a:solidFill>
              <a:latin typeface="Carlito"/>
              <a:cs typeface="Carlito"/>
            </a:endParaRPr>
          </a:p>
        </p:txBody>
      </p:sp>
      <p:sp>
        <p:nvSpPr>
          <p:cNvPr id="12" name="object 12">
            <a:extLst>
              <a:ext uri="{FF2B5EF4-FFF2-40B4-BE49-F238E27FC236}">
                <a16:creationId xmlns:a16="http://schemas.microsoft.com/office/drawing/2014/main" id="{6D2683B0-6E9E-E2FE-FE45-E3155C81DE52}"/>
              </a:ext>
            </a:extLst>
          </p:cNvPr>
          <p:cNvSpPr txBox="1"/>
          <p:nvPr/>
        </p:nvSpPr>
        <p:spPr>
          <a:xfrm>
            <a:off x="7021830" y="3430523"/>
            <a:ext cx="1724025"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FFFFFF"/>
                </a:solidFill>
                <a:latin typeface="Carlito"/>
                <a:cs typeface="Carlito"/>
              </a:rPr>
              <a:t>(samenwerking)</a:t>
            </a:r>
            <a:endParaRPr sz="2000">
              <a:latin typeface="Carlito"/>
              <a:cs typeface="Carlito"/>
            </a:endParaRPr>
          </a:p>
        </p:txBody>
      </p:sp>
      <p:sp>
        <p:nvSpPr>
          <p:cNvPr id="13" name="object 13">
            <a:extLst>
              <a:ext uri="{FF2B5EF4-FFF2-40B4-BE49-F238E27FC236}">
                <a16:creationId xmlns:a16="http://schemas.microsoft.com/office/drawing/2014/main" id="{865C954E-48E4-94F3-11E1-A0275816919F}"/>
              </a:ext>
            </a:extLst>
          </p:cNvPr>
          <p:cNvSpPr txBox="1"/>
          <p:nvPr/>
        </p:nvSpPr>
        <p:spPr>
          <a:xfrm>
            <a:off x="5193029" y="4253483"/>
            <a:ext cx="1805939" cy="319959"/>
          </a:xfrm>
          <a:prstGeom prst="rect">
            <a:avLst/>
          </a:prstGeom>
        </p:spPr>
        <p:txBody>
          <a:bodyPr vert="horz" wrap="square" lIns="0" tIns="12065" rIns="0" bIns="0" rtlCol="0">
            <a:spAutoFit/>
          </a:bodyPr>
          <a:lstStyle/>
          <a:p>
            <a:pPr marL="12700">
              <a:lnSpc>
                <a:spcPct val="100000"/>
              </a:lnSpc>
              <a:spcBef>
                <a:spcPts val="95"/>
              </a:spcBef>
            </a:pPr>
            <a:r>
              <a:rPr sz="2000" b="1" spc="-5" dirty="0" err="1">
                <a:solidFill>
                  <a:srgbClr val="FFFFFF"/>
                </a:solidFill>
                <a:latin typeface="Carlito"/>
                <a:cs typeface="Carlito"/>
              </a:rPr>
              <a:t>Stamcellen</a:t>
            </a:r>
            <a:endParaRPr sz="2000" dirty="0">
              <a:latin typeface="Carlito"/>
              <a:cs typeface="Carlito"/>
            </a:endParaRPr>
          </a:p>
        </p:txBody>
      </p:sp>
      <p:sp>
        <p:nvSpPr>
          <p:cNvPr id="16" name="object 16">
            <a:extLst>
              <a:ext uri="{FF2B5EF4-FFF2-40B4-BE49-F238E27FC236}">
                <a16:creationId xmlns:a16="http://schemas.microsoft.com/office/drawing/2014/main" id="{755828DA-1F07-F7B6-1229-EF5F4A295797}"/>
              </a:ext>
            </a:extLst>
          </p:cNvPr>
          <p:cNvSpPr txBox="1"/>
          <p:nvPr/>
        </p:nvSpPr>
        <p:spPr>
          <a:xfrm>
            <a:off x="988822" y="5899658"/>
            <a:ext cx="299148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00"/>
                </a:solidFill>
                <a:latin typeface="Carlito"/>
                <a:cs typeface="Carlito"/>
              </a:rPr>
              <a:t>Boek </a:t>
            </a:r>
            <a:r>
              <a:rPr sz="1800" spc="-10" dirty="0">
                <a:solidFill>
                  <a:srgbClr val="FFFF00"/>
                </a:solidFill>
                <a:latin typeface="Carlito"/>
                <a:cs typeface="Carlito"/>
              </a:rPr>
              <a:t>ter ondersteuning</a:t>
            </a:r>
            <a:r>
              <a:rPr sz="1800" spc="-20" dirty="0">
                <a:solidFill>
                  <a:srgbClr val="FFFF00"/>
                </a:solidFill>
                <a:latin typeface="Carlito"/>
                <a:cs typeface="Carlito"/>
              </a:rPr>
              <a:t> </a:t>
            </a:r>
            <a:r>
              <a:rPr sz="1800" spc="-5" dirty="0">
                <a:solidFill>
                  <a:srgbClr val="FFFF00"/>
                </a:solidFill>
                <a:latin typeface="Carlito"/>
                <a:cs typeface="Carlito"/>
              </a:rPr>
              <a:t>(Engels)</a:t>
            </a:r>
            <a:endParaRPr sz="1800">
              <a:latin typeface="Carlito"/>
              <a:cs typeface="Carlito"/>
            </a:endParaRPr>
          </a:p>
        </p:txBody>
      </p:sp>
      <p:sp>
        <p:nvSpPr>
          <p:cNvPr id="17" name="object 17">
            <a:extLst>
              <a:ext uri="{FF2B5EF4-FFF2-40B4-BE49-F238E27FC236}">
                <a16:creationId xmlns:a16="http://schemas.microsoft.com/office/drawing/2014/main" id="{C41729CB-68E3-7B1A-2E0E-79E7438708BE}"/>
              </a:ext>
            </a:extLst>
          </p:cNvPr>
          <p:cNvSpPr/>
          <p:nvPr/>
        </p:nvSpPr>
        <p:spPr>
          <a:xfrm>
            <a:off x="4455033" y="1915286"/>
            <a:ext cx="0" cy="1818005"/>
          </a:xfrm>
          <a:custGeom>
            <a:avLst/>
            <a:gdLst/>
            <a:ahLst/>
            <a:cxnLst/>
            <a:rect l="l" t="t" r="r" b="b"/>
            <a:pathLst>
              <a:path h="1818004">
                <a:moveTo>
                  <a:pt x="0" y="0"/>
                </a:moveTo>
                <a:lnTo>
                  <a:pt x="0" y="1817877"/>
                </a:lnTo>
              </a:path>
            </a:pathLst>
          </a:custGeom>
          <a:ln w="19050">
            <a:solidFill>
              <a:srgbClr val="FFFFFF"/>
            </a:solidFill>
          </a:ln>
        </p:spPr>
        <p:txBody>
          <a:bodyPr wrap="square" lIns="0" tIns="0" rIns="0" bIns="0" rtlCol="0"/>
          <a:lstStyle/>
          <a:p>
            <a:endParaRPr/>
          </a:p>
        </p:txBody>
      </p:sp>
      <p:sp>
        <p:nvSpPr>
          <p:cNvPr id="18" name="object 18">
            <a:extLst>
              <a:ext uri="{FF2B5EF4-FFF2-40B4-BE49-F238E27FC236}">
                <a16:creationId xmlns:a16="http://schemas.microsoft.com/office/drawing/2014/main" id="{84277EC3-409A-9265-7FAD-00CF82C0B040}"/>
              </a:ext>
            </a:extLst>
          </p:cNvPr>
          <p:cNvSpPr txBox="1"/>
          <p:nvPr/>
        </p:nvSpPr>
        <p:spPr>
          <a:xfrm>
            <a:off x="968883" y="6262496"/>
            <a:ext cx="2049780" cy="462280"/>
          </a:xfrm>
          <a:prstGeom prst="rect">
            <a:avLst/>
          </a:prstGeom>
          <a:solidFill>
            <a:srgbClr val="000000"/>
          </a:solidFill>
          <a:ln w="25400">
            <a:solidFill>
              <a:srgbClr val="FFFF00"/>
            </a:solidFill>
          </a:ln>
        </p:spPr>
        <p:txBody>
          <a:bodyPr vert="horz" wrap="square" lIns="0" tIns="25400" rIns="0" bIns="0" rtlCol="0">
            <a:spAutoFit/>
          </a:bodyPr>
          <a:lstStyle/>
          <a:p>
            <a:pPr marL="91440">
              <a:lnSpc>
                <a:spcPct val="100000"/>
              </a:lnSpc>
              <a:spcBef>
                <a:spcPts val="200"/>
              </a:spcBef>
            </a:pPr>
            <a:r>
              <a:rPr sz="2400" dirty="0">
                <a:solidFill>
                  <a:srgbClr val="FFFFFF"/>
                </a:solidFill>
                <a:latin typeface="Carlito"/>
                <a:cs typeface="Carlito"/>
              </a:rPr>
              <a:t>MCB</a:t>
            </a:r>
            <a:r>
              <a:rPr sz="2400" spc="-35" dirty="0">
                <a:solidFill>
                  <a:srgbClr val="FFFFFF"/>
                </a:solidFill>
                <a:latin typeface="Carlito"/>
                <a:cs typeface="Carlito"/>
              </a:rPr>
              <a:t> </a:t>
            </a:r>
            <a:r>
              <a:rPr sz="2400" spc="-5" dirty="0">
                <a:solidFill>
                  <a:srgbClr val="FFFFFF"/>
                </a:solidFill>
                <a:latin typeface="Carlito"/>
                <a:cs typeface="Carlito"/>
              </a:rPr>
              <a:t>H.3</a:t>
            </a:r>
            <a:endParaRPr sz="2400">
              <a:latin typeface="Carlito"/>
              <a:cs typeface="Carlito"/>
            </a:endParaRPr>
          </a:p>
        </p:txBody>
      </p:sp>
      <p:pic>
        <p:nvPicPr>
          <p:cNvPr id="19" name="Afbeelding 18">
            <a:extLst>
              <a:ext uri="{FF2B5EF4-FFF2-40B4-BE49-F238E27FC236}">
                <a16:creationId xmlns:a16="http://schemas.microsoft.com/office/drawing/2014/main" id="{5276DE6E-5F63-B41B-9B57-3C0DD60A7550}"/>
              </a:ext>
            </a:extLst>
          </p:cNvPr>
          <p:cNvPicPr>
            <a:picLocks noChangeAspect="1"/>
          </p:cNvPicPr>
          <p:nvPr/>
        </p:nvPicPr>
        <p:blipFill>
          <a:blip r:embed="rId3"/>
          <a:stretch>
            <a:fillRect/>
          </a:stretch>
        </p:blipFill>
        <p:spPr>
          <a:xfrm>
            <a:off x="838200" y="1630278"/>
            <a:ext cx="3082982" cy="3874786"/>
          </a:xfrm>
          <a:prstGeom prst="rect">
            <a:avLst/>
          </a:prstGeom>
        </p:spPr>
      </p:pic>
    </p:spTree>
    <p:extLst>
      <p:ext uri="{BB962C8B-B14F-4D97-AF65-F5344CB8AC3E}">
        <p14:creationId xmlns:p14="http://schemas.microsoft.com/office/powerpoint/2010/main" val="1583219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5717" y="502157"/>
            <a:ext cx="2261235"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latin typeface="Arial"/>
                <a:cs typeface="Arial"/>
              </a:rPr>
              <a:t>Celmemb</a:t>
            </a:r>
            <a:r>
              <a:rPr sz="2800" spc="5" dirty="0">
                <a:solidFill>
                  <a:srgbClr val="FFFFFF"/>
                </a:solidFill>
                <a:latin typeface="Arial"/>
                <a:cs typeface="Arial"/>
              </a:rPr>
              <a:t>r</a:t>
            </a:r>
            <a:r>
              <a:rPr sz="2800" dirty="0">
                <a:solidFill>
                  <a:srgbClr val="FFFFFF"/>
                </a:solidFill>
                <a:latin typeface="Arial"/>
                <a:cs typeface="Arial"/>
              </a:rPr>
              <a:t>aan</a:t>
            </a:r>
            <a:endParaRPr sz="2800">
              <a:latin typeface="Arial"/>
              <a:cs typeface="Arial"/>
            </a:endParaRPr>
          </a:p>
        </p:txBody>
      </p:sp>
      <p:sp>
        <p:nvSpPr>
          <p:cNvPr id="3" name="object 3"/>
          <p:cNvSpPr/>
          <p:nvPr/>
        </p:nvSpPr>
        <p:spPr>
          <a:xfrm>
            <a:off x="966977" y="1232153"/>
            <a:ext cx="6742176" cy="473887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8330183" y="2416301"/>
            <a:ext cx="3280410" cy="923290"/>
          </a:xfrm>
          <a:prstGeom prst="rect">
            <a:avLst/>
          </a:prstGeom>
          <a:solidFill>
            <a:srgbClr val="FFFFFF"/>
          </a:solidFill>
        </p:spPr>
        <p:txBody>
          <a:bodyPr vert="horz" wrap="square" lIns="0" tIns="31115" rIns="0" bIns="0" rtlCol="0">
            <a:spAutoFit/>
          </a:bodyPr>
          <a:lstStyle/>
          <a:p>
            <a:pPr marL="92075" marR="90805">
              <a:lnSpc>
                <a:spcPct val="100000"/>
              </a:lnSpc>
              <a:spcBef>
                <a:spcPts val="245"/>
              </a:spcBef>
            </a:pPr>
            <a:r>
              <a:rPr sz="1800" u="heavy" spc="-10" dirty="0">
                <a:solidFill>
                  <a:srgbClr val="0462C1"/>
                </a:solidFill>
                <a:uFill>
                  <a:solidFill>
                    <a:srgbClr val="0462C1"/>
                  </a:solidFill>
                </a:uFill>
                <a:latin typeface="Carlito"/>
                <a:cs typeface="Carlito"/>
                <a:hlinkClick r:id="rId3"/>
              </a:rPr>
              <a:t>https://www.bioplek.org/animati </a:t>
            </a:r>
            <a:r>
              <a:rPr sz="1800" spc="-10" dirty="0">
                <a:solidFill>
                  <a:srgbClr val="0462C1"/>
                </a:solidFill>
                <a:latin typeface="Carlito"/>
                <a:cs typeface="Carlito"/>
                <a:hlinkClick r:id="rId3"/>
              </a:rPr>
              <a:t> </a:t>
            </a:r>
            <a:r>
              <a:rPr sz="1800" u="heavy" spc="-10" dirty="0">
                <a:solidFill>
                  <a:srgbClr val="0462C1"/>
                </a:solidFill>
                <a:uFill>
                  <a:solidFill>
                    <a:srgbClr val="0462C1"/>
                  </a:solidFill>
                </a:uFill>
                <a:latin typeface="Carlito"/>
                <a:cs typeface="Carlito"/>
                <a:hlinkClick r:id="rId3"/>
              </a:rPr>
              <a:t>es/celtotaal/membranenx.html</a:t>
            </a:r>
            <a:endParaRPr sz="1800">
              <a:latin typeface="Carlito"/>
              <a:cs typeface="Carli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C86B5-54E0-E678-A0D9-E537D57B63C5}"/>
              </a:ext>
            </a:extLst>
          </p:cNvPr>
          <p:cNvSpPr>
            <a:spLocks noGrp="1"/>
          </p:cNvSpPr>
          <p:nvPr>
            <p:ph type="ctrTitle"/>
          </p:nvPr>
        </p:nvSpPr>
        <p:spPr>
          <a:xfrm>
            <a:off x="1045717" y="423836"/>
            <a:ext cx="10100564" cy="609398"/>
          </a:xfrm>
        </p:spPr>
        <p:txBody>
          <a:bodyPr/>
          <a:lstStyle/>
          <a:p>
            <a:r>
              <a:rPr lang="nl-NL" dirty="0">
                <a:solidFill>
                  <a:schemeClr val="bg1"/>
                </a:solidFill>
              </a:rPr>
              <a:t>Insuline, glucose</a:t>
            </a:r>
          </a:p>
        </p:txBody>
      </p:sp>
      <p:sp>
        <p:nvSpPr>
          <p:cNvPr id="3" name="Ondertitel 2">
            <a:extLst>
              <a:ext uri="{FF2B5EF4-FFF2-40B4-BE49-F238E27FC236}">
                <a16:creationId xmlns:a16="http://schemas.microsoft.com/office/drawing/2014/main" id="{B615380C-489F-990C-31F8-DCD888D0AA8C}"/>
              </a:ext>
            </a:extLst>
          </p:cNvPr>
          <p:cNvSpPr>
            <a:spLocks noGrp="1"/>
          </p:cNvSpPr>
          <p:nvPr>
            <p:ph type="subTitle" idx="4"/>
          </p:nvPr>
        </p:nvSpPr>
        <p:spPr>
          <a:xfrm>
            <a:off x="8934364" y="3091522"/>
            <a:ext cx="2831116" cy="1125436"/>
          </a:xfrm>
        </p:spPr>
        <p:txBody>
          <a:bodyPr/>
          <a:lstStyle/>
          <a:p>
            <a:pPr marL="0" indent="0">
              <a:buNone/>
            </a:pPr>
            <a:r>
              <a:rPr lang="nl-NL" sz="1800" dirty="0">
                <a:solidFill>
                  <a:schemeClr val="bg1"/>
                </a:solidFill>
                <a:hlinkClick r:id="rId2">
                  <a:extLst>
                    <a:ext uri="{A12FA001-AC4F-418D-AE19-62706E023703}">
                      <ahyp:hlinkClr xmlns:ahyp="http://schemas.microsoft.com/office/drawing/2018/hyperlinkcolor" val="tx"/>
                    </a:ext>
                  </a:extLst>
                </a:hlinkClick>
              </a:rPr>
              <a:t>https://www.cell.com/current-biology/fulltext/S0960-9822%2802%2900777-7</a:t>
            </a:r>
            <a:endParaRPr lang="nl-NL" sz="1800" dirty="0">
              <a:solidFill>
                <a:schemeClr val="bg1"/>
              </a:solidFill>
            </a:endParaRPr>
          </a:p>
          <a:p>
            <a:endParaRPr lang="nl-NL" sz="1800" dirty="0">
              <a:solidFill>
                <a:schemeClr val="bg1"/>
              </a:solidFill>
            </a:endParaRPr>
          </a:p>
        </p:txBody>
      </p:sp>
      <p:pic>
        <p:nvPicPr>
          <p:cNvPr id="5" name="Afbeelding 4">
            <a:extLst>
              <a:ext uri="{FF2B5EF4-FFF2-40B4-BE49-F238E27FC236}">
                <a16:creationId xmlns:a16="http://schemas.microsoft.com/office/drawing/2014/main" id="{04967838-C04F-1411-5F3D-4D70BD4713D0}"/>
              </a:ext>
            </a:extLst>
          </p:cNvPr>
          <p:cNvPicPr>
            <a:picLocks noChangeAspect="1"/>
          </p:cNvPicPr>
          <p:nvPr/>
        </p:nvPicPr>
        <p:blipFill>
          <a:blip r:embed="rId3"/>
          <a:stretch>
            <a:fillRect/>
          </a:stretch>
        </p:blipFill>
        <p:spPr>
          <a:xfrm>
            <a:off x="1045717" y="1221530"/>
            <a:ext cx="7670266" cy="5261323"/>
          </a:xfrm>
          <a:prstGeom prst="rect">
            <a:avLst/>
          </a:prstGeom>
        </p:spPr>
      </p:pic>
    </p:spTree>
    <p:extLst>
      <p:ext uri="{BB962C8B-B14F-4D97-AF65-F5344CB8AC3E}">
        <p14:creationId xmlns:p14="http://schemas.microsoft.com/office/powerpoint/2010/main" val="973450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84986" y="178307"/>
            <a:ext cx="4796155" cy="836930"/>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Signaaltransductie:</a:t>
            </a:r>
            <a:endParaRPr sz="2800"/>
          </a:p>
          <a:p>
            <a:pPr marL="12700">
              <a:lnSpc>
                <a:spcPts val="3190"/>
              </a:lnSpc>
            </a:pPr>
            <a:r>
              <a:rPr sz="2800" dirty="0">
                <a:solidFill>
                  <a:srgbClr val="FFFFFF"/>
                </a:solidFill>
              </a:rPr>
              <a:t>Interactie met de</a:t>
            </a:r>
            <a:r>
              <a:rPr sz="2800" spc="-60" dirty="0">
                <a:solidFill>
                  <a:srgbClr val="FFFFFF"/>
                </a:solidFill>
              </a:rPr>
              <a:t> </a:t>
            </a:r>
            <a:r>
              <a:rPr sz="2800" dirty="0">
                <a:solidFill>
                  <a:srgbClr val="FFFFFF"/>
                </a:solidFill>
              </a:rPr>
              <a:t>buitenwereld</a:t>
            </a:r>
            <a:endParaRPr sz="2800"/>
          </a:p>
        </p:txBody>
      </p:sp>
      <p:sp>
        <p:nvSpPr>
          <p:cNvPr id="3" name="object 3"/>
          <p:cNvSpPr/>
          <p:nvPr/>
        </p:nvSpPr>
        <p:spPr>
          <a:xfrm>
            <a:off x="1206246" y="1285494"/>
            <a:ext cx="5616702" cy="4767072"/>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201864" y="6226492"/>
            <a:ext cx="5626735" cy="379095"/>
          </a:xfrm>
          <a:prstGeom prst="rect">
            <a:avLst/>
          </a:prstGeom>
          <a:solidFill>
            <a:srgbClr val="E7E6E6"/>
          </a:solidFill>
        </p:spPr>
        <p:txBody>
          <a:bodyPr vert="horz" wrap="square" lIns="0" tIns="36195" rIns="0" bIns="0" rtlCol="0">
            <a:spAutoFit/>
          </a:bodyPr>
          <a:lstStyle/>
          <a:p>
            <a:pPr marL="95250">
              <a:lnSpc>
                <a:spcPct val="100000"/>
              </a:lnSpc>
              <a:spcBef>
                <a:spcPts val="285"/>
              </a:spcBef>
            </a:pPr>
            <a:r>
              <a:rPr sz="1800" u="sng" spc="-10" dirty="0">
                <a:solidFill>
                  <a:srgbClr val="0462C1"/>
                </a:solidFill>
                <a:uFill>
                  <a:solidFill>
                    <a:srgbClr val="0462C1"/>
                  </a:solidFill>
                </a:uFill>
                <a:latin typeface="Carlito"/>
                <a:cs typeface="Carlito"/>
                <a:hlinkClick r:id="rId3"/>
              </a:rPr>
              <a:t>https://youtu.be/WORIhbaRABg</a:t>
            </a:r>
            <a:endParaRPr sz="1800">
              <a:latin typeface="Carlito"/>
              <a:cs typeface="Carlito"/>
            </a:endParaRPr>
          </a:p>
        </p:txBody>
      </p:sp>
      <p:sp>
        <p:nvSpPr>
          <p:cNvPr id="5" name="object 5"/>
          <p:cNvSpPr/>
          <p:nvPr/>
        </p:nvSpPr>
        <p:spPr>
          <a:xfrm>
            <a:off x="7098792" y="1285494"/>
            <a:ext cx="1732026" cy="4767072"/>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99172" y="6231254"/>
            <a:ext cx="1880235" cy="462280"/>
          </a:xfrm>
          <a:prstGeom prst="rect">
            <a:avLst/>
          </a:prstGeom>
          <a:solidFill>
            <a:srgbClr val="000000"/>
          </a:solidFill>
          <a:ln w="25400">
            <a:solidFill>
              <a:srgbClr val="FFFF00"/>
            </a:solidFill>
          </a:ln>
        </p:spPr>
        <p:txBody>
          <a:bodyPr vert="horz" wrap="square" lIns="0" tIns="26034" rIns="0" bIns="0" rtlCol="0">
            <a:spAutoFit/>
          </a:bodyPr>
          <a:lstStyle/>
          <a:p>
            <a:pPr marL="91440">
              <a:lnSpc>
                <a:spcPct val="100000"/>
              </a:lnSpc>
              <a:spcBef>
                <a:spcPts val="204"/>
              </a:spcBef>
            </a:pPr>
            <a:r>
              <a:rPr sz="2400" dirty="0">
                <a:solidFill>
                  <a:srgbClr val="FFFFFF"/>
                </a:solidFill>
                <a:latin typeface="Carlito"/>
                <a:cs typeface="Carlito"/>
              </a:rPr>
              <a:t>MCB</a:t>
            </a:r>
            <a:r>
              <a:rPr sz="2400" spc="-30" dirty="0">
                <a:solidFill>
                  <a:srgbClr val="FFFFFF"/>
                </a:solidFill>
                <a:latin typeface="Carlito"/>
                <a:cs typeface="Carlito"/>
              </a:rPr>
              <a:t> </a:t>
            </a:r>
            <a:r>
              <a:rPr sz="2400" spc="-5" dirty="0">
                <a:solidFill>
                  <a:srgbClr val="FFFFFF"/>
                </a:solidFill>
                <a:latin typeface="Carlito"/>
                <a:cs typeface="Carlito"/>
              </a:rPr>
              <a:t>H.9</a:t>
            </a:r>
            <a:endParaRPr sz="2400">
              <a:latin typeface="Carlito"/>
              <a:cs typeface="Carli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4342130" cy="836930"/>
          </a:xfrm>
          <a:prstGeom prst="rect">
            <a:avLst/>
          </a:prstGeom>
        </p:spPr>
        <p:txBody>
          <a:bodyPr vert="horz" wrap="square" lIns="0" tIns="61594" rIns="0" bIns="0" rtlCol="0">
            <a:spAutoFit/>
          </a:bodyPr>
          <a:lstStyle/>
          <a:p>
            <a:pPr marL="12700" marR="5080">
              <a:lnSpc>
                <a:spcPts val="3020"/>
              </a:lnSpc>
              <a:spcBef>
                <a:spcPts val="484"/>
              </a:spcBef>
              <a:tabLst>
                <a:tab pos="1872614" algn="l"/>
                <a:tab pos="2070735" algn="l"/>
                <a:tab pos="2167890" algn="l"/>
              </a:tabLst>
            </a:pPr>
            <a:r>
              <a:rPr sz="2800" dirty="0">
                <a:solidFill>
                  <a:srgbClr val="FFFFFF"/>
                </a:solidFill>
              </a:rPr>
              <a:t>Ontvan</a:t>
            </a:r>
            <a:r>
              <a:rPr sz="2800" spc="5" dirty="0">
                <a:solidFill>
                  <a:srgbClr val="FFFFFF"/>
                </a:solidFill>
              </a:rPr>
              <a:t>g</a:t>
            </a:r>
            <a:r>
              <a:rPr sz="2800" dirty="0">
                <a:solidFill>
                  <a:srgbClr val="FFFFFF"/>
                </a:solidFill>
              </a:rPr>
              <a:t>er</a:t>
            </a:r>
            <a:r>
              <a:rPr sz="2800" spc="10" dirty="0">
                <a:solidFill>
                  <a:srgbClr val="FFFFFF"/>
                </a:solidFill>
              </a:rPr>
              <a:t> </a:t>
            </a:r>
            <a:r>
              <a:rPr sz="2800" dirty="0">
                <a:solidFill>
                  <a:srgbClr val="FFFFFF"/>
                </a:solidFill>
              </a:rPr>
              <a:t>/	boodschapper  (Receptor	/		ligand)</a:t>
            </a:r>
            <a:endParaRPr sz="2800"/>
          </a:p>
        </p:txBody>
      </p:sp>
      <p:sp>
        <p:nvSpPr>
          <p:cNvPr id="3" name="object 3"/>
          <p:cNvSpPr txBox="1"/>
          <p:nvPr/>
        </p:nvSpPr>
        <p:spPr>
          <a:xfrm>
            <a:off x="916939" y="1825244"/>
            <a:ext cx="8670925" cy="1421765"/>
          </a:xfrm>
          <a:prstGeom prst="rect">
            <a:avLst/>
          </a:prstGeom>
        </p:spPr>
        <p:txBody>
          <a:bodyPr vert="horz" wrap="square" lIns="0" tIns="12700" rIns="0" bIns="0" rtlCol="0">
            <a:spAutoFit/>
          </a:bodyPr>
          <a:lstStyle/>
          <a:p>
            <a:pPr marL="241300" indent="-228600">
              <a:lnSpc>
                <a:spcPct val="100000"/>
              </a:lnSpc>
              <a:spcBef>
                <a:spcPts val="100"/>
              </a:spcBef>
              <a:buChar char="•"/>
              <a:tabLst>
                <a:tab pos="240665" algn="l"/>
                <a:tab pos="241300" algn="l"/>
              </a:tabLst>
            </a:pPr>
            <a:r>
              <a:rPr sz="1800" spc="-35" dirty="0">
                <a:solidFill>
                  <a:srgbClr val="FFFFFF"/>
                </a:solidFill>
                <a:latin typeface="Arial"/>
                <a:cs typeface="Arial"/>
              </a:rPr>
              <a:t>Vaak </a:t>
            </a:r>
            <a:r>
              <a:rPr sz="1800" dirty="0">
                <a:solidFill>
                  <a:srgbClr val="FFFFFF"/>
                </a:solidFill>
                <a:latin typeface="Arial"/>
                <a:cs typeface="Arial"/>
              </a:rPr>
              <a:t>target </a:t>
            </a:r>
            <a:r>
              <a:rPr sz="1800" spc="-5" dirty="0">
                <a:solidFill>
                  <a:srgbClr val="FFFFFF"/>
                </a:solidFill>
                <a:latin typeface="Arial"/>
                <a:cs typeface="Arial"/>
              </a:rPr>
              <a:t>voor </a:t>
            </a:r>
            <a:r>
              <a:rPr sz="1800" dirty="0">
                <a:solidFill>
                  <a:srgbClr val="FFFFFF"/>
                </a:solidFill>
                <a:latin typeface="Arial"/>
                <a:cs typeface="Arial"/>
              </a:rPr>
              <a:t>geneesmiddelen </a:t>
            </a:r>
            <a:r>
              <a:rPr sz="1800" spc="-5" dirty="0">
                <a:solidFill>
                  <a:srgbClr val="FFFFFF"/>
                </a:solidFill>
                <a:latin typeface="Arial"/>
                <a:cs typeface="Arial"/>
              </a:rPr>
              <a:t>(buitenkant van de </a:t>
            </a:r>
            <a:r>
              <a:rPr sz="1800" dirty="0">
                <a:solidFill>
                  <a:srgbClr val="FFFFFF"/>
                </a:solidFill>
                <a:latin typeface="Arial"/>
                <a:cs typeface="Arial"/>
              </a:rPr>
              <a:t>cel, </a:t>
            </a:r>
            <a:r>
              <a:rPr sz="1800" spc="-5" dirty="0">
                <a:solidFill>
                  <a:srgbClr val="FFFFFF"/>
                </a:solidFill>
                <a:latin typeface="Arial"/>
                <a:cs typeface="Arial"/>
              </a:rPr>
              <a:t>dus </a:t>
            </a:r>
            <a:r>
              <a:rPr sz="1800" dirty="0">
                <a:solidFill>
                  <a:srgbClr val="FFFFFF"/>
                </a:solidFill>
                <a:latin typeface="Arial"/>
                <a:cs typeface="Arial"/>
              </a:rPr>
              <a:t>makkelijk</a:t>
            </a:r>
            <a:r>
              <a:rPr sz="1800" spc="15" dirty="0">
                <a:solidFill>
                  <a:srgbClr val="FFFFFF"/>
                </a:solidFill>
                <a:latin typeface="Arial"/>
                <a:cs typeface="Arial"/>
              </a:rPr>
              <a:t> </a:t>
            </a:r>
            <a:r>
              <a:rPr sz="1800" dirty="0">
                <a:solidFill>
                  <a:srgbClr val="FFFFFF"/>
                </a:solidFill>
                <a:latin typeface="Arial"/>
                <a:cs typeface="Arial"/>
              </a:rPr>
              <a:t>bereikbaar)</a:t>
            </a:r>
            <a:endParaRPr sz="1800">
              <a:latin typeface="Arial"/>
              <a:cs typeface="Arial"/>
            </a:endParaRPr>
          </a:p>
          <a:p>
            <a:pPr>
              <a:lnSpc>
                <a:spcPct val="100000"/>
              </a:lnSpc>
              <a:buClr>
                <a:srgbClr val="FFFFFF"/>
              </a:buClr>
              <a:buFont typeface="Arial"/>
              <a:buChar char="•"/>
            </a:pPr>
            <a:endParaRPr sz="2000">
              <a:latin typeface="Arial"/>
              <a:cs typeface="Arial"/>
            </a:endParaRPr>
          </a:p>
          <a:p>
            <a:pPr marL="241300" indent="-228600">
              <a:lnSpc>
                <a:spcPct val="100000"/>
              </a:lnSpc>
              <a:spcBef>
                <a:spcPts val="1425"/>
              </a:spcBef>
              <a:buChar char="•"/>
              <a:tabLst>
                <a:tab pos="240665" algn="l"/>
                <a:tab pos="241300" algn="l"/>
              </a:tabLst>
            </a:pPr>
            <a:r>
              <a:rPr sz="1800" dirty="0">
                <a:solidFill>
                  <a:srgbClr val="FFFFFF"/>
                </a:solidFill>
                <a:latin typeface="Arial"/>
                <a:cs typeface="Arial"/>
              </a:rPr>
              <a:t>Beta-adrenoreceptor </a:t>
            </a:r>
            <a:r>
              <a:rPr sz="1800" spc="-5" dirty="0">
                <a:solidFill>
                  <a:srgbClr val="FFFFFF"/>
                </a:solidFill>
                <a:latin typeface="Arial"/>
                <a:cs typeface="Arial"/>
              </a:rPr>
              <a:t>blocker </a:t>
            </a:r>
            <a:r>
              <a:rPr sz="1800" dirty="0">
                <a:solidFill>
                  <a:srgbClr val="FFFFFF"/>
                </a:solidFill>
                <a:latin typeface="Arial"/>
                <a:cs typeface="Arial"/>
              </a:rPr>
              <a:t>(Beta </a:t>
            </a:r>
            <a:r>
              <a:rPr sz="1800" spc="-5" dirty="0">
                <a:solidFill>
                  <a:srgbClr val="FFFFFF"/>
                </a:solidFill>
                <a:latin typeface="Arial"/>
                <a:cs typeface="Arial"/>
              </a:rPr>
              <a:t>blocker) </a:t>
            </a:r>
            <a:r>
              <a:rPr sz="1800" dirty="0">
                <a:solidFill>
                  <a:srgbClr val="FFFFFF"/>
                </a:solidFill>
                <a:latin typeface="Arial"/>
                <a:cs typeface="Arial"/>
              </a:rPr>
              <a:t>=&gt;</a:t>
            </a:r>
            <a:r>
              <a:rPr sz="1800" spc="-50" dirty="0">
                <a:solidFill>
                  <a:srgbClr val="FFFFFF"/>
                </a:solidFill>
                <a:latin typeface="Arial"/>
                <a:cs typeface="Arial"/>
              </a:rPr>
              <a:t> </a:t>
            </a:r>
            <a:r>
              <a:rPr sz="1800" dirty="0">
                <a:solidFill>
                  <a:srgbClr val="FFFFFF"/>
                </a:solidFill>
                <a:latin typeface="Arial"/>
                <a:cs typeface="Arial"/>
              </a:rPr>
              <a:t>hart</a:t>
            </a:r>
            <a:endParaRPr sz="1800">
              <a:latin typeface="Arial"/>
              <a:cs typeface="Arial"/>
            </a:endParaRPr>
          </a:p>
          <a:p>
            <a:pPr marL="241300" indent="-228600">
              <a:lnSpc>
                <a:spcPct val="100000"/>
              </a:lnSpc>
              <a:spcBef>
                <a:spcPts val="790"/>
              </a:spcBef>
              <a:buChar char="•"/>
              <a:tabLst>
                <a:tab pos="240665" algn="l"/>
                <a:tab pos="241300" algn="l"/>
              </a:tabLst>
            </a:pPr>
            <a:r>
              <a:rPr sz="1800" spc="-5" dirty="0">
                <a:solidFill>
                  <a:srgbClr val="FFFFFF"/>
                </a:solidFill>
                <a:latin typeface="Arial"/>
                <a:cs typeface="Arial"/>
              </a:rPr>
              <a:t>Dopamine receptor blocker </a:t>
            </a:r>
            <a:r>
              <a:rPr sz="1800" dirty="0">
                <a:solidFill>
                  <a:srgbClr val="FFFFFF"/>
                </a:solidFill>
                <a:latin typeface="Arial"/>
                <a:cs typeface="Arial"/>
              </a:rPr>
              <a:t>=&gt;</a:t>
            </a:r>
            <a:r>
              <a:rPr sz="1800" spc="-10" dirty="0">
                <a:solidFill>
                  <a:srgbClr val="FFFFFF"/>
                </a:solidFill>
                <a:latin typeface="Arial"/>
                <a:cs typeface="Arial"/>
              </a:rPr>
              <a:t> </a:t>
            </a:r>
            <a:r>
              <a:rPr sz="1800" spc="-5" dirty="0">
                <a:solidFill>
                  <a:srgbClr val="FFFFFF"/>
                </a:solidFill>
                <a:latin typeface="Arial"/>
                <a:cs typeface="Arial"/>
              </a:rPr>
              <a:t>hersenen</a:t>
            </a:r>
            <a:endParaRPr sz="1800">
              <a:latin typeface="Arial"/>
              <a:cs typeface="Arial"/>
            </a:endParaRPr>
          </a:p>
        </p:txBody>
      </p:sp>
      <p:sp>
        <p:nvSpPr>
          <p:cNvPr id="4" name="object 4"/>
          <p:cNvSpPr txBox="1"/>
          <p:nvPr/>
        </p:nvSpPr>
        <p:spPr>
          <a:xfrm>
            <a:off x="1111758" y="6122670"/>
            <a:ext cx="5977255" cy="370840"/>
          </a:xfrm>
          <a:prstGeom prst="rect">
            <a:avLst/>
          </a:prstGeom>
          <a:solidFill>
            <a:srgbClr val="E7E6E6"/>
          </a:solidFill>
        </p:spPr>
        <p:txBody>
          <a:bodyPr vert="horz" wrap="square" lIns="0" tIns="31750" rIns="0" bIns="0" rtlCol="0">
            <a:spAutoFit/>
          </a:bodyPr>
          <a:lstStyle/>
          <a:p>
            <a:pPr marL="90805">
              <a:lnSpc>
                <a:spcPct val="100000"/>
              </a:lnSpc>
              <a:spcBef>
                <a:spcPts val="250"/>
              </a:spcBef>
            </a:pPr>
            <a:r>
              <a:rPr sz="1800" u="sng" spc="-10" dirty="0">
                <a:solidFill>
                  <a:srgbClr val="0462C1"/>
                </a:solidFill>
                <a:uFill>
                  <a:solidFill>
                    <a:srgbClr val="0462C1"/>
                  </a:solidFill>
                </a:uFill>
                <a:latin typeface="Carlito"/>
                <a:cs typeface="Carlito"/>
                <a:hlinkClick r:id="rId2"/>
              </a:rPr>
              <a:t>https://youtu.be/pZpZUqX10WE</a:t>
            </a:r>
            <a:endParaRPr sz="1800">
              <a:latin typeface="Carlito"/>
              <a:cs typeface="Carli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95069" y="599150"/>
            <a:ext cx="6774815" cy="499688"/>
          </a:xfrm>
          <a:prstGeom prst="rect">
            <a:avLst/>
          </a:prstGeom>
        </p:spPr>
        <p:txBody>
          <a:bodyPr vert="horz" wrap="square" lIns="0" tIns="61594" rIns="0" bIns="0" rtlCol="0">
            <a:spAutoFit/>
          </a:bodyPr>
          <a:lstStyle/>
          <a:p>
            <a:pPr marL="12700" marR="5080">
              <a:lnSpc>
                <a:spcPts val="3020"/>
              </a:lnSpc>
              <a:spcBef>
                <a:spcPts val="484"/>
              </a:spcBef>
            </a:pPr>
            <a:r>
              <a:rPr lang="en-US" b="1" dirty="0"/>
              <a:t>Why Excess Glucose Is Toxic</a:t>
            </a:r>
            <a:endParaRPr sz="2800" dirty="0">
              <a:latin typeface="+mn-lt"/>
            </a:endParaRPr>
          </a:p>
        </p:txBody>
      </p:sp>
      <p:sp>
        <p:nvSpPr>
          <p:cNvPr id="3" name="object 3"/>
          <p:cNvSpPr txBox="1"/>
          <p:nvPr/>
        </p:nvSpPr>
        <p:spPr>
          <a:xfrm>
            <a:off x="916939" y="1825244"/>
            <a:ext cx="8648065" cy="2648802"/>
          </a:xfrm>
          <a:prstGeom prst="rect">
            <a:avLst/>
          </a:prstGeom>
        </p:spPr>
        <p:txBody>
          <a:bodyPr vert="horz" wrap="square" lIns="0" tIns="40005" rIns="0" bIns="0" rtlCol="0">
            <a:spAutoFit/>
          </a:bodyPr>
          <a:lstStyle/>
          <a:p>
            <a:pPr marL="241300" marR="5080" indent="-228600">
              <a:lnSpc>
                <a:spcPct val="90000"/>
              </a:lnSpc>
              <a:spcBef>
                <a:spcPts val="315"/>
              </a:spcBef>
              <a:buChar char="•"/>
              <a:tabLst>
                <a:tab pos="240665" algn="l"/>
                <a:tab pos="241300" algn="l"/>
              </a:tabLst>
            </a:pPr>
            <a:r>
              <a:rPr sz="1800" spc="-5" dirty="0">
                <a:solidFill>
                  <a:schemeClr val="bg1"/>
                </a:solidFill>
                <a:latin typeface="Arial"/>
                <a:cs typeface="Arial"/>
              </a:rPr>
              <a:t>High concentrations </a:t>
            </a:r>
            <a:r>
              <a:rPr sz="1800" dirty="0">
                <a:solidFill>
                  <a:schemeClr val="bg1"/>
                </a:solidFill>
                <a:latin typeface="Arial"/>
                <a:cs typeface="Arial"/>
              </a:rPr>
              <a:t>of </a:t>
            </a:r>
            <a:r>
              <a:rPr sz="1800" spc="-5" dirty="0">
                <a:solidFill>
                  <a:schemeClr val="bg1"/>
                </a:solidFill>
                <a:latin typeface="Arial"/>
                <a:cs typeface="Arial"/>
              </a:rPr>
              <a:t>glucose can be </a:t>
            </a:r>
            <a:r>
              <a:rPr sz="1800" dirty="0">
                <a:solidFill>
                  <a:schemeClr val="bg1"/>
                </a:solidFill>
                <a:latin typeface="Arial"/>
                <a:cs typeface="Arial"/>
              </a:rPr>
              <a:t>toxic </a:t>
            </a:r>
            <a:r>
              <a:rPr sz="1800" spc="-5" dirty="0">
                <a:solidFill>
                  <a:schemeClr val="bg1"/>
                </a:solidFill>
                <a:latin typeface="Arial"/>
                <a:cs typeface="Arial"/>
              </a:rPr>
              <a:t>and contribute to diabetic </a:t>
            </a:r>
            <a:r>
              <a:rPr sz="1800" spc="-15" dirty="0">
                <a:solidFill>
                  <a:schemeClr val="bg1"/>
                </a:solidFill>
                <a:latin typeface="Arial"/>
                <a:cs typeface="Arial"/>
              </a:rPr>
              <a:t>retinopathy,  </a:t>
            </a:r>
            <a:r>
              <a:rPr sz="1800" dirty="0">
                <a:solidFill>
                  <a:schemeClr val="bg1"/>
                </a:solidFill>
                <a:latin typeface="Arial"/>
                <a:cs typeface="Arial"/>
              </a:rPr>
              <a:t>for </a:t>
            </a:r>
            <a:r>
              <a:rPr sz="1800" spc="-5" dirty="0">
                <a:solidFill>
                  <a:schemeClr val="bg1"/>
                </a:solidFill>
                <a:latin typeface="Arial"/>
                <a:cs typeface="Arial"/>
              </a:rPr>
              <a:t>example. Elevated glucose increases </a:t>
            </a:r>
            <a:r>
              <a:rPr sz="1800" dirty="0">
                <a:solidFill>
                  <a:schemeClr val="bg1"/>
                </a:solidFill>
                <a:latin typeface="Arial"/>
                <a:cs typeface="Arial"/>
              </a:rPr>
              <a:t>glycolytic flux, </a:t>
            </a:r>
            <a:r>
              <a:rPr sz="1800" spc="-5" dirty="0">
                <a:solidFill>
                  <a:schemeClr val="bg1"/>
                </a:solidFill>
                <a:latin typeface="Arial"/>
                <a:cs typeface="Arial"/>
              </a:rPr>
              <a:t>which leads </a:t>
            </a:r>
            <a:r>
              <a:rPr sz="1800" dirty="0">
                <a:solidFill>
                  <a:schemeClr val="bg1"/>
                </a:solidFill>
                <a:latin typeface="Arial"/>
                <a:cs typeface="Arial"/>
              </a:rPr>
              <a:t>to </a:t>
            </a:r>
            <a:r>
              <a:rPr sz="1800" spc="-5" dirty="0">
                <a:solidFill>
                  <a:schemeClr val="bg1"/>
                </a:solidFill>
                <a:latin typeface="Arial"/>
                <a:cs typeface="Arial"/>
              </a:rPr>
              <a:t>increased  production </a:t>
            </a:r>
            <a:r>
              <a:rPr sz="1800" dirty="0">
                <a:solidFill>
                  <a:schemeClr val="bg1"/>
                </a:solidFill>
                <a:latin typeface="Arial"/>
                <a:cs typeface="Arial"/>
              </a:rPr>
              <a:t>of </a:t>
            </a:r>
            <a:r>
              <a:rPr sz="1800" spc="-5" dirty="0">
                <a:solidFill>
                  <a:schemeClr val="bg1"/>
                </a:solidFill>
                <a:latin typeface="Arial"/>
                <a:cs typeface="Arial"/>
              </a:rPr>
              <a:t>a highly reactive </a:t>
            </a:r>
            <a:r>
              <a:rPr sz="1800" dirty="0">
                <a:solidFill>
                  <a:schemeClr val="bg1"/>
                </a:solidFill>
                <a:latin typeface="Arial"/>
                <a:cs typeface="Arial"/>
              </a:rPr>
              <a:t>dicarbonyl, methylglyoxal. </a:t>
            </a:r>
            <a:r>
              <a:rPr sz="1800" spc="-5" dirty="0">
                <a:solidFill>
                  <a:schemeClr val="bg1"/>
                </a:solidFill>
                <a:latin typeface="Arial"/>
                <a:cs typeface="Arial"/>
              </a:rPr>
              <a:t>Cells eliminate this  potentially </a:t>
            </a:r>
            <a:r>
              <a:rPr sz="1800" dirty="0">
                <a:solidFill>
                  <a:schemeClr val="bg1"/>
                </a:solidFill>
                <a:latin typeface="Arial"/>
                <a:cs typeface="Arial"/>
              </a:rPr>
              <a:t>toxic </a:t>
            </a:r>
            <a:r>
              <a:rPr sz="1800" spc="-5" dirty="0">
                <a:solidFill>
                  <a:schemeClr val="bg1"/>
                </a:solidFill>
                <a:latin typeface="Arial"/>
                <a:cs typeface="Arial"/>
              </a:rPr>
              <a:t>degradation product by enzymatic </a:t>
            </a:r>
            <a:r>
              <a:rPr sz="1800" dirty="0">
                <a:solidFill>
                  <a:schemeClr val="bg1"/>
                </a:solidFill>
                <a:latin typeface="Arial"/>
                <a:cs typeface="Arial"/>
              </a:rPr>
              <a:t>conversion to lactate </a:t>
            </a:r>
            <a:r>
              <a:rPr sz="1800" spc="-5" dirty="0">
                <a:solidFill>
                  <a:schemeClr val="bg1"/>
                </a:solidFill>
                <a:latin typeface="Arial"/>
                <a:cs typeface="Arial"/>
              </a:rPr>
              <a:t>by  </a:t>
            </a:r>
            <a:r>
              <a:rPr sz="1800" dirty="0">
                <a:solidFill>
                  <a:schemeClr val="bg1"/>
                </a:solidFill>
                <a:latin typeface="Arial"/>
                <a:cs typeface="Arial"/>
              </a:rPr>
              <a:t>glyoxylase I (GLO1), glyoxylase II, </a:t>
            </a:r>
            <a:r>
              <a:rPr sz="1800" spc="-5" dirty="0">
                <a:solidFill>
                  <a:schemeClr val="bg1"/>
                </a:solidFill>
                <a:latin typeface="Arial"/>
                <a:cs typeface="Arial"/>
              </a:rPr>
              <a:t>and glutathione. </a:t>
            </a:r>
            <a:r>
              <a:rPr sz="1800" spc="-15" dirty="0">
                <a:solidFill>
                  <a:schemeClr val="bg1"/>
                </a:solidFill>
                <a:latin typeface="Arial"/>
                <a:cs typeface="Arial"/>
              </a:rPr>
              <a:t>However, </a:t>
            </a:r>
            <a:r>
              <a:rPr sz="1800" spc="-5" dirty="0">
                <a:solidFill>
                  <a:schemeClr val="bg1"/>
                </a:solidFill>
                <a:latin typeface="Arial"/>
                <a:cs typeface="Arial"/>
              </a:rPr>
              <a:t>in pathological  situations, such as diabetes, or </a:t>
            </a:r>
            <a:r>
              <a:rPr sz="1800" dirty="0">
                <a:solidFill>
                  <a:schemeClr val="bg1"/>
                </a:solidFill>
                <a:latin typeface="Arial"/>
                <a:cs typeface="Arial"/>
              </a:rPr>
              <a:t>conditions of </a:t>
            </a:r>
            <a:r>
              <a:rPr sz="1800" spc="-5" dirty="0">
                <a:solidFill>
                  <a:schemeClr val="bg1"/>
                </a:solidFill>
                <a:latin typeface="Arial"/>
                <a:cs typeface="Arial"/>
              </a:rPr>
              <a:t>oxidative </a:t>
            </a:r>
            <a:r>
              <a:rPr sz="1800" dirty="0">
                <a:solidFill>
                  <a:schemeClr val="bg1"/>
                </a:solidFill>
                <a:latin typeface="Arial"/>
                <a:cs typeface="Arial"/>
              </a:rPr>
              <a:t>stress, methylglyoxal may  accumulate </a:t>
            </a:r>
            <a:r>
              <a:rPr sz="1800" spc="-5" dirty="0">
                <a:solidFill>
                  <a:schemeClr val="bg1"/>
                </a:solidFill>
                <a:latin typeface="Arial"/>
                <a:cs typeface="Arial"/>
              </a:rPr>
              <a:t>and </a:t>
            </a:r>
            <a:r>
              <a:rPr sz="1800" dirty="0">
                <a:solidFill>
                  <a:schemeClr val="bg1"/>
                </a:solidFill>
                <a:latin typeface="Arial"/>
                <a:cs typeface="Arial"/>
              </a:rPr>
              <a:t>react </a:t>
            </a:r>
            <a:r>
              <a:rPr sz="1800" spc="-5" dirty="0">
                <a:solidFill>
                  <a:schemeClr val="bg1"/>
                </a:solidFill>
                <a:latin typeface="Arial"/>
                <a:cs typeface="Arial"/>
              </a:rPr>
              <a:t>with DNA or arginine, lysine, or cysteine residues </a:t>
            </a:r>
            <a:r>
              <a:rPr sz="1800" dirty="0">
                <a:solidFill>
                  <a:schemeClr val="bg1"/>
                </a:solidFill>
                <a:latin typeface="Arial"/>
                <a:cs typeface="Arial"/>
              </a:rPr>
              <a:t>of</a:t>
            </a:r>
            <a:r>
              <a:rPr sz="1800" spc="45" dirty="0">
                <a:solidFill>
                  <a:schemeClr val="bg1"/>
                </a:solidFill>
                <a:latin typeface="Arial"/>
                <a:cs typeface="Arial"/>
              </a:rPr>
              <a:t> </a:t>
            </a:r>
            <a:r>
              <a:rPr sz="1800" spc="-5" dirty="0">
                <a:solidFill>
                  <a:schemeClr val="bg1"/>
                </a:solidFill>
                <a:latin typeface="Arial"/>
                <a:cs typeface="Arial"/>
              </a:rPr>
              <a:t>proteins.</a:t>
            </a:r>
            <a:endParaRPr lang="nl-NL" sz="1800" spc="-5" dirty="0">
              <a:solidFill>
                <a:schemeClr val="bg1"/>
              </a:solidFill>
              <a:latin typeface="Arial"/>
              <a:cs typeface="Arial"/>
            </a:endParaRPr>
          </a:p>
          <a:p>
            <a:pPr marL="241300" marR="5080" indent="-228600">
              <a:lnSpc>
                <a:spcPct val="90000"/>
              </a:lnSpc>
              <a:spcBef>
                <a:spcPts val="315"/>
              </a:spcBef>
              <a:buChar char="•"/>
              <a:tabLst>
                <a:tab pos="240665" algn="l"/>
                <a:tab pos="241300" algn="l"/>
              </a:tabLst>
            </a:pPr>
            <a:endParaRPr lang="nl-NL" spc="-5" dirty="0">
              <a:solidFill>
                <a:schemeClr val="bg1"/>
              </a:solidFill>
              <a:latin typeface="Arial"/>
              <a:cs typeface="Arial"/>
            </a:endParaRPr>
          </a:p>
          <a:p>
            <a:pPr marL="241300" marR="5080" indent="-228600">
              <a:lnSpc>
                <a:spcPct val="90000"/>
              </a:lnSpc>
              <a:spcBef>
                <a:spcPts val="315"/>
              </a:spcBef>
              <a:buChar char="•"/>
              <a:tabLst>
                <a:tab pos="240665" algn="l"/>
                <a:tab pos="241300" algn="l"/>
              </a:tabLst>
            </a:pPr>
            <a:r>
              <a:rPr lang="nl-NL" dirty="0">
                <a:solidFill>
                  <a:schemeClr val="bg1"/>
                </a:solidFill>
                <a:latin typeface="Arial"/>
                <a:cs typeface="Arial"/>
                <a:hlinkClick r:id="rId2">
                  <a:extLst>
                    <a:ext uri="{A12FA001-AC4F-418D-AE19-62706E023703}">
                      <ahyp:hlinkClr xmlns:ahyp="http://schemas.microsoft.com/office/drawing/2018/hyperlinkcolor" val="tx"/>
                    </a:ext>
                  </a:extLst>
                </a:hlinkClick>
              </a:rPr>
              <a:t>https://www.science.org/doi/10.1126/stke.3202006tw40</a:t>
            </a:r>
            <a:endParaRPr lang="nl-NL" dirty="0">
              <a:solidFill>
                <a:schemeClr val="bg1"/>
              </a:solidFill>
              <a:latin typeface="Arial"/>
              <a:cs typeface="Arial"/>
            </a:endParaRPr>
          </a:p>
          <a:p>
            <a:pPr marL="241300" marR="5080" indent="-228600">
              <a:lnSpc>
                <a:spcPct val="90000"/>
              </a:lnSpc>
              <a:spcBef>
                <a:spcPts val="315"/>
              </a:spcBef>
              <a:buChar char="•"/>
              <a:tabLst>
                <a:tab pos="240665" algn="l"/>
                <a:tab pos="241300" algn="l"/>
              </a:tabLst>
            </a:pPr>
            <a:endParaRPr sz="1800" dirty="0">
              <a:solidFill>
                <a:schemeClr val="bg1"/>
              </a:solidFill>
              <a:latin typeface="Arial"/>
              <a:cs typeface="Arial"/>
            </a:endParaRPr>
          </a:p>
        </p:txBody>
      </p:sp>
      <p:sp>
        <p:nvSpPr>
          <p:cNvPr id="4" name="Tekstvak 3">
            <a:extLst>
              <a:ext uri="{FF2B5EF4-FFF2-40B4-BE49-F238E27FC236}">
                <a16:creationId xmlns:a16="http://schemas.microsoft.com/office/drawing/2014/main" id="{926D60B4-B525-60D8-3D61-919560923366}"/>
              </a:ext>
            </a:extLst>
          </p:cNvPr>
          <p:cNvSpPr txBox="1"/>
          <p:nvPr/>
        </p:nvSpPr>
        <p:spPr>
          <a:xfrm>
            <a:off x="1107347" y="4655890"/>
            <a:ext cx="5519956" cy="369332"/>
          </a:xfrm>
          <a:prstGeom prst="rect">
            <a:avLst/>
          </a:prstGeom>
          <a:noFill/>
        </p:spPr>
        <p:txBody>
          <a:bodyPr wrap="square" rtlCol="0">
            <a:spAutoFit/>
          </a:bodyPr>
          <a:lstStyle/>
          <a:p>
            <a:r>
              <a:rPr lang="nl-NL" dirty="0">
                <a:solidFill>
                  <a:srgbClr val="FFFF00"/>
                </a:solidFill>
              </a:rPr>
              <a:t>Alles is dosis afhankelijk =&gt;</a:t>
            </a:r>
            <a:r>
              <a:rPr lang="nl-NL" spc="-25" dirty="0">
                <a:solidFill>
                  <a:srgbClr val="FFFF00"/>
                </a:solidFill>
              </a:rPr>
              <a:t> </a:t>
            </a:r>
            <a:r>
              <a:rPr lang="nl-NL" dirty="0">
                <a:solidFill>
                  <a:srgbClr val="FFFF00"/>
                </a:solidFill>
              </a:rPr>
              <a:t>regulatie!</a:t>
            </a:r>
          </a:p>
        </p:txBody>
      </p:sp>
    </p:spTree>
    <p:extLst>
      <p:ext uri="{BB962C8B-B14F-4D97-AF65-F5344CB8AC3E}">
        <p14:creationId xmlns:p14="http://schemas.microsoft.com/office/powerpoint/2010/main" val="3024081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AEF2A-B769-1528-EAF5-EDAE5640204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A11A879-0221-B12E-BE49-BA78FC83A64D}"/>
              </a:ext>
            </a:extLst>
          </p:cNvPr>
          <p:cNvSpPr txBox="1">
            <a:spLocks noGrp="1"/>
          </p:cNvSpPr>
          <p:nvPr>
            <p:ph type="title"/>
          </p:nvPr>
        </p:nvSpPr>
        <p:spPr>
          <a:xfrm>
            <a:off x="916939" y="578611"/>
            <a:ext cx="5490210" cy="836930"/>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Sporenelementen</a:t>
            </a:r>
            <a:endParaRPr sz="2800"/>
          </a:p>
          <a:p>
            <a:pPr marL="12700">
              <a:lnSpc>
                <a:spcPts val="3190"/>
              </a:lnSpc>
            </a:pPr>
            <a:r>
              <a:rPr sz="2800" dirty="0">
                <a:solidFill>
                  <a:srgbClr val="FFFFFF"/>
                </a:solidFill>
              </a:rPr>
              <a:t>Heb je maar heel weinig van</a:t>
            </a:r>
            <a:r>
              <a:rPr sz="2800" spc="-50" dirty="0">
                <a:solidFill>
                  <a:srgbClr val="FFFFFF"/>
                </a:solidFill>
              </a:rPr>
              <a:t> </a:t>
            </a:r>
            <a:r>
              <a:rPr sz="2800" dirty="0">
                <a:solidFill>
                  <a:srgbClr val="FFFFFF"/>
                </a:solidFill>
              </a:rPr>
              <a:t>nodig</a:t>
            </a:r>
            <a:endParaRPr sz="2800"/>
          </a:p>
        </p:txBody>
      </p:sp>
      <p:sp>
        <p:nvSpPr>
          <p:cNvPr id="3" name="object 3">
            <a:extLst>
              <a:ext uri="{FF2B5EF4-FFF2-40B4-BE49-F238E27FC236}">
                <a16:creationId xmlns:a16="http://schemas.microsoft.com/office/drawing/2014/main" id="{6D6F4BCB-0DF8-9B52-3224-8E9AA597DD0C}"/>
              </a:ext>
            </a:extLst>
          </p:cNvPr>
          <p:cNvSpPr txBox="1"/>
          <p:nvPr/>
        </p:nvSpPr>
        <p:spPr>
          <a:xfrm>
            <a:off x="916939" y="1774190"/>
            <a:ext cx="4446270" cy="3770629"/>
          </a:xfrm>
          <a:prstGeom prst="rect">
            <a:avLst/>
          </a:prstGeom>
        </p:spPr>
        <p:txBody>
          <a:bodyPr vert="horz" wrap="square" lIns="0" tIns="40005" rIns="0" bIns="0" rtlCol="0">
            <a:spAutoFit/>
          </a:bodyPr>
          <a:lstStyle/>
          <a:p>
            <a:pPr marL="241300" marR="5080" indent="-228600">
              <a:lnSpc>
                <a:spcPct val="90000"/>
              </a:lnSpc>
              <a:spcBef>
                <a:spcPts val="315"/>
              </a:spcBef>
              <a:buChar char="•"/>
              <a:tabLst>
                <a:tab pos="240665" algn="l"/>
                <a:tab pos="241300" algn="l"/>
              </a:tabLst>
            </a:pPr>
            <a:r>
              <a:rPr sz="1800" spc="-5" dirty="0">
                <a:solidFill>
                  <a:srgbClr val="FFFFFF"/>
                </a:solidFill>
                <a:latin typeface="Arial"/>
                <a:cs typeface="Arial"/>
              </a:rPr>
              <a:t>Een </a:t>
            </a:r>
            <a:r>
              <a:rPr sz="1800" b="1" dirty="0">
                <a:solidFill>
                  <a:srgbClr val="FFFFFF"/>
                </a:solidFill>
                <a:latin typeface="Arial"/>
                <a:cs typeface="Arial"/>
              </a:rPr>
              <a:t>sporenelement </a:t>
            </a:r>
            <a:r>
              <a:rPr sz="1800" dirty="0">
                <a:solidFill>
                  <a:srgbClr val="FFFFFF"/>
                </a:solidFill>
                <a:latin typeface="Arial"/>
                <a:cs typeface="Arial"/>
              </a:rPr>
              <a:t>moet </a:t>
            </a:r>
            <a:r>
              <a:rPr sz="1800" spc="-5" dirty="0">
                <a:solidFill>
                  <a:srgbClr val="FFFFFF"/>
                </a:solidFill>
                <a:latin typeface="Arial"/>
                <a:cs typeface="Arial"/>
              </a:rPr>
              <a:t>in de voeding  van een organisme voor een goede groei  en </a:t>
            </a:r>
            <a:r>
              <a:rPr sz="1800" dirty="0">
                <a:solidFill>
                  <a:srgbClr val="FFFFFF"/>
                </a:solidFill>
                <a:latin typeface="Arial"/>
                <a:cs typeface="Arial"/>
              </a:rPr>
              <a:t>functie </a:t>
            </a:r>
            <a:r>
              <a:rPr sz="1800" spc="-5" dirty="0">
                <a:solidFill>
                  <a:srgbClr val="FFFFFF"/>
                </a:solidFill>
                <a:latin typeface="Arial"/>
                <a:cs typeface="Arial"/>
              </a:rPr>
              <a:t>aanwezig, maar </a:t>
            </a:r>
            <a:r>
              <a:rPr sz="1800" dirty="0">
                <a:solidFill>
                  <a:srgbClr val="FFFFFF"/>
                </a:solidFill>
                <a:latin typeface="Arial"/>
                <a:cs typeface="Arial"/>
              </a:rPr>
              <a:t>slechts </a:t>
            </a:r>
            <a:r>
              <a:rPr sz="1800" spc="-5" dirty="0">
                <a:solidFill>
                  <a:srgbClr val="FFFFFF"/>
                </a:solidFill>
                <a:latin typeface="Arial"/>
                <a:cs typeface="Arial"/>
              </a:rPr>
              <a:t>in zeer  kleine hoeveelheden (microgrammen </a:t>
            </a:r>
            <a:r>
              <a:rPr sz="1800" dirty="0">
                <a:solidFill>
                  <a:srgbClr val="FFFFFF"/>
                </a:solidFill>
                <a:latin typeface="Arial"/>
                <a:cs typeface="Arial"/>
              </a:rPr>
              <a:t>tot  milligrammen). </a:t>
            </a:r>
            <a:r>
              <a:rPr sz="1800" dirty="0">
                <a:solidFill>
                  <a:srgbClr val="FFFF00"/>
                </a:solidFill>
                <a:latin typeface="Arial"/>
                <a:cs typeface="Arial"/>
              </a:rPr>
              <a:t>Grote </a:t>
            </a:r>
            <a:r>
              <a:rPr sz="1800" spc="-5" dirty="0">
                <a:solidFill>
                  <a:srgbClr val="FFFF00"/>
                </a:solidFill>
                <a:latin typeface="Arial"/>
                <a:cs typeface="Arial"/>
              </a:rPr>
              <a:t>hoeveelheden  kunnen </a:t>
            </a:r>
            <a:r>
              <a:rPr sz="1800" dirty="0">
                <a:solidFill>
                  <a:srgbClr val="FFFF00"/>
                </a:solidFill>
                <a:latin typeface="Arial"/>
                <a:cs typeface="Arial"/>
              </a:rPr>
              <a:t>zelfs toxisch</a:t>
            </a:r>
            <a:r>
              <a:rPr sz="1800" spc="-25" dirty="0">
                <a:solidFill>
                  <a:srgbClr val="FFFF00"/>
                </a:solidFill>
                <a:latin typeface="Arial"/>
                <a:cs typeface="Arial"/>
              </a:rPr>
              <a:t> </a:t>
            </a:r>
            <a:r>
              <a:rPr sz="1800" dirty="0">
                <a:solidFill>
                  <a:srgbClr val="FFFF00"/>
                </a:solidFill>
                <a:latin typeface="Arial"/>
                <a:cs typeface="Arial"/>
              </a:rPr>
              <a:t>zijn</a:t>
            </a:r>
            <a:r>
              <a:rPr sz="1800" dirty="0">
                <a:solidFill>
                  <a:srgbClr val="FFFFFF"/>
                </a:solidFill>
                <a:latin typeface="Arial"/>
                <a:cs typeface="Arial"/>
              </a:rPr>
              <a:t>.</a:t>
            </a:r>
            <a:endParaRPr sz="1800">
              <a:latin typeface="Arial"/>
              <a:cs typeface="Arial"/>
            </a:endParaRPr>
          </a:p>
          <a:p>
            <a:pPr marL="241300" indent="-228600">
              <a:lnSpc>
                <a:spcPct val="100000"/>
              </a:lnSpc>
              <a:spcBef>
                <a:spcPts val="780"/>
              </a:spcBef>
              <a:buChar char="•"/>
              <a:tabLst>
                <a:tab pos="240665" algn="l"/>
                <a:tab pos="241300" algn="l"/>
              </a:tabLst>
            </a:pPr>
            <a:r>
              <a:rPr sz="1800" spc="-20" dirty="0">
                <a:solidFill>
                  <a:srgbClr val="FFFFFF"/>
                </a:solidFill>
                <a:latin typeface="Arial"/>
                <a:cs typeface="Arial"/>
              </a:rPr>
              <a:t>ijzer, </a:t>
            </a:r>
            <a:r>
              <a:rPr sz="1800" spc="-5" dirty="0">
                <a:solidFill>
                  <a:srgbClr val="FFFFFF"/>
                </a:solidFill>
                <a:latin typeface="Arial"/>
                <a:cs typeface="Arial"/>
              </a:rPr>
              <a:t>magnesium, </a:t>
            </a:r>
            <a:r>
              <a:rPr sz="1800" dirty="0">
                <a:solidFill>
                  <a:srgbClr val="FFFFFF"/>
                </a:solidFill>
                <a:latin typeface="Arial"/>
                <a:cs typeface="Arial"/>
              </a:rPr>
              <a:t>zink, selenium,</a:t>
            </a:r>
            <a:r>
              <a:rPr sz="1800" spc="-5" dirty="0">
                <a:solidFill>
                  <a:srgbClr val="FFFFFF"/>
                </a:solidFill>
                <a:latin typeface="Arial"/>
                <a:cs typeface="Arial"/>
              </a:rPr>
              <a:t> koper</a:t>
            </a:r>
            <a:endParaRPr sz="1800">
              <a:latin typeface="Arial"/>
              <a:cs typeface="Arial"/>
            </a:endParaRPr>
          </a:p>
          <a:p>
            <a:pPr marL="241300" marR="309245" indent="-228600">
              <a:lnSpc>
                <a:spcPts val="1939"/>
              </a:lnSpc>
              <a:spcBef>
                <a:spcPts val="1035"/>
              </a:spcBef>
              <a:buChar char="•"/>
              <a:tabLst>
                <a:tab pos="240665" algn="l"/>
                <a:tab pos="241300" algn="l"/>
              </a:tabLst>
            </a:pPr>
            <a:r>
              <a:rPr sz="1800" spc="-5" dirty="0">
                <a:solidFill>
                  <a:srgbClr val="FFFFFF"/>
                </a:solidFill>
                <a:latin typeface="Arial"/>
                <a:cs typeface="Arial"/>
              </a:rPr>
              <a:t>Krijg je genoeg van binnen bij </a:t>
            </a:r>
            <a:r>
              <a:rPr sz="1800" dirty="0">
                <a:solidFill>
                  <a:srgbClr val="FFFFFF"/>
                </a:solidFill>
                <a:latin typeface="Arial"/>
                <a:cs typeface="Arial"/>
              </a:rPr>
              <a:t>normale  </a:t>
            </a:r>
            <a:r>
              <a:rPr sz="1800" spc="-5" dirty="0">
                <a:solidFill>
                  <a:srgbClr val="FFFFFF"/>
                </a:solidFill>
                <a:latin typeface="Arial"/>
                <a:cs typeface="Arial"/>
              </a:rPr>
              <a:t>voeding</a:t>
            </a:r>
            <a:endParaRPr sz="1800">
              <a:latin typeface="Arial"/>
              <a:cs typeface="Arial"/>
            </a:endParaRPr>
          </a:p>
          <a:p>
            <a:pPr marL="241300" marR="907415" indent="-228600">
              <a:lnSpc>
                <a:spcPts val="1939"/>
              </a:lnSpc>
              <a:spcBef>
                <a:spcPts val="1010"/>
              </a:spcBef>
              <a:buChar char="•"/>
              <a:tabLst>
                <a:tab pos="240665" algn="l"/>
                <a:tab pos="241300" algn="l"/>
              </a:tabLst>
            </a:pPr>
            <a:r>
              <a:rPr sz="1800" spc="-5" dirty="0">
                <a:solidFill>
                  <a:srgbClr val="FFFFFF"/>
                </a:solidFill>
                <a:latin typeface="Arial"/>
                <a:cs typeface="Arial"/>
              </a:rPr>
              <a:t>Metalen worden </a:t>
            </a:r>
            <a:r>
              <a:rPr sz="1800" dirty="0">
                <a:solidFill>
                  <a:srgbClr val="FFFFFF"/>
                </a:solidFill>
                <a:latin typeface="Arial"/>
                <a:cs typeface="Arial"/>
              </a:rPr>
              <a:t>extreem </a:t>
            </a:r>
            <a:r>
              <a:rPr sz="1800" spc="-5" dirty="0">
                <a:solidFill>
                  <a:srgbClr val="FFFFFF"/>
                </a:solidFill>
                <a:latin typeface="Arial"/>
                <a:cs typeface="Arial"/>
              </a:rPr>
              <a:t>goed  hergebruikt in levende</a:t>
            </a:r>
            <a:r>
              <a:rPr sz="1800" spc="-30" dirty="0">
                <a:solidFill>
                  <a:srgbClr val="FFFFFF"/>
                </a:solidFill>
                <a:latin typeface="Arial"/>
                <a:cs typeface="Arial"/>
              </a:rPr>
              <a:t> </a:t>
            </a:r>
            <a:r>
              <a:rPr sz="1800" dirty="0">
                <a:solidFill>
                  <a:srgbClr val="FFFFFF"/>
                </a:solidFill>
                <a:latin typeface="Arial"/>
                <a:cs typeface="Arial"/>
              </a:rPr>
              <a:t>systemen</a:t>
            </a:r>
            <a:endParaRPr sz="1800">
              <a:latin typeface="Arial"/>
              <a:cs typeface="Arial"/>
            </a:endParaRPr>
          </a:p>
          <a:p>
            <a:pPr marL="241300" indent="-228600">
              <a:lnSpc>
                <a:spcPts val="2050"/>
              </a:lnSpc>
              <a:spcBef>
                <a:spcPts val="755"/>
              </a:spcBef>
              <a:buChar char="•"/>
              <a:tabLst>
                <a:tab pos="240665" algn="l"/>
                <a:tab pos="241300" algn="l"/>
              </a:tabLst>
            </a:pPr>
            <a:r>
              <a:rPr sz="1800" spc="-5" dirty="0">
                <a:solidFill>
                  <a:srgbClr val="FFFFFF"/>
                </a:solidFill>
                <a:latin typeface="Arial"/>
                <a:cs typeface="Arial"/>
              </a:rPr>
              <a:t>Bij </a:t>
            </a:r>
            <a:r>
              <a:rPr sz="1800" dirty="0">
                <a:solidFill>
                  <a:srgbClr val="FFFFFF"/>
                </a:solidFill>
                <a:latin typeface="Arial"/>
                <a:cs typeface="Arial"/>
              </a:rPr>
              <a:t>ziekte, </a:t>
            </a:r>
            <a:r>
              <a:rPr sz="1800" spc="-5" dirty="0">
                <a:solidFill>
                  <a:srgbClr val="FFFFFF"/>
                </a:solidFill>
                <a:latin typeface="Arial"/>
                <a:cs typeface="Arial"/>
              </a:rPr>
              <a:t>extra inspanning </a:t>
            </a:r>
            <a:r>
              <a:rPr sz="1800" dirty="0">
                <a:solidFill>
                  <a:srgbClr val="FFFFFF"/>
                </a:solidFill>
                <a:latin typeface="Arial"/>
                <a:cs typeface="Arial"/>
              </a:rPr>
              <a:t>of</a:t>
            </a:r>
            <a:r>
              <a:rPr sz="1800" spc="-10" dirty="0">
                <a:solidFill>
                  <a:srgbClr val="FFFFFF"/>
                </a:solidFill>
                <a:latin typeface="Arial"/>
                <a:cs typeface="Arial"/>
              </a:rPr>
              <a:t> </a:t>
            </a:r>
            <a:r>
              <a:rPr sz="1800" spc="-5" dirty="0">
                <a:solidFill>
                  <a:srgbClr val="FFFFFF"/>
                </a:solidFill>
                <a:latin typeface="Arial"/>
                <a:cs typeface="Arial"/>
              </a:rPr>
              <a:t>slechte</a:t>
            </a:r>
            <a:endParaRPr sz="1800">
              <a:latin typeface="Arial"/>
              <a:cs typeface="Arial"/>
            </a:endParaRPr>
          </a:p>
          <a:p>
            <a:pPr marL="241300">
              <a:lnSpc>
                <a:spcPts val="2050"/>
              </a:lnSpc>
            </a:pPr>
            <a:r>
              <a:rPr sz="1800" dirty="0">
                <a:solidFill>
                  <a:srgbClr val="FFFFFF"/>
                </a:solidFill>
                <a:latin typeface="Arial"/>
                <a:cs typeface="Arial"/>
              </a:rPr>
              <a:t>voeding kan er wel tekort</a:t>
            </a:r>
            <a:r>
              <a:rPr sz="1800" spc="-60" dirty="0">
                <a:solidFill>
                  <a:srgbClr val="FFFFFF"/>
                </a:solidFill>
                <a:latin typeface="Arial"/>
                <a:cs typeface="Arial"/>
              </a:rPr>
              <a:t> </a:t>
            </a:r>
            <a:r>
              <a:rPr sz="1800" dirty="0">
                <a:solidFill>
                  <a:srgbClr val="FFFFFF"/>
                </a:solidFill>
                <a:latin typeface="Arial"/>
                <a:cs typeface="Arial"/>
              </a:rPr>
              <a:t>zijn</a:t>
            </a:r>
            <a:endParaRPr sz="1800">
              <a:latin typeface="Arial"/>
              <a:cs typeface="Arial"/>
            </a:endParaRPr>
          </a:p>
        </p:txBody>
      </p:sp>
      <p:sp>
        <p:nvSpPr>
          <p:cNvPr id="4" name="object 4">
            <a:extLst>
              <a:ext uri="{FF2B5EF4-FFF2-40B4-BE49-F238E27FC236}">
                <a16:creationId xmlns:a16="http://schemas.microsoft.com/office/drawing/2014/main" id="{B62F8CFD-376D-67E4-05E4-267AE3D4858C}"/>
              </a:ext>
            </a:extLst>
          </p:cNvPr>
          <p:cNvSpPr txBox="1"/>
          <p:nvPr/>
        </p:nvSpPr>
        <p:spPr>
          <a:xfrm>
            <a:off x="916939" y="5993129"/>
            <a:ext cx="2972435" cy="299720"/>
          </a:xfrm>
          <a:prstGeom prst="rect">
            <a:avLst/>
          </a:prstGeom>
        </p:spPr>
        <p:txBody>
          <a:bodyPr vert="horz" wrap="square" lIns="0" tIns="12700" rIns="0" bIns="0" rtlCol="0">
            <a:spAutoFit/>
          </a:bodyPr>
          <a:lstStyle/>
          <a:p>
            <a:pPr marL="241300" indent="-228600">
              <a:lnSpc>
                <a:spcPct val="100000"/>
              </a:lnSpc>
              <a:spcBef>
                <a:spcPts val="100"/>
              </a:spcBef>
              <a:buChar char="•"/>
              <a:tabLst>
                <a:tab pos="240665" algn="l"/>
                <a:tab pos="241300" algn="l"/>
              </a:tabLst>
            </a:pPr>
            <a:r>
              <a:rPr sz="1800" spc="-30" dirty="0">
                <a:solidFill>
                  <a:srgbClr val="FFFF00"/>
                </a:solidFill>
                <a:latin typeface="Arial"/>
                <a:cs typeface="Arial"/>
              </a:rPr>
              <a:t>Veel </a:t>
            </a:r>
            <a:r>
              <a:rPr sz="1800" spc="-5" dirty="0">
                <a:solidFill>
                  <a:srgbClr val="FFFF00"/>
                </a:solidFill>
                <a:latin typeface="Arial"/>
                <a:cs typeface="Arial"/>
              </a:rPr>
              <a:t>reclame, weinig</a:t>
            </a:r>
            <a:r>
              <a:rPr sz="1800" spc="20" dirty="0">
                <a:solidFill>
                  <a:srgbClr val="FFFF00"/>
                </a:solidFill>
                <a:latin typeface="Arial"/>
                <a:cs typeface="Arial"/>
              </a:rPr>
              <a:t> </a:t>
            </a:r>
            <a:r>
              <a:rPr sz="1800" spc="-5" dirty="0">
                <a:solidFill>
                  <a:srgbClr val="FFFF00"/>
                </a:solidFill>
                <a:latin typeface="Arial"/>
                <a:cs typeface="Arial"/>
              </a:rPr>
              <a:t>feiten</a:t>
            </a:r>
            <a:endParaRPr sz="1800">
              <a:latin typeface="Arial"/>
              <a:cs typeface="Arial"/>
            </a:endParaRPr>
          </a:p>
        </p:txBody>
      </p:sp>
      <p:sp>
        <p:nvSpPr>
          <p:cNvPr id="5" name="object 5">
            <a:extLst>
              <a:ext uri="{FF2B5EF4-FFF2-40B4-BE49-F238E27FC236}">
                <a16:creationId xmlns:a16="http://schemas.microsoft.com/office/drawing/2014/main" id="{D037E618-5FAE-7FE1-097A-4280B8BCBF30}"/>
              </a:ext>
            </a:extLst>
          </p:cNvPr>
          <p:cNvSpPr/>
          <p:nvPr/>
        </p:nvSpPr>
        <p:spPr>
          <a:xfrm>
            <a:off x="5826252" y="1774698"/>
            <a:ext cx="4156709" cy="2780538"/>
          </a:xfrm>
          <a:prstGeom prst="rect">
            <a:avLst/>
          </a:prstGeom>
          <a:blipFill>
            <a:blip r:embed="rId2" cstate="print"/>
            <a:stretch>
              <a:fillRect/>
            </a:stretch>
          </a:blipFill>
        </p:spPr>
        <p:txBody>
          <a:bodyPr wrap="square" lIns="0" tIns="0" rIns="0" bIns="0" rtlCol="0"/>
          <a:lstStyle/>
          <a:p>
            <a:endParaRPr/>
          </a:p>
        </p:txBody>
      </p:sp>
      <p:sp>
        <p:nvSpPr>
          <p:cNvPr id="6" name="object 6">
            <a:extLst>
              <a:ext uri="{FF2B5EF4-FFF2-40B4-BE49-F238E27FC236}">
                <a16:creationId xmlns:a16="http://schemas.microsoft.com/office/drawing/2014/main" id="{786C310A-8ED8-8C86-CE37-65562641DF24}"/>
              </a:ext>
            </a:extLst>
          </p:cNvPr>
          <p:cNvSpPr/>
          <p:nvPr/>
        </p:nvSpPr>
        <p:spPr>
          <a:xfrm>
            <a:off x="5826252" y="4655818"/>
            <a:ext cx="2857500" cy="2143504"/>
          </a:xfrm>
          <a:prstGeom prst="rect">
            <a:avLst/>
          </a:prstGeom>
          <a:blipFill>
            <a:blip r:embed="rId3" cstate="print"/>
            <a:stretch>
              <a:fillRect/>
            </a:stretch>
          </a:blipFill>
        </p:spPr>
        <p:txBody>
          <a:bodyPr wrap="square" lIns="0" tIns="0" rIns="0" bIns="0" rtlCol="0"/>
          <a:lstStyle/>
          <a:p>
            <a:endParaRPr/>
          </a:p>
        </p:txBody>
      </p:sp>
      <p:sp>
        <p:nvSpPr>
          <p:cNvPr id="7" name="object 7">
            <a:extLst>
              <a:ext uri="{FF2B5EF4-FFF2-40B4-BE49-F238E27FC236}">
                <a16:creationId xmlns:a16="http://schemas.microsoft.com/office/drawing/2014/main" id="{789B9A0F-761E-1B68-4048-EC2BF838824B}"/>
              </a:ext>
            </a:extLst>
          </p:cNvPr>
          <p:cNvSpPr txBox="1"/>
          <p:nvPr/>
        </p:nvSpPr>
        <p:spPr>
          <a:xfrm>
            <a:off x="9186671" y="5127497"/>
            <a:ext cx="2399030" cy="923925"/>
          </a:xfrm>
          <a:prstGeom prst="rect">
            <a:avLst/>
          </a:prstGeom>
          <a:solidFill>
            <a:srgbClr val="FFFFFF"/>
          </a:solidFill>
        </p:spPr>
        <p:txBody>
          <a:bodyPr vert="horz" wrap="square" lIns="0" tIns="31750" rIns="0" bIns="0" rtlCol="0">
            <a:spAutoFit/>
          </a:bodyPr>
          <a:lstStyle/>
          <a:p>
            <a:pPr marL="91440">
              <a:lnSpc>
                <a:spcPct val="100000"/>
              </a:lnSpc>
              <a:spcBef>
                <a:spcPts val="250"/>
              </a:spcBef>
            </a:pPr>
            <a:r>
              <a:rPr sz="1800" u="heavy" spc="-10" dirty="0">
                <a:solidFill>
                  <a:srgbClr val="0462C1"/>
                </a:solidFill>
                <a:uFill>
                  <a:solidFill>
                    <a:srgbClr val="0462C1"/>
                  </a:solidFill>
                </a:uFill>
                <a:latin typeface="Carlito"/>
                <a:cs typeface="Carlito"/>
                <a:hlinkClick r:id="rId4"/>
              </a:rPr>
              <a:t>https://nl.wikipedia.org</a:t>
            </a:r>
            <a:endParaRPr sz="1800">
              <a:latin typeface="Carlito"/>
              <a:cs typeface="Carlito"/>
            </a:endParaRPr>
          </a:p>
          <a:p>
            <a:pPr marL="91440">
              <a:lnSpc>
                <a:spcPct val="100000"/>
              </a:lnSpc>
            </a:pPr>
            <a:r>
              <a:rPr sz="1800" u="heavy" spc="-5" dirty="0">
                <a:solidFill>
                  <a:srgbClr val="0462C1"/>
                </a:solidFill>
                <a:uFill>
                  <a:solidFill>
                    <a:srgbClr val="0462C1"/>
                  </a:solidFill>
                </a:uFill>
                <a:latin typeface="Carlito"/>
                <a:cs typeface="Carlito"/>
                <a:hlinkClick r:id="rId4"/>
              </a:rPr>
              <a:t>/wiki/Sporenelement</a:t>
            </a:r>
            <a:endParaRPr sz="1800">
              <a:latin typeface="Carlito"/>
              <a:cs typeface="Carlito"/>
            </a:endParaRPr>
          </a:p>
        </p:txBody>
      </p:sp>
    </p:spTree>
    <p:extLst>
      <p:ext uri="{BB962C8B-B14F-4D97-AF65-F5344CB8AC3E}">
        <p14:creationId xmlns:p14="http://schemas.microsoft.com/office/powerpoint/2010/main" val="1081985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E15AB-4C04-5986-7026-F64FFFE0C54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03405BC-5E4B-056A-70FF-8CA709B81466}"/>
              </a:ext>
            </a:extLst>
          </p:cNvPr>
          <p:cNvSpPr txBox="1">
            <a:spLocks noGrp="1"/>
          </p:cNvSpPr>
          <p:nvPr>
            <p:ph type="title"/>
          </p:nvPr>
        </p:nvSpPr>
        <p:spPr>
          <a:xfrm>
            <a:off x="916938" y="785479"/>
            <a:ext cx="7597887" cy="423193"/>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Integratie van </a:t>
            </a:r>
            <a:r>
              <a:rPr sz="2800" dirty="0" err="1">
                <a:solidFill>
                  <a:srgbClr val="FFFFFF"/>
                </a:solidFill>
              </a:rPr>
              <a:t>verschillende</a:t>
            </a:r>
            <a:r>
              <a:rPr sz="2800" spc="-10" dirty="0">
                <a:solidFill>
                  <a:srgbClr val="FFFFFF"/>
                </a:solidFill>
              </a:rPr>
              <a:t> </a:t>
            </a:r>
            <a:r>
              <a:rPr sz="2800" dirty="0" err="1">
                <a:solidFill>
                  <a:srgbClr val="FFFFFF"/>
                </a:solidFill>
              </a:rPr>
              <a:t>signalen</a:t>
            </a:r>
            <a:endParaRPr sz="2800" dirty="0"/>
          </a:p>
        </p:txBody>
      </p:sp>
      <p:sp>
        <p:nvSpPr>
          <p:cNvPr id="3" name="object 3">
            <a:extLst>
              <a:ext uri="{FF2B5EF4-FFF2-40B4-BE49-F238E27FC236}">
                <a16:creationId xmlns:a16="http://schemas.microsoft.com/office/drawing/2014/main" id="{8B0D828E-93A3-1A09-5410-6FA83B870E80}"/>
              </a:ext>
            </a:extLst>
          </p:cNvPr>
          <p:cNvSpPr txBox="1"/>
          <p:nvPr/>
        </p:nvSpPr>
        <p:spPr>
          <a:xfrm>
            <a:off x="1066038" y="1793240"/>
            <a:ext cx="1851660" cy="374777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Carlito"/>
                <a:cs typeface="Carlito"/>
              </a:rPr>
              <a:t>2nd</a:t>
            </a:r>
            <a:r>
              <a:rPr sz="1800" spc="5" dirty="0">
                <a:solidFill>
                  <a:srgbClr val="FFFFFF"/>
                </a:solidFill>
                <a:latin typeface="Carlito"/>
                <a:cs typeface="Carlito"/>
              </a:rPr>
              <a:t> </a:t>
            </a:r>
            <a:r>
              <a:rPr sz="1800" spc="-10" dirty="0">
                <a:solidFill>
                  <a:srgbClr val="FFFFFF"/>
                </a:solidFill>
                <a:latin typeface="Carlito"/>
                <a:cs typeface="Carlito"/>
              </a:rPr>
              <a:t>messengers</a:t>
            </a:r>
            <a:endParaRPr sz="1800">
              <a:latin typeface="Carlito"/>
              <a:cs typeface="Carlito"/>
            </a:endParaRPr>
          </a:p>
          <a:p>
            <a:pPr>
              <a:lnSpc>
                <a:spcPct val="100000"/>
              </a:lnSpc>
              <a:spcBef>
                <a:spcPts val="50"/>
              </a:spcBef>
            </a:pPr>
            <a:endParaRPr sz="2300">
              <a:latin typeface="Carlito"/>
              <a:cs typeface="Carlito"/>
            </a:endParaRPr>
          </a:p>
          <a:p>
            <a:pPr marL="12700">
              <a:lnSpc>
                <a:spcPct val="100000"/>
              </a:lnSpc>
              <a:spcBef>
                <a:spcPts val="5"/>
              </a:spcBef>
            </a:pPr>
            <a:r>
              <a:rPr sz="1800" spc="-10" dirty="0">
                <a:solidFill>
                  <a:srgbClr val="FFFFFF"/>
                </a:solidFill>
                <a:latin typeface="Carlito"/>
                <a:cs typeface="Carlito"/>
              </a:rPr>
              <a:t>Genexpressie</a:t>
            </a:r>
            <a:endParaRPr sz="1800">
              <a:latin typeface="Carlito"/>
              <a:cs typeface="Carlito"/>
            </a:endParaRPr>
          </a:p>
          <a:p>
            <a:pPr>
              <a:lnSpc>
                <a:spcPct val="100000"/>
              </a:lnSpc>
            </a:pPr>
            <a:endParaRPr sz="2350">
              <a:latin typeface="Carlito"/>
              <a:cs typeface="Carlito"/>
            </a:endParaRPr>
          </a:p>
          <a:p>
            <a:pPr marL="12700">
              <a:lnSpc>
                <a:spcPct val="100000"/>
              </a:lnSpc>
            </a:pPr>
            <a:r>
              <a:rPr sz="1800" spc="-5" dirty="0">
                <a:solidFill>
                  <a:srgbClr val="FFFFFF"/>
                </a:solidFill>
                <a:latin typeface="Symbol"/>
                <a:cs typeface="Symbol"/>
              </a:rPr>
              <a:t></a:t>
            </a:r>
            <a:r>
              <a:rPr sz="1800" spc="-5" dirty="0">
                <a:solidFill>
                  <a:srgbClr val="FFFFFF"/>
                </a:solidFill>
                <a:latin typeface="Carlito"/>
                <a:cs typeface="Carlito"/>
              </a:rPr>
              <a:t>Stabiliteit</a:t>
            </a:r>
            <a:r>
              <a:rPr sz="1800" spc="-75" dirty="0">
                <a:solidFill>
                  <a:srgbClr val="FFFFFF"/>
                </a:solidFill>
                <a:latin typeface="Carlito"/>
                <a:cs typeface="Carlito"/>
              </a:rPr>
              <a:t> </a:t>
            </a:r>
            <a:r>
              <a:rPr sz="1800" dirty="0">
                <a:solidFill>
                  <a:srgbClr val="FFFFFF"/>
                </a:solidFill>
                <a:latin typeface="Carlito"/>
                <a:cs typeface="Carlito"/>
              </a:rPr>
              <a:t>!</a:t>
            </a:r>
            <a:endParaRPr sz="1800">
              <a:latin typeface="Carlito"/>
              <a:cs typeface="Carlito"/>
            </a:endParaRPr>
          </a:p>
          <a:p>
            <a:pPr>
              <a:lnSpc>
                <a:spcPct val="100000"/>
              </a:lnSpc>
              <a:spcBef>
                <a:spcPts val="30"/>
              </a:spcBef>
            </a:pPr>
            <a:endParaRPr sz="2850">
              <a:latin typeface="Carlito"/>
              <a:cs typeface="Carlito"/>
            </a:endParaRPr>
          </a:p>
          <a:p>
            <a:pPr marL="12700" marR="5080" algn="just">
              <a:lnSpc>
                <a:spcPct val="70000"/>
              </a:lnSpc>
            </a:pPr>
            <a:r>
              <a:rPr sz="1800" dirty="0">
                <a:solidFill>
                  <a:srgbClr val="FFFFFF"/>
                </a:solidFill>
                <a:latin typeface="Carlito"/>
                <a:cs typeface="Carlito"/>
              </a:rPr>
              <a:t>Als 1 </a:t>
            </a:r>
            <a:r>
              <a:rPr sz="1800" spc="-5" dirty="0">
                <a:solidFill>
                  <a:srgbClr val="FFFFFF"/>
                </a:solidFill>
                <a:latin typeface="Carlito"/>
                <a:cs typeface="Carlito"/>
              </a:rPr>
              <a:t>signaal uitvalt  </a:t>
            </a:r>
            <a:r>
              <a:rPr sz="1800" spc="-10" dirty="0">
                <a:solidFill>
                  <a:srgbClr val="FFFFFF"/>
                </a:solidFill>
                <a:latin typeface="Carlito"/>
                <a:cs typeface="Carlito"/>
              </a:rPr>
              <a:t>kunnen </a:t>
            </a:r>
            <a:r>
              <a:rPr sz="1800" spc="-5" dirty="0">
                <a:solidFill>
                  <a:srgbClr val="FFFFFF"/>
                </a:solidFill>
                <a:latin typeface="Carlito"/>
                <a:cs typeface="Carlito"/>
              </a:rPr>
              <a:t>anderen dit  </a:t>
            </a:r>
            <a:r>
              <a:rPr sz="1800" spc="-10" dirty="0">
                <a:solidFill>
                  <a:srgbClr val="FFFFFF"/>
                </a:solidFill>
                <a:latin typeface="Carlito"/>
                <a:cs typeface="Carlito"/>
              </a:rPr>
              <a:t>compenseren</a:t>
            </a:r>
            <a:endParaRPr sz="1800">
              <a:latin typeface="Carlito"/>
              <a:cs typeface="Carlito"/>
            </a:endParaRPr>
          </a:p>
          <a:p>
            <a:pPr marL="12700">
              <a:lnSpc>
                <a:spcPct val="100000"/>
              </a:lnSpc>
              <a:spcBef>
                <a:spcPts val="355"/>
              </a:spcBef>
            </a:pPr>
            <a:r>
              <a:rPr sz="1800" spc="-5" dirty="0">
                <a:solidFill>
                  <a:srgbClr val="FFFF00"/>
                </a:solidFill>
                <a:latin typeface="Carlito"/>
                <a:cs typeface="Carlito"/>
              </a:rPr>
              <a:t>(Redundancy)</a:t>
            </a:r>
            <a:endParaRPr sz="1800">
              <a:latin typeface="Carlito"/>
              <a:cs typeface="Carlito"/>
            </a:endParaRPr>
          </a:p>
          <a:p>
            <a:pPr>
              <a:lnSpc>
                <a:spcPct val="100000"/>
              </a:lnSpc>
            </a:pPr>
            <a:endParaRPr sz="1800">
              <a:latin typeface="Carlito"/>
              <a:cs typeface="Carlito"/>
            </a:endParaRPr>
          </a:p>
          <a:p>
            <a:pPr marL="12700" marR="333375">
              <a:lnSpc>
                <a:spcPct val="70000"/>
              </a:lnSpc>
              <a:spcBef>
                <a:spcPts val="1310"/>
              </a:spcBef>
            </a:pPr>
            <a:r>
              <a:rPr sz="1800" spc="-5" dirty="0">
                <a:solidFill>
                  <a:srgbClr val="FFFF00"/>
                </a:solidFill>
                <a:latin typeface="Carlito"/>
                <a:cs typeface="Carlito"/>
              </a:rPr>
              <a:t>Feedback </a:t>
            </a:r>
            <a:r>
              <a:rPr sz="1800" spc="-5" dirty="0">
                <a:solidFill>
                  <a:srgbClr val="FFFFFF"/>
                </a:solidFill>
                <a:latin typeface="Carlito"/>
                <a:cs typeface="Carlito"/>
              </a:rPr>
              <a:t>op</a:t>
            </a:r>
            <a:r>
              <a:rPr sz="1800" spc="-70" dirty="0">
                <a:solidFill>
                  <a:srgbClr val="FFFFFF"/>
                </a:solidFill>
                <a:latin typeface="Carlito"/>
                <a:cs typeface="Carlito"/>
              </a:rPr>
              <a:t> </a:t>
            </a:r>
            <a:r>
              <a:rPr sz="1800" dirty="0">
                <a:solidFill>
                  <a:srgbClr val="FFFFFF"/>
                </a:solidFill>
                <a:latin typeface="Carlito"/>
                <a:cs typeface="Carlito"/>
              </a:rPr>
              <a:t>elk  </a:t>
            </a:r>
            <a:r>
              <a:rPr sz="1800" spc="-5" dirty="0">
                <a:solidFill>
                  <a:srgbClr val="FFFFFF"/>
                </a:solidFill>
                <a:latin typeface="Carlito"/>
                <a:cs typeface="Carlito"/>
              </a:rPr>
              <a:t>niveau</a:t>
            </a:r>
            <a:endParaRPr sz="1800">
              <a:latin typeface="Carlito"/>
              <a:cs typeface="Carlito"/>
            </a:endParaRPr>
          </a:p>
        </p:txBody>
      </p:sp>
      <p:sp>
        <p:nvSpPr>
          <p:cNvPr id="4" name="object 4">
            <a:extLst>
              <a:ext uri="{FF2B5EF4-FFF2-40B4-BE49-F238E27FC236}">
                <a16:creationId xmlns:a16="http://schemas.microsoft.com/office/drawing/2014/main" id="{87519F25-A58F-B7AE-B48F-F80836E8E313}"/>
              </a:ext>
            </a:extLst>
          </p:cNvPr>
          <p:cNvSpPr/>
          <p:nvPr/>
        </p:nvSpPr>
        <p:spPr>
          <a:xfrm>
            <a:off x="3509771" y="1736598"/>
            <a:ext cx="6737604" cy="433120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66060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ECA7BCD3-AE77-4F36-8175-ACD3B91DBA96}"/>
              </a:ext>
            </a:extLst>
          </p:cNvPr>
          <p:cNvSpPr txBox="1">
            <a:spLocks noGrp="1"/>
          </p:cNvSpPr>
          <p:nvPr>
            <p:ph type="ctrTitle"/>
          </p:nvPr>
        </p:nvSpPr>
        <p:spPr>
          <a:xfrm>
            <a:off x="122231" y="160338"/>
            <a:ext cx="7559798" cy="785915"/>
          </a:xfrm>
        </p:spPr>
        <p:txBody>
          <a:bodyPr>
            <a:normAutofit/>
          </a:bodyPr>
          <a:lstStyle/>
          <a:p>
            <a:r>
              <a:rPr altLang="nl-NL" sz="2800" dirty="0" err="1">
                <a:solidFill>
                  <a:schemeClr val="bg1"/>
                </a:solidFill>
                <a:latin typeface="Arial" panose="020B0604020202020204" pitchFamily="34" charset="0"/>
              </a:rPr>
              <a:t>Celbiologie</a:t>
            </a:r>
            <a:r>
              <a:rPr lang="nl-NL" altLang="nl-NL" sz="2800" dirty="0">
                <a:solidFill>
                  <a:schemeClr val="bg1"/>
                </a:solidFill>
                <a:latin typeface="Arial" panose="020B0604020202020204" pitchFamily="34" charset="0"/>
              </a:rPr>
              <a:t>          </a:t>
            </a:r>
            <a:r>
              <a:rPr altLang="nl-NL" sz="2800" dirty="0" err="1">
                <a:solidFill>
                  <a:srgbClr val="FFFF00"/>
                </a:solidFill>
                <a:latin typeface="Arial" panose="020B0604020202020204" pitchFamily="34" charset="0"/>
              </a:rPr>
              <a:t>Concepten</a:t>
            </a:r>
            <a:endParaRPr altLang="nl-NL" sz="2800" dirty="0">
              <a:solidFill>
                <a:srgbClr val="FFFF00"/>
              </a:solidFill>
              <a:latin typeface="Arial" panose="020B0604020202020204" pitchFamily="34" charset="0"/>
            </a:endParaRPr>
          </a:p>
        </p:txBody>
      </p:sp>
      <p:sp>
        <p:nvSpPr>
          <p:cNvPr id="6147" name="AutoShape 8" descr="data:image/jpeg;base64,/9j/4AAQSkZJRgABAQAAAQABAAD/2wCEAAkGBxQSEhQUEhQUFRQXFxYUFRYYFhcXFBgXFxYZFhgXFRcYHCggGBolHBgYIjEhJSkrLi4uGB8zODMsNygtLisBCgoKDg0OGxAQGiwkHyQsLCwsLCwsLCwsLCwsLCwsLCwsLCwsLCwsLCwsLCwsLCwsLCwsLCwsLCwsLCwsLCwsLP/AABEIAPwAyAMBEQACEQEDEQH/xAAcAAABBQEBAQAAAAAAAAAAAAAAAQMEBQYCBwj/xABFEAACAQMCAwUFBQUHAwIHAAABAgMABBESIQUGMRMiQVFhBzJxgZEUI0KhsRVSksHRM2JygrLC4SRDg5OiFkRUY9Li8P/EABsBAQADAQEBAQAAAAAAAAAAAAABAgMEBQcG/8QAOxEAAgECBAMGBQMDAwMFAAAAAAECAxEEEiExBUFREyJhcYGRBhQyobFC0fAVweEjQ1IkcvEzNGKCkv/aAAwDAQACEQMRAD8A9Qr46eqFAFAFAFAFAFAFAFAFLASgCgCgCgCgFoAoAoAoAoAoAoAoAoAoApYCFvy61bK72IucpKpOAQTgHY52PQ/A4qzpyW6/iCZxPdohUMwBbIUeeOv0q8KFSabim7bkN2OJOIRLnVJGMdcuox1G+/ofpUxw1aW0W/RjMiJNzBbqyoZFJLBdtwCQ+Mt0/AwrohwzEzi5Zf55FXUiNf8AxPbacmTGBkjDMcadW2kEHu7nGcCr/wBLxN7KPr/5HaISbmONHdWDAI6xg495iAxx4YAPnn06VeHC6koxlFrVX8v55DtERv8A4vi1YCuQQcYAzldWoHfAICjbOdzttWq4NVtur/yxXtUWNlcyysTpVEVgpU7uRoVjuDgHLEePSuSvSpUko3bbV9Nt2i6bZZV55cKAKAKlIHDSgdSB8SKuqcnsmEmxiTiMK9ZYx8XX+taLDVntB+zLqjUe0X7Mjvx+2HWeL+MH9K1jw/FS2pv2NVg672g/YjvzVaD/ALyn4Bj+grZcJxb/AEGkeHYp/oZHk51tB0dj8Eb+dax4JinyXuarhWJfL7kd+e7cdFlP+UD9TWq4BiHu17mi4NiOdvcYf2gReEMh+JUVsvh6pzmjRcEq85IjP7QT4QfWT/8AWtY/Dq51PsaR4G+c/sR35/l8Iox8WY1qvh6lzmzVcDhzm/YYfnu4PRYh/lJ/U1quAYZbtmi4NQW7ZHk5yuz+NR8EX+ea2jwXCL9N/U0XCMKuT9z0TiRV4pE7RULoyasjbUMZ6+tfksMpQqxm4tpNO3Wx+VySktEZX9iogIN+oB97fBPcVFz398Bcb52Ne6sbJu6w9+l1trfpzKrB1nsn7MGt7NQNV6SVAC4bfYqQSRnvd3GR+8alVsW5XVDRvU1jw3EPaLGra4sVjjWScuU7X3Y+6e2OW20bYAAyMdPWpnTx0pylCnZPLu9e76m0eEYlr6fwEXEuHRHVGJNW2G0FjkIY9R1dTg5Odid6s6HEpq07WvtfxvyNY8ExHT7jcfHLBFVVglbSqoM+S5wSNWM7nfHjV3gsfKTbqJa3NY8Cq21sR7nmG0ZQos9gQeqr7vQEgE4q9Ph+Mi7utdtefgargD5yXoOvzquSRax5JySSMk9Mk6etVXBZLR1X09DaPAo85/Y4PPUv4YYV+TH9CKt/QqX6ptmkeB0ucn9hl+d7o9OzHwQ/zNXXA8Kt7v1NlwbDre7GH5vuz/3APgi/0rRcGwi/Tf1ZdcLwseXu2RZeZ7o9bhh8NI/QVvHhmFjtTX5J+UwUeS9/3ZDl4/KfeuX/APVP9a1jgqC2pr2J/wChj/wXsRJeNj8VwT/5Cf51ssPBbQXsUeNwEP1R9CLJxmLxkz/Ef5VoqVtkVfGMFHaXsmMnjUI8T/Cat2cjOXHsIubfocNx+LwDn5D+tT2TMpfEOHW0WNNzEvgjfUCnZPqYv4jhypv1ZweY/KP/AN3/ABU9l4mMviOXKn9xtuYm8EX5kn+lT2SMZfEVd7RS9xpuPy+AQfI/1qeyiZS4/intYbbjc3mB/lFOziZPjWMf6l7HDcWmP4z9B/SmSPQxlxTFveo/TQabiEp6yP8AxEVbLHoYyxuIe9R+401y56u38RqbIydeq95P3NQ/GIf38/In+Vc6pvoftXxrBrZ/YbbjkI/ePwX+tW7ORlL4gwy2TY23MMfgr/l/WnZvqYv4ioraD+w2eYl8I2+oqey8TF/Ei/TTfq0NtzEfCMfNv+KdkuplL4jqfpgvuNNzDJ4Kg+p/nU9kurMX8QYl7RSODx6X+6Pl/wA1PZxMpccxb6L0G341MfxAfBR/SpyR6GMuMYt/r/A0eJzH/uN+Q/Spyx6GUuI4p/7jG2vZD1kf+I0yroYyxdeW837jbTMerMfiTU2Rk6k3u2NmhS7YYqQKKASoAtSB02jhO0Mcmj9/Q2j+PGPzpZgaqASOHWEtxIIoI3kkboqDJ9T6D1O1SlcGi4l7OuIW8D3E0ASNF1OTJGWA+AarZWLmVqgNd7O+SxxNrjVMYVhRHJChidWrbcjGAp+tXiroD1tydE3Bn4k0sgcMVjTuhCO1EYLZGfPoalxshcxdZgKAKASgJVpw6aUZihlkA2JSN3APqVBAqbASwsZJ5FihRpJGzpRRljgZO3wBokB7i/B57VglzE0TsusK2MlckZ2J8QfpRqwINAarlPkw3ttdXJmEUdspZgULFtMZkIB1DTsPXrVlG6uDKZqoDNAA36UsBxYGLBQrFj7qhSWPwGMmlgb/ANkPLKz8QeO8gyqQM5imjI3Z0Ckqw8tVXigzMScIlu724jsoC+JZdKRqAqJ2jBd9lRcDxI6VDiCVxzkK/s4xLcQhULKmRIjYZzhQQDnrTKxcnv7Lr9DL2ixIsURmdy+U0gMdIIG74U7eGRvvTKCj5Liie/tFuADE0yBwehz0BHiC2AfTNQrXB7xxu/ktHvpOISQjhxjWO1gwupzo7wCgZJzkY+ewFasg+fuK8DuLTs/tMTRGRSyBipLAYydiT4jrismiT1bg0g4PwAXkKr9qutBDkZx2h7nyVMnHma02RB5zBxS/v5VtzczyNcMselpGMZyQclM6cDGdh4VRask9Y4dyDYRTrZNYXFx3My3rkrErFc4U6h6DujbI674ukiLkbkyxjsbbjpibXHE0saPnO0cJbBPiQXx8qctAVXM2IOV7GPoZWiP1Lzn9BSWwPJhWRIVACgEoD6H9kTC24bZq3W6mmI9e7IwP8MQrZaEMzXs84OLKbiF24AKXBsbbI6vJOEyP4ox8mqEGPc/csvxTjq26tojS1jaV8ZKrrkPdH7xLADPx8KNXYTG+Fcn8FvpLiztTcLcQq33xdipKtoLKCdLAMQD3R12pZPQHHK9m1vy9xMMO+0k8Jx4sAsGB881K0BfcI5IFiltHFYRXksmDdXEzKFjG2oIrZPicAD8O5yaiwI1pyTw9+KXUyqjW1tHG7QrvELg62YFemFVVOnplqmyFzN2PPsvFL6ztuxhitjcxSIqqe0xFlwGbOPDOAB0qOYLriEfb82RDqIY1J9AsTt/qkFTzBc8sTauLccuD0jWGIHy0RksPqtSCgd5LDl2KS0DCe7ZGlkQEyZmJY4I3zjCDyz51FrIEznK3lThnB7WUsZZLi1WXUSzagNTBidyQT+VGCn9vXH5RdR2qSMsQiEjqpI1s7Mvfx1AVenTc1WbJQ37BLOJpbt+6blI17AN+ENq1MB/iCgnwHxpAhm45f4VPe2yw8cgXtYplaKTUmZCp1AjSdtgQR+Jat5g8i9rN/PNxKbt0MfZ4jiQ9OzG6sD0OrJOR548KpIlGy5V4tZcT4SvDbqcW80QVY2YquezOUdC2zbd0r16+hq6d9yCpbl+24NLBefb4rmSOZD2EekOY2yjsBrYkgNnwG1VSsSanmXjtjdEyftyaKBgNVtFgPsNwMLrGcdDnqas3zIMbw/mi1g4Jd2aOxuJnl0robdGdVBZsYB0LnrUKSRIz7QObLa6srG1ttZ+zga9S6RlYgg05676qhvSwsYGswLQCCgEc4BqUD3LmG8FjJy9b9BGVL/NEhJP/AKj/AJ1rcgc514rH+1OHWURURi5F5Oc7dozMy6j0/ePzWjsByLm+3tuP3YmkRYpYYI1lyNCsi6sM3QA6jv5imZXFis4K/D+BfabgXsd3PKCsMcRUsELagGKsepxljgd2o2BS3fNkI4AtusyteSTGWVAGyC1y0xJ2x00+NG1YWLrifPPC+IRRNdzXtvIq4eKFpQrHxHcGlhnoTg70uLGb5S57t+HXVyIIJGsJtOIyR2q6Vxq7xIbOWyCfEVCkSMcQ5r4fDPbTcMsmieGUyuXb31KlTGO82kbn0HlTMiLF3de2FRcdvb2EaswxM7OO1kAGFUuqHCg4PrgdKZxYzdr7Q541v1SKMG9eR3YliydohTCdM4BOCajMTYOX/aXe2dsLaIxlFyIy6anjBOcKc4IB6ZBxTMwQb3nm9mFuJJVJtnEkTaFLawCNTE5DHc9RiocgVXGeMT3cpmuZDJIQFLEKuy9BhAB4nwqG7gjWty8TB43ZHHRkYqw+BG9ECRfcXuJmVpp5pGX3S0jEqfNcnY/ClwRJJCxyxLHzJJP50BzigEA8qAWoAVICoAUAUAUAUA7cXLyHMju5GwLszEDyBYnFS3cDOKgABUgXFQAoDbcsey+9voUnjaFInyVLu2ogEjOlVONx51dRuLnfMnspvrSJpvu5kQan7MtrUDq2lgMgemT6UysXJHs55Ms721uJrq4aMxkqArqoQaAwkbUDkEk+mxokrC558fjkefTPrjwqoEzQHr3sS5etp7e6muoIZtMgVe0RX0hU1NjUNs6h9K0hsQzyfSZJCI1JLsxREUk7kkBVXyHgKpa5JJ4jwe4gAaeCaJTsC8bKCfLJGM+lRZgYsbKSd1jhRpJG91FGWP8Ax60SBrk9lHFCur7Oo8dJmi1/6sfnVsrFyJZ+zy9kt5bhVj0RdqJFMn3gaEsHXSAQWyp8d6Zbi5zyRyPPxTtTC8caxaQzPqwS2TgaR1AGfmKhRuDOXkISR0DBwjMocbBtJI1LnwOKhgZqAFALQBQAaABQCUAtAJQC5oAoBKA+iP2FcS8u21tanTM8FsclymASsr94bjxFb8ipGE0nA+EOt473EzmQIFDvGhkGlUMjDZR13xnJAFQ9ESZTlTlCzPAZr2eEPMEuWRyzDGjUiYUHHVc9Ki11dAn8s8q2fDeHDiPEYu2lZVdIyAwXtMdmiodi5yCSem/lRJWFy6trCx49w+SSO2W3mTWisFUMkirqXvKBqQ5GxqdGgRPZwfs/Lt1Mdiy3b/NVMY/00W2gYvLdrHwTgn27s1e6ljjfLdcy6RHHnqFUMCQOuDRbXBbezbmB+M2dyl8kbAP2R0rhWVkDdCThhnr8KlagruR7FOE8HuL4KHmZZJNR8VVikS5/d6E/E1CWgY77E+N3V4Lya6meQBkVQcBFOCzBABgbFfypF8wV/sR4z278Rt3ORJI9yvqJWZXH+j60i7hnckf7E4DKo2uJ5JEXwOXYoD/liXPy9abIHh4GKyJCoAtAJQC0AlALQABQBQBigCgA0AmnOw6nYfOpQPoT2pQ3i2NnDYrcF9ShjDr1BEiIwxXoM46+Vay2IHrftbfgMo4u2p+ylDByGfDZESMfxPuPOp2QKe/bsOU1HjJBGvzmkB/3U2RBa8y8OPGuDwCydNQ7JwGOFyilWjYgHSwyeo6ioauiSJEycvcIaOWRGu5O0ZUU+9K4wMDroUAZbA6eopsgQZ51g5UVNQ1yQKMZGr76UE7dejGl0loB3g/GrHi3CY7K5uFt5kSNG1MqNqh06ZE17MDjp6kUWwI91zLY8FsHteHzLc3L6iXUqwDsNPaOy90aQAAo8h6mobSWg3K7kT2i2aWH2DiQbQqsgOkuskbEnSwXvKwzjPw3qYy0FjccscTto+E3E9rCbe0RZmi1Z1yBU3lbJJ7zZAySTgfCp5MHmvsK4Rcm9W4RSsCI6SuQdL6hsiH8TagDt0x61WO5LGfbRzOLu8EMbZhttSZByGlP9oflgL8jUTZCPPazJFFAFAFAJQC0AUAVIEqAAoBRQAaA6ikKsrDGVIYZ6ZBzv6VKBv5PbJxMjANuvqITn/3ORV84sZTj/Mt1ekG6neTG6qcBF9QigDPrjNVbuDi85iupYVt5J5GgUKFiJGgBPd2A8MUzaAjWHE54M9hNLFnr2cjpn46SM1FwM3Fw8jFpHd2PVnYsx+bEmjYGsUApFAGKgHofJ/P9naWiQT8PE7IXbtD2bZLMW/GuVxnHj0rSMlzII3PHtMm4hF9nSJbe3yNSK2pnA3UM2AAoO+APDrUOQsNw+0y6j4fHZQhY9KlDOCe0KEnAUdEIBA1bnbwpmJsYmqAKAKAKAKAQUAtAFAJQC0AlALQBigEoBaAKASgFoC04RwkTK7tJoCFVIwCTqDEYyy590jAyfSqVKuVqNt/5/clK5YcI4DBM0q9rJmIYbOiNWbDHZ2zpUaG94eXrjGtXqU0nZa+bfsv7ExirlDfQdnI6d7uswGoYJAJAOD5jeumLvFMhjNSQJQC1ACgCgEzU2AVACgAUAtAJQBQBQBQBQC1IENQBaAKAKASpAClgTuGQTy6oYFZywDMigEns8kHfpjJ6edUqzp01nqOyXN+JKT5Eme9vAwjbtlY5ATs9LNqXByoUFyVJGTk7nzqihRaclZrre6/wT3kQ7+1mQhp0kUsO72isCQNttW+OlaQlCWkGvQhp8zYPyraxcNjvpftDa9I0K6KO9kBslOmR09RvXkrH1qmNlhYZVbm7s0yJRzM59nckLQ3gntoZ1hjNwC6jVnpo1YPdOKcUVRTpulUcXJ5dOnXzFJqz0IXDuVJL2OS6V7W3iyzFNRHZovjpA2X1PWuitjoYaUaLUpN2Sdt3+5EYOWp3w3lmyaZYpOJISxI+7jbSDgkZlfuYz9apUxmJVNzjQenVq/tuFGN9ZGcggQXCxufuxMEZv7gk0k5+G+a75Sl2blFa2vbxsUVrmy5xvXspzbmztTaAgxAxZMkR8e2zkN136g15eAhHEUlV7SWfnrs/+3+XNZOz20KznCWzUx/Yo4ykluhO+p431MTq/v4Iz8K6MAsQ0/mG7qT8mv2KScdMpla9AoFQAoBKAKAWgEoBaAueBcMt5Snb3PZa3EaxrGzyZJUBidlVe91z4GufEVqsE+zheyvduy/ctFJ7mjv+AcJt5XgnuLxZFOGPZrpB8OiHIIOc+VedSxXEK1NVadODT5XdzRxgnZsqeZ+UTbRpcQSi4tHOFlAwQc4w4Gwyeh/SurB8QVabpVI5Zrk/yisoW1RYccntf2bFLHYxRSTvJGG1MzqIiuXUkdScj51hh41/nJwlVclFJ2tbfl6EytlvYyvB7qOKZHliWaMHvRtkKQdsnHlnPyr060JTpuMJZXyZRbmt58u4470W72sSW0bI4WIdk8qtGMEuOm5PQeFebwyE5YbtO0bm7rXVJ36F5vvWsWXtR4KgRGtQojtsRzQqMdn2gDrJ5kHIBPwrl4NiqjbjXesruL620aL1YrkZr2cQF7+LDsioGmkKsVykY1ENjqpOnIr0OKyy4WWl29F5szp6yLH2icRkXiazRSn3Ingb9xWXHdyPPJ+dYcJoL5Lspx5tNdbMmo+9cvfabEt6spiBM9kUVl2IkilVW1L8G/Q1xcHcsK4533Kl2vBp7epar3lpyHOYnY2vELIsGFpb2bKMbAr3nx67Cow0YqvSxCVu0lP/AATJd1x6GY5HXFlxds4/6ZB9TJ/xXocRd8Rh1/8AN/gpT2Z37NIlkHEIXcRrLaNqcg4UKTljjwGrfzFRxZuHY1ErtTVkudxT1uiLe8FsFtZmivO2nQqFGns1IyM6VbdxjO4raniMXKvGM6WWLvzu/tsQ4RS0MqK9HyMy64dzXdQhVWUsi9I3AZMeW4yBjbY9K5amCoVLtx16rR/YsptErnezhV4J4E7OO5hE3ZjojZ0sF9M7/WssBUqOE6dR3cJWv1XItPk+pmq7jMWoAUAUAUAgqQFQBRQD1lJpkjb910b6MDUVFeDXVP8ABK3NN7U41Xic+noezPzKDJrz+ENvBxv4/kvV+of5BLSW/EoD/Ym1eU56JIgJRh5E4P8AD6VnxLLCrQqL6s6XmnuiaeqaI3M2Rw/hQ80uGx8ZF3rTCf8Au8R5x/BEvpiZQ16SMzV88rrNjPgDt7WLJySWdMIxOeh3A+Vefw527Wl/xk/Z6mlTky15h46bXjEzupMTBIp4s7PGY1B6HfY6hXLhcMq/D4xi9VdxfR3/AImTKWWZKu+XU4fbX1yjh4polis2Dd4pP72fMgY39M1lDGyxdalRkrSi7zXjH9y2XIm/YgcV4c1z+xiiFy9uivpGe7DIoZm8gAxya3o1Y0fmczslJtf/AGRVq+XyDjfMLWXGLmWFVZcdloz3GXs1A6eRA+hFKGEjicBCFR67353v+wcrTbQnKHFWurjiPbEari0nY+C5QDAA9AfyqcbQjRp0VDaE4/cQldu/Qa5MmtVsrqOe6jha5VUGVdmQITuwAwQcnx8qvj413iKc6dNyUXfdK917inazRzyXe2lrJcvNOTGyNbBeyJd1fcyYBIVRp8f3qcQpYivCCpw1TUt9FbkRTcY31IBHC0U4F5MwOANSRo3rq06gPlmui+NlL9MV5Nv82I7iNJbXVlPfW05VEgjs2Z4WKnvxBlCY6OcEH1xXnzhiqWFnTzNzcrKXg/wXvFyTK/iPJYuGaewuLd4HJfDOEeHJyQ6nwXNbUuJypJU8TCSmtNFdS8n4kOmnqmVfPF9C8kMNs2uG2hWFZPBznUzD0yf1ro4fTqwhKdVWlOWa3ToRO17LkZuu0zFFAFAGKAKAKATFALQFhwbg010zCBA7IAxXUoJBbGwY7+vpWVfEU6KTqOyf7Fops2HtB5bu5uIN2VuzgpGFKABSAMdScDGw+VeVwzGYanhVmmlq9/MvUjJy0Or+x/ZHD5oZGVru9CoUU/2cS51ZPj7zDPTJ9KilV/qGKjUgv9Onrd82yfoj5lZZRi/sYrZGH2u2duxRmCiWKUglUJ21Ajpn/jpm/lcTKrJdyaV2tbNdfBlV3o2XIhnkq6jwbpVtYvxSyvHgbZ2RWLMfQCtVxHDz0pNzfRJ/tYjI1voa7iPDmFpZXdqDGtqkwDXWACg91xGdyz5yAB4jPSvMpVovEVaFXVzy/T1e6uunNmjWiaPOuLcUlupDLO2pyACenTpsNhXuUaMKMMlNWRi5N6sYku5GRUaRyi5KIWYopPUqpOB8vOrqEFJySV3u7a+4ubi44e44XbFrmKCRFnbT2mJHt5tDKgCZJydPd/vDNeTCqnjZrI5ReVXtopRvrr+TRruLUwZOeu9ewZF5yxxiG01ytG8k/eRF1BYTG6aXEgwSfgK5cVh6ldKCdo6N9bp30/yXjJIqLx0LkxIUTbSpYsRt+8etdEcyXed2VGasLhQgShIYpcgWgEqAFALQBQBQBmgAUAUAqsQcgkHzBIP1FNyS5j5uvlQRi6mCjP4stv8A3j3vzrleAwrlmdON/Itnl1KiednbU7M7HqWJY+fU/GuqMVFWSsVOVYgggkEbgg4I9QR0purECzSs5y7Mx82JY/nRJR20JudT3DvjW7tjYamLYHTAydqiKUdlYXY3mpICgEqQBceY+tTlYFXf3QT6AZP5VOXWwehIj4dO3u287fCJz+gq3ZsrmJUfLl43S0n+cbD9RU9kyM6La19nnEpBkWkmPUov6sKjsyydyyg9knE26wov+KVP9pNOzJuTIvYvxE9Wtl+Mrk/lHU9mRcq+Ieze4hbDzQfLWf1ArSNC5z1MSobkA8nsOswx6R/1atY4VM5pcRttEbbltR/3WPwVRWiwcOpzS4rLlEePKygZLydM9VH+2rfJ01uUfFKzf0r+epMHKkQG+s/5j/LFVeHprkawxtaX/gyiWcje7HIfgjH9BXlucVu17o9qz6EqLgV03u21wf8Awyf/AI1k8VQjvOPuv3JyvoTouTL9ulpN8wF/1EVjLiWEjvVj7/sTkfQmRezriLf/AC+n/FJGP91Yy4zgY/7n5J7KZLj9lvED+GEfGUfyBrGXH8Cv1P0RPYzJkHsjvD70luv+Z2/2CsZfEeEWyk/T/JPYSJkfscl/Fdxj4RMf1YVjL4moram/dfsW+XZMi9ji/ju2PwiA/VjWL+J+lL7/AOCfl/Elxex62HvXE7fARr/tNYy+J6vKnH7llh0TYvZPYjqZ2+MmP9IFYS+I8U9lFehPYRJUXsx4cP8AsufjNL/Jqyl8QY1/qX/5RPYw6E2HkHhy9LWM/wCLU3+omsZcaxr/ANz8E9lDoTYeVrJPdtLcf+JP6Vzy4ni5b1Je7LdnHoTY+GQr7sMS/BFH8qosRiKkks0m34sOMVqIf7oAHoAK+g8J4d8rSvN957v9jzqtTM9DvBPwr1zE5C1F7i1iNBzvEt0LRY5GbbMmwiGQCDqzuu+CfAg1jKraVjrjQvTz3NYHY6SCMHrjcdM7Gr3ZkrcyPxnia28TO2TgE6Rux+A8qTlZaEwjmlY8tg4k92vayxmMknSCDoK/hYMdt/KtaNVOOpx4zDuNSy1ObqxTWkTuiu/uIWAZvgPGt+2inZHFLBzlG9jmPk05yD671ftkjH5Ftl9acoIFJbdjVJV2zqp4GK3I3GOWCFJQgdev61VVLkzw9tUa9iAM7ADc+WK+Nd6TtufpkhQ2dwdvD1qri1ugFQANTYi4CjTJFqrJCgCgCgCgCgCgCgDs81+u+G+HZpfM1Fovp/uzkxM3bKhRDX7U4bDdyhKsFOCQQD5HGxo9iVueb8n8JubVpvtRa4LyBGTtMjUELl9PQgrjr5isHNR39jonlku7ubRucLKCaGNwRK40jEeSqk4Gph0GQR1qO0h9SLwo1JRaTNjAF6rjz2x/KtIyjLWLMGnzFkAAJ26b+dSyDz645tVb5bOK3LrpwZM4VSBsCMHu7YyKzhVzaI6Z4Zxp9o73I11yvHLexzPkvGA6qBpjVtX4RnYbfrVlSaldMosVF0srjd62/wAmpERBrY48tjrX6UsTdjtxZaxiovYlwuQeMQNJBIiY1MhUZOBvt1+FfJsJUhTrRlPZO57tCUY1FKWyZWT2VyzowIjVUwqq+QrjV723eB7v0r0IYjCxjJS1be7W6N41KMYtNXd+a5aDVrwq4yC7kDOogSsSSI8AE+RckkDyFWqYzD27q8Pp8f2Lzr0bd1fbx/Yci4VOIZkLlneJVXLsRr0nUc/h3Ph5VSWLourCSWieunIrLEU3UjJLRO+3LkJDwydXyD3VBCjtW3Xswqx4xthsnX16VaeKw8o7at9Od9/bkTKtScfHy8d/bkX0CaVUb7ADc5PTxJ6/GvJqSUpto4m7vQcrKwClgFLAKmxAUsSFRYCMcV04XDyr1Y047t2KSllVwSXavqmHoRoUlThstDy5Tu7szfE+cIopmgYsrAooyNnZ11KqkeOK1crcirTexQ8d4leylOw+7Qg6skBs5GM7HGxP0rGVOpU30RCrwp6bvyKuwtp1dwJI5JcglWy2xGkud+9jHTAzjwqnYQWvNGrq1sqlZqL5mo4dwEme2Bij7M5y7AGRnGXbV8QDjbA6bdKpUo9+PQ68PikqD6m04rZmOKR7fUsio2kAkgkA6Rp+OOlaTpqKvHQwpvNJJmS5Ga/uhI92x7PHcyAMMCQdO2T0rFRlPZs7cTClTttfoi44dwLsXbSctgZbAJJJYnOd/IbEdKmnQyO63/nIxq4h1Fl5dDOWPNzJfSwyIZMKx7i7qiSEbDx2YZHWqxrSh3pbXL1sIopeKNRy1x5LvtQAFaNhtnOqNxqjkHoRkehVh4V1UqinHMjilDK7F2Yx5VqRYdQ1AKiRcjAJHTcdevrXyGElF7XPVM0zgM2L9RucrgHGSwAOTkHruMdK91JtK+H5GHqcJLhQn28Ek6QQq7DHjjfoDuT1qXC8s3y9rai9v1CSTnp9vHezjCDSAc/izudsdc1MaaVn8vt7+3qQ/wDuJbWr3AYRXeUHdIQA4OFxlgc+BPzrm7WGHknOjr4+pezezJcnD5tRIuCBvpGkHHdAHx3BPzxWEcTh1FJ0iXF9Rs8Nudj9qOcEZ7MY3x+HOMjB+tX+bwu3Y/cjLLqOLYzhXH2gnUF0toXUhGnJHgc97r5is3iMPdS7PbdX0ZOWVtxh+F3Phdtnw+7XHQjJA6ncdfLpWnzeFv8A+j9xll1EPB5ypX7U2CSR3OmTkb5z1/pVljsOnfsvDcjJLqP29jcKwY3GoAnuFAARnxI3yB+grOpicNKLiqVn1uTll1GpuF3DBx9qIDZAAjAwCT0IOcgbZz4VaOLw0bf6W3iMsupZTTKpCk79ceJr2fhrC5pzxDW2i8znxM0llKnmbjUdrA00hwoOkdepyQPyr9jOUlG8Eciim9TF8Ct5b+7huWttEYVpVnONTkDs40x+FRqZh54z5VWjFwXed2WqSUlaJ6LZcHHVtz+dbuRhCilqQLHk+GK7mmTUGca+oIBZm1YBHTYfU1jl71zsdRulksR+ZeYHs57VBD2pLa8qSO6cxkadznvHHXpWdSo00b4bDdpByVzfQsWUHzGemCM+Y8DWyd1qcjsnYh3F2kERZu6oLAepydh9Kxc1Thc1p05VZ2WpmOWb68uLiczqqW5xowCrnyGry0nfxz41WlNzOjFUacIpRd2Xh4VFiUxoiyMCA2ACDpwDkb9RmrOjCSatuc7rTdk2VsPBmimW77vaLF2UqRjCyKSGJOerAgkbeJ86pklSV4+3kFKM+6zQxSq6hlOVIyD6GuiMlJXRk01ozrIq1yCsr4+eqQ34bCxBMaEg590dRnr59T9a644rEQ0UmUyoVuGwncxR+Oe4viMHw8qqsVXWim/cWQn7Nhx/ZR48O4uN9ttqn5vEX+p382LRH4bdUzoVVzucADP0rGdSc/qbZKsh2sybiZqbMXFzRoCFhUqL5IXAGoaa3QuhaqSFSiCgm4ZLJcGTogwB54H6V9N4RQ7DBwjzau/U8qtFyqXO+Y7SExxJd6OwaUCTWcJ3UZ1yT/eUV21L3TLQVrmhsmjeNHiKmNlBQqe6VIyCMeGK2IJAIFRcWMtxPmSSG97MxfchATJ1Jzv3R5g7b1y1K+Wdk7+R3UsPCVFyejHrHi9vcOrSRKrLujSPEzYO+cKxAGPM1EpRbXdfmYpzScU9GaaUGWE6CRqXukHf0INbtudPQzg1GacjK8qWEsMdwL1nmJlLAuNQUYHug+GfEeVc0Z5b5o6HViJxck6Q5a8wRStIsTZbOAR0zj+W3WtFUi7paX2MZUpRs5eo5y3bzRLJ28pkLuXAySFB8FJ3xWtNTS7xOJqUptdki5SX1rQ5rmU9mHEO1t7l8kg3lxoBOypqBVV8hg1CSjsWbb3NqGFSVKyRMjBz9SOhz4V8ijJxdz1b2MZqtkaQrJchtTMyDYFtRJA8Dnsztnx+n6T/AKiSjmjC1tH4W/yc/dOdcAJ+/uiNOVXvBs7tnV0x4Yx4GrJV7aU4eL0f2Gg7bPanu9tcOHGgA5xvIoGBjY6gFz6+dUnHFLvZIq2t/JBWHFkhT7ztrlij4KatmZVzg56jCn49N6zkq0v9PJBXV72/mpOi5jTS23eHb3QwBndiBhF8xgE+PqWHStFDEq3+nD7dSLx6s4ElqdDma67zArkkg7lepG2c/nVrYqKaUIfzUaMVOwLmMzXinWYxucFtYU4I6AFR8jVZ9uoZ8kHpfyVrhWObg2bbSNMCg3XAzgPI6nUBn8R2B8j4Zq0Xi1rCMbN38OQeVlrwPsYZTDEZXZgussNhpTuk7DcrpHyFcOMVarSVWaSS2tvvqWjZOyNFXis2OXbAzW+Ghnqxj1aKy0TCK7z0FfU4OysjznqU/O/Bvt1lNCNn9+I+UiHUv16fOtEyCs5G47EnCoy5Km1iVJ0IIkQqNsr1wfD41gqzUnGXp4l8hAtuKtfXkZgM0YbSznvaOwh1ZAb3WdndVIXpvvkYpldT6iykoqyN72EeMaFIzncA7+e/jWkKcYqyRm5tlbx/l37aI1WUxaWywUZV127rDI8tqTpqZvh8S6N/E0k0/YoWk9xFyWHgAOpH9K01ijBJzlpuyr4ZxyK+gdotRUMUOpcfTPXY1mpRqRZrVoyoyVzI23KMMTHST/aCQHYMCOg1Dcj0rPsNdy9TFufLUtri+MKsznKKCS3iAPOqZ6lPfVfcxspkbifG1S3aRWBJT7sDqzsMIoA8SdsVu6itcpZpjXJFibOyiib+0wXk/wAbnUw+ROPlV7kNmiN7tU3IuO18gPWKWWG8OdLwjc6cg4xqbGRjrpI8eua9aNXBpaqXj7fuZtSO0hu8rl4SMrnunOM98D1x0/5qrqYOzspX1td+wtIjTWN22Tqtw24VtHeUaiVwxXqB6VrDE4SKtaTXS+mxXLIfmhvNTaHg0FsqGQ5A8M46ms41cHlV1K/mTafgMpZXekq7xNnVnIyN/AjTuMZ8vnWnzGDzXUZEZZW3J3D7aTTi4ETYKlAq4UYA8D0Oa5K9ampJ0brrcuk+ZYaa4876lrBpFM8uosGKZmLC1UkYu5Qq5PmB9TivU4PHNi4X5Xf2M6r7otrIGO1fRU7nASwBVwZTi/D/ALRPcRRCNNMMaSPjJcSl9SOPFQoB/wA3hXLUoqTvHkXzNLUkw8aW2ULcxdgqDAkQarfSPJlH3Y26MB861jKS3RFk9iLdc15RJoY82xkjRp3bAwzhSUQZY7HOWCjG+atne+yJyJeZp7biUQYDWD06bjc46jaqRxVJvKnqV7OVtSzkvImUhsFWGCDjBB8CDW/aRaIs07ohp2EKGNAkY97A2Hlms41KcO6tC85TqO8ndlFxy/SMaUKtKwOhcjHTZm8lHnVKtXLZLdiFO+55fxfmK9lRrQIsshDRyGEdoGzke9jSgx5nNFq9w0kL7O+FSWt2FuwC7q+jLa+zeMK2PIEq7HI9avmjJ6cirVlc9QnlGDWlzNlffXuKkzkzRSMQNgT6DHn618khFSdm7HtIp4+NyZIa2l6kBlB07EDfIB8c7AjyzXpywFP9NVeu5lnfQbi5gc5/6aYhQwbA31L4KD13z+VXlw6C07WN3a3kM76D03GJB2ZFtKQxOr95QCR0G2dgevjWcMDSea9VXQc30E/brZUfZ5iWUHSB3lyXHf8AAe6PrRcPjZt1ErO1+T0TGd9DiPmAsTpt5mxkEgDTkHcZ86tLhsY71YjPfkxyfjTqXAt5m0kgNp7p8iPHHr+tZwwEGk5VYq/IOT6CScakUnNtKQNO675LdeuNh/KrRwFOUU+0Sb6jO+gh44//ANNPjx7ozucbD9f/AONFw+nbWrG4zvoWtnPrRWKshP4W2Yb4wa4K1NU5uKd7c0aJ3HqxJIfFFygH95f1r2uBK+K9DKrsdWKhelfvYbHGyaDWiZUqeG2YS5uXxgyEFj56UTT9ASK5qc328ovaya+9zRrupkjirNoZYlDuRspxpP8Aiz4davVqNNRW7EIp957HnNn7P7iJ1kVo1V5VM8CllUIT3jG64wQCdgB06mrO7jZ7k5jUW3IEI7iySdmdjG5WRDvnftFJ61i6FRyumvYjOrWt9zS8K5WEDao5XUadOkEaMf4CNIPrito0JreX2M7roO3vBMJgTSoDu2js1LerHRk/WrKjZbllPwMFx32epgPasRID3hIdesdcAvkA7nrtv4dao45Syncm8k8SAj7B0RHjUacY7ygaSWx+IEHNUpTV9S1WPMgcyzwx3tnpVe2eZ2JAGop2LqzN59V+lbq2rMXexPvbzY1DZmyu4m2VJ6UTuVkb53AGScD+u1fKIxcnZHskH9tQbgyKpH7x0+Onx9a7Hw/EJJ5b+WpTOjuTisKnBkQEEjqOoJU/mCPiDVVgsRJXUH7DMupx+2rfp2qZJwADk522wPHcVPyOI3yMZ11Om4xACQZYwRnI1DIxkHPw0n6VCweIavkfsMyE/bEHhKh9AcnoD0HoR9at8liG/oYzIP2zBgEyqAV1AnYY7w/2Nt/dNR8jiP8Ag97DMjk8bt8gdqh3K7HOCASc+XSp/p+ItfIxnQv7ZgyymRQVYqQ2242PXwyCM+lR8hiLJqLaavoM8RJOOQABu0XSTjI3GQVByfDGpfrUxwGIbayO4zomW1ysg1IysMkZByMjqK5qlKdOVpq3mWTuVfNfERbwdqRkB12+Jr1+BJvE28DOr9JQcL51WQ40sDX7ZKUTk3NRZ8VDrkK30q6qDKUfMnEzaiS9VWbEWhkJ7vdJKMB/ibB9D6VXWU04kqyWo/yxxjXaxTSka5F1uR0yfAeQHQUUowbGr0LKXmCBBl3A8vEn4AbmrdqrEZWyk4P7R4ppuzW3nUBtOt10r1x4Z/PFWnUcFctCm5OyPTInyAfOumLurmD0MxzxzNHZRhpQ5Hmozj1PpWNSp3siNYUnJOS5GZsecYpl1rqI8Kwzu9mS42VyBxvjUAjZ1Qo6ZkV8AYYZPe8wdwfQmiSbvbUXdrMzcPHYpbk3eh/7NY48jw3Lvv0BJwB5CohGUE1J6ipJbIkXnMinPdbofCtbGDIl7zKmCCrVZRKtnstfJ0z1zMyW8+W/6WB++XVu4M99TjHmQPePiM17qqYZ5f8AVktLP2f8sY2l0LWysVZVaWKMSnJbursSxPXf49etefXxEozcaU3lW2rNIpPdEg8Pi69nHnOfdXr59OtYfNVrWzP3JyoR+HxNnVHGc9copzuTvt5k/WixNZaKT9xlQLw2IZxFGM9e4u/x29BUvFVnvN+4yo6axjPWNDsR7o6HJI6dNz9TVViaq/U/cZUctw2E9Yo/H8C+PXw8at83X/5v3GVHT2MZOTGhOc7qOu+/T1P1qFiaqVlJ+4yoQ2EWMdmmNzjSMb4z4eg+gosTWTvmfuMqHYYVQYRQo3OAABv12FZzqSm7ydyUkil514ebi1aNepZD9Gr1OCVMmKXkylSN42KvlnlERDVIVJ8uo+tfu43nqclsproLUAelaxiRczntJ4e01kYY+sssERP7qtIMn9B86urLUi1zFc+8GWxeAWzNIGUqLPU/RV/tE0HPUbg9d/Ws8sXv7mictkT+UrG3gQfaUljmZV78mXiYAYBjcbLq66c7Zrjq1Wnd2aLRjrY0tzawKqvJpChkO3mWwOlKdSE1e5tSjUjUtDfkb23ukCr3h0Hjv0yK9JVIJbpHE4Su9DK8+XEJVRKAQ2QMjI9c+Vc+InG6/sbUVLK1fRnjI4nHHMi2gYiRgpDZ94HAGD0GKhxbu5ciU1lLiO3a8kKT/domC0IOS2ehdv3fQVEZWWhm11GuVrZfs51A5WWVQD1ADkAVeq7SISuO3cCHOBUQlcpJFXxDh+c1smYyR7vXyU9kSpIFoSFQAoAoAoAoAoAoAoCLxNCYnA64yPlvXZgZ5a8WQyDw4tgZr6HTOSa1LJGOK6EzNkbitu0sEiKcOVzGfASL3kPyYLTcWM5yNxhb9555Y9FxG/YaTgmMKi6gvoXL1WUbPUm91oTOO8UnLdlaQiQ4OZGx2aEfhxkaj8/GspZZ3RpFbX0KhuFPJHI7A9u2khAcAbgasbDpvt0PrWEKUYqyO2LhCukpadTSLysRFG0WVmOO0LO5XGOqgnAOcfnWtTCKcFbcw7eHayv9PIp+ZOVydnlLx7MCwGRge71wemc1V0uzkWw86eVuUW30M9BZrFOFwoLEBQFAGo9MHwO9Q3b6tizyOk0l3r6Ffx6/EE0cvRu9Ew8W8QPiCPzraKbWhxXurEmG47gBIzuW9SdyfrmrJGbkRbnofhVoopKRHu84Jq6KHsXEb1YY3lfOlBqOBk49BXy7D0JVqipx3Z6zdlci23HoHUN2ipnX3XIVh2ZZXyCegKNv02NdFTh9eEnHLfbVarVae5CnEcXjMDGMJIj9oxVNLKQSuc+PmMfEiq/I1kpOUWsqu7oZ0MwcwQMZMtoCOYyz4VSwJUhSTvup+lXnw6tFRaV8yvproR2iHX45bhghmj1EuB3hjMYy4J6DAqnyGIy5sj5P32JzrqdDjEBzplRjoaTCsC2hcgkDyyCPiKj5KsnaUGtbarmxmQxacw28ihxIFViQhbCh9IBfRk94LnB8iD5VpU4bXg8uW7525dL+YU0xTzFagkGeIYUOSWAUKxKg56dVNV/p2Jsu49brx08BnR3xTjMduiO+ohzhdA1ZwjSE9emlSajDYKpXk4x0tvfTnb8iU1FXZFXmi3KllYsQ6x6FAMhLNoU6c9CfE1u+FV4zyyVtL35aK71K9orFlw++SZA6E4yynIIIZSVZWB6EEEY9K4q9CVGeSf8ALl07okMNqzg8skySk4fPgkHqCQfka+jYeqpQUlzRzTRaxy5FdcZGbRwz4o3YWPJ7eKS1klmg1GZry6iljU+/FjtAyj99QRj41FZKSSv5fzxELrVG7uOZbO3hOqQRle7oIPaasbAId2z1z41SnrHbUs73uzO8H4rcSppnYxR4H3si6Zct007gD6dCKq7bfg6c8M6lCOmmh6bbuqWhZ5O4FB1t4DHXbrXSlalqznd5V7KOt9jNcwzIUgDkFWb7shiPA4Ocb/A1zSvlV3odVDtIzllWttbmH5k4rbguiFu3cEgKO+si4Vcg9GJG3wNOycrNbc/Io6zydk/NGam4ZNI/b3p+9OjCDoCxxnA2z1z8K2U4xWWGxyNN6s0kXDTiq5imU7exOD8KKYcDi9su6aspEZT0vjkaNBIsoJRhhgOpyRsK+b4OU1Xi4NX8dj0JbGbk4XYt1WQBkkXG2ArF9l2yuO1fTpxgeYxXsfMY2KdmtGn52t77K5laJLSysxIsw16g5YbZBJIfoR0BIOR59aynWxjhKnK1rWevp99iUo3uNT2VlJ3Cj7yNNr0jJeQtqDEggr95jB6ah5VaFXGQ1TW2W19ktvXyFosVuF2jCQjtSO+zLkKpEq6GUAAAA7dN8jJPnHzOLTiu6tl121GWI5YwWkOsL2mXjETnT4amP4VA1apDv8KrWni6tr20d1r6f2J7qG4uGWgTuiVEKSKBqC6VkEaOUHgSUU7eOo+O9pYjFOWri3dPbe12r+SIyxOP2XaBCga4VWUasbalEjTDUNPTUzbeIOMVd4nGOV2otr+6t1GWKJcv2d9AlLzaJGmUuoK+6y7jGCqqx+mawXzEZSdNKLato9d/yye7zJMnLcLkP94pJMgIbBBaQTZAI27wG1Yf1KvFZHZrb7WJ7NFlw+ySFAiA4yzbnJLMSzMxPUkkn51w4ivKvPPLf9ti6ViTWNyxn70aJm/vYYfofzFfteD1+0wqXNaGM0Sbdya9hSMWiUQTWm5B5/xiKO24qtxJqWBYmldv+2sz/dhzjfvLHj4gedXWsLeJXZ3LMtZXQ7S4McjkAoActEvVQCu4bxJ8/hWC7q6F99jCc9PBC6vHK0smR3ZiZAEORlB4MPOtKClJtW0E5KNmtza8p8WuLmyk7BjMEGOz7FwHHTCsxKk43waq6U0rXt4bl41U5JvfqN3fH4ikcc1wVdO60aaFMbA40nK5B+GKooVbWZpUnabs/XqRkisxLHLAFZw33gkJ1MGABbU2SXGARvVaqnKNkzODQWM6Xd3IwwYoe4h/ebHeb5HI+RqZJ92+7Jtoy6kCipTKWRScTvlGRV4xMpMp7q/671qolHI9huA2k6eu30yM4ztnGa+X0nFTWbY9F7FdKLrOfuyuD3epP9T1rui8Lyvcr3hYo5tA7saMGBGAMaSNx8cgZ/niolOhm3bVvW9wr2Oj9p/+0Phk+fmfhVb4Tm5DvCypcHQVKAgd/Pid86fQ7VMZYZNqV99PId45xdecXgMb+B6/TbHpRvCbai0hI2uT4RgZwM52HQn18cfKpl8otLyHeLOPOBnGcDOOmfHFcEmr6bF0hWUEYO48qhSad0LC1W5IUAUBX8Utg2lvFf0P/Ne7wOvlqum/1fkpMaiOmv18XYwYl/xeOFcuRnwHia0z6EZTyr2lcZllVSpCRyfcSf4SwdSf4W+ta0Hd68itRWRiZ7eW2nZLRmbKAnSMkDHj+vzrdSjON5GTTi7IveAX1nIB20YWZdiZN9RPqf0rnqxqR1i9DSDi9z2rl/mC1tbZSzqA3uRoNUkjHciONd2PwFXw2kXciqtdDx72scTgup9ccbrIAA5K6WBHVX8yOm2avTzZm+REloZW34pJpVWbGfxeJHl8amUFuiIyLG1469qqmLYHO3gQGYk/U4+VZunneppKeWNkXvDucBPsTpb93+nnUOi4mbqXO7m7LUtYruRJCaIix7/Xyk9QKXAUAUAUAUAUAUAUAUAUAUBzIuQRW2Hk41FJb3IexSStgE/E19CZgebyXLTSM0hJOSPQfAVs1ZaEcyHzDbq8QRhka0/M4/nWlFtSuRUWhXez/aOY4GrUQW/EQFGATV8T9SK0dmyfcQIzElFJPXbrjp+tZJtIs0ehch8Igf3oo/7PB7qjxz1Az4+dVprPO0i8nalddTz32p2yxz6EACqAAPQbfOtaejZlPYwSx51E/hXUPiGA39N66kzGK3JPGJNUdv0H3TbAYH9tLVYaN+ZNV7Ip1Yqcg4I6GtzM3PD5i0aMepAzXLJWZKJ7IKzLn//Z">
            <a:extLst>
              <a:ext uri="{FF2B5EF4-FFF2-40B4-BE49-F238E27FC236}">
                <a16:creationId xmlns:a16="http://schemas.microsoft.com/office/drawing/2014/main" id="{8BC9B985-D69B-45E5-ADE0-657012BBBAD8}"/>
              </a:ext>
            </a:extLst>
          </p:cNvPr>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nl-NL" altLang="nl-NL" sz="1800">
              <a:solidFill>
                <a:schemeClr val="tx1"/>
              </a:solidFill>
              <a:latin typeface="Calibri" panose="020F0502020204030204" pitchFamily="34" charset="0"/>
            </a:endParaRPr>
          </a:p>
        </p:txBody>
      </p:sp>
      <p:sp>
        <p:nvSpPr>
          <p:cNvPr id="6148" name="Tekstvak 4">
            <a:extLst>
              <a:ext uri="{FF2B5EF4-FFF2-40B4-BE49-F238E27FC236}">
                <a16:creationId xmlns:a16="http://schemas.microsoft.com/office/drawing/2014/main" id="{B8FF6311-A465-46E2-8D0E-2A38A5E10593}"/>
              </a:ext>
            </a:extLst>
          </p:cNvPr>
          <p:cNvSpPr txBox="1">
            <a:spLocks noChangeArrowheads="1"/>
          </p:cNvSpPr>
          <p:nvPr/>
        </p:nvSpPr>
        <p:spPr bwMode="auto">
          <a:xfrm>
            <a:off x="1600142" y="948690"/>
            <a:ext cx="7921363"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DNA</a:t>
            </a:r>
            <a:r>
              <a:rPr lang="nl-NL" altLang="nl-NL" sz="1800" b="1" dirty="0">
                <a:solidFill>
                  <a:srgbClr val="FFFF00"/>
                </a:solidFill>
                <a:latin typeface="Calibri" panose="020F0502020204030204" pitchFamily="34" charset="0"/>
              </a:rPr>
              <a:t> 			</a:t>
            </a:r>
            <a:r>
              <a:rPr lang="nl-NL" altLang="nl-NL" sz="1800" b="1" dirty="0">
                <a:solidFill>
                  <a:schemeClr val="bg1"/>
                </a:solidFill>
                <a:latin typeface="Calibri" panose="020F0502020204030204" pitchFamily="34" charset="0"/>
              </a:rPr>
              <a:t>=&gt; </a:t>
            </a:r>
            <a:r>
              <a:rPr lang="nl-NL" altLang="nl-NL" sz="1800" b="1" u="sng" dirty="0">
                <a:solidFill>
                  <a:schemeClr val="bg1"/>
                </a:solidFill>
                <a:latin typeface="Calibri" panose="020F0502020204030204" pitchFamily="34" charset="0"/>
              </a:rPr>
              <a:t>informatie code/taal</a:t>
            </a:r>
            <a:endParaRPr lang="nl-NL" altLang="nl-NL" sz="1800" u="sng" dirty="0">
              <a:solidFill>
                <a:schemeClr val="bg1"/>
              </a:solidFill>
              <a:latin typeface="Calibri" panose="020F0502020204030204" pitchFamily="34" charset="0"/>
            </a:endParaRPr>
          </a:p>
          <a:p>
            <a:pPr eaLnBrk="1" hangingPunct="1">
              <a:spcBef>
                <a:spcPct val="0"/>
              </a:spcBef>
              <a:buSzTx/>
              <a:buFontTx/>
              <a:buNone/>
            </a:pPr>
            <a:r>
              <a:rPr lang="nl-NL" altLang="nl-NL" sz="1800" dirty="0">
                <a:solidFill>
                  <a:schemeClr val="bg1"/>
                </a:solidFill>
                <a:latin typeface="Calibri" panose="020F0502020204030204" pitchFamily="34" charset="0"/>
              </a:rPr>
              <a:t> </a:t>
            </a:r>
          </a:p>
          <a:p>
            <a:pPr eaLnBrk="1" hangingPunct="1">
              <a:spcBef>
                <a:spcPct val="0"/>
              </a:spcBef>
              <a:buSzTx/>
              <a:buFontTx/>
              <a:buNone/>
            </a:pPr>
            <a:r>
              <a:rPr lang="nl-NL" altLang="nl-NL" sz="1800" b="1" dirty="0">
                <a:solidFill>
                  <a:schemeClr val="bg1"/>
                </a:solidFill>
                <a:latin typeface="Calibri" panose="020F0502020204030204" pitchFamily="34" charset="0"/>
              </a:rPr>
              <a:t>Energie 			=&gt; </a:t>
            </a:r>
            <a:r>
              <a:rPr lang="nl-NL" altLang="nl-NL" sz="1800" b="1" u="sng" dirty="0">
                <a:solidFill>
                  <a:schemeClr val="bg1"/>
                </a:solidFill>
                <a:latin typeface="Calibri" panose="020F0502020204030204" pitchFamily="34" charset="0"/>
              </a:rPr>
              <a:t>(anti)-entropie</a:t>
            </a: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Communicatie 		</a:t>
            </a:r>
            <a:r>
              <a:rPr lang="nl-NL" altLang="nl-NL" sz="1800" b="1" dirty="0">
                <a:solidFill>
                  <a:srgbClr val="FFFF00"/>
                </a:solidFill>
                <a:latin typeface="Calibri" panose="020F0502020204030204" pitchFamily="34" charset="0"/>
              </a:rPr>
              <a:t>=&gt; </a:t>
            </a:r>
            <a:r>
              <a:rPr lang="nl-NL" altLang="nl-NL" sz="1800" b="1" u="sng" dirty="0">
                <a:solidFill>
                  <a:srgbClr val="FFFF00"/>
                </a:solidFill>
                <a:latin typeface="Calibri" panose="020F0502020204030204" pitchFamily="34" charset="0"/>
              </a:rPr>
              <a:t>feedback</a:t>
            </a:r>
          </a:p>
          <a:p>
            <a:pPr eaLnBrk="1" hangingPunct="1">
              <a:spcBef>
                <a:spcPct val="0"/>
              </a:spcBef>
              <a:buSzTx/>
              <a:buFontTx/>
              <a:buNone/>
            </a:pPr>
            <a:endParaRPr lang="nl-NL" altLang="nl-NL" sz="1800"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Biochemie 		</a:t>
            </a:r>
            <a:r>
              <a:rPr lang="nl-NL" altLang="nl-NL" sz="1800" b="1" dirty="0">
                <a:solidFill>
                  <a:srgbClr val="FFFF00"/>
                </a:solidFill>
                <a:latin typeface="Calibri" panose="020F0502020204030204" pitchFamily="34" charset="0"/>
              </a:rPr>
              <a:t>=&gt; </a:t>
            </a:r>
            <a:r>
              <a:rPr lang="nl-NL" altLang="nl-NL" sz="1800" b="1" u="sng" dirty="0" err="1">
                <a:solidFill>
                  <a:srgbClr val="FFFF00"/>
                </a:solidFill>
                <a:latin typeface="Calibri" panose="020F0502020204030204" pitchFamily="34" charset="0"/>
              </a:rPr>
              <a:t>redundancy</a:t>
            </a:r>
            <a:endParaRPr lang="nl-NL" altLang="nl-NL" sz="1800" b="1" u="sng" dirty="0">
              <a:solidFill>
                <a:srgbClr val="FFFF00"/>
              </a:solidFill>
              <a:latin typeface="Calibri" panose="020F0502020204030204" pitchFamily="34" charset="0"/>
            </a:endParaRPr>
          </a:p>
          <a:p>
            <a:pPr eaLnBrk="1" hangingPunct="1">
              <a:spcBef>
                <a:spcPct val="0"/>
              </a:spcBef>
              <a:buSzTx/>
              <a:buFontTx/>
              <a:buNone/>
            </a:pPr>
            <a:endParaRPr lang="nl-NL" altLang="nl-NL" sz="1800"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Het zenuwstelsel 		=&gt; </a:t>
            </a:r>
            <a:r>
              <a:rPr lang="nl-NL" altLang="nl-NL" sz="1800" b="1" u="sng" dirty="0" err="1">
                <a:solidFill>
                  <a:schemeClr val="bg1"/>
                </a:solidFill>
                <a:latin typeface="Calibri" panose="020F0502020204030204" pitchFamily="34" charset="0"/>
              </a:rPr>
              <a:t>emergentie</a:t>
            </a:r>
            <a:endParaRPr lang="nl-NL" altLang="nl-NL" sz="1800" b="1" u="sng" dirty="0">
              <a:solidFill>
                <a:schemeClr val="bg1"/>
              </a:solidFill>
              <a:latin typeface="Calibri" panose="020F0502020204030204" pitchFamily="34" charset="0"/>
            </a:endParaRPr>
          </a:p>
          <a:p>
            <a:pPr eaLnBrk="1" hangingPunct="1">
              <a:spcBef>
                <a:spcPct val="0"/>
              </a:spcBef>
              <a:buSzTx/>
              <a:buFontTx/>
              <a:buNone/>
            </a:pPr>
            <a:r>
              <a:rPr lang="nl-NL" altLang="nl-NL" sz="1800" dirty="0">
                <a:solidFill>
                  <a:schemeClr val="bg1"/>
                </a:solidFill>
                <a:latin typeface="Calibri" panose="020F0502020204030204" pitchFamily="34" charset="0"/>
              </a:rPr>
              <a:t> </a:t>
            </a:r>
          </a:p>
          <a:p>
            <a:pPr eaLnBrk="1" hangingPunct="1">
              <a:spcBef>
                <a:spcPct val="0"/>
              </a:spcBef>
              <a:buSzTx/>
              <a:buFontTx/>
              <a:buNone/>
            </a:pPr>
            <a:r>
              <a:rPr lang="nl-NL" altLang="nl-NL" sz="1800" b="1" dirty="0">
                <a:solidFill>
                  <a:schemeClr val="bg1"/>
                </a:solidFill>
                <a:latin typeface="Calibri" panose="020F0502020204030204" pitchFamily="34" charset="0"/>
              </a:rPr>
              <a:t>Stamcellen		=&gt; </a:t>
            </a:r>
            <a:r>
              <a:rPr lang="nl-NL" altLang="nl-NL" sz="1800" b="1" u="sng" dirty="0" err="1">
                <a:solidFill>
                  <a:schemeClr val="bg1"/>
                </a:solidFill>
                <a:latin typeface="Calibri" panose="020F0502020204030204" pitchFamily="34" charset="0"/>
              </a:rPr>
              <a:t>modulariteit</a:t>
            </a: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Nieuwe ontwikkelingen in concepten </a:t>
            </a:r>
          </a:p>
          <a:p>
            <a:pPr eaLnBrk="1" hangingPunct="1">
              <a:spcBef>
                <a:spcPct val="0"/>
              </a:spcBef>
              <a:buSzTx/>
              <a:buFontTx/>
              <a:buNone/>
            </a:pPr>
            <a:r>
              <a:rPr lang="nl-NL" altLang="nl-NL" sz="1800" b="1" dirty="0">
                <a:solidFill>
                  <a:schemeClr val="bg1"/>
                </a:solidFill>
                <a:latin typeface="Calibri" panose="020F0502020204030204" pitchFamily="34" charset="0"/>
              </a:rPr>
              <a:t>=&gt; Doorbraken in geneeskunde, en filosofie</a:t>
            </a: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r>
              <a:rPr lang="nl-NL" altLang="nl-NL" sz="1800" dirty="0">
                <a:solidFill>
                  <a:schemeClr val="bg1"/>
                </a:solidFill>
                <a:latin typeface="Calibri" panose="020F0502020204030204" pitchFamily="34" charset="0"/>
              </a:rPr>
              <a:t> </a:t>
            </a:r>
          </a:p>
        </p:txBody>
      </p:sp>
      <p:sp>
        <p:nvSpPr>
          <p:cNvPr id="2" name="Tekstvak 1">
            <a:extLst>
              <a:ext uri="{FF2B5EF4-FFF2-40B4-BE49-F238E27FC236}">
                <a16:creationId xmlns:a16="http://schemas.microsoft.com/office/drawing/2014/main" id="{AD0B766E-3D4C-4C33-84D5-1603B9F07826}"/>
              </a:ext>
            </a:extLst>
          </p:cNvPr>
          <p:cNvSpPr txBox="1"/>
          <p:nvPr/>
        </p:nvSpPr>
        <p:spPr>
          <a:xfrm>
            <a:off x="1732918" y="5724644"/>
            <a:ext cx="4800600" cy="369332"/>
          </a:xfrm>
          <a:prstGeom prst="rect">
            <a:avLst/>
          </a:prstGeom>
          <a:solidFill>
            <a:schemeClr val="bg1"/>
          </a:solidFill>
        </p:spPr>
        <p:txBody>
          <a:bodyPr wrap="square" rtlCol="0">
            <a:spAutoFit/>
          </a:bodyPr>
          <a:lstStyle/>
          <a:p>
            <a:pPr algn="l"/>
            <a:r>
              <a:rPr lang="nl-NL" dirty="0">
                <a:hlinkClick r:id="rId3"/>
              </a:rPr>
              <a:t>http://sciencelight.nl/?page_id=23</a:t>
            </a:r>
            <a:endParaRPr lang="nl-NL" dirty="0"/>
          </a:p>
        </p:txBody>
      </p:sp>
    </p:spTree>
    <p:extLst>
      <p:ext uri="{BB962C8B-B14F-4D97-AF65-F5344CB8AC3E}">
        <p14:creationId xmlns:p14="http://schemas.microsoft.com/office/powerpoint/2010/main" val="3893168107"/>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8AA65-4599-E0A4-2527-E71726E557F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0058F1E-FEAE-7FC4-D147-2056968EBD90}"/>
              </a:ext>
            </a:extLst>
          </p:cNvPr>
          <p:cNvSpPr/>
          <p:nvPr/>
        </p:nvSpPr>
        <p:spPr>
          <a:xfrm>
            <a:off x="10411206" y="329945"/>
            <a:ext cx="1488186" cy="1325879"/>
          </a:xfrm>
          <a:prstGeom prst="rect">
            <a:avLst/>
          </a:prstGeom>
          <a:blipFill>
            <a:blip r:embed="rId2" cstate="print"/>
            <a:stretch>
              <a:fillRect/>
            </a:stretch>
          </a:blipFill>
        </p:spPr>
        <p:txBody>
          <a:bodyPr wrap="square" lIns="0" tIns="0" rIns="0" bIns="0" rtlCol="0"/>
          <a:lstStyle/>
          <a:p>
            <a:endParaRPr/>
          </a:p>
        </p:txBody>
      </p:sp>
      <p:sp>
        <p:nvSpPr>
          <p:cNvPr id="3" name="object 3">
            <a:extLst>
              <a:ext uri="{FF2B5EF4-FFF2-40B4-BE49-F238E27FC236}">
                <a16:creationId xmlns:a16="http://schemas.microsoft.com/office/drawing/2014/main" id="{D00EC306-11A5-7DBB-7204-7C483789D984}"/>
              </a:ext>
            </a:extLst>
          </p:cNvPr>
          <p:cNvSpPr txBox="1">
            <a:spLocks noGrp="1"/>
          </p:cNvSpPr>
          <p:nvPr>
            <p:ph type="title"/>
          </p:nvPr>
        </p:nvSpPr>
        <p:spPr>
          <a:xfrm>
            <a:off x="916939" y="613375"/>
            <a:ext cx="3252389" cy="689932"/>
          </a:xfrm>
          <a:prstGeom prst="rect">
            <a:avLst/>
          </a:prstGeom>
        </p:spPr>
        <p:txBody>
          <a:bodyPr vert="horz" wrap="square" lIns="0" tIns="12700" rIns="0" bIns="0" rtlCol="0">
            <a:spAutoFit/>
          </a:bodyPr>
          <a:lstStyle/>
          <a:p>
            <a:pPr marL="12700">
              <a:lnSpc>
                <a:spcPct val="100000"/>
              </a:lnSpc>
              <a:spcBef>
                <a:spcPts val="100"/>
              </a:spcBef>
            </a:pPr>
            <a:r>
              <a:rPr lang="nl-NL" spc="-200" dirty="0">
                <a:solidFill>
                  <a:srgbClr val="FFFF00"/>
                </a:solidFill>
              </a:rPr>
              <a:t>Volgende week:</a:t>
            </a:r>
          </a:p>
        </p:txBody>
      </p:sp>
      <p:sp>
        <p:nvSpPr>
          <p:cNvPr id="4" name="object 4">
            <a:extLst>
              <a:ext uri="{FF2B5EF4-FFF2-40B4-BE49-F238E27FC236}">
                <a16:creationId xmlns:a16="http://schemas.microsoft.com/office/drawing/2014/main" id="{511DE7D2-48BE-5D3C-5D14-B7C2A1E7B42A}"/>
              </a:ext>
            </a:extLst>
          </p:cNvPr>
          <p:cNvSpPr txBox="1"/>
          <p:nvPr/>
        </p:nvSpPr>
        <p:spPr>
          <a:xfrm>
            <a:off x="5197347" y="610361"/>
            <a:ext cx="2688590" cy="695960"/>
          </a:xfrm>
          <a:prstGeom prst="rect">
            <a:avLst/>
          </a:prstGeom>
        </p:spPr>
        <p:txBody>
          <a:bodyPr vert="horz" wrap="square" lIns="0" tIns="12700" rIns="0" bIns="0" rtlCol="0">
            <a:spAutoFit/>
          </a:bodyPr>
          <a:lstStyle/>
          <a:p>
            <a:pPr marL="12700">
              <a:lnSpc>
                <a:spcPct val="100000"/>
              </a:lnSpc>
              <a:spcBef>
                <a:spcPts val="100"/>
              </a:spcBef>
            </a:pPr>
            <a:r>
              <a:rPr lang="nl-NL" sz="4400" spc="-210" dirty="0">
                <a:solidFill>
                  <a:srgbClr val="FFFFFF"/>
                </a:solidFill>
                <a:latin typeface="Arial"/>
                <a:cs typeface="Arial"/>
              </a:rPr>
              <a:t>College 4</a:t>
            </a:r>
            <a:endParaRPr sz="4400" dirty="0">
              <a:latin typeface="Arial"/>
              <a:cs typeface="Arial"/>
            </a:endParaRPr>
          </a:p>
        </p:txBody>
      </p:sp>
      <p:sp>
        <p:nvSpPr>
          <p:cNvPr id="5" name="object 5">
            <a:extLst>
              <a:ext uri="{FF2B5EF4-FFF2-40B4-BE49-F238E27FC236}">
                <a16:creationId xmlns:a16="http://schemas.microsoft.com/office/drawing/2014/main" id="{9FA6D0FE-C260-5531-AB39-6989B65A2635}"/>
              </a:ext>
            </a:extLst>
          </p:cNvPr>
          <p:cNvSpPr txBox="1"/>
          <p:nvPr/>
        </p:nvSpPr>
        <p:spPr>
          <a:xfrm>
            <a:off x="5193029" y="1784350"/>
            <a:ext cx="113919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FFFF"/>
                </a:solidFill>
                <a:latin typeface="Carlito"/>
                <a:cs typeface="Carlito"/>
              </a:rPr>
              <a:t>I</a:t>
            </a:r>
            <a:r>
              <a:rPr sz="2000" b="1" spc="-15" dirty="0">
                <a:solidFill>
                  <a:srgbClr val="FFFFFF"/>
                </a:solidFill>
                <a:latin typeface="Carlito"/>
                <a:cs typeface="Carlito"/>
              </a:rPr>
              <a:t>n</a:t>
            </a:r>
            <a:r>
              <a:rPr sz="2000" b="1" spc="-40" dirty="0">
                <a:solidFill>
                  <a:srgbClr val="FFFFFF"/>
                </a:solidFill>
                <a:latin typeface="Carlito"/>
                <a:cs typeface="Carlito"/>
              </a:rPr>
              <a:t>f</a:t>
            </a:r>
            <a:r>
              <a:rPr sz="2000" b="1" spc="-5" dirty="0">
                <a:solidFill>
                  <a:srgbClr val="FFFFFF"/>
                </a:solidFill>
                <a:latin typeface="Carlito"/>
                <a:cs typeface="Carlito"/>
              </a:rPr>
              <a:t>orm</a:t>
            </a:r>
            <a:r>
              <a:rPr sz="2000" b="1" spc="-30" dirty="0">
                <a:solidFill>
                  <a:srgbClr val="FFFFFF"/>
                </a:solidFill>
                <a:latin typeface="Carlito"/>
                <a:cs typeface="Carlito"/>
              </a:rPr>
              <a:t>a</a:t>
            </a:r>
            <a:r>
              <a:rPr sz="2000" b="1" spc="-5" dirty="0">
                <a:solidFill>
                  <a:srgbClr val="FFFFFF"/>
                </a:solidFill>
                <a:latin typeface="Carlito"/>
                <a:cs typeface="Carlito"/>
              </a:rPr>
              <a:t>tie</a:t>
            </a:r>
            <a:endParaRPr sz="2000">
              <a:latin typeface="Carlito"/>
              <a:cs typeface="Carlito"/>
            </a:endParaRPr>
          </a:p>
        </p:txBody>
      </p:sp>
      <p:sp>
        <p:nvSpPr>
          <p:cNvPr id="6" name="object 6">
            <a:extLst>
              <a:ext uri="{FF2B5EF4-FFF2-40B4-BE49-F238E27FC236}">
                <a16:creationId xmlns:a16="http://schemas.microsoft.com/office/drawing/2014/main" id="{C00EDD26-B9F9-4998-6EF0-0489802E9887}"/>
              </a:ext>
            </a:extLst>
          </p:cNvPr>
          <p:cNvSpPr txBox="1"/>
          <p:nvPr/>
        </p:nvSpPr>
        <p:spPr>
          <a:xfrm>
            <a:off x="7021830" y="1784350"/>
            <a:ext cx="123761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FFFF"/>
                </a:solidFill>
                <a:latin typeface="Carlito"/>
                <a:cs typeface="Carlito"/>
              </a:rPr>
              <a:t>(DNA/RNA)</a:t>
            </a:r>
            <a:endParaRPr sz="2000">
              <a:latin typeface="Carlito"/>
              <a:cs typeface="Carlito"/>
            </a:endParaRPr>
          </a:p>
        </p:txBody>
      </p:sp>
      <p:sp>
        <p:nvSpPr>
          <p:cNvPr id="7" name="object 7">
            <a:extLst>
              <a:ext uri="{FF2B5EF4-FFF2-40B4-BE49-F238E27FC236}">
                <a16:creationId xmlns:a16="http://schemas.microsoft.com/office/drawing/2014/main" id="{94087445-67C2-E7E2-EAA0-82EA918BD019}"/>
              </a:ext>
            </a:extLst>
          </p:cNvPr>
          <p:cNvSpPr txBox="1"/>
          <p:nvPr/>
        </p:nvSpPr>
        <p:spPr>
          <a:xfrm>
            <a:off x="5193029" y="2333244"/>
            <a:ext cx="810895"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FFFFFF"/>
                </a:solidFill>
                <a:latin typeface="Carlito"/>
                <a:cs typeface="Carlito"/>
              </a:rPr>
              <a:t>Energie</a:t>
            </a:r>
            <a:endParaRPr sz="2000">
              <a:latin typeface="Carlito"/>
              <a:cs typeface="Carlito"/>
            </a:endParaRPr>
          </a:p>
        </p:txBody>
      </p:sp>
      <p:sp>
        <p:nvSpPr>
          <p:cNvPr id="8" name="object 8">
            <a:extLst>
              <a:ext uri="{FF2B5EF4-FFF2-40B4-BE49-F238E27FC236}">
                <a16:creationId xmlns:a16="http://schemas.microsoft.com/office/drawing/2014/main" id="{DC3F017E-CA1B-04E7-BF18-F7D9861F0044}"/>
              </a:ext>
            </a:extLst>
          </p:cNvPr>
          <p:cNvSpPr txBox="1"/>
          <p:nvPr/>
        </p:nvSpPr>
        <p:spPr>
          <a:xfrm>
            <a:off x="7021830" y="2333244"/>
            <a:ext cx="268351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FFFF"/>
                </a:solidFill>
                <a:latin typeface="Carlito"/>
                <a:cs typeface="Carlito"/>
              </a:rPr>
              <a:t>(mitochondriën,</a:t>
            </a:r>
            <a:r>
              <a:rPr sz="2000" b="1" spc="-35" dirty="0">
                <a:solidFill>
                  <a:srgbClr val="FFFFFF"/>
                </a:solidFill>
                <a:latin typeface="Carlito"/>
                <a:cs typeface="Carlito"/>
              </a:rPr>
              <a:t> </a:t>
            </a:r>
            <a:r>
              <a:rPr sz="2000" b="1" spc="-10" dirty="0">
                <a:solidFill>
                  <a:srgbClr val="FFFFFF"/>
                </a:solidFill>
                <a:latin typeface="Carlito"/>
                <a:cs typeface="Carlito"/>
              </a:rPr>
              <a:t>atomen)</a:t>
            </a:r>
            <a:endParaRPr sz="2000">
              <a:latin typeface="Carlito"/>
              <a:cs typeface="Carlito"/>
            </a:endParaRPr>
          </a:p>
        </p:txBody>
      </p:sp>
      <p:sp>
        <p:nvSpPr>
          <p:cNvPr id="9" name="object 9">
            <a:extLst>
              <a:ext uri="{FF2B5EF4-FFF2-40B4-BE49-F238E27FC236}">
                <a16:creationId xmlns:a16="http://schemas.microsoft.com/office/drawing/2014/main" id="{9FF9AB39-AEC9-4C40-BACC-A41C51AE64E3}"/>
              </a:ext>
            </a:extLst>
          </p:cNvPr>
          <p:cNvSpPr txBox="1"/>
          <p:nvPr/>
        </p:nvSpPr>
        <p:spPr>
          <a:xfrm>
            <a:off x="5193029" y="2881883"/>
            <a:ext cx="113411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chemeClr val="bg1"/>
                </a:solidFill>
                <a:latin typeface="Carlito"/>
                <a:cs typeface="Carlito"/>
              </a:rPr>
              <a:t>Biochemie</a:t>
            </a:r>
            <a:endParaRPr sz="2000" dirty="0">
              <a:solidFill>
                <a:schemeClr val="bg1"/>
              </a:solidFill>
              <a:latin typeface="Carlito"/>
              <a:cs typeface="Carlito"/>
            </a:endParaRPr>
          </a:p>
        </p:txBody>
      </p:sp>
      <p:sp>
        <p:nvSpPr>
          <p:cNvPr id="10" name="object 10">
            <a:extLst>
              <a:ext uri="{FF2B5EF4-FFF2-40B4-BE49-F238E27FC236}">
                <a16:creationId xmlns:a16="http://schemas.microsoft.com/office/drawing/2014/main" id="{E9B4FC7D-7C29-BE65-C7CF-8AFC8DACC288}"/>
              </a:ext>
            </a:extLst>
          </p:cNvPr>
          <p:cNvSpPr txBox="1"/>
          <p:nvPr/>
        </p:nvSpPr>
        <p:spPr>
          <a:xfrm>
            <a:off x="7021830" y="2881883"/>
            <a:ext cx="1824989"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FFFFFF"/>
                </a:solidFill>
                <a:latin typeface="Carlito"/>
                <a:cs typeface="Carlito"/>
              </a:rPr>
              <a:t>(eiwitten,</a:t>
            </a:r>
            <a:r>
              <a:rPr sz="2000" b="1" spc="-40" dirty="0">
                <a:solidFill>
                  <a:srgbClr val="FFFFFF"/>
                </a:solidFill>
                <a:latin typeface="Carlito"/>
                <a:cs typeface="Carlito"/>
              </a:rPr>
              <a:t> </a:t>
            </a:r>
            <a:r>
              <a:rPr sz="2000" b="1" spc="-5" dirty="0">
                <a:solidFill>
                  <a:srgbClr val="FFFFFF"/>
                </a:solidFill>
                <a:latin typeface="Carlito"/>
                <a:cs typeface="Carlito"/>
              </a:rPr>
              <a:t>lading)</a:t>
            </a:r>
            <a:endParaRPr sz="2000">
              <a:latin typeface="Carlito"/>
              <a:cs typeface="Carlito"/>
            </a:endParaRPr>
          </a:p>
        </p:txBody>
      </p:sp>
      <p:sp>
        <p:nvSpPr>
          <p:cNvPr id="11" name="object 11">
            <a:extLst>
              <a:ext uri="{FF2B5EF4-FFF2-40B4-BE49-F238E27FC236}">
                <a16:creationId xmlns:a16="http://schemas.microsoft.com/office/drawing/2014/main" id="{C200050E-D8CB-D034-9F02-44DC76AA2334}"/>
              </a:ext>
            </a:extLst>
          </p:cNvPr>
          <p:cNvSpPr txBox="1"/>
          <p:nvPr/>
        </p:nvSpPr>
        <p:spPr>
          <a:xfrm>
            <a:off x="5193029" y="3430523"/>
            <a:ext cx="1549400"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FFFF00"/>
                </a:solidFill>
                <a:latin typeface="Carlito"/>
                <a:cs typeface="Carlito"/>
              </a:rPr>
              <a:t>Communicatie</a:t>
            </a:r>
            <a:endParaRPr sz="2000" dirty="0">
              <a:solidFill>
                <a:srgbClr val="FFFF00"/>
              </a:solidFill>
              <a:latin typeface="Carlito"/>
              <a:cs typeface="Carlito"/>
            </a:endParaRPr>
          </a:p>
        </p:txBody>
      </p:sp>
      <p:sp>
        <p:nvSpPr>
          <p:cNvPr id="12" name="object 12">
            <a:extLst>
              <a:ext uri="{FF2B5EF4-FFF2-40B4-BE49-F238E27FC236}">
                <a16:creationId xmlns:a16="http://schemas.microsoft.com/office/drawing/2014/main" id="{B4174405-3939-247A-81B0-6ED5CE532D41}"/>
              </a:ext>
            </a:extLst>
          </p:cNvPr>
          <p:cNvSpPr txBox="1"/>
          <p:nvPr/>
        </p:nvSpPr>
        <p:spPr>
          <a:xfrm>
            <a:off x="7021830" y="3430523"/>
            <a:ext cx="1724025"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FFFFFF"/>
                </a:solidFill>
                <a:latin typeface="Carlito"/>
                <a:cs typeface="Carlito"/>
              </a:rPr>
              <a:t>(samenwerking)</a:t>
            </a:r>
            <a:endParaRPr sz="2000">
              <a:latin typeface="Carlito"/>
              <a:cs typeface="Carlito"/>
            </a:endParaRPr>
          </a:p>
        </p:txBody>
      </p:sp>
      <p:sp>
        <p:nvSpPr>
          <p:cNvPr id="13" name="object 13">
            <a:extLst>
              <a:ext uri="{FF2B5EF4-FFF2-40B4-BE49-F238E27FC236}">
                <a16:creationId xmlns:a16="http://schemas.microsoft.com/office/drawing/2014/main" id="{8494DCFF-2127-9AC7-B7C3-CBBBBD99E8B9}"/>
              </a:ext>
            </a:extLst>
          </p:cNvPr>
          <p:cNvSpPr txBox="1"/>
          <p:nvPr/>
        </p:nvSpPr>
        <p:spPr>
          <a:xfrm>
            <a:off x="5193029" y="4253483"/>
            <a:ext cx="1805939" cy="319959"/>
          </a:xfrm>
          <a:prstGeom prst="rect">
            <a:avLst/>
          </a:prstGeom>
        </p:spPr>
        <p:txBody>
          <a:bodyPr vert="horz" wrap="square" lIns="0" tIns="12065" rIns="0" bIns="0" rtlCol="0">
            <a:spAutoFit/>
          </a:bodyPr>
          <a:lstStyle/>
          <a:p>
            <a:pPr marL="12700">
              <a:lnSpc>
                <a:spcPct val="100000"/>
              </a:lnSpc>
              <a:spcBef>
                <a:spcPts val="95"/>
              </a:spcBef>
            </a:pPr>
            <a:r>
              <a:rPr sz="2000" b="1" spc="-5" dirty="0" err="1">
                <a:solidFill>
                  <a:srgbClr val="FFFFFF"/>
                </a:solidFill>
                <a:latin typeface="Carlito"/>
                <a:cs typeface="Carlito"/>
              </a:rPr>
              <a:t>Stamcellen</a:t>
            </a:r>
            <a:endParaRPr sz="2000" dirty="0">
              <a:latin typeface="Carlito"/>
              <a:cs typeface="Carlito"/>
            </a:endParaRPr>
          </a:p>
        </p:txBody>
      </p:sp>
      <p:sp>
        <p:nvSpPr>
          <p:cNvPr id="16" name="object 16">
            <a:extLst>
              <a:ext uri="{FF2B5EF4-FFF2-40B4-BE49-F238E27FC236}">
                <a16:creationId xmlns:a16="http://schemas.microsoft.com/office/drawing/2014/main" id="{F7FD8A24-7051-993B-0A86-5FD3BCB1972A}"/>
              </a:ext>
            </a:extLst>
          </p:cNvPr>
          <p:cNvSpPr txBox="1"/>
          <p:nvPr/>
        </p:nvSpPr>
        <p:spPr>
          <a:xfrm>
            <a:off x="988822" y="5899658"/>
            <a:ext cx="299148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00"/>
                </a:solidFill>
                <a:latin typeface="Carlito"/>
                <a:cs typeface="Carlito"/>
              </a:rPr>
              <a:t>Boek </a:t>
            </a:r>
            <a:r>
              <a:rPr sz="1800" spc="-10" dirty="0">
                <a:solidFill>
                  <a:srgbClr val="FFFF00"/>
                </a:solidFill>
                <a:latin typeface="Carlito"/>
                <a:cs typeface="Carlito"/>
              </a:rPr>
              <a:t>ter ondersteuning</a:t>
            </a:r>
            <a:r>
              <a:rPr sz="1800" spc="-20" dirty="0">
                <a:solidFill>
                  <a:srgbClr val="FFFF00"/>
                </a:solidFill>
                <a:latin typeface="Carlito"/>
                <a:cs typeface="Carlito"/>
              </a:rPr>
              <a:t> </a:t>
            </a:r>
            <a:r>
              <a:rPr sz="1800" spc="-5" dirty="0">
                <a:solidFill>
                  <a:srgbClr val="FFFF00"/>
                </a:solidFill>
                <a:latin typeface="Carlito"/>
                <a:cs typeface="Carlito"/>
              </a:rPr>
              <a:t>(Engels)</a:t>
            </a:r>
            <a:endParaRPr sz="1800">
              <a:latin typeface="Carlito"/>
              <a:cs typeface="Carlito"/>
            </a:endParaRPr>
          </a:p>
        </p:txBody>
      </p:sp>
      <p:sp>
        <p:nvSpPr>
          <p:cNvPr id="17" name="object 17">
            <a:extLst>
              <a:ext uri="{FF2B5EF4-FFF2-40B4-BE49-F238E27FC236}">
                <a16:creationId xmlns:a16="http://schemas.microsoft.com/office/drawing/2014/main" id="{A23C0686-1E3D-9ED1-39C9-64AC1E816331}"/>
              </a:ext>
            </a:extLst>
          </p:cNvPr>
          <p:cNvSpPr/>
          <p:nvPr/>
        </p:nvSpPr>
        <p:spPr>
          <a:xfrm>
            <a:off x="4455033" y="1915286"/>
            <a:ext cx="0" cy="1818005"/>
          </a:xfrm>
          <a:custGeom>
            <a:avLst/>
            <a:gdLst/>
            <a:ahLst/>
            <a:cxnLst/>
            <a:rect l="l" t="t" r="r" b="b"/>
            <a:pathLst>
              <a:path h="1818004">
                <a:moveTo>
                  <a:pt x="0" y="0"/>
                </a:moveTo>
                <a:lnTo>
                  <a:pt x="0" y="1817877"/>
                </a:lnTo>
              </a:path>
            </a:pathLst>
          </a:custGeom>
          <a:ln w="19050">
            <a:solidFill>
              <a:srgbClr val="FFFFFF"/>
            </a:solidFill>
          </a:ln>
        </p:spPr>
        <p:txBody>
          <a:bodyPr wrap="square" lIns="0" tIns="0" rIns="0" bIns="0" rtlCol="0"/>
          <a:lstStyle/>
          <a:p>
            <a:endParaRPr/>
          </a:p>
        </p:txBody>
      </p:sp>
      <p:sp>
        <p:nvSpPr>
          <p:cNvPr id="18" name="object 18">
            <a:extLst>
              <a:ext uri="{FF2B5EF4-FFF2-40B4-BE49-F238E27FC236}">
                <a16:creationId xmlns:a16="http://schemas.microsoft.com/office/drawing/2014/main" id="{CF92779F-2A37-36AE-848A-2F94B489EF94}"/>
              </a:ext>
            </a:extLst>
          </p:cNvPr>
          <p:cNvSpPr txBox="1"/>
          <p:nvPr/>
        </p:nvSpPr>
        <p:spPr>
          <a:xfrm>
            <a:off x="968883" y="6262496"/>
            <a:ext cx="2049780" cy="462280"/>
          </a:xfrm>
          <a:prstGeom prst="rect">
            <a:avLst/>
          </a:prstGeom>
          <a:solidFill>
            <a:srgbClr val="000000"/>
          </a:solidFill>
          <a:ln w="25400">
            <a:solidFill>
              <a:srgbClr val="FFFF00"/>
            </a:solidFill>
          </a:ln>
        </p:spPr>
        <p:txBody>
          <a:bodyPr vert="horz" wrap="square" lIns="0" tIns="25400" rIns="0" bIns="0" rtlCol="0">
            <a:spAutoFit/>
          </a:bodyPr>
          <a:lstStyle/>
          <a:p>
            <a:pPr marL="91440">
              <a:lnSpc>
                <a:spcPct val="100000"/>
              </a:lnSpc>
              <a:spcBef>
                <a:spcPts val="200"/>
              </a:spcBef>
            </a:pPr>
            <a:r>
              <a:rPr sz="2400" dirty="0">
                <a:solidFill>
                  <a:srgbClr val="FFFFFF"/>
                </a:solidFill>
                <a:latin typeface="Carlito"/>
                <a:cs typeface="Carlito"/>
              </a:rPr>
              <a:t>MCB</a:t>
            </a:r>
            <a:r>
              <a:rPr sz="2400" spc="-35" dirty="0">
                <a:solidFill>
                  <a:srgbClr val="FFFFFF"/>
                </a:solidFill>
                <a:latin typeface="Carlito"/>
                <a:cs typeface="Carlito"/>
              </a:rPr>
              <a:t> </a:t>
            </a:r>
            <a:r>
              <a:rPr sz="2400" spc="-5" dirty="0">
                <a:solidFill>
                  <a:srgbClr val="FFFFFF"/>
                </a:solidFill>
                <a:latin typeface="Carlito"/>
                <a:cs typeface="Carlito"/>
              </a:rPr>
              <a:t>H.3</a:t>
            </a:r>
            <a:endParaRPr sz="2400">
              <a:latin typeface="Carlito"/>
              <a:cs typeface="Carlito"/>
            </a:endParaRPr>
          </a:p>
        </p:txBody>
      </p:sp>
      <p:pic>
        <p:nvPicPr>
          <p:cNvPr id="19" name="Afbeelding 18">
            <a:extLst>
              <a:ext uri="{FF2B5EF4-FFF2-40B4-BE49-F238E27FC236}">
                <a16:creationId xmlns:a16="http://schemas.microsoft.com/office/drawing/2014/main" id="{4A122A90-F191-CDDB-F5C2-2DCE669C0B43}"/>
              </a:ext>
            </a:extLst>
          </p:cNvPr>
          <p:cNvPicPr>
            <a:picLocks noChangeAspect="1"/>
          </p:cNvPicPr>
          <p:nvPr/>
        </p:nvPicPr>
        <p:blipFill>
          <a:blip r:embed="rId3"/>
          <a:stretch>
            <a:fillRect/>
          </a:stretch>
        </p:blipFill>
        <p:spPr>
          <a:xfrm>
            <a:off x="838200" y="1630278"/>
            <a:ext cx="3082982" cy="3874786"/>
          </a:xfrm>
          <a:prstGeom prst="rect">
            <a:avLst/>
          </a:prstGeom>
        </p:spPr>
      </p:pic>
    </p:spTree>
    <p:extLst>
      <p:ext uri="{BB962C8B-B14F-4D97-AF65-F5344CB8AC3E}">
        <p14:creationId xmlns:p14="http://schemas.microsoft.com/office/powerpoint/2010/main" val="763204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4044315" cy="836930"/>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Feedback in</a:t>
            </a:r>
            <a:r>
              <a:rPr sz="2800" spc="-15" dirty="0">
                <a:solidFill>
                  <a:srgbClr val="FFFFFF"/>
                </a:solidFill>
              </a:rPr>
              <a:t> </a:t>
            </a:r>
            <a:r>
              <a:rPr sz="2800" dirty="0">
                <a:solidFill>
                  <a:srgbClr val="FFFFFF"/>
                </a:solidFill>
              </a:rPr>
              <a:t>biology:</a:t>
            </a:r>
            <a:endParaRPr sz="2800"/>
          </a:p>
          <a:p>
            <a:pPr marL="12700">
              <a:lnSpc>
                <a:spcPts val="3190"/>
              </a:lnSpc>
            </a:pPr>
            <a:r>
              <a:rPr sz="2800" dirty="0">
                <a:solidFill>
                  <a:srgbClr val="FFFFFF"/>
                </a:solidFill>
              </a:rPr>
              <a:t>=&gt; Control and</a:t>
            </a:r>
            <a:r>
              <a:rPr sz="2800" spc="-65" dirty="0">
                <a:solidFill>
                  <a:srgbClr val="FFFFFF"/>
                </a:solidFill>
              </a:rPr>
              <a:t> </a:t>
            </a:r>
            <a:r>
              <a:rPr sz="2800" dirty="0">
                <a:solidFill>
                  <a:srgbClr val="FFFFFF"/>
                </a:solidFill>
              </a:rPr>
              <a:t>regulation</a:t>
            </a:r>
            <a:endParaRPr sz="2800"/>
          </a:p>
        </p:txBody>
      </p:sp>
      <p:sp>
        <p:nvSpPr>
          <p:cNvPr id="3" name="object 3"/>
          <p:cNvSpPr/>
          <p:nvPr/>
        </p:nvSpPr>
        <p:spPr>
          <a:xfrm>
            <a:off x="902208" y="1509522"/>
            <a:ext cx="5859018" cy="449732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218933" y="1709420"/>
            <a:ext cx="1480820" cy="2494915"/>
          </a:xfrm>
          <a:prstGeom prst="rect">
            <a:avLst/>
          </a:prstGeom>
        </p:spPr>
        <p:txBody>
          <a:bodyPr vert="horz" wrap="square" lIns="0" tIns="12700" rIns="0" bIns="0" rtlCol="0">
            <a:spAutoFit/>
          </a:bodyPr>
          <a:lstStyle/>
          <a:p>
            <a:pPr marL="12700" marR="116839">
              <a:lnSpc>
                <a:spcPct val="100000"/>
              </a:lnSpc>
              <a:spcBef>
                <a:spcPts val="100"/>
              </a:spcBef>
            </a:pPr>
            <a:r>
              <a:rPr sz="1800" spc="-5" dirty="0">
                <a:solidFill>
                  <a:srgbClr val="FFFFFF"/>
                </a:solidFill>
                <a:latin typeface="Carlito"/>
                <a:cs typeface="Carlito"/>
              </a:rPr>
              <a:t>Zit</a:t>
            </a:r>
            <a:r>
              <a:rPr sz="1800" spc="-85" dirty="0">
                <a:solidFill>
                  <a:srgbClr val="FFFFFF"/>
                </a:solidFill>
                <a:latin typeface="Carlito"/>
                <a:cs typeface="Carlito"/>
              </a:rPr>
              <a:t> </a:t>
            </a:r>
            <a:r>
              <a:rPr sz="1800" spc="-10" dirty="0">
                <a:solidFill>
                  <a:srgbClr val="FFFFFF"/>
                </a:solidFill>
                <a:latin typeface="Carlito"/>
                <a:cs typeface="Carlito"/>
              </a:rPr>
              <a:t>ingebakken  </a:t>
            </a:r>
            <a:r>
              <a:rPr sz="1800" dirty="0">
                <a:solidFill>
                  <a:srgbClr val="FFFFFF"/>
                </a:solidFill>
                <a:latin typeface="Carlito"/>
                <a:cs typeface="Carlito"/>
              </a:rPr>
              <a:t>in </a:t>
            </a:r>
            <a:r>
              <a:rPr sz="1800" spc="-5" dirty="0">
                <a:solidFill>
                  <a:srgbClr val="FFFFFF"/>
                </a:solidFill>
                <a:latin typeface="Carlito"/>
                <a:cs typeface="Carlito"/>
              </a:rPr>
              <a:t>biologische  </a:t>
            </a:r>
            <a:r>
              <a:rPr sz="1800" spc="-15" dirty="0">
                <a:solidFill>
                  <a:srgbClr val="FFFFFF"/>
                </a:solidFill>
                <a:latin typeface="Carlito"/>
                <a:cs typeface="Carlito"/>
              </a:rPr>
              <a:t>systemen:</a:t>
            </a:r>
            <a:endParaRPr sz="1800">
              <a:latin typeface="Carlito"/>
              <a:cs typeface="Carlito"/>
            </a:endParaRPr>
          </a:p>
          <a:p>
            <a:pPr marL="12700" marR="5080">
              <a:lnSpc>
                <a:spcPct val="100000"/>
              </a:lnSpc>
            </a:pPr>
            <a:r>
              <a:rPr sz="1800" spc="-20" dirty="0">
                <a:solidFill>
                  <a:srgbClr val="FFFFFF"/>
                </a:solidFill>
                <a:latin typeface="Carlito"/>
                <a:cs typeface="Carlito"/>
              </a:rPr>
              <a:t>Ze </a:t>
            </a:r>
            <a:r>
              <a:rPr sz="1800" spc="-10" dirty="0">
                <a:solidFill>
                  <a:srgbClr val="FFFFFF"/>
                </a:solidFill>
                <a:latin typeface="Carlito"/>
                <a:cs typeface="Carlito"/>
              </a:rPr>
              <a:t>verwachten  feedback </a:t>
            </a:r>
            <a:r>
              <a:rPr sz="1800" dirty="0">
                <a:solidFill>
                  <a:srgbClr val="FFFFFF"/>
                </a:solidFill>
                <a:latin typeface="Carlito"/>
                <a:cs typeface="Carlito"/>
              </a:rPr>
              <a:t>en  </a:t>
            </a:r>
            <a:r>
              <a:rPr sz="1800" spc="-5" dirty="0">
                <a:solidFill>
                  <a:srgbClr val="FFFFFF"/>
                </a:solidFill>
                <a:latin typeface="Carlito"/>
                <a:cs typeface="Carlito"/>
              </a:rPr>
              <a:t>hebben </a:t>
            </a:r>
            <a:r>
              <a:rPr sz="1800" spc="-20" dirty="0">
                <a:solidFill>
                  <a:srgbClr val="FFFFFF"/>
                </a:solidFill>
                <a:latin typeface="Carlito"/>
                <a:cs typeface="Carlito"/>
              </a:rPr>
              <a:t>deze  </a:t>
            </a:r>
            <a:r>
              <a:rPr sz="1800" spc="-15" dirty="0">
                <a:solidFill>
                  <a:srgbClr val="FFFFFF"/>
                </a:solidFill>
                <a:latin typeface="Carlito"/>
                <a:cs typeface="Carlito"/>
              </a:rPr>
              <a:t>zelfs </a:t>
            </a:r>
            <a:r>
              <a:rPr sz="1800" spc="-5" dirty="0">
                <a:solidFill>
                  <a:srgbClr val="FFFFFF"/>
                </a:solidFill>
                <a:latin typeface="Carlito"/>
                <a:cs typeface="Carlito"/>
              </a:rPr>
              <a:t>nodig</a:t>
            </a:r>
            <a:r>
              <a:rPr sz="1800" spc="-55" dirty="0">
                <a:solidFill>
                  <a:srgbClr val="FFFFFF"/>
                </a:solidFill>
                <a:latin typeface="Carlito"/>
                <a:cs typeface="Carlito"/>
              </a:rPr>
              <a:t> </a:t>
            </a:r>
            <a:r>
              <a:rPr sz="1800" spc="-10" dirty="0">
                <a:solidFill>
                  <a:srgbClr val="FFFFFF"/>
                </a:solidFill>
                <a:latin typeface="Carlito"/>
                <a:cs typeface="Carlito"/>
              </a:rPr>
              <a:t>voor  correct  functioneren</a:t>
            </a:r>
            <a:endParaRPr sz="1800">
              <a:latin typeface="Carlito"/>
              <a:cs typeface="Carlito"/>
            </a:endParaRPr>
          </a:p>
        </p:txBody>
      </p:sp>
      <p:sp>
        <p:nvSpPr>
          <p:cNvPr id="5" name="object 5"/>
          <p:cNvSpPr txBox="1"/>
          <p:nvPr/>
        </p:nvSpPr>
        <p:spPr>
          <a:xfrm>
            <a:off x="7218933" y="4452873"/>
            <a:ext cx="1510030" cy="574040"/>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FFFFFF"/>
                </a:solidFill>
                <a:latin typeface="Carlito"/>
                <a:cs typeface="Carlito"/>
              </a:rPr>
              <a:t>Nobel 2017  </a:t>
            </a:r>
            <a:r>
              <a:rPr sz="1800" spc="-5" dirty="0">
                <a:solidFill>
                  <a:srgbClr val="FFFFFF"/>
                </a:solidFill>
                <a:latin typeface="Carlito"/>
                <a:cs typeface="Carlito"/>
              </a:rPr>
              <a:t>Biologische</a:t>
            </a:r>
            <a:r>
              <a:rPr sz="1800" spc="-45" dirty="0">
                <a:solidFill>
                  <a:srgbClr val="FFFFFF"/>
                </a:solidFill>
                <a:latin typeface="Carlito"/>
                <a:cs typeface="Carlito"/>
              </a:rPr>
              <a:t> </a:t>
            </a:r>
            <a:r>
              <a:rPr sz="1800" dirty="0">
                <a:solidFill>
                  <a:srgbClr val="FFFFFF"/>
                </a:solidFill>
                <a:latin typeface="Carlito"/>
                <a:cs typeface="Carlito"/>
              </a:rPr>
              <a:t>klok</a:t>
            </a:r>
            <a:endParaRPr sz="1800">
              <a:latin typeface="Carlito"/>
              <a:cs typeface="Carlito"/>
            </a:endParaRPr>
          </a:p>
        </p:txBody>
      </p:sp>
      <p:sp>
        <p:nvSpPr>
          <p:cNvPr id="6" name="object 6"/>
          <p:cNvSpPr txBox="1"/>
          <p:nvPr/>
        </p:nvSpPr>
        <p:spPr>
          <a:xfrm>
            <a:off x="9576816" y="2694432"/>
            <a:ext cx="2051050" cy="1201420"/>
          </a:xfrm>
          <a:prstGeom prst="rect">
            <a:avLst/>
          </a:prstGeom>
          <a:solidFill>
            <a:srgbClr val="FFFFFF"/>
          </a:solidFill>
        </p:spPr>
        <p:txBody>
          <a:bodyPr vert="horz" wrap="square" lIns="0" tIns="6350" rIns="0" bIns="0" rtlCol="0">
            <a:spAutoFit/>
          </a:bodyPr>
          <a:lstStyle/>
          <a:p>
            <a:pPr>
              <a:lnSpc>
                <a:spcPct val="100000"/>
              </a:lnSpc>
              <a:spcBef>
                <a:spcPts val="50"/>
              </a:spcBef>
            </a:pPr>
            <a:endParaRPr sz="2050">
              <a:latin typeface="Times New Roman"/>
              <a:cs typeface="Times New Roman"/>
            </a:endParaRPr>
          </a:p>
          <a:p>
            <a:pPr marL="92075" marR="158750" algn="just">
              <a:lnSpc>
                <a:spcPct val="100000"/>
              </a:lnSpc>
            </a:pPr>
            <a:r>
              <a:rPr sz="1800" u="sng" spc="-20" dirty="0">
                <a:solidFill>
                  <a:srgbClr val="0462C1"/>
                </a:solidFill>
                <a:uFill>
                  <a:solidFill>
                    <a:srgbClr val="0462C1"/>
                  </a:solidFill>
                </a:uFill>
                <a:latin typeface="Carlito"/>
                <a:cs typeface="Carlito"/>
                <a:hlinkClick r:id="rId3"/>
              </a:rPr>
              <a:t>https://www.youtu </a:t>
            </a:r>
            <a:r>
              <a:rPr sz="1800" spc="-20" dirty="0">
                <a:solidFill>
                  <a:srgbClr val="0462C1"/>
                </a:solidFill>
                <a:latin typeface="Carlito"/>
                <a:cs typeface="Carlito"/>
                <a:hlinkClick r:id="rId3"/>
              </a:rPr>
              <a:t> </a:t>
            </a:r>
            <a:r>
              <a:rPr sz="1800" u="sng" spc="-5" dirty="0">
                <a:solidFill>
                  <a:srgbClr val="0462C1"/>
                </a:solidFill>
                <a:uFill>
                  <a:solidFill>
                    <a:srgbClr val="0462C1"/>
                  </a:solidFill>
                </a:uFill>
                <a:latin typeface="Carlito"/>
                <a:cs typeface="Carlito"/>
                <a:hlinkClick r:id="rId3"/>
              </a:rPr>
              <a:t>be.</a:t>
            </a:r>
            <a:r>
              <a:rPr sz="1800" u="sng" spc="-20" dirty="0">
                <a:solidFill>
                  <a:srgbClr val="0462C1"/>
                </a:solidFill>
                <a:uFill>
                  <a:solidFill>
                    <a:srgbClr val="0462C1"/>
                  </a:solidFill>
                </a:uFill>
                <a:latin typeface="Carlito"/>
                <a:cs typeface="Carlito"/>
                <a:hlinkClick r:id="rId3"/>
              </a:rPr>
              <a:t>c</a:t>
            </a:r>
            <a:r>
              <a:rPr sz="1800" u="sng" spc="-5" dirty="0">
                <a:solidFill>
                  <a:srgbClr val="0462C1"/>
                </a:solidFill>
                <a:uFill>
                  <a:solidFill>
                    <a:srgbClr val="0462C1"/>
                  </a:solidFill>
                </a:uFill>
                <a:latin typeface="Carlito"/>
                <a:cs typeface="Carlito"/>
                <a:hlinkClick r:id="rId3"/>
              </a:rPr>
              <a:t>om/</a:t>
            </a:r>
            <a:r>
              <a:rPr sz="1800" u="sng" spc="-20" dirty="0">
                <a:solidFill>
                  <a:srgbClr val="0462C1"/>
                </a:solidFill>
                <a:uFill>
                  <a:solidFill>
                    <a:srgbClr val="0462C1"/>
                  </a:solidFill>
                </a:uFill>
                <a:latin typeface="Carlito"/>
                <a:cs typeface="Carlito"/>
                <a:hlinkClick r:id="rId3"/>
              </a:rPr>
              <a:t>wa</a:t>
            </a:r>
            <a:r>
              <a:rPr sz="1800" u="sng" spc="-30" dirty="0">
                <a:solidFill>
                  <a:srgbClr val="0462C1"/>
                </a:solidFill>
                <a:uFill>
                  <a:solidFill>
                    <a:srgbClr val="0462C1"/>
                  </a:solidFill>
                </a:uFill>
                <a:latin typeface="Carlito"/>
                <a:cs typeface="Carlito"/>
                <a:hlinkClick r:id="rId3"/>
              </a:rPr>
              <a:t>t</a:t>
            </a:r>
            <a:r>
              <a:rPr sz="1800" u="sng" dirty="0">
                <a:solidFill>
                  <a:srgbClr val="0462C1"/>
                </a:solidFill>
                <a:uFill>
                  <a:solidFill>
                    <a:srgbClr val="0462C1"/>
                  </a:solidFill>
                </a:uFill>
                <a:latin typeface="Carlito"/>
                <a:cs typeface="Carlito"/>
                <a:hlinkClick r:id="rId3"/>
              </a:rPr>
              <a:t>ch?</a:t>
            </a:r>
            <a:r>
              <a:rPr sz="1800" u="sng" spc="5" dirty="0">
                <a:solidFill>
                  <a:srgbClr val="0462C1"/>
                </a:solidFill>
                <a:uFill>
                  <a:solidFill>
                    <a:srgbClr val="0462C1"/>
                  </a:solidFill>
                </a:uFill>
                <a:latin typeface="Carlito"/>
                <a:cs typeface="Carlito"/>
                <a:hlinkClick r:id="rId3"/>
              </a:rPr>
              <a:t>v</a:t>
            </a:r>
            <a:r>
              <a:rPr sz="1800" u="sng" spc="-5" dirty="0">
                <a:solidFill>
                  <a:srgbClr val="0462C1"/>
                </a:solidFill>
                <a:uFill>
                  <a:solidFill>
                    <a:srgbClr val="0462C1"/>
                  </a:solidFill>
                </a:uFill>
                <a:latin typeface="Carlito"/>
                <a:cs typeface="Carlito"/>
                <a:hlinkClick r:id="rId3"/>
              </a:rPr>
              <a:t>=A </a:t>
            </a:r>
            <a:r>
              <a:rPr sz="1800" spc="-5" dirty="0">
                <a:solidFill>
                  <a:srgbClr val="0462C1"/>
                </a:solidFill>
                <a:latin typeface="Carlito"/>
                <a:cs typeface="Carlito"/>
                <a:hlinkClick r:id="rId3"/>
              </a:rPr>
              <a:t> </a:t>
            </a:r>
            <a:r>
              <a:rPr sz="1800" u="sng" spc="-10" dirty="0">
                <a:solidFill>
                  <a:srgbClr val="0462C1"/>
                </a:solidFill>
                <a:uFill>
                  <a:solidFill>
                    <a:srgbClr val="0462C1"/>
                  </a:solidFill>
                </a:uFill>
                <a:latin typeface="Carlito"/>
                <a:cs typeface="Carlito"/>
                <a:hlinkClick r:id="rId3"/>
              </a:rPr>
              <a:t>ZUeKoD_3y0</a:t>
            </a:r>
            <a:endParaRPr sz="1800">
              <a:latin typeface="Carlito"/>
              <a:cs typeface="Carli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4679"/>
          </a:solidFill>
        </p:spPr>
        <p:txBody>
          <a:bodyPr wrap="square" lIns="0" tIns="0" rIns="0" bIns="0" rtlCol="0"/>
          <a:lstStyle/>
          <a:p>
            <a:endParaRPr/>
          </a:p>
        </p:txBody>
      </p:sp>
      <p:sp>
        <p:nvSpPr>
          <p:cNvPr id="3" name="object 3"/>
          <p:cNvSpPr txBox="1">
            <a:spLocks noGrp="1"/>
          </p:cNvSpPr>
          <p:nvPr>
            <p:ph type="title"/>
          </p:nvPr>
        </p:nvSpPr>
        <p:spPr>
          <a:xfrm>
            <a:off x="2482850" y="233171"/>
            <a:ext cx="5010785" cy="837565"/>
          </a:xfrm>
          <a:prstGeom prst="rect">
            <a:avLst/>
          </a:prstGeom>
        </p:spPr>
        <p:txBody>
          <a:bodyPr vert="horz" wrap="square" lIns="0" tIns="12700" rIns="0" bIns="0" rtlCol="0">
            <a:spAutoFit/>
          </a:bodyPr>
          <a:lstStyle/>
          <a:p>
            <a:pPr algn="ctr">
              <a:lnSpc>
                <a:spcPts val="3195"/>
              </a:lnSpc>
              <a:spcBef>
                <a:spcPts val="100"/>
              </a:spcBef>
            </a:pPr>
            <a:r>
              <a:rPr sz="2800" spc="-5" dirty="0">
                <a:solidFill>
                  <a:srgbClr val="FFFFFF"/>
                </a:solidFill>
                <a:latin typeface="Carlito"/>
                <a:cs typeface="Carlito"/>
              </a:rPr>
              <a:t>Er </a:t>
            </a:r>
            <a:r>
              <a:rPr sz="2800" dirty="0">
                <a:solidFill>
                  <a:srgbClr val="FFFFFF"/>
                </a:solidFill>
                <a:latin typeface="Carlito"/>
                <a:cs typeface="Carlito"/>
              </a:rPr>
              <a:t>is </a:t>
            </a:r>
            <a:r>
              <a:rPr sz="2800" spc="-5" dirty="0">
                <a:solidFill>
                  <a:srgbClr val="FFFFFF"/>
                </a:solidFill>
                <a:latin typeface="Carlito"/>
                <a:cs typeface="Carlito"/>
              </a:rPr>
              <a:t>heel </a:t>
            </a:r>
            <a:r>
              <a:rPr sz="2800" spc="-10" dirty="0">
                <a:solidFill>
                  <a:srgbClr val="FFFFFF"/>
                </a:solidFill>
                <a:latin typeface="Carlito"/>
                <a:cs typeface="Carlito"/>
              </a:rPr>
              <a:t>veel </a:t>
            </a:r>
            <a:r>
              <a:rPr sz="2800" spc="-5" dirty="0">
                <a:solidFill>
                  <a:srgbClr val="FFFF00"/>
                </a:solidFill>
                <a:latin typeface="Carlito"/>
                <a:cs typeface="Carlito"/>
              </a:rPr>
              <a:t>=&gt;</a:t>
            </a:r>
            <a:r>
              <a:rPr sz="2800" spc="-35" dirty="0">
                <a:solidFill>
                  <a:srgbClr val="FFFF00"/>
                </a:solidFill>
                <a:latin typeface="Carlito"/>
                <a:cs typeface="Carlito"/>
              </a:rPr>
              <a:t> </a:t>
            </a:r>
            <a:r>
              <a:rPr sz="2800" spc="-5" dirty="0">
                <a:solidFill>
                  <a:srgbClr val="FFFF00"/>
                </a:solidFill>
                <a:latin typeface="Carlito"/>
                <a:cs typeface="Carlito"/>
              </a:rPr>
              <a:t>selectie</a:t>
            </a:r>
            <a:endParaRPr sz="2800">
              <a:latin typeface="Carlito"/>
              <a:cs typeface="Carlito"/>
            </a:endParaRPr>
          </a:p>
          <a:p>
            <a:pPr algn="ctr">
              <a:lnSpc>
                <a:spcPts val="3195"/>
              </a:lnSpc>
            </a:pPr>
            <a:r>
              <a:rPr sz="2800" dirty="0">
                <a:solidFill>
                  <a:srgbClr val="FFFFFF"/>
                </a:solidFill>
                <a:latin typeface="Carlito"/>
                <a:cs typeface="Carlito"/>
              </a:rPr>
              <a:t>3 </a:t>
            </a:r>
            <a:r>
              <a:rPr sz="2800" spc="-10" dirty="0">
                <a:solidFill>
                  <a:srgbClr val="FFFFFF"/>
                </a:solidFill>
                <a:latin typeface="Carlito"/>
                <a:cs typeface="Carlito"/>
              </a:rPr>
              <a:t>onderdelen </a:t>
            </a:r>
            <a:r>
              <a:rPr sz="2800" spc="-20" dirty="0">
                <a:solidFill>
                  <a:srgbClr val="FFFFFF"/>
                </a:solidFill>
                <a:latin typeface="Carlito"/>
                <a:cs typeface="Carlito"/>
              </a:rPr>
              <a:t>van </a:t>
            </a:r>
            <a:r>
              <a:rPr sz="2800" spc="-5" dirty="0">
                <a:solidFill>
                  <a:srgbClr val="FFFFFF"/>
                </a:solidFill>
                <a:latin typeface="Carlito"/>
                <a:cs typeface="Carlito"/>
              </a:rPr>
              <a:t>de </a:t>
            </a:r>
            <a:r>
              <a:rPr sz="2800" spc="-15" dirty="0">
                <a:solidFill>
                  <a:srgbClr val="FFFFFF"/>
                </a:solidFill>
                <a:latin typeface="Carlito"/>
                <a:cs typeface="Carlito"/>
              </a:rPr>
              <a:t>eukaryote</a:t>
            </a:r>
            <a:r>
              <a:rPr sz="2800" spc="-5" dirty="0">
                <a:solidFill>
                  <a:srgbClr val="FFFFFF"/>
                </a:solidFill>
                <a:latin typeface="Carlito"/>
                <a:cs typeface="Carlito"/>
              </a:rPr>
              <a:t> cel</a:t>
            </a:r>
            <a:endParaRPr sz="2800">
              <a:latin typeface="Carlito"/>
              <a:cs typeface="Carlito"/>
            </a:endParaRPr>
          </a:p>
        </p:txBody>
      </p:sp>
      <p:sp>
        <p:nvSpPr>
          <p:cNvPr id="4" name="object 4"/>
          <p:cNvSpPr/>
          <p:nvPr/>
        </p:nvSpPr>
        <p:spPr>
          <a:xfrm>
            <a:off x="8487536" y="1413128"/>
            <a:ext cx="346075" cy="504190"/>
          </a:xfrm>
          <a:custGeom>
            <a:avLst/>
            <a:gdLst/>
            <a:ahLst/>
            <a:cxnLst/>
            <a:rect l="l" t="t" r="r" b="b"/>
            <a:pathLst>
              <a:path w="346075" h="504189">
                <a:moveTo>
                  <a:pt x="0" y="503682"/>
                </a:moveTo>
                <a:lnTo>
                  <a:pt x="345948" y="503682"/>
                </a:lnTo>
                <a:lnTo>
                  <a:pt x="345948" y="0"/>
                </a:lnTo>
                <a:lnTo>
                  <a:pt x="0" y="0"/>
                </a:lnTo>
                <a:lnTo>
                  <a:pt x="0" y="503682"/>
                </a:lnTo>
                <a:close/>
              </a:path>
            </a:pathLst>
          </a:custGeom>
          <a:ln w="57150">
            <a:solidFill>
              <a:srgbClr val="C00000"/>
            </a:solidFill>
          </a:ln>
        </p:spPr>
        <p:txBody>
          <a:bodyPr wrap="square" lIns="0" tIns="0" rIns="0" bIns="0" rtlCol="0"/>
          <a:lstStyle/>
          <a:p>
            <a:endParaRPr/>
          </a:p>
        </p:txBody>
      </p:sp>
      <p:grpSp>
        <p:nvGrpSpPr>
          <p:cNvPr id="5" name="object 5"/>
          <p:cNvGrpSpPr/>
          <p:nvPr/>
        </p:nvGrpSpPr>
        <p:grpSpPr>
          <a:xfrm>
            <a:off x="1626870" y="1197102"/>
            <a:ext cx="6722109" cy="5039995"/>
            <a:chOff x="1626870" y="1197102"/>
            <a:chExt cx="6722109" cy="5039995"/>
          </a:xfrm>
        </p:grpSpPr>
        <p:sp>
          <p:nvSpPr>
            <p:cNvPr id="6" name="object 6"/>
            <p:cNvSpPr/>
            <p:nvPr/>
          </p:nvSpPr>
          <p:spPr>
            <a:xfrm>
              <a:off x="1626870" y="1197102"/>
              <a:ext cx="6721602" cy="5039868"/>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6959346" y="3644646"/>
              <a:ext cx="576580" cy="1800225"/>
            </a:xfrm>
            <a:custGeom>
              <a:avLst/>
              <a:gdLst/>
              <a:ahLst/>
              <a:cxnLst/>
              <a:rect l="l" t="t" r="r" b="b"/>
              <a:pathLst>
                <a:path w="576579" h="1800225">
                  <a:moveTo>
                    <a:pt x="0" y="0"/>
                  </a:moveTo>
                  <a:lnTo>
                    <a:pt x="576326" y="1800225"/>
                  </a:lnTo>
                </a:path>
              </a:pathLst>
            </a:custGeom>
            <a:ln w="6350">
              <a:solidFill>
                <a:srgbClr val="000000"/>
              </a:solidFill>
            </a:ln>
          </p:spPr>
          <p:txBody>
            <a:bodyPr wrap="square" lIns="0" tIns="0" rIns="0" bIns="0" rtlCol="0"/>
            <a:lstStyle/>
            <a:p>
              <a:endParaRPr/>
            </a:p>
          </p:txBody>
        </p:sp>
        <p:sp>
          <p:nvSpPr>
            <p:cNvPr id="8" name="object 8"/>
            <p:cNvSpPr/>
            <p:nvPr/>
          </p:nvSpPr>
          <p:spPr>
            <a:xfrm>
              <a:off x="4296537" y="2853309"/>
              <a:ext cx="1079500" cy="1081405"/>
            </a:xfrm>
            <a:custGeom>
              <a:avLst/>
              <a:gdLst/>
              <a:ahLst/>
              <a:cxnLst/>
              <a:rect l="l" t="t" r="r" b="b"/>
              <a:pathLst>
                <a:path w="1079500" h="1081404">
                  <a:moveTo>
                    <a:pt x="0" y="1081277"/>
                  </a:moveTo>
                  <a:lnTo>
                    <a:pt x="1078991" y="1081277"/>
                  </a:lnTo>
                  <a:lnTo>
                    <a:pt x="1078991" y="0"/>
                  </a:lnTo>
                  <a:lnTo>
                    <a:pt x="0" y="0"/>
                  </a:lnTo>
                  <a:lnTo>
                    <a:pt x="0" y="1081277"/>
                  </a:lnTo>
                  <a:close/>
                </a:path>
              </a:pathLst>
            </a:custGeom>
            <a:ln w="57149">
              <a:solidFill>
                <a:srgbClr val="C00000"/>
              </a:solidFill>
            </a:ln>
          </p:spPr>
          <p:txBody>
            <a:bodyPr wrap="square" lIns="0" tIns="0" rIns="0" bIns="0" rtlCol="0"/>
            <a:lstStyle/>
            <a:p>
              <a:endParaRPr/>
            </a:p>
          </p:txBody>
        </p:sp>
        <p:sp>
          <p:nvSpPr>
            <p:cNvPr id="9" name="object 9"/>
            <p:cNvSpPr/>
            <p:nvPr/>
          </p:nvSpPr>
          <p:spPr>
            <a:xfrm>
              <a:off x="3648837" y="4724780"/>
              <a:ext cx="1079500" cy="1081405"/>
            </a:xfrm>
            <a:custGeom>
              <a:avLst/>
              <a:gdLst/>
              <a:ahLst/>
              <a:cxnLst/>
              <a:rect l="l" t="t" r="r" b="b"/>
              <a:pathLst>
                <a:path w="1079500" h="1081404">
                  <a:moveTo>
                    <a:pt x="0" y="1081278"/>
                  </a:moveTo>
                  <a:lnTo>
                    <a:pt x="1078991" y="1081278"/>
                  </a:lnTo>
                  <a:lnTo>
                    <a:pt x="1078991" y="0"/>
                  </a:lnTo>
                  <a:lnTo>
                    <a:pt x="0" y="0"/>
                  </a:lnTo>
                  <a:lnTo>
                    <a:pt x="0" y="1081278"/>
                  </a:lnTo>
                  <a:close/>
                </a:path>
              </a:pathLst>
            </a:custGeom>
            <a:ln w="12700">
              <a:solidFill>
                <a:srgbClr val="FFC000"/>
              </a:solidFill>
            </a:ln>
          </p:spPr>
          <p:txBody>
            <a:bodyPr wrap="square" lIns="0" tIns="0" rIns="0" bIns="0" rtlCol="0"/>
            <a:lstStyle/>
            <a:p>
              <a:endParaRPr/>
            </a:p>
          </p:txBody>
        </p:sp>
        <p:sp>
          <p:nvSpPr>
            <p:cNvPr id="10" name="object 10"/>
            <p:cNvSpPr/>
            <p:nvPr/>
          </p:nvSpPr>
          <p:spPr>
            <a:xfrm>
              <a:off x="6543675" y="3104769"/>
              <a:ext cx="832485" cy="1081405"/>
            </a:xfrm>
            <a:custGeom>
              <a:avLst/>
              <a:gdLst/>
              <a:ahLst/>
              <a:cxnLst/>
              <a:rect l="l" t="t" r="r" b="b"/>
              <a:pathLst>
                <a:path w="832484" h="1081404">
                  <a:moveTo>
                    <a:pt x="0" y="1081277"/>
                  </a:moveTo>
                  <a:lnTo>
                    <a:pt x="832103" y="1081277"/>
                  </a:lnTo>
                  <a:lnTo>
                    <a:pt x="832103" y="0"/>
                  </a:lnTo>
                  <a:lnTo>
                    <a:pt x="0" y="0"/>
                  </a:lnTo>
                  <a:lnTo>
                    <a:pt x="0" y="1081277"/>
                  </a:lnTo>
                  <a:close/>
                </a:path>
              </a:pathLst>
            </a:custGeom>
            <a:ln w="57150">
              <a:solidFill>
                <a:srgbClr val="92D050"/>
              </a:solidFill>
            </a:ln>
          </p:spPr>
          <p:txBody>
            <a:bodyPr wrap="square" lIns="0" tIns="0" rIns="0" bIns="0" rtlCol="0"/>
            <a:lstStyle/>
            <a:p>
              <a:endParaRPr/>
            </a:p>
          </p:txBody>
        </p:sp>
      </p:grpSp>
      <p:sp>
        <p:nvSpPr>
          <p:cNvPr id="11" name="object 11"/>
          <p:cNvSpPr txBox="1"/>
          <p:nvPr/>
        </p:nvSpPr>
        <p:spPr>
          <a:xfrm>
            <a:off x="9271000" y="1431544"/>
            <a:ext cx="1411605" cy="194627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FFFF"/>
                </a:solidFill>
                <a:latin typeface="Carlito"/>
                <a:cs typeface="Carlito"/>
              </a:rPr>
              <a:t>Kern</a:t>
            </a:r>
            <a:endParaRPr sz="1800">
              <a:latin typeface="Carlito"/>
              <a:cs typeface="Carlito"/>
            </a:endParaRPr>
          </a:p>
          <a:p>
            <a:pPr marL="12700" marR="5080">
              <a:lnSpc>
                <a:spcPts val="6480"/>
              </a:lnSpc>
              <a:spcBef>
                <a:spcPts val="935"/>
              </a:spcBef>
            </a:pPr>
            <a:r>
              <a:rPr sz="1800" dirty="0">
                <a:solidFill>
                  <a:srgbClr val="FFFFFF"/>
                </a:solidFill>
                <a:latin typeface="Carlito"/>
                <a:cs typeface="Carlito"/>
              </a:rPr>
              <a:t>Mi</a:t>
            </a:r>
            <a:r>
              <a:rPr sz="1800" spc="-20" dirty="0">
                <a:solidFill>
                  <a:srgbClr val="FFFFFF"/>
                </a:solidFill>
                <a:latin typeface="Carlito"/>
                <a:cs typeface="Carlito"/>
              </a:rPr>
              <a:t>t</a:t>
            </a:r>
            <a:r>
              <a:rPr sz="1800" spc="-5" dirty="0">
                <a:solidFill>
                  <a:srgbClr val="FFFFFF"/>
                </a:solidFill>
                <a:latin typeface="Carlito"/>
                <a:cs typeface="Carlito"/>
              </a:rPr>
              <a:t>ocho</a:t>
            </a:r>
            <a:r>
              <a:rPr sz="1800" dirty="0">
                <a:solidFill>
                  <a:srgbClr val="FFFFFF"/>
                </a:solidFill>
                <a:latin typeface="Carlito"/>
                <a:cs typeface="Carlito"/>
              </a:rPr>
              <a:t>n</a:t>
            </a:r>
            <a:r>
              <a:rPr sz="1800" spc="-5" dirty="0">
                <a:solidFill>
                  <a:srgbClr val="FFFFFF"/>
                </a:solidFill>
                <a:latin typeface="Carlito"/>
                <a:cs typeface="Carlito"/>
              </a:rPr>
              <a:t>drien  </a:t>
            </a:r>
            <a:r>
              <a:rPr sz="1800" spc="-10" dirty="0">
                <a:solidFill>
                  <a:srgbClr val="FFFFFF"/>
                </a:solidFill>
                <a:latin typeface="Carlito"/>
                <a:cs typeface="Carlito"/>
              </a:rPr>
              <a:t>Celmembraan</a:t>
            </a:r>
            <a:endParaRPr sz="1800">
              <a:latin typeface="Carlito"/>
              <a:cs typeface="Carlito"/>
            </a:endParaRPr>
          </a:p>
        </p:txBody>
      </p:sp>
      <p:sp>
        <p:nvSpPr>
          <p:cNvPr id="12" name="object 12"/>
          <p:cNvSpPr/>
          <p:nvPr/>
        </p:nvSpPr>
        <p:spPr>
          <a:xfrm>
            <a:off x="8487536" y="2205608"/>
            <a:ext cx="346075" cy="502920"/>
          </a:xfrm>
          <a:custGeom>
            <a:avLst/>
            <a:gdLst/>
            <a:ahLst/>
            <a:cxnLst/>
            <a:rect l="l" t="t" r="r" b="b"/>
            <a:pathLst>
              <a:path w="346075" h="502919">
                <a:moveTo>
                  <a:pt x="0" y="502920"/>
                </a:moveTo>
                <a:lnTo>
                  <a:pt x="345948" y="502920"/>
                </a:lnTo>
                <a:lnTo>
                  <a:pt x="345948" y="0"/>
                </a:lnTo>
                <a:lnTo>
                  <a:pt x="0" y="0"/>
                </a:lnTo>
                <a:lnTo>
                  <a:pt x="0" y="502920"/>
                </a:lnTo>
                <a:close/>
              </a:path>
            </a:pathLst>
          </a:custGeom>
          <a:ln w="12700">
            <a:solidFill>
              <a:srgbClr val="FFC000"/>
            </a:solidFill>
          </a:ln>
        </p:spPr>
        <p:txBody>
          <a:bodyPr wrap="square" lIns="0" tIns="0" rIns="0" bIns="0" rtlCol="0"/>
          <a:lstStyle/>
          <a:p>
            <a:endParaRPr/>
          </a:p>
        </p:txBody>
      </p:sp>
      <p:sp>
        <p:nvSpPr>
          <p:cNvPr id="13" name="object 13"/>
          <p:cNvSpPr/>
          <p:nvPr/>
        </p:nvSpPr>
        <p:spPr>
          <a:xfrm>
            <a:off x="8479155" y="3068954"/>
            <a:ext cx="354330" cy="539750"/>
          </a:xfrm>
          <a:custGeom>
            <a:avLst/>
            <a:gdLst/>
            <a:ahLst/>
            <a:cxnLst/>
            <a:rect l="l" t="t" r="r" b="b"/>
            <a:pathLst>
              <a:path w="354329" h="539750">
                <a:moveTo>
                  <a:pt x="0" y="539496"/>
                </a:moveTo>
                <a:lnTo>
                  <a:pt x="354329" y="539496"/>
                </a:lnTo>
                <a:lnTo>
                  <a:pt x="354329" y="0"/>
                </a:lnTo>
                <a:lnTo>
                  <a:pt x="0" y="0"/>
                </a:lnTo>
                <a:lnTo>
                  <a:pt x="0" y="539496"/>
                </a:lnTo>
                <a:close/>
              </a:path>
            </a:pathLst>
          </a:custGeom>
          <a:ln w="57150">
            <a:solidFill>
              <a:srgbClr val="92D050"/>
            </a:solidFill>
          </a:ln>
        </p:spPr>
        <p:txBody>
          <a:bodyPr wrap="square" lIns="0" tIns="0" rIns="0" bIns="0" rtlCol="0"/>
          <a:lstStyle/>
          <a:p>
            <a:endParaRPr/>
          </a:p>
        </p:txBody>
      </p:sp>
      <p:sp>
        <p:nvSpPr>
          <p:cNvPr id="14" name="object 14"/>
          <p:cNvSpPr txBox="1"/>
          <p:nvPr/>
        </p:nvSpPr>
        <p:spPr>
          <a:xfrm>
            <a:off x="8471916" y="4884420"/>
            <a:ext cx="2049780" cy="504190"/>
          </a:xfrm>
          <a:prstGeom prst="rect">
            <a:avLst/>
          </a:prstGeom>
          <a:solidFill>
            <a:srgbClr val="FFFFFF"/>
          </a:solidFill>
        </p:spPr>
        <p:txBody>
          <a:bodyPr vert="horz" wrap="square" lIns="0" tIns="43815" rIns="0" bIns="0" rtlCol="0">
            <a:spAutoFit/>
          </a:bodyPr>
          <a:lstStyle/>
          <a:p>
            <a:pPr marL="92075" marR="103505">
              <a:lnSpc>
                <a:spcPts val="1300"/>
              </a:lnSpc>
              <a:spcBef>
                <a:spcPts val="345"/>
              </a:spcBef>
            </a:pPr>
            <a:r>
              <a:rPr sz="1200" u="sng" dirty="0">
                <a:solidFill>
                  <a:srgbClr val="0462C1"/>
                </a:solidFill>
                <a:uFill>
                  <a:solidFill>
                    <a:srgbClr val="0462C1"/>
                  </a:solidFill>
                </a:uFill>
                <a:latin typeface="Arial"/>
                <a:cs typeface="Arial"/>
                <a:hlinkClick r:id="rId3"/>
              </a:rPr>
              <a:t>https:/</a:t>
            </a:r>
            <a:r>
              <a:rPr sz="1200" u="sng" spc="-5" dirty="0">
                <a:solidFill>
                  <a:srgbClr val="0462C1"/>
                </a:solidFill>
                <a:uFill>
                  <a:solidFill>
                    <a:srgbClr val="0462C1"/>
                  </a:solidFill>
                </a:uFill>
                <a:latin typeface="Arial"/>
                <a:cs typeface="Arial"/>
                <a:hlinkClick r:id="rId3"/>
              </a:rPr>
              <a:t>/ww</a:t>
            </a:r>
            <a:r>
              <a:rPr sz="1200" u="sng" spc="-80" dirty="0">
                <a:solidFill>
                  <a:srgbClr val="0462C1"/>
                </a:solidFill>
                <a:uFill>
                  <a:solidFill>
                    <a:srgbClr val="0462C1"/>
                  </a:solidFill>
                </a:uFill>
                <a:latin typeface="Arial"/>
                <a:cs typeface="Arial"/>
                <a:hlinkClick r:id="rId3"/>
              </a:rPr>
              <a:t>w</a:t>
            </a:r>
            <a:r>
              <a:rPr sz="1200" u="sng" spc="-5" dirty="0">
                <a:solidFill>
                  <a:srgbClr val="0462C1"/>
                </a:solidFill>
                <a:uFill>
                  <a:solidFill>
                    <a:srgbClr val="0462C1"/>
                  </a:solidFill>
                </a:uFill>
                <a:latin typeface="Arial"/>
                <a:cs typeface="Arial"/>
                <a:hlinkClick r:id="rId3"/>
              </a:rPr>
              <a:t>.youtube.co</a:t>
            </a:r>
            <a:r>
              <a:rPr sz="1200" u="sng" spc="-10" dirty="0">
                <a:solidFill>
                  <a:srgbClr val="0462C1"/>
                </a:solidFill>
                <a:uFill>
                  <a:solidFill>
                    <a:srgbClr val="0462C1"/>
                  </a:solidFill>
                </a:uFill>
                <a:latin typeface="Arial"/>
                <a:cs typeface="Arial"/>
                <a:hlinkClick r:id="rId3"/>
              </a:rPr>
              <a:t>m</a:t>
            </a:r>
            <a:r>
              <a:rPr sz="1200" u="sng" dirty="0">
                <a:solidFill>
                  <a:srgbClr val="0462C1"/>
                </a:solidFill>
                <a:uFill>
                  <a:solidFill>
                    <a:srgbClr val="0462C1"/>
                  </a:solidFill>
                </a:uFill>
                <a:latin typeface="Arial"/>
                <a:cs typeface="Arial"/>
                <a:hlinkClick r:id="rId3"/>
              </a:rPr>
              <a:t>/w </a:t>
            </a:r>
            <a:r>
              <a:rPr sz="1200" dirty="0">
                <a:solidFill>
                  <a:srgbClr val="0462C1"/>
                </a:solidFill>
                <a:latin typeface="Arial"/>
                <a:cs typeface="Arial"/>
                <a:hlinkClick r:id="rId3"/>
              </a:rPr>
              <a:t> </a:t>
            </a:r>
            <a:r>
              <a:rPr sz="1200" u="sng" spc="-5" dirty="0">
                <a:solidFill>
                  <a:srgbClr val="0462C1"/>
                </a:solidFill>
                <a:uFill>
                  <a:solidFill>
                    <a:srgbClr val="0462C1"/>
                  </a:solidFill>
                </a:uFill>
                <a:latin typeface="Arial"/>
                <a:cs typeface="Arial"/>
                <a:hlinkClick r:id="rId3"/>
              </a:rPr>
              <a:t>atch?v=1Z9pqST72is</a:t>
            </a:r>
            <a:endParaRPr sz="1200">
              <a:latin typeface="Arial"/>
              <a:cs typeface="Arial"/>
            </a:endParaRPr>
          </a:p>
        </p:txBody>
      </p:sp>
      <p:sp>
        <p:nvSpPr>
          <p:cNvPr id="15" name="object 15"/>
          <p:cNvSpPr/>
          <p:nvPr/>
        </p:nvSpPr>
        <p:spPr>
          <a:xfrm>
            <a:off x="10417302" y="291084"/>
            <a:ext cx="1421129" cy="126568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4679"/>
          </a:solidFill>
        </p:spPr>
        <p:txBody>
          <a:bodyPr wrap="square" lIns="0" tIns="0" rIns="0" bIns="0" rtlCol="0"/>
          <a:lstStyle/>
          <a:p>
            <a:endParaRPr/>
          </a:p>
        </p:txBody>
      </p:sp>
      <p:sp>
        <p:nvSpPr>
          <p:cNvPr id="3" name="object 3"/>
          <p:cNvSpPr txBox="1"/>
          <p:nvPr/>
        </p:nvSpPr>
        <p:spPr>
          <a:xfrm>
            <a:off x="1046480" y="2944875"/>
            <a:ext cx="2023745" cy="1221105"/>
          </a:xfrm>
          <a:prstGeom prst="rect">
            <a:avLst/>
          </a:prstGeom>
        </p:spPr>
        <p:txBody>
          <a:bodyPr vert="horz" wrap="square" lIns="0" tIns="61594" rIns="0" bIns="0" rtlCol="0">
            <a:spAutoFit/>
          </a:bodyPr>
          <a:lstStyle/>
          <a:p>
            <a:pPr marL="12700" marR="5080" indent="-635" algn="ctr">
              <a:lnSpc>
                <a:spcPts val="3020"/>
              </a:lnSpc>
              <a:spcBef>
                <a:spcPts val="484"/>
              </a:spcBef>
            </a:pPr>
            <a:r>
              <a:rPr sz="2800" dirty="0">
                <a:solidFill>
                  <a:srgbClr val="FFFFFF"/>
                </a:solidFill>
                <a:latin typeface="Arial"/>
                <a:cs typeface="Arial"/>
              </a:rPr>
              <a:t>Feedback  en      Homeos</a:t>
            </a:r>
            <a:r>
              <a:rPr sz="2800" spc="5" dirty="0">
                <a:solidFill>
                  <a:srgbClr val="FFFFFF"/>
                </a:solidFill>
                <a:latin typeface="Arial"/>
                <a:cs typeface="Arial"/>
              </a:rPr>
              <a:t>t</a:t>
            </a:r>
            <a:r>
              <a:rPr sz="2800" dirty="0">
                <a:solidFill>
                  <a:srgbClr val="FFFFFF"/>
                </a:solidFill>
                <a:latin typeface="Arial"/>
                <a:cs typeface="Arial"/>
              </a:rPr>
              <a:t>ase</a:t>
            </a:r>
            <a:endParaRPr sz="2800">
              <a:latin typeface="Arial"/>
              <a:cs typeface="Arial"/>
            </a:endParaRPr>
          </a:p>
        </p:txBody>
      </p:sp>
      <p:grpSp>
        <p:nvGrpSpPr>
          <p:cNvPr id="4" name="object 4"/>
          <p:cNvGrpSpPr/>
          <p:nvPr/>
        </p:nvGrpSpPr>
        <p:grpSpPr>
          <a:xfrm>
            <a:off x="1632204" y="44196"/>
            <a:ext cx="9036050" cy="6742430"/>
            <a:chOff x="1632204" y="44196"/>
            <a:chExt cx="9036050" cy="6742430"/>
          </a:xfrm>
        </p:grpSpPr>
        <p:sp>
          <p:nvSpPr>
            <p:cNvPr id="5" name="object 5"/>
            <p:cNvSpPr/>
            <p:nvPr/>
          </p:nvSpPr>
          <p:spPr>
            <a:xfrm>
              <a:off x="1632204" y="44196"/>
              <a:ext cx="3810000" cy="165735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790950" y="1629154"/>
              <a:ext cx="6877050" cy="5157216"/>
            </a:xfrm>
            <a:prstGeom prst="rect">
              <a:avLst/>
            </a:prstGeom>
            <a:blipFill>
              <a:blip r:embed="rId3" cstate="print"/>
              <a:stretch>
                <a:fillRect/>
              </a:stretch>
            </a:blipFill>
          </p:spPr>
          <p:txBody>
            <a:bodyPr wrap="square" lIns="0" tIns="0" rIns="0" bIns="0" rtlCol="0"/>
            <a:lstStyle/>
            <a:p>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11206" y="483108"/>
            <a:ext cx="1224533" cy="108966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916939" y="553466"/>
            <a:ext cx="3848100" cy="836930"/>
          </a:xfrm>
          <a:prstGeom prst="rect">
            <a:avLst/>
          </a:prstGeom>
        </p:spPr>
        <p:txBody>
          <a:bodyPr vert="horz" wrap="square" lIns="0" tIns="61594" rIns="0" bIns="0" rtlCol="0">
            <a:spAutoFit/>
          </a:bodyPr>
          <a:lstStyle/>
          <a:p>
            <a:pPr marL="12700" marR="5080">
              <a:lnSpc>
                <a:spcPts val="3020"/>
              </a:lnSpc>
              <a:spcBef>
                <a:spcPts val="484"/>
              </a:spcBef>
            </a:pPr>
            <a:r>
              <a:rPr sz="2800" spc="-30" dirty="0">
                <a:solidFill>
                  <a:srgbClr val="FFFFFF"/>
                </a:solidFill>
              </a:rPr>
              <a:t>Temperatuur </a:t>
            </a:r>
            <a:r>
              <a:rPr sz="2800" dirty="0">
                <a:solidFill>
                  <a:srgbClr val="FFFFFF"/>
                </a:solidFill>
              </a:rPr>
              <a:t>regulatie  </a:t>
            </a:r>
            <a:r>
              <a:rPr sz="2800" spc="-20" dirty="0">
                <a:solidFill>
                  <a:srgbClr val="FFFFFF"/>
                </a:solidFill>
              </a:rPr>
              <a:t>Voorbeeld </a:t>
            </a:r>
            <a:r>
              <a:rPr sz="2800" dirty="0">
                <a:solidFill>
                  <a:srgbClr val="FFFFFF"/>
                </a:solidFill>
              </a:rPr>
              <a:t>van</a:t>
            </a:r>
            <a:r>
              <a:rPr sz="2800" spc="-10" dirty="0">
                <a:solidFill>
                  <a:srgbClr val="FFFFFF"/>
                </a:solidFill>
              </a:rPr>
              <a:t> </a:t>
            </a:r>
            <a:r>
              <a:rPr sz="2800" dirty="0">
                <a:solidFill>
                  <a:srgbClr val="FFFFFF"/>
                </a:solidFill>
              </a:rPr>
              <a:t>feedback</a:t>
            </a:r>
            <a:endParaRPr sz="2800"/>
          </a:p>
        </p:txBody>
      </p:sp>
      <p:sp>
        <p:nvSpPr>
          <p:cNvPr id="4" name="object 4"/>
          <p:cNvSpPr/>
          <p:nvPr/>
        </p:nvSpPr>
        <p:spPr>
          <a:xfrm>
            <a:off x="838200" y="1886711"/>
            <a:ext cx="8642604" cy="237515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1188" y="148336"/>
            <a:ext cx="7453630" cy="836930"/>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Celmembraan maakt een intern milieu mogelijk  dat afwijkt van de</a:t>
            </a:r>
            <a:r>
              <a:rPr sz="2800" spc="-15" dirty="0">
                <a:solidFill>
                  <a:srgbClr val="FFFFFF"/>
                </a:solidFill>
              </a:rPr>
              <a:t> </a:t>
            </a:r>
            <a:r>
              <a:rPr sz="2800" dirty="0">
                <a:solidFill>
                  <a:srgbClr val="FFFFFF"/>
                </a:solidFill>
              </a:rPr>
              <a:t>buitenwereld</a:t>
            </a:r>
            <a:endParaRPr sz="2800"/>
          </a:p>
        </p:txBody>
      </p:sp>
      <p:sp>
        <p:nvSpPr>
          <p:cNvPr id="3" name="object 3"/>
          <p:cNvSpPr txBox="1"/>
          <p:nvPr/>
        </p:nvSpPr>
        <p:spPr>
          <a:xfrm>
            <a:off x="1710688" y="1147063"/>
            <a:ext cx="6353541" cy="770083"/>
          </a:xfrm>
          <a:prstGeom prst="rect">
            <a:avLst/>
          </a:prstGeom>
        </p:spPr>
        <p:txBody>
          <a:bodyPr vert="horz" wrap="square" lIns="0" tIns="112395" rIns="0" bIns="0" rtlCol="0">
            <a:spAutoFit/>
          </a:bodyPr>
          <a:lstStyle/>
          <a:p>
            <a:pPr marL="241300" indent="-229235">
              <a:lnSpc>
                <a:spcPct val="100000"/>
              </a:lnSpc>
              <a:spcBef>
                <a:spcPts val="885"/>
              </a:spcBef>
              <a:buFont typeface="Arial"/>
              <a:buChar char="•"/>
              <a:tabLst>
                <a:tab pos="241300" algn="l"/>
                <a:tab pos="241935" algn="l"/>
              </a:tabLst>
            </a:pPr>
            <a:r>
              <a:rPr sz="1800" spc="-30" dirty="0">
                <a:solidFill>
                  <a:srgbClr val="FFFFFF"/>
                </a:solidFill>
                <a:latin typeface="Carlito"/>
                <a:cs typeface="Carlito"/>
              </a:rPr>
              <a:t>Bijv. </a:t>
            </a:r>
            <a:r>
              <a:rPr sz="1800" spc="-10" dirty="0">
                <a:solidFill>
                  <a:srgbClr val="FFFFFF"/>
                </a:solidFill>
                <a:latin typeface="Carlito"/>
                <a:cs typeface="Carlito"/>
              </a:rPr>
              <a:t>temperatuur </a:t>
            </a:r>
            <a:r>
              <a:rPr sz="1800" spc="-5" dirty="0">
                <a:solidFill>
                  <a:srgbClr val="FFFFFF"/>
                </a:solidFill>
                <a:latin typeface="Carlito"/>
                <a:cs typeface="Carlito"/>
              </a:rPr>
              <a:t>binnen wijkt </a:t>
            </a:r>
            <a:r>
              <a:rPr sz="1800" spc="-10" dirty="0">
                <a:solidFill>
                  <a:srgbClr val="FFFFFF"/>
                </a:solidFill>
                <a:latin typeface="Carlito"/>
                <a:cs typeface="Carlito"/>
              </a:rPr>
              <a:t>af van </a:t>
            </a:r>
            <a:r>
              <a:rPr sz="1800" spc="-5" dirty="0" err="1">
                <a:solidFill>
                  <a:srgbClr val="FFFFFF"/>
                </a:solidFill>
                <a:latin typeface="Carlito"/>
                <a:cs typeface="Carlito"/>
              </a:rPr>
              <a:t>buiten</a:t>
            </a:r>
            <a:r>
              <a:rPr sz="1800" spc="-5" dirty="0">
                <a:solidFill>
                  <a:srgbClr val="FFFFFF"/>
                </a:solidFill>
                <a:latin typeface="Carlito"/>
                <a:cs typeface="Carlito"/>
              </a:rPr>
              <a:t> </a:t>
            </a:r>
            <a:r>
              <a:rPr sz="1800" spc="-15" dirty="0">
                <a:solidFill>
                  <a:srgbClr val="FFFF00"/>
                </a:solidFill>
                <a:latin typeface="Carlito"/>
                <a:cs typeface="Carlito"/>
              </a:rPr>
              <a:t>(</a:t>
            </a:r>
            <a:r>
              <a:rPr lang="nl-NL" spc="-15" dirty="0">
                <a:solidFill>
                  <a:srgbClr val="FFFF00"/>
                </a:solidFill>
                <a:latin typeface="Carlito"/>
                <a:cs typeface="Carlito"/>
              </a:rPr>
              <a:t>niet in evenwicht!)</a:t>
            </a:r>
            <a:endParaRPr sz="1800" dirty="0">
              <a:latin typeface="Carlito"/>
              <a:cs typeface="Carlito"/>
            </a:endParaRPr>
          </a:p>
          <a:p>
            <a:pPr marL="12700">
              <a:lnSpc>
                <a:spcPct val="100000"/>
              </a:lnSpc>
              <a:spcBef>
                <a:spcPts val="785"/>
              </a:spcBef>
            </a:pPr>
            <a:r>
              <a:rPr sz="1800" spc="-5" dirty="0">
                <a:solidFill>
                  <a:srgbClr val="FFFFFF"/>
                </a:solidFill>
                <a:latin typeface="Carlito"/>
                <a:cs typeface="Carlito"/>
              </a:rPr>
              <a:t>=&gt; </a:t>
            </a:r>
            <a:r>
              <a:rPr sz="1800" dirty="0">
                <a:solidFill>
                  <a:srgbClr val="FFFFFF"/>
                </a:solidFill>
                <a:latin typeface="Carlito"/>
                <a:cs typeface="Carlito"/>
              </a:rPr>
              <a:t>Maar </a:t>
            </a:r>
            <a:r>
              <a:rPr sz="1800" spc="-5" dirty="0">
                <a:solidFill>
                  <a:srgbClr val="FFFFFF"/>
                </a:solidFill>
                <a:latin typeface="Carlito"/>
                <a:cs typeface="Carlito"/>
              </a:rPr>
              <a:t>moet op peil </a:t>
            </a:r>
            <a:r>
              <a:rPr sz="1800" spc="-10" dirty="0">
                <a:solidFill>
                  <a:srgbClr val="FFFFFF"/>
                </a:solidFill>
                <a:latin typeface="Carlito"/>
                <a:cs typeface="Carlito"/>
              </a:rPr>
              <a:t>worden </a:t>
            </a:r>
            <a:r>
              <a:rPr sz="1800" spc="-5" dirty="0">
                <a:solidFill>
                  <a:srgbClr val="FFFFFF"/>
                </a:solidFill>
                <a:latin typeface="Carlito"/>
                <a:cs typeface="Carlito"/>
              </a:rPr>
              <a:t>gehouden</a:t>
            </a:r>
            <a:r>
              <a:rPr sz="1800" spc="100" dirty="0">
                <a:solidFill>
                  <a:srgbClr val="FFFFFF"/>
                </a:solidFill>
                <a:latin typeface="Carlito"/>
                <a:cs typeface="Carlito"/>
              </a:rPr>
              <a:t> </a:t>
            </a:r>
            <a:r>
              <a:rPr sz="1800" spc="-10" dirty="0">
                <a:solidFill>
                  <a:srgbClr val="FFFFFF"/>
                </a:solidFill>
                <a:latin typeface="Carlito"/>
                <a:cs typeface="Carlito"/>
              </a:rPr>
              <a:t>(homeostase)</a:t>
            </a:r>
            <a:endParaRPr sz="1800" dirty="0">
              <a:latin typeface="Carlito"/>
              <a:cs typeface="Carlito"/>
            </a:endParaRPr>
          </a:p>
        </p:txBody>
      </p:sp>
      <p:sp>
        <p:nvSpPr>
          <p:cNvPr id="4" name="object 4"/>
          <p:cNvSpPr/>
          <p:nvPr/>
        </p:nvSpPr>
        <p:spPr>
          <a:xfrm>
            <a:off x="1632204" y="2038350"/>
            <a:ext cx="4386071" cy="329412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096000" y="2038350"/>
            <a:ext cx="4392930" cy="329412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703070" y="5679947"/>
            <a:ext cx="7057390" cy="646430"/>
          </a:xfrm>
          <a:prstGeom prst="rect">
            <a:avLst/>
          </a:prstGeom>
          <a:solidFill>
            <a:srgbClr val="E7E6E6"/>
          </a:solidFill>
        </p:spPr>
        <p:txBody>
          <a:bodyPr vert="horz" wrap="square" lIns="0" tIns="31750" rIns="0" bIns="0" rtlCol="0">
            <a:spAutoFit/>
          </a:bodyPr>
          <a:lstStyle/>
          <a:p>
            <a:pPr marL="91440">
              <a:lnSpc>
                <a:spcPct val="100000"/>
              </a:lnSpc>
              <a:spcBef>
                <a:spcPts val="250"/>
              </a:spcBef>
            </a:pPr>
            <a:r>
              <a:rPr sz="1800" u="sng" spc="-5" dirty="0">
                <a:solidFill>
                  <a:srgbClr val="0462C1"/>
                </a:solidFill>
                <a:uFill>
                  <a:solidFill>
                    <a:srgbClr val="0462C1"/>
                  </a:solidFill>
                </a:uFill>
                <a:latin typeface="Carlito"/>
                <a:cs typeface="Carlito"/>
                <a:hlinkClick r:id="rId4"/>
              </a:rPr>
              <a:t>https://www.bioplek.org/inhoudbovenbouwafbeeldingen/homeostase/in</a:t>
            </a:r>
            <a:endParaRPr sz="1800">
              <a:latin typeface="Carlito"/>
              <a:cs typeface="Carlito"/>
            </a:endParaRPr>
          </a:p>
          <a:p>
            <a:pPr marL="91440">
              <a:lnSpc>
                <a:spcPct val="100000"/>
              </a:lnSpc>
            </a:pPr>
            <a:r>
              <a:rPr sz="1800" u="sng" spc="-5" dirty="0">
                <a:solidFill>
                  <a:srgbClr val="0462C1"/>
                </a:solidFill>
                <a:uFill>
                  <a:solidFill>
                    <a:srgbClr val="0462C1"/>
                  </a:solidFill>
                </a:uFill>
                <a:latin typeface="Carlito"/>
                <a:cs typeface="Carlito"/>
                <a:hlinkClick r:id="rId4"/>
              </a:rPr>
              <a:t>houdbovenbouwafbeeldingenhomeo.html</a:t>
            </a:r>
            <a:endParaRPr sz="1800">
              <a:latin typeface="Carlito"/>
              <a:cs typeface="Carli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7D882-CB47-1219-8334-01EEE304428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C11C798B-A4AB-274B-13A0-234B52DD12B7}"/>
              </a:ext>
            </a:extLst>
          </p:cNvPr>
          <p:cNvSpPr txBox="1">
            <a:spLocks noGrp="1"/>
          </p:cNvSpPr>
          <p:nvPr>
            <p:ph type="title"/>
          </p:nvPr>
        </p:nvSpPr>
        <p:spPr>
          <a:xfrm>
            <a:off x="916939" y="770636"/>
            <a:ext cx="5530215"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Leven is een dynamisch</a:t>
            </a:r>
            <a:r>
              <a:rPr sz="2800" spc="-45" dirty="0">
                <a:solidFill>
                  <a:srgbClr val="FFFFFF"/>
                </a:solidFill>
              </a:rPr>
              <a:t> </a:t>
            </a:r>
            <a:r>
              <a:rPr sz="2800" dirty="0">
                <a:solidFill>
                  <a:srgbClr val="FFFFFF"/>
                </a:solidFill>
              </a:rPr>
              <a:t>evenwicht</a:t>
            </a:r>
            <a:endParaRPr sz="2800"/>
          </a:p>
        </p:txBody>
      </p:sp>
      <p:sp>
        <p:nvSpPr>
          <p:cNvPr id="3" name="object 3">
            <a:extLst>
              <a:ext uri="{FF2B5EF4-FFF2-40B4-BE49-F238E27FC236}">
                <a16:creationId xmlns:a16="http://schemas.microsoft.com/office/drawing/2014/main" id="{20797292-51BB-9CC6-AA4C-E850EF7681D5}"/>
              </a:ext>
            </a:extLst>
          </p:cNvPr>
          <p:cNvSpPr txBox="1"/>
          <p:nvPr/>
        </p:nvSpPr>
        <p:spPr>
          <a:xfrm>
            <a:off x="1049019" y="1681988"/>
            <a:ext cx="6584315" cy="4039235"/>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Symbol"/>
                <a:cs typeface="Symbol"/>
              </a:rPr>
              <a:t></a:t>
            </a:r>
            <a:r>
              <a:rPr lang="nl-NL" sz="1800" spc="5" dirty="0">
                <a:solidFill>
                  <a:srgbClr val="FFFFFF"/>
                </a:solidFill>
                <a:latin typeface="Symbol"/>
                <a:cs typeface="Symbol"/>
              </a:rPr>
              <a:t> </a:t>
            </a:r>
            <a:r>
              <a:rPr sz="1800" spc="5" dirty="0">
                <a:solidFill>
                  <a:srgbClr val="FFFFFF"/>
                </a:solidFill>
                <a:latin typeface="Carlito"/>
                <a:cs typeface="Carlito"/>
              </a:rPr>
              <a:t>Er </a:t>
            </a:r>
            <a:r>
              <a:rPr sz="1800" spc="-5" dirty="0">
                <a:solidFill>
                  <a:srgbClr val="FFFFFF"/>
                </a:solidFill>
                <a:latin typeface="Carlito"/>
                <a:cs typeface="Carlito"/>
              </a:rPr>
              <a:t>gebeurt </a:t>
            </a:r>
            <a:r>
              <a:rPr sz="1800" dirty="0">
                <a:solidFill>
                  <a:srgbClr val="FFFFFF"/>
                </a:solidFill>
                <a:latin typeface="Carlito"/>
                <a:cs typeface="Carlito"/>
              </a:rPr>
              <a:t>altijd</a:t>
            </a:r>
            <a:r>
              <a:rPr sz="1800" spc="5" dirty="0">
                <a:solidFill>
                  <a:srgbClr val="FFFFFF"/>
                </a:solidFill>
                <a:latin typeface="Carlito"/>
                <a:cs typeface="Carlito"/>
              </a:rPr>
              <a:t> </a:t>
            </a:r>
            <a:r>
              <a:rPr sz="1800" spc="-5" dirty="0">
                <a:solidFill>
                  <a:srgbClr val="FFFFFF"/>
                </a:solidFill>
                <a:latin typeface="Carlito"/>
                <a:cs typeface="Carlito"/>
              </a:rPr>
              <a:t>iets</a:t>
            </a:r>
            <a:endParaRPr sz="1800" dirty="0">
              <a:latin typeface="Carlito"/>
              <a:cs typeface="Carlito"/>
            </a:endParaRPr>
          </a:p>
          <a:p>
            <a:pPr>
              <a:lnSpc>
                <a:spcPct val="100000"/>
              </a:lnSpc>
            </a:pPr>
            <a:endParaRPr sz="3050" dirty="0">
              <a:latin typeface="Carlito"/>
              <a:cs typeface="Carlito"/>
            </a:endParaRPr>
          </a:p>
          <a:p>
            <a:pPr marL="12700">
              <a:lnSpc>
                <a:spcPct val="100000"/>
              </a:lnSpc>
            </a:pPr>
            <a:r>
              <a:rPr sz="1800" spc="5" dirty="0">
                <a:solidFill>
                  <a:srgbClr val="FFFFFF"/>
                </a:solidFill>
                <a:latin typeface="Symbol"/>
                <a:cs typeface="Symbol"/>
              </a:rPr>
              <a:t></a:t>
            </a:r>
            <a:r>
              <a:rPr lang="nl-NL" sz="1800" spc="5" dirty="0">
                <a:solidFill>
                  <a:srgbClr val="FFFFFF"/>
                </a:solidFill>
                <a:latin typeface="Symbol"/>
                <a:cs typeface="Symbol"/>
              </a:rPr>
              <a:t> </a:t>
            </a:r>
            <a:r>
              <a:rPr sz="1800" spc="5" dirty="0">
                <a:solidFill>
                  <a:srgbClr val="FFFFFF"/>
                </a:solidFill>
                <a:latin typeface="Carlito"/>
                <a:cs typeface="Carlito"/>
              </a:rPr>
              <a:t>Er </a:t>
            </a:r>
            <a:r>
              <a:rPr sz="1800" dirty="0">
                <a:solidFill>
                  <a:srgbClr val="FFFFFF"/>
                </a:solidFill>
                <a:latin typeface="Carlito"/>
                <a:cs typeface="Carlito"/>
              </a:rPr>
              <a:t>is </a:t>
            </a:r>
            <a:r>
              <a:rPr sz="1800" spc="-5" dirty="0">
                <a:solidFill>
                  <a:srgbClr val="FFFFFF"/>
                </a:solidFill>
                <a:latin typeface="Carlito"/>
                <a:cs typeface="Carlito"/>
              </a:rPr>
              <a:t>geen begin/einde, </a:t>
            </a:r>
            <a:r>
              <a:rPr sz="1800" dirty="0">
                <a:solidFill>
                  <a:srgbClr val="FFFFFF"/>
                </a:solidFill>
                <a:latin typeface="Carlito"/>
                <a:cs typeface="Carlito"/>
              </a:rPr>
              <a:t>maar </a:t>
            </a:r>
            <a:r>
              <a:rPr sz="1800" spc="-10" dirty="0">
                <a:solidFill>
                  <a:srgbClr val="FFFF00"/>
                </a:solidFill>
                <a:latin typeface="Carlito"/>
                <a:cs typeface="Carlito"/>
              </a:rPr>
              <a:t>continue</a:t>
            </a:r>
            <a:r>
              <a:rPr sz="1800" spc="65" dirty="0">
                <a:solidFill>
                  <a:srgbClr val="FFFF00"/>
                </a:solidFill>
                <a:latin typeface="Carlito"/>
                <a:cs typeface="Carlito"/>
              </a:rPr>
              <a:t> </a:t>
            </a:r>
            <a:r>
              <a:rPr sz="1800" spc="-10" dirty="0">
                <a:solidFill>
                  <a:srgbClr val="FFFFFF"/>
                </a:solidFill>
                <a:latin typeface="Carlito"/>
                <a:cs typeface="Carlito"/>
              </a:rPr>
              <a:t>feedback</a:t>
            </a:r>
            <a:endParaRPr sz="1800" dirty="0">
              <a:latin typeface="Carlito"/>
              <a:cs typeface="Carlito"/>
            </a:endParaRPr>
          </a:p>
          <a:p>
            <a:pPr>
              <a:lnSpc>
                <a:spcPct val="100000"/>
              </a:lnSpc>
              <a:spcBef>
                <a:spcPts val="10"/>
              </a:spcBef>
            </a:pPr>
            <a:endParaRPr sz="3050" dirty="0">
              <a:latin typeface="Carlito"/>
              <a:cs typeface="Carlito"/>
            </a:endParaRPr>
          </a:p>
          <a:p>
            <a:pPr marL="12700">
              <a:lnSpc>
                <a:spcPct val="100000"/>
              </a:lnSpc>
            </a:pPr>
            <a:r>
              <a:rPr sz="1800" spc="-5" dirty="0">
                <a:solidFill>
                  <a:srgbClr val="FFFFFF"/>
                </a:solidFill>
                <a:latin typeface="Carlito"/>
                <a:cs typeface="Carlito"/>
              </a:rPr>
              <a:t>(Hoe </a:t>
            </a:r>
            <a:r>
              <a:rPr sz="1800" spc="-10" dirty="0">
                <a:solidFill>
                  <a:srgbClr val="FFFFFF"/>
                </a:solidFill>
                <a:latin typeface="Carlito"/>
                <a:cs typeface="Carlito"/>
              </a:rPr>
              <a:t>begint </a:t>
            </a:r>
            <a:r>
              <a:rPr sz="1800" spc="-5" dirty="0">
                <a:solidFill>
                  <a:srgbClr val="FFFFFF"/>
                </a:solidFill>
                <a:latin typeface="Carlito"/>
                <a:cs typeface="Carlito"/>
              </a:rPr>
              <a:t>iets </a:t>
            </a:r>
            <a:r>
              <a:rPr sz="1800" dirty="0">
                <a:solidFill>
                  <a:srgbClr val="FFFFFF"/>
                </a:solidFill>
                <a:latin typeface="Carlito"/>
                <a:cs typeface="Carlito"/>
              </a:rPr>
              <a:t>is als </a:t>
            </a:r>
            <a:r>
              <a:rPr sz="1800" spc="-5" dirty="0">
                <a:solidFill>
                  <a:srgbClr val="FFFFFF"/>
                </a:solidFill>
                <a:latin typeface="Carlito"/>
                <a:cs typeface="Carlito"/>
              </a:rPr>
              <a:t>kip/ei. </a:t>
            </a:r>
            <a:r>
              <a:rPr sz="1800" spc="-30" dirty="0">
                <a:solidFill>
                  <a:srgbClr val="FFFFFF"/>
                </a:solidFill>
                <a:latin typeface="Carlito"/>
                <a:cs typeface="Carlito"/>
              </a:rPr>
              <a:t>Wat </a:t>
            </a:r>
            <a:r>
              <a:rPr sz="1800" spc="-10" dirty="0">
                <a:solidFill>
                  <a:srgbClr val="FFFFFF"/>
                </a:solidFill>
                <a:latin typeface="Carlito"/>
                <a:cs typeface="Carlito"/>
              </a:rPr>
              <a:t>was </a:t>
            </a:r>
            <a:r>
              <a:rPr sz="1800" dirty="0">
                <a:solidFill>
                  <a:srgbClr val="FFFFFF"/>
                </a:solidFill>
                <a:latin typeface="Carlito"/>
                <a:cs typeface="Carlito"/>
              </a:rPr>
              <a:t>er </a:t>
            </a:r>
            <a:r>
              <a:rPr sz="1800" spc="-10" dirty="0">
                <a:solidFill>
                  <a:srgbClr val="FFFFFF"/>
                </a:solidFill>
                <a:latin typeface="Carlito"/>
                <a:cs typeface="Carlito"/>
              </a:rPr>
              <a:t>eerder </a:t>
            </a:r>
            <a:r>
              <a:rPr sz="1800" dirty="0">
                <a:solidFill>
                  <a:srgbClr val="FFFFFF"/>
                </a:solidFill>
                <a:latin typeface="Carlito"/>
                <a:cs typeface="Carlito"/>
              </a:rPr>
              <a:t>is </a:t>
            </a:r>
            <a:r>
              <a:rPr sz="1800" spc="-10" dirty="0">
                <a:solidFill>
                  <a:srgbClr val="FFFFFF"/>
                </a:solidFill>
                <a:latin typeface="Carlito"/>
                <a:cs typeface="Carlito"/>
              </a:rPr>
              <a:t>niet </a:t>
            </a:r>
            <a:r>
              <a:rPr sz="1800" spc="-5" dirty="0">
                <a:solidFill>
                  <a:srgbClr val="FFFFFF"/>
                </a:solidFill>
                <a:latin typeface="Carlito"/>
                <a:cs typeface="Carlito"/>
              </a:rPr>
              <a:t>de </a:t>
            </a:r>
            <a:r>
              <a:rPr sz="1800" spc="-10" dirty="0">
                <a:solidFill>
                  <a:srgbClr val="FFFFFF"/>
                </a:solidFill>
                <a:latin typeface="Carlito"/>
                <a:cs typeface="Carlito"/>
              </a:rPr>
              <a:t>juiste</a:t>
            </a:r>
            <a:r>
              <a:rPr sz="1800" spc="140" dirty="0">
                <a:solidFill>
                  <a:srgbClr val="FFFFFF"/>
                </a:solidFill>
                <a:latin typeface="Carlito"/>
                <a:cs typeface="Carlito"/>
              </a:rPr>
              <a:t> </a:t>
            </a:r>
            <a:r>
              <a:rPr sz="1800" spc="-5" dirty="0">
                <a:solidFill>
                  <a:srgbClr val="FFFFFF"/>
                </a:solidFill>
                <a:latin typeface="Carlito"/>
                <a:cs typeface="Carlito"/>
              </a:rPr>
              <a:t>vraag..)</a:t>
            </a:r>
            <a:endParaRPr sz="1800" dirty="0">
              <a:latin typeface="Carlito"/>
              <a:cs typeface="Carlito"/>
            </a:endParaRPr>
          </a:p>
          <a:p>
            <a:pPr marL="12700">
              <a:lnSpc>
                <a:spcPct val="100000"/>
              </a:lnSpc>
              <a:spcBef>
                <a:spcPts val="780"/>
              </a:spcBef>
            </a:pPr>
            <a:r>
              <a:rPr sz="1800" spc="-20" dirty="0">
                <a:solidFill>
                  <a:srgbClr val="FFFFFF"/>
                </a:solidFill>
                <a:latin typeface="Symbol"/>
                <a:cs typeface="Symbol"/>
              </a:rPr>
              <a:t></a:t>
            </a:r>
            <a:r>
              <a:rPr sz="1800" spc="-20" dirty="0">
                <a:solidFill>
                  <a:srgbClr val="FFFFFF"/>
                </a:solidFill>
                <a:latin typeface="Carlito"/>
                <a:cs typeface="Carlito"/>
              </a:rPr>
              <a:t>Vgl </a:t>
            </a:r>
            <a:r>
              <a:rPr sz="1800" spc="-5" dirty="0">
                <a:solidFill>
                  <a:srgbClr val="FFFFFF"/>
                </a:solidFill>
                <a:latin typeface="Carlito"/>
                <a:cs typeface="Carlito"/>
              </a:rPr>
              <a:t>met samenleving </a:t>
            </a:r>
            <a:r>
              <a:rPr sz="1800" dirty="0">
                <a:solidFill>
                  <a:srgbClr val="FFFFFF"/>
                </a:solidFill>
                <a:latin typeface="Carlito"/>
                <a:cs typeface="Carlito"/>
              </a:rPr>
              <a:t>/</a:t>
            </a:r>
            <a:r>
              <a:rPr sz="1800" spc="65" dirty="0">
                <a:solidFill>
                  <a:srgbClr val="FFFFFF"/>
                </a:solidFill>
                <a:latin typeface="Carlito"/>
                <a:cs typeface="Carlito"/>
              </a:rPr>
              <a:t> </a:t>
            </a:r>
            <a:r>
              <a:rPr sz="1800" spc="-15" dirty="0" err="1">
                <a:solidFill>
                  <a:srgbClr val="FFFFFF"/>
                </a:solidFill>
                <a:latin typeface="Carlito"/>
                <a:cs typeface="Carlito"/>
              </a:rPr>
              <a:t>stad</a:t>
            </a:r>
            <a:r>
              <a:rPr lang="nl-NL" sz="1800" spc="-15" dirty="0">
                <a:solidFill>
                  <a:srgbClr val="FFFFFF"/>
                </a:solidFill>
                <a:latin typeface="Carlito"/>
                <a:cs typeface="Carlito"/>
              </a:rPr>
              <a:t> die ontstaan via organische ontwikkeling</a:t>
            </a:r>
            <a:endParaRPr sz="1800" dirty="0">
              <a:latin typeface="Carlito"/>
              <a:cs typeface="Carlito"/>
            </a:endParaRPr>
          </a:p>
          <a:p>
            <a:pPr>
              <a:lnSpc>
                <a:spcPct val="100000"/>
              </a:lnSpc>
              <a:spcBef>
                <a:spcPts val="10"/>
              </a:spcBef>
            </a:pPr>
            <a:endParaRPr sz="3050" dirty="0">
              <a:latin typeface="Carlito"/>
              <a:cs typeface="Carlito"/>
            </a:endParaRPr>
          </a:p>
          <a:p>
            <a:pPr marL="12700">
              <a:lnSpc>
                <a:spcPct val="100000"/>
              </a:lnSpc>
            </a:pPr>
            <a:r>
              <a:rPr sz="1800" spc="-10" dirty="0">
                <a:solidFill>
                  <a:srgbClr val="FFFF00"/>
                </a:solidFill>
                <a:latin typeface="Symbol"/>
                <a:cs typeface="Symbol"/>
              </a:rPr>
              <a:t></a:t>
            </a:r>
            <a:r>
              <a:rPr lang="nl-NL" sz="1800" spc="-10" dirty="0">
                <a:solidFill>
                  <a:srgbClr val="FFFF00"/>
                </a:solidFill>
                <a:latin typeface="Symbol"/>
                <a:cs typeface="Symbol"/>
              </a:rPr>
              <a:t> </a:t>
            </a:r>
            <a:r>
              <a:rPr sz="1800" spc="-10" dirty="0" err="1">
                <a:solidFill>
                  <a:srgbClr val="FFFF00"/>
                </a:solidFill>
                <a:latin typeface="Carlito"/>
                <a:cs typeface="Carlito"/>
              </a:rPr>
              <a:t>Stilstand</a:t>
            </a:r>
            <a:r>
              <a:rPr sz="1800" spc="-10" dirty="0">
                <a:solidFill>
                  <a:srgbClr val="FFFF00"/>
                </a:solidFill>
                <a:latin typeface="Carlito"/>
                <a:cs typeface="Carlito"/>
              </a:rPr>
              <a:t> </a:t>
            </a:r>
            <a:r>
              <a:rPr sz="1800" dirty="0">
                <a:solidFill>
                  <a:srgbClr val="FFFF00"/>
                </a:solidFill>
                <a:latin typeface="Carlito"/>
                <a:cs typeface="Carlito"/>
              </a:rPr>
              <a:t>=</a:t>
            </a:r>
            <a:r>
              <a:rPr sz="1800" spc="20" dirty="0">
                <a:solidFill>
                  <a:srgbClr val="FFFF00"/>
                </a:solidFill>
                <a:latin typeface="Carlito"/>
                <a:cs typeface="Carlito"/>
              </a:rPr>
              <a:t> </a:t>
            </a:r>
            <a:r>
              <a:rPr sz="1800" spc="-5" dirty="0">
                <a:solidFill>
                  <a:srgbClr val="FFFF00"/>
                </a:solidFill>
                <a:latin typeface="Carlito"/>
                <a:cs typeface="Carlito"/>
              </a:rPr>
              <a:t>dood</a:t>
            </a:r>
            <a:endParaRPr sz="1800" dirty="0">
              <a:solidFill>
                <a:srgbClr val="FFFF00"/>
              </a:solidFill>
              <a:latin typeface="Carlito"/>
              <a:cs typeface="Carlito"/>
            </a:endParaRPr>
          </a:p>
          <a:p>
            <a:pPr>
              <a:lnSpc>
                <a:spcPct val="100000"/>
              </a:lnSpc>
              <a:spcBef>
                <a:spcPts val="10"/>
              </a:spcBef>
            </a:pPr>
            <a:endParaRPr sz="2400" dirty="0">
              <a:latin typeface="Carlito"/>
              <a:cs typeface="Carlito"/>
            </a:endParaRPr>
          </a:p>
          <a:p>
            <a:pPr marL="12700" marR="107314">
              <a:lnSpc>
                <a:spcPct val="136400"/>
              </a:lnSpc>
            </a:pPr>
            <a:r>
              <a:rPr sz="1800" spc="-5" dirty="0">
                <a:solidFill>
                  <a:srgbClr val="FFFFFF"/>
                </a:solidFill>
                <a:latin typeface="Carlito"/>
                <a:cs typeface="Carlito"/>
              </a:rPr>
              <a:t>Er </a:t>
            </a:r>
            <a:r>
              <a:rPr sz="1800" dirty="0">
                <a:solidFill>
                  <a:srgbClr val="FFFFFF"/>
                </a:solidFill>
                <a:latin typeface="Carlito"/>
                <a:cs typeface="Carlito"/>
              </a:rPr>
              <a:t>is altijd </a:t>
            </a:r>
            <a:r>
              <a:rPr sz="1800" spc="-5" dirty="0">
                <a:solidFill>
                  <a:srgbClr val="FFFFFF"/>
                </a:solidFill>
                <a:latin typeface="Carlito"/>
                <a:cs typeface="Carlito"/>
              </a:rPr>
              <a:t>de neiging </a:t>
            </a:r>
            <a:r>
              <a:rPr sz="1800" spc="-10" dirty="0">
                <a:solidFill>
                  <a:srgbClr val="FFFFFF"/>
                </a:solidFill>
                <a:latin typeface="Carlito"/>
                <a:cs typeface="Carlito"/>
              </a:rPr>
              <a:t>tot toename entropie </a:t>
            </a:r>
            <a:r>
              <a:rPr sz="1800" spc="-5" dirty="0">
                <a:solidFill>
                  <a:srgbClr val="FFFFFF"/>
                </a:solidFill>
                <a:latin typeface="Carlito"/>
                <a:cs typeface="Carlito"/>
              </a:rPr>
              <a:t>(dood </a:t>
            </a:r>
            <a:r>
              <a:rPr sz="1800" dirty="0">
                <a:solidFill>
                  <a:srgbClr val="FFFFFF"/>
                </a:solidFill>
                <a:latin typeface="Carlito"/>
                <a:cs typeface="Carlito"/>
              </a:rPr>
              <a:t>= </a:t>
            </a:r>
            <a:r>
              <a:rPr sz="1800" spc="-10" dirty="0">
                <a:solidFill>
                  <a:srgbClr val="FFFFFF"/>
                </a:solidFill>
                <a:latin typeface="Carlito"/>
                <a:cs typeface="Carlito"/>
              </a:rPr>
              <a:t>entropie </a:t>
            </a:r>
            <a:r>
              <a:rPr sz="1800" spc="-5" dirty="0">
                <a:solidFill>
                  <a:srgbClr val="FFFFFF"/>
                </a:solidFill>
                <a:latin typeface="Carlito"/>
                <a:cs typeface="Carlito"/>
              </a:rPr>
              <a:t>die wint)  </a:t>
            </a:r>
            <a:r>
              <a:rPr sz="1800" spc="-10" dirty="0">
                <a:solidFill>
                  <a:srgbClr val="FFFFFF"/>
                </a:solidFill>
                <a:latin typeface="Carlito"/>
                <a:cs typeface="Carlito"/>
              </a:rPr>
              <a:t>Entropie </a:t>
            </a:r>
            <a:r>
              <a:rPr sz="1800" spc="-5" dirty="0">
                <a:solidFill>
                  <a:srgbClr val="FFFFFF"/>
                </a:solidFill>
                <a:latin typeface="Carlito"/>
                <a:cs typeface="Carlito"/>
              </a:rPr>
              <a:t>wint </a:t>
            </a:r>
            <a:r>
              <a:rPr sz="1800" dirty="0">
                <a:solidFill>
                  <a:srgbClr val="FFFFFF"/>
                </a:solidFill>
                <a:latin typeface="Carlito"/>
                <a:cs typeface="Carlito"/>
              </a:rPr>
              <a:t>altijd, </a:t>
            </a:r>
            <a:r>
              <a:rPr sz="1800" spc="-5" dirty="0">
                <a:solidFill>
                  <a:srgbClr val="FFFFFF"/>
                </a:solidFill>
                <a:latin typeface="Carlito"/>
                <a:cs typeface="Carlito"/>
              </a:rPr>
              <a:t>uiteindelijk. </a:t>
            </a:r>
            <a:r>
              <a:rPr sz="1800" spc="-10" dirty="0">
                <a:solidFill>
                  <a:srgbClr val="FFFFFF"/>
                </a:solidFill>
                <a:latin typeface="Carlito"/>
                <a:cs typeface="Carlito"/>
              </a:rPr>
              <a:t>Leven </a:t>
            </a:r>
            <a:r>
              <a:rPr sz="1800" dirty="0">
                <a:solidFill>
                  <a:srgbClr val="FFFFFF"/>
                </a:solidFill>
                <a:latin typeface="Carlito"/>
                <a:cs typeface="Carlito"/>
              </a:rPr>
              <a:t>is tijdelijk </a:t>
            </a:r>
            <a:r>
              <a:rPr sz="1800" spc="-5" dirty="0">
                <a:solidFill>
                  <a:srgbClr val="FFFFFF"/>
                </a:solidFill>
                <a:latin typeface="Carlito"/>
                <a:cs typeface="Carlito"/>
              </a:rPr>
              <a:t>(al </a:t>
            </a:r>
            <a:r>
              <a:rPr sz="1800" dirty="0">
                <a:solidFill>
                  <a:srgbClr val="FFFFFF"/>
                </a:solidFill>
                <a:latin typeface="Carlito"/>
                <a:cs typeface="Carlito"/>
              </a:rPr>
              <a:t>4 </a:t>
            </a:r>
            <a:r>
              <a:rPr sz="1800" spc="-5" dirty="0">
                <a:solidFill>
                  <a:srgbClr val="FFFFFF"/>
                </a:solidFill>
                <a:latin typeface="Carlito"/>
                <a:cs typeface="Carlito"/>
              </a:rPr>
              <a:t>miljard</a:t>
            </a:r>
            <a:r>
              <a:rPr sz="1800" spc="25" dirty="0">
                <a:solidFill>
                  <a:srgbClr val="FFFFFF"/>
                </a:solidFill>
                <a:latin typeface="Carlito"/>
                <a:cs typeface="Carlito"/>
              </a:rPr>
              <a:t> </a:t>
            </a:r>
            <a:r>
              <a:rPr sz="1800" spc="-5" dirty="0">
                <a:solidFill>
                  <a:srgbClr val="FFFFFF"/>
                </a:solidFill>
                <a:latin typeface="Carlito"/>
                <a:cs typeface="Carlito"/>
              </a:rPr>
              <a:t>jaar)</a:t>
            </a:r>
            <a:endParaRPr sz="1800" dirty="0">
              <a:latin typeface="Carlito"/>
              <a:cs typeface="Carlito"/>
            </a:endParaRPr>
          </a:p>
        </p:txBody>
      </p:sp>
    </p:spTree>
    <p:extLst>
      <p:ext uri="{BB962C8B-B14F-4D97-AF65-F5344CB8AC3E}">
        <p14:creationId xmlns:p14="http://schemas.microsoft.com/office/powerpoint/2010/main" val="2431508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66728-357E-F5EC-206C-898F995C3F5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4267410-4B40-E0EA-BFAE-93C0F4622F25}"/>
              </a:ext>
            </a:extLst>
          </p:cNvPr>
          <p:cNvSpPr/>
          <p:nvPr/>
        </p:nvSpPr>
        <p:spPr>
          <a:xfrm>
            <a:off x="10411206" y="329945"/>
            <a:ext cx="1488186" cy="1325879"/>
          </a:xfrm>
          <a:prstGeom prst="rect">
            <a:avLst/>
          </a:prstGeom>
          <a:blipFill>
            <a:blip r:embed="rId2" cstate="print"/>
            <a:stretch>
              <a:fillRect/>
            </a:stretch>
          </a:blipFill>
        </p:spPr>
        <p:txBody>
          <a:bodyPr wrap="square" lIns="0" tIns="0" rIns="0" bIns="0" rtlCol="0"/>
          <a:lstStyle/>
          <a:p>
            <a:endParaRPr/>
          </a:p>
        </p:txBody>
      </p:sp>
      <p:sp>
        <p:nvSpPr>
          <p:cNvPr id="3" name="object 3">
            <a:extLst>
              <a:ext uri="{FF2B5EF4-FFF2-40B4-BE49-F238E27FC236}">
                <a16:creationId xmlns:a16="http://schemas.microsoft.com/office/drawing/2014/main" id="{FC36525E-8DED-E845-4261-A56C75DCD66A}"/>
              </a:ext>
            </a:extLst>
          </p:cNvPr>
          <p:cNvSpPr txBox="1">
            <a:spLocks noGrp="1"/>
          </p:cNvSpPr>
          <p:nvPr>
            <p:ph type="title"/>
          </p:nvPr>
        </p:nvSpPr>
        <p:spPr>
          <a:xfrm>
            <a:off x="916939" y="613375"/>
            <a:ext cx="3252389" cy="689932"/>
          </a:xfrm>
          <a:prstGeom prst="rect">
            <a:avLst/>
          </a:prstGeom>
        </p:spPr>
        <p:txBody>
          <a:bodyPr vert="horz" wrap="square" lIns="0" tIns="12700" rIns="0" bIns="0" rtlCol="0">
            <a:spAutoFit/>
          </a:bodyPr>
          <a:lstStyle/>
          <a:p>
            <a:pPr marL="12700">
              <a:lnSpc>
                <a:spcPct val="100000"/>
              </a:lnSpc>
              <a:spcBef>
                <a:spcPts val="100"/>
              </a:spcBef>
            </a:pPr>
            <a:r>
              <a:rPr lang="nl-NL" spc="-200" dirty="0">
                <a:solidFill>
                  <a:srgbClr val="FFFF00"/>
                </a:solidFill>
              </a:rPr>
              <a:t>Volgende week</a:t>
            </a:r>
            <a:r>
              <a:rPr spc="-200" dirty="0">
                <a:solidFill>
                  <a:srgbClr val="FFFF00"/>
                </a:solidFill>
              </a:rPr>
              <a:t>:</a:t>
            </a:r>
          </a:p>
        </p:txBody>
      </p:sp>
      <p:sp>
        <p:nvSpPr>
          <p:cNvPr id="4" name="object 4">
            <a:extLst>
              <a:ext uri="{FF2B5EF4-FFF2-40B4-BE49-F238E27FC236}">
                <a16:creationId xmlns:a16="http://schemas.microsoft.com/office/drawing/2014/main" id="{65DCF2BB-D17D-09E9-6ACC-9EC03E0649E1}"/>
              </a:ext>
            </a:extLst>
          </p:cNvPr>
          <p:cNvSpPr txBox="1"/>
          <p:nvPr/>
        </p:nvSpPr>
        <p:spPr>
          <a:xfrm>
            <a:off x="5197347" y="610361"/>
            <a:ext cx="2688590" cy="695960"/>
          </a:xfrm>
          <a:prstGeom prst="rect">
            <a:avLst/>
          </a:prstGeom>
        </p:spPr>
        <p:txBody>
          <a:bodyPr vert="horz" wrap="square" lIns="0" tIns="12700" rIns="0" bIns="0" rtlCol="0">
            <a:spAutoFit/>
          </a:bodyPr>
          <a:lstStyle/>
          <a:p>
            <a:pPr marL="12700">
              <a:lnSpc>
                <a:spcPct val="100000"/>
              </a:lnSpc>
              <a:spcBef>
                <a:spcPts val="100"/>
              </a:spcBef>
            </a:pPr>
            <a:r>
              <a:rPr lang="nl-NL" sz="4400" spc="-210" dirty="0">
                <a:solidFill>
                  <a:srgbClr val="FFFFFF"/>
                </a:solidFill>
                <a:latin typeface="Arial"/>
                <a:cs typeface="Arial"/>
              </a:rPr>
              <a:t>College 4</a:t>
            </a:r>
            <a:endParaRPr sz="4400" dirty="0">
              <a:latin typeface="Arial"/>
              <a:cs typeface="Arial"/>
            </a:endParaRPr>
          </a:p>
        </p:txBody>
      </p:sp>
      <p:sp>
        <p:nvSpPr>
          <p:cNvPr id="5" name="object 5">
            <a:extLst>
              <a:ext uri="{FF2B5EF4-FFF2-40B4-BE49-F238E27FC236}">
                <a16:creationId xmlns:a16="http://schemas.microsoft.com/office/drawing/2014/main" id="{3D0C348E-9333-C3E7-F5A0-07F5B8B510E8}"/>
              </a:ext>
            </a:extLst>
          </p:cNvPr>
          <p:cNvSpPr txBox="1"/>
          <p:nvPr/>
        </p:nvSpPr>
        <p:spPr>
          <a:xfrm>
            <a:off x="5193029" y="1784350"/>
            <a:ext cx="113919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FFFF"/>
                </a:solidFill>
                <a:latin typeface="Carlito"/>
                <a:cs typeface="Carlito"/>
              </a:rPr>
              <a:t>I</a:t>
            </a:r>
            <a:r>
              <a:rPr sz="2000" b="1" spc="-15" dirty="0">
                <a:solidFill>
                  <a:srgbClr val="FFFFFF"/>
                </a:solidFill>
                <a:latin typeface="Carlito"/>
                <a:cs typeface="Carlito"/>
              </a:rPr>
              <a:t>n</a:t>
            </a:r>
            <a:r>
              <a:rPr sz="2000" b="1" spc="-40" dirty="0">
                <a:solidFill>
                  <a:srgbClr val="FFFFFF"/>
                </a:solidFill>
                <a:latin typeface="Carlito"/>
                <a:cs typeface="Carlito"/>
              </a:rPr>
              <a:t>f</a:t>
            </a:r>
            <a:r>
              <a:rPr sz="2000" b="1" spc="-5" dirty="0">
                <a:solidFill>
                  <a:srgbClr val="FFFFFF"/>
                </a:solidFill>
                <a:latin typeface="Carlito"/>
                <a:cs typeface="Carlito"/>
              </a:rPr>
              <a:t>orm</a:t>
            </a:r>
            <a:r>
              <a:rPr sz="2000" b="1" spc="-30" dirty="0">
                <a:solidFill>
                  <a:srgbClr val="FFFFFF"/>
                </a:solidFill>
                <a:latin typeface="Carlito"/>
                <a:cs typeface="Carlito"/>
              </a:rPr>
              <a:t>a</a:t>
            </a:r>
            <a:r>
              <a:rPr sz="2000" b="1" spc="-5" dirty="0">
                <a:solidFill>
                  <a:srgbClr val="FFFFFF"/>
                </a:solidFill>
                <a:latin typeface="Carlito"/>
                <a:cs typeface="Carlito"/>
              </a:rPr>
              <a:t>tie</a:t>
            </a:r>
            <a:endParaRPr sz="2000">
              <a:latin typeface="Carlito"/>
              <a:cs typeface="Carlito"/>
            </a:endParaRPr>
          </a:p>
        </p:txBody>
      </p:sp>
      <p:sp>
        <p:nvSpPr>
          <p:cNvPr id="6" name="object 6">
            <a:extLst>
              <a:ext uri="{FF2B5EF4-FFF2-40B4-BE49-F238E27FC236}">
                <a16:creationId xmlns:a16="http://schemas.microsoft.com/office/drawing/2014/main" id="{EA168E2F-DB62-5319-764B-610BC79978D7}"/>
              </a:ext>
            </a:extLst>
          </p:cNvPr>
          <p:cNvSpPr txBox="1"/>
          <p:nvPr/>
        </p:nvSpPr>
        <p:spPr>
          <a:xfrm>
            <a:off x="7021830" y="1784350"/>
            <a:ext cx="123761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FFFF"/>
                </a:solidFill>
                <a:latin typeface="Carlito"/>
                <a:cs typeface="Carlito"/>
              </a:rPr>
              <a:t>(DNA/RNA)</a:t>
            </a:r>
            <a:endParaRPr sz="2000">
              <a:latin typeface="Carlito"/>
              <a:cs typeface="Carlito"/>
            </a:endParaRPr>
          </a:p>
        </p:txBody>
      </p:sp>
      <p:sp>
        <p:nvSpPr>
          <p:cNvPr id="7" name="object 7">
            <a:extLst>
              <a:ext uri="{FF2B5EF4-FFF2-40B4-BE49-F238E27FC236}">
                <a16:creationId xmlns:a16="http://schemas.microsoft.com/office/drawing/2014/main" id="{B51633EB-D56C-2396-5ED2-A30303EC7BE5}"/>
              </a:ext>
            </a:extLst>
          </p:cNvPr>
          <p:cNvSpPr txBox="1"/>
          <p:nvPr/>
        </p:nvSpPr>
        <p:spPr>
          <a:xfrm>
            <a:off x="5193029" y="2333244"/>
            <a:ext cx="810895"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FFFFFF"/>
                </a:solidFill>
                <a:latin typeface="Carlito"/>
                <a:cs typeface="Carlito"/>
              </a:rPr>
              <a:t>Energie</a:t>
            </a:r>
            <a:endParaRPr sz="2000">
              <a:latin typeface="Carlito"/>
              <a:cs typeface="Carlito"/>
            </a:endParaRPr>
          </a:p>
        </p:txBody>
      </p:sp>
      <p:sp>
        <p:nvSpPr>
          <p:cNvPr id="8" name="object 8">
            <a:extLst>
              <a:ext uri="{FF2B5EF4-FFF2-40B4-BE49-F238E27FC236}">
                <a16:creationId xmlns:a16="http://schemas.microsoft.com/office/drawing/2014/main" id="{6B0DD87E-938E-ACFB-125A-C2E95D308153}"/>
              </a:ext>
            </a:extLst>
          </p:cNvPr>
          <p:cNvSpPr txBox="1"/>
          <p:nvPr/>
        </p:nvSpPr>
        <p:spPr>
          <a:xfrm>
            <a:off x="7021830" y="2333244"/>
            <a:ext cx="268351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FFFF"/>
                </a:solidFill>
                <a:latin typeface="Carlito"/>
                <a:cs typeface="Carlito"/>
              </a:rPr>
              <a:t>(mitochondriën,</a:t>
            </a:r>
            <a:r>
              <a:rPr sz="2000" b="1" spc="-35" dirty="0">
                <a:solidFill>
                  <a:srgbClr val="FFFFFF"/>
                </a:solidFill>
                <a:latin typeface="Carlito"/>
                <a:cs typeface="Carlito"/>
              </a:rPr>
              <a:t> </a:t>
            </a:r>
            <a:r>
              <a:rPr sz="2000" b="1" spc="-10" dirty="0">
                <a:solidFill>
                  <a:srgbClr val="FFFFFF"/>
                </a:solidFill>
                <a:latin typeface="Carlito"/>
                <a:cs typeface="Carlito"/>
              </a:rPr>
              <a:t>atomen)</a:t>
            </a:r>
            <a:endParaRPr sz="2000">
              <a:latin typeface="Carlito"/>
              <a:cs typeface="Carlito"/>
            </a:endParaRPr>
          </a:p>
        </p:txBody>
      </p:sp>
      <p:sp>
        <p:nvSpPr>
          <p:cNvPr id="9" name="object 9">
            <a:extLst>
              <a:ext uri="{FF2B5EF4-FFF2-40B4-BE49-F238E27FC236}">
                <a16:creationId xmlns:a16="http://schemas.microsoft.com/office/drawing/2014/main" id="{C71054E6-645F-0B47-4117-6C21DF09DAE2}"/>
              </a:ext>
            </a:extLst>
          </p:cNvPr>
          <p:cNvSpPr txBox="1"/>
          <p:nvPr/>
        </p:nvSpPr>
        <p:spPr>
          <a:xfrm>
            <a:off x="5193029" y="2881883"/>
            <a:ext cx="113411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chemeClr val="bg1"/>
                </a:solidFill>
                <a:latin typeface="Carlito"/>
                <a:cs typeface="Carlito"/>
              </a:rPr>
              <a:t>Biochemie</a:t>
            </a:r>
            <a:endParaRPr sz="2000" dirty="0">
              <a:solidFill>
                <a:schemeClr val="bg1"/>
              </a:solidFill>
              <a:latin typeface="Carlito"/>
              <a:cs typeface="Carlito"/>
            </a:endParaRPr>
          </a:p>
        </p:txBody>
      </p:sp>
      <p:sp>
        <p:nvSpPr>
          <p:cNvPr id="10" name="object 10">
            <a:extLst>
              <a:ext uri="{FF2B5EF4-FFF2-40B4-BE49-F238E27FC236}">
                <a16:creationId xmlns:a16="http://schemas.microsoft.com/office/drawing/2014/main" id="{74B90050-A81B-0367-D1D2-BDB01995246E}"/>
              </a:ext>
            </a:extLst>
          </p:cNvPr>
          <p:cNvSpPr txBox="1"/>
          <p:nvPr/>
        </p:nvSpPr>
        <p:spPr>
          <a:xfrm>
            <a:off x="7021830" y="2881883"/>
            <a:ext cx="1824989"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FFFFFF"/>
                </a:solidFill>
                <a:latin typeface="Carlito"/>
                <a:cs typeface="Carlito"/>
              </a:rPr>
              <a:t>(eiwitten,</a:t>
            </a:r>
            <a:r>
              <a:rPr sz="2000" b="1" spc="-40" dirty="0">
                <a:solidFill>
                  <a:srgbClr val="FFFFFF"/>
                </a:solidFill>
                <a:latin typeface="Carlito"/>
                <a:cs typeface="Carlito"/>
              </a:rPr>
              <a:t> </a:t>
            </a:r>
            <a:r>
              <a:rPr sz="2000" b="1" spc="-5" dirty="0">
                <a:solidFill>
                  <a:srgbClr val="FFFFFF"/>
                </a:solidFill>
                <a:latin typeface="Carlito"/>
                <a:cs typeface="Carlito"/>
              </a:rPr>
              <a:t>lading)</a:t>
            </a:r>
            <a:endParaRPr sz="2000">
              <a:latin typeface="Carlito"/>
              <a:cs typeface="Carlito"/>
            </a:endParaRPr>
          </a:p>
        </p:txBody>
      </p:sp>
      <p:sp>
        <p:nvSpPr>
          <p:cNvPr id="11" name="object 11">
            <a:extLst>
              <a:ext uri="{FF2B5EF4-FFF2-40B4-BE49-F238E27FC236}">
                <a16:creationId xmlns:a16="http://schemas.microsoft.com/office/drawing/2014/main" id="{80CFE4CF-8A96-8747-FDF4-62565023B768}"/>
              </a:ext>
            </a:extLst>
          </p:cNvPr>
          <p:cNvSpPr txBox="1"/>
          <p:nvPr/>
        </p:nvSpPr>
        <p:spPr>
          <a:xfrm>
            <a:off x="5193029" y="3430523"/>
            <a:ext cx="1549400"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FFFF00"/>
                </a:solidFill>
                <a:latin typeface="Carlito"/>
                <a:cs typeface="Carlito"/>
              </a:rPr>
              <a:t>Communicatie</a:t>
            </a:r>
            <a:endParaRPr sz="2000" dirty="0">
              <a:solidFill>
                <a:srgbClr val="FFFF00"/>
              </a:solidFill>
              <a:latin typeface="Carlito"/>
              <a:cs typeface="Carlito"/>
            </a:endParaRPr>
          </a:p>
        </p:txBody>
      </p:sp>
      <p:sp>
        <p:nvSpPr>
          <p:cNvPr id="12" name="object 12">
            <a:extLst>
              <a:ext uri="{FF2B5EF4-FFF2-40B4-BE49-F238E27FC236}">
                <a16:creationId xmlns:a16="http://schemas.microsoft.com/office/drawing/2014/main" id="{583D6FB5-461B-6637-F4D9-7C5D7F4BA5DA}"/>
              </a:ext>
            </a:extLst>
          </p:cNvPr>
          <p:cNvSpPr txBox="1"/>
          <p:nvPr/>
        </p:nvSpPr>
        <p:spPr>
          <a:xfrm>
            <a:off x="7021830" y="3430523"/>
            <a:ext cx="1724025"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FFFFFF"/>
                </a:solidFill>
                <a:latin typeface="Carlito"/>
                <a:cs typeface="Carlito"/>
              </a:rPr>
              <a:t>(samenwerking)</a:t>
            </a:r>
            <a:endParaRPr sz="2000">
              <a:latin typeface="Carlito"/>
              <a:cs typeface="Carlito"/>
            </a:endParaRPr>
          </a:p>
        </p:txBody>
      </p:sp>
      <p:sp>
        <p:nvSpPr>
          <p:cNvPr id="13" name="object 13">
            <a:extLst>
              <a:ext uri="{FF2B5EF4-FFF2-40B4-BE49-F238E27FC236}">
                <a16:creationId xmlns:a16="http://schemas.microsoft.com/office/drawing/2014/main" id="{CF3550A5-7CB4-5310-F0BD-FB1F77576A5B}"/>
              </a:ext>
            </a:extLst>
          </p:cNvPr>
          <p:cNvSpPr txBox="1"/>
          <p:nvPr/>
        </p:nvSpPr>
        <p:spPr>
          <a:xfrm>
            <a:off x="5193029" y="4253483"/>
            <a:ext cx="1805939" cy="319959"/>
          </a:xfrm>
          <a:prstGeom prst="rect">
            <a:avLst/>
          </a:prstGeom>
        </p:spPr>
        <p:txBody>
          <a:bodyPr vert="horz" wrap="square" lIns="0" tIns="12065" rIns="0" bIns="0" rtlCol="0">
            <a:spAutoFit/>
          </a:bodyPr>
          <a:lstStyle/>
          <a:p>
            <a:pPr marL="12700">
              <a:lnSpc>
                <a:spcPct val="100000"/>
              </a:lnSpc>
              <a:spcBef>
                <a:spcPts val="95"/>
              </a:spcBef>
            </a:pPr>
            <a:r>
              <a:rPr sz="2000" b="1" spc="-5" dirty="0" err="1">
                <a:solidFill>
                  <a:srgbClr val="FFFFFF"/>
                </a:solidFill>
                <a:latin typeface="Carlito"/>
                <a:cs typeface="Carlito"/>
              </a:rPr>
              <a:t>Stamcellen</a:t>
            </a:r>
            <a:endParaRPr sz="2000" dirty="0">
              <a:latin typeface="Carlito"/>
              <a:cs typeface="Carlito"/>
            </a:endParaRPr>
          </a:p>
        </p:txBody>
      </p:sp>
      <p:sp>
        <p:nvSpPr>
          <p:cNvPr id="16" name="object 16">
            <a:extLst>
              <a:ext uri="{FF2B5EF4-FFF2-40B4-BE49-F238E27FC236}">
                <a16:creationId xmlns:a16="http://schemas.microsoft.com/office/drawing/2014/main" id="{DD136CF3-7A9D-CACE-F8CA-ACB7896BCB88}"/>
              </a:ext>
            </a:extLst>
          </p:cNvPr>
          <p:cNvSpPr txBox="1"/>
          <p:nvPr/>
        </p:nvSpPr>
        <p:spPr>
          <a:xfrm>
            <a:off x="988822" y="5899658"/>
            <a:ext cx="299148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00"/>
                </a:solidFill>
                <a:latin typeface="Carlito"/>
                <a:cs typeface="Carlito"/>
              </a:rPr>
              <a:t>Boek </a:t>
            </a:r>
            <a:r>
              <a:rPr sz="1800" spc="-10" dirty="0">
                <a:solidFill>
                  <a:srgbClr val="FFFF00"/>
                </a:solidFill>
                <a:latin typeface="Carlito"/>
                <a:cs typeface="Carlito"/>
              </a:rPr>
              <a:t>ter ondersteuning</a:t>
            </a:r>
            <a:r>
              <a:rPr sz="1800" spc="-20" dirty="0">
                <a:solidFill>
                  <a:srgbClr val="FFFF00"/>
                </a:solidFill>
                <a:latin typeface="Carlito"/>
                <a:cs typeface="Carlito"/>
              </a:rPr>
              <a:t> </a:t>
            </a:r>
            <a:r>
              <a:rPr sz="1800" spc="-5" dirty="0">
                <a:solidFill>
                  <a:srgbClr val="FFFF00"/>
                </a:solidFill>
                <a:latin typeface="Carlito"/>
                <a:cs typeface="Carlito"/>
              </a:rPr>
              <a:t>(Engels)</a:t>
            </a:r>
            <a:endParaRPr sz="1800">
              <a:latin typeface="Carlito"/>
              <a:cs typeface="Carlito"/>
            </a:endParaRPr>
          </a:p>
        </p:txBody>
      </p:sp>
      <p:sp>
        <p:nvSpPr>
          <p:cNvPr id="17" name="object 17">
            <a:extLst>
              <a:ext uri="{FF2B5EF4-FFF2-40B4-BE49-F238E27FC236}">
                <a16:creationId xmlns:a16="http://schemas.microsoft.com/office/drawing/2014/main" id="{E4BB5C43-45FB-D6BE-43DC-A60313E981DF}"/>
              </a:ext>
            </a:extLst>
          </p:cNvPr>
          <p:cNvSpPr/>
          <p:nvPr/>
        </p:nvSpPr>
        <p:spPr>
          <a:xfrm>
            <a:off x="4455033" y="1915286"/>
            <a:ext cx="0" cy="1818005"/>
          </a:xfrm>
          <a:custGeom>
            <a:avLst/>
            <a:gdLst/>
            <a:ahLst/>
            <a:cxnLst/>
            <a:rect l="l" t="t" r="r" b="b"/>
            <a:pathLst>
              <a:path h="1818004">
                <a:moveTo>
                  <a:pt x="0" y="0"/>
                </a:moveTo>
                <a:lnTo>
                  <a:pt x="0" y="1817877"/>
                </a:lnTo>
              </a:path>
            </a:pathLst>
          </a:custGeom>
          <a:ln w="19050">
            <a:solidFill>
              <a:srgbClr val="FFFFFF"/>
            </a:solidFill>
          </a:ln>
        </p:spPr>
        <p:txBody>
          <a:bodyPr wrap="square" lIns="0" tIns="0" rIns="0" bIns="0" rtlCol="0"/>
          <a:lstStyle/>
          <a:p>
            <a:endParaRPr/>
          </a:p>
        </p:txBody>
      </p:sp>
      <p:sp>
        <p:nvSpPr>
          <p:cNvPr id="18" name="object 18">
            <a:extLst>
              <a:ext uri="{FF2B5EF4-FFF2-40B4-BE49-F238E27FC236}">
                <a16:creationId xmlns:a16="http://schemas.microsoft.com/office/drawing/2014/main" id="{86E2FA53-8622-EF49-5FA9-E7508194A409}"/>
              </a:ext>
            </a:extLst>
          </p:cNvPr>
          <p:cNvSpPr txBox="1"/>
          <p:nvPr/>
        </p:nvSpPr>
        <p:spPr>
          <a:xfrm>
            <a:off x="968883" y="6262496"/>
            <a:ext cx="2049780" cy="462280"/>
          </a:xfrm>
          <a:prstGeom prst="rect">
            <a:avLst/>
          </a:prstGeom>
          <a:solidFill>
            <a:srgbClr val="000000"/>
          </a:solidFill>
          <a:ln w="25400">
            <a:solidFill>
              <a:srgbClr val="FFFF00"/>
            </a:solidFill>
          </a:ln>
        </p:spPr>
        <p:txBody>
          <a:bodyPr vert="horz" wrap="square" lIns="0" tIns="25400" rIns="0" bIns="0" rtlCol="0">
            <a:spAutoFit/>
          </a:bodyPr>
          <a:lstStyle/>
          <a:p>
            <a:pPr marL="91440">
              <a:lnSpc>
                <a:spcPct val="100000"/>
              </a:lnSpc>
              <a:spcBef>
                <a:spcPts val="200"/>
              </a:spcBef>
            </a:pPr>
            <a:r>
              <a:rPr sz="2400" dirty="0">
                <a:solidFill>
                  <a:srgbClr val="FFFFFF"/>
                </a:solidFill>
                <a:latin typeface="Carlito"/>
                <a:cs typeface="Carlito"/>
              </a:rPr>
              <a:t>MCB</a:t>
            </a:r>
            <a:r>
              <a:rPr sz="2400" spc="-35" dirty="0">
                <a:solidFill>
                  <a:srgbClr val="FFFFFF"/>
                </a:solidFill>
                <a:latin typeface="Carlito"/>
                <a:cs typeface="Carlito"/>
              </a:rPr>
              <a:t> </a:t>
            </a:r>
            <a:r>
              <a:rPr sz="2400" spc="-5" dirty="0">
                <a:solidFill>
                  <a:srgbClr val="FFFFFF"/>
                </a:solidFill>
                <a:latin typeface="Carlito"/>
                <a:cs typeface="Carlito"/>
              </a:rPr>
              <a:t>H.3</a:t>
            </a:r>
            <a:endParaRPr sz="2400">
              <a:latin typeface="Carlito"/>
              <a:cs typeface="Carlito"/>
            </a:endParaRPr>
          </a:p>
        </p:txBody>
      </p:sp>
      <p:pic>
        <p:nvPicPr>
          <p:cNvPr id="19" name="Afbeelding 18">
            <a:extLst>
              <a:ext uri="{FF2B5EF4-FFF2-40B4-BE49-F238E27FC236}">
                <a16:creationId xmlns:a16="http://schemas.microsoft.com/office/drawing/2014/main" id="{A6FC6A84-F0DE-4B1A-91E6-1D2FC6D3296B}"/>
              </a:ext>
            </a:extLst>
          </p:cNvPr>
          <p:cNvPicPr>
            <a:picLocks noChangeAspect="1"/>
          </p:cNvPicPr>
          <p:nvPr/>
        </p:nvPicPr>
        <p:blipFill>
          <a:blip r:embed="rId3"/>
          <a:stretch>
            <a:fillRect/>
          </a:stretch>
        </p:blipFill>
        <p:spPr>
          <a:xfrm>
            <a:off x="838200" y="1630278"/>
            <a:ext cx="3082982" cy="3874786"/>
          </a:xfrm>
          <a:prstGeom prst="rect">
            <a:avLst/>
          </a:prstGeom>
        </p:spPr>
      </p:pic>
    </p:spTree>
    <p:extLst>
      <p:ext uri="{BB962C8B-B14F-4D97-AF65-F5344CB8AC3E}">
        <p14:creationId xmlns:p14="http://schemas.microsoft.com/office/powerpoint/2010/main" val="3346372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34E82-3EC8-F91F-827F-3FC8DC4083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7FCBBB-D251-369A-688B-09045C7C1BA3}"/>
              </a:ext>
            </a:extLst>
          </p:cNvPr>
          <p:cNvSpPr>
            <a:spLocks noGrp="1"/>
          </p:cNvSpPr>
          <p:nvPr>
            <p:ph type="title"/>
          </p:nvPr>
        </p:nvSpPr>
        <p:spPr>
          <a:xfrm>
            <a:off x="947257" y="194172"/>
            <a:ext cx="10515600" cy="1325563"/>
          </a:xfrm>
        </p:spPr>
        <p:txBody>
          <a:bodyPr>
            <a:normAutofit/>
          </a:bodyPr>
          <a:lstStyle/>
          <a:p>
            <a:r>
              <a:rPr lang="nl-NL" sz="2800" dirty="0">
                <a:solidFill>
                  <a:schemeClr val="bg1"/>
                </a:solidFill>
                <a:latin typeface="+mn-lt"/>
              </a:rPr>
              <a:t>Insuline, glucose</a:t>
            </a:r>
            <a:endParaRPr lang="nl-NL" sz="2800" dirty="0">
              <a:latin typeface="+mn-lt"/>
            </a:endParaRPr>
          </a:p>
        </p:txBody>
      </p:sp>
      <p:pic>
        <p:nvPicPr>
          <p:cNvPr id="4" name="Afbeelding 3">
            <a:extLst>
              <a:ext uri="{FF2B5EF4-FFF2-40B4-BE49-F238E27FC236}">
                <a16:creationId xmlns:a16="http://schemas.microsoft.com/office/drawing/2014/main" id="{60B2A5EA-4772-5672-2503-3A5CA2E0FE83}"/>
              </a:ext>
            </a:extLst>
          </p:cNvPr>
          <p:cNvPicPr>
            <a:picLocks noChangeAspect="1"/>
          </p:cNvPicPr>
          <p:nvPr/>
        </p:nvPicPr>
        <p:blipFill>
          <a:blip r:embed="rId2"/>
          <a:stretch>
            <a:fillRect/>
          </a:stretch>
        </p:blipFill>
        <p:spPr>
          <a:xfrm>
            <a:off x="1045717" y="1221530"/>
            <a:ext cx="7670266" cy="5261323"/>
          </a:xfrm>
          <a:prstGeom prst="rect">
            <a:avLst/>
          </a:prstGeom>
        </p:spPr>
      </p:pic>
      <p:sp>
        <p:nvSpPr>
          <p:cNvPr id="5" name="Ondertitel 2">
            <a:extLst>
              <a:ext uri="{FF2B5EF4-FFF2-40B4-BE49-F238E27FC236}">
                <a16:creationId xmlns:a16="http://schemas.microsoft.com/office/drawing/2014/main" id="{79680912-2BD1-065A-3462-E333258F8AE0}"/>
              </a:ext>
            </a:extLst>
          </p:cNvPr>
          <p:cNvSpPr txBox="1">
            <a:spLocks/>
          </p:cNvSpPr>
          <p:nvPr/>
        </p:nvSpPr>
        <p:spPr>
          <a:xfrm>
            <a:off x="8934364" y="3091522"/>
            <a:ext cx="2831116" cy="11254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800">
                <a:solidFill>
                  <a:schemeClr val="bg1"/>
                </a:solidFill>
                <a:hlinkClick r:id="rId3">
                  <a:extLst>
                    <a:ext uri="{A12FA001-AC4F-418D-AE19-62706E023703}">
                      <ahyp:hlinkClr xmlns:ahyp="http://schemas.microsoft.com/office/drawing/2018/hyperlinkcolor" val="tx"/>
                    </a:ext>
                  </a:extLst>
                </a:hlinkClick>
              </a:rPr>
              <a:t>https://www.cell.com/current-biology/fulltext/S0960-9822%2802%2900777-7</a:t>
            </a:r>
            <a:endParaRPr lang="nl-NL" sz="1800">
              <a:solidFill>
                <a:schemeClr val="bg1"/>
              </a:solidFill>
            </a:endParaRPr>
          </a:p>
          <a:p>
            <a:endParaRPr lang="nl-NL" sz="1800" dirty="0">
              <a:solidFill>
                <a:schemeClr val="bg1"/>
              </a:solidFill>
            </a:endParaRPr>
          </a:p>
        </p:txBody>
      </p:sp>
    </p:spTree>
    <p:extLst>
      <p:ext uri="{BB962C8B-B14F-4D97-AF65-F5344CB8AC3E}">
        <p14:creationId xmlns:p14="http://schemas.microsoft.com/office/powerpoint/2010/main" val="4290369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3272790"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Glucose en</a:t>
            </a:r>
            <a:r>
              <a:rPr sz="2800" spc="-75" dirty="0">
                <a:solidFill>
                  <a:srgbClr val="FFFFFF"/>
                </a:solidFill>
              </a:rPr>
              <a:t> </a:t>
            </a:r>
            <a:r>
              <a:rPr sz="2800" dirty="0">
                <a:solidFill>
                  <a:srgbClr val="FFFFFF"/>
                </a:solidFill>
              </a:rPr>
              <a:t>diabetes</a:t>
            </a:r>
            <a:endParaRPr sz="2800"/>
          </a:p>
        </p:txBody>
      </p:sp>
      <p:sp>
        <p:nvSpPr>
          <p:cNvPr id="3" name="object 3"/>
          <p:cNvSpPr txBox="1"/>
          <p:nvPr/>
        </p:nvSpPr>
        <p:spPr>
          <a:xfrm>
            <a:off x="1096263" y="1543303"/>
            <a:ext cx="3696335" cy="3700372"/>
          </a:xfrm>
          <a:prstGeom prst="rect">
            <a:avLst/>
          </a:prstGeom>
        </p:spPr>
        <p:txBody>
          <a:bodyPr vert="horz" wrap="square" lIns="0" tIns="111760" rIns="0" bIns="0" rtlCol="0">
            <a:spAutoFit/>
          </a:bodyPr>
          <a:lstStyle/>
          <a:p>
            <a:pPr marL="12700">
              <a:lnSpc>
                <a:spcPct val="100000"/>
              </a:lnSpc>
              <a:spcBef>
                <a:spcPts val="880"/>
              </a:spcBef>
            </a:pPr>
            <a:r>
              <a:rPr sz="1800" spc="-5" dirty="0">
                <a:solidFill>
                  <a:srgbClr val="FFFFFF"/>
                </a:solidFill>
                <a:latin typeface="Arial"/>
                <a:cs typeface="Arial"/>
              </a:rPr>
              <a:t>Insuline</a:t>
            </a:r>
            <a:r>
              <a:rPr sz="1800" spc="-10" dirty="0">
                <a:solidFill>
                  <a:srgbClr val="FFFFFF"/>
                </a:solidFill>
                <a:latin typeface="Arial"/>
                <a:cs typeface="Arial"/>
              </a:rPr>
              <a:t> </a:t>
            </a:r>
            <a:r>
              <a:rPr sz="1800" dirty="0">
                <a:solidFill>
                  <a:srgbClr val="FFFFFF"/>
                </a:solidFill>
                <a:latin typeface="Arial"/>
                <a:cs typeface="Arial"/>
              </a:rPr>
              <a:t>(boodschapper)</a:t>
            </a:r>
            <a:endParaRPr sz="1800" dirty="0">
              <a:latin typeface="Arial"/>
              <a:cs typeface="Arial"/>
            </a:endParaRPr>
          </a:p>
          <a:p>
            <a:pPr marL="12700">
              <a:lnSpc>
                <a:spcPct val="100000"/>
              </a:lnSpc>
              <a:spcBef>
                <a:spcPts val="785"/>
              </a:spcBef>
            </a:pPr>
            <a:r>
              <a:rPr sz="1800" spc="-5" dirty="0">
                <a:solidFill>
                  <a:srgbClr val="FFFFFF"/>
                </a:solidFill>
                <a:latin typeface="Arial"/>
                <a:cs typeface="Arial"/>
              </a:rPr>
              <a:t>=&gt; laat glucose binnen</a:t>
            </a:r>
            <a:endParaRPr sz="1800" dirty="0">
              <a:latin typeface="Arial"/>
              <a:cs typeface="Arial"/>
            </a:endParaRPr>
          </a:p>
          <a:p>
            <a:pPr>
              <a:lnSpc>
                <a:spcPct val="100000"/>
              </a:lnSpc>
            </a:pPr>
            <a:endParaRPr sz="2000" dirty="0">
              <a:latin typeface="Arial"/>
              <a:cs typeface="Arial"/>
            </a:endParaRPr>
          </a:p>
          <a:p>
            <a:pPr marL="12700">
              <a:lnSpc>
                <a:spcPct val="100000"/>
              </a:lnSpc>
              <a:spcBef>
                <a:spcPts val="1430"/>
              </a:spcBef>
            </a:pPr>
            <a:r>
              <a:rPr sz="1800" spc="-5" dirty="0">
                <a:solidFill>
                  <a:srgbClr val="FFFFFF"/>
                </a:solidFill>
                <a:latin typeface="Arial"/>
                <a:cs typeface="Arial"/>
              </a:rPr>
              <a:t>Problemen </a:t>
            </a:r>
            <a:r>
              <a:rPr sz="1800" dirty="0">
                <a:solidFill>
                  <a:srgbClr val="FFFFFF"/>
                </a:solidFill>
                <a:latin typeface="Arial"/>
                <a:cs typeface="Arial"/>
              </a:rPr>
              <a:t>met</a:t>
            </a:r>
            <a:r>
              <a:rPr sz="1800" spc="-10" dirty="0">
                <a:solidFill>
                  <a:srgbClr val="FFFFFF"/>
                </a:solidFill>
                <a:latin typeface="Arial"/>
                <a:cs typeface="Arial"/>
              </a:rPr>
              <a:t> </a:t>
            </a:r>
            <a:r>
              <a:rPr sz="1800" dirty="0">
                <a:solidFill>
                  <a:srgbClr val="FFFFFF"/>
                </a:solidFill>
                <a:latin typeface="Arial"/>
                <a:cs typeface="Arial"/>
              </a:rPr>
              <a:t>insuline</a:t>
            </a:r>
            <a:endParaRPr sz="1800" dirty="0">
              <a:latin typeface="Arial"/>
              <a:cs typeface="Arial"/>
            </a:endParaRPr>
          </a:p>
          <a:p>
            <a:pPr marL="12700">
              <a:lnSpc>
                <a:spcPct val="100000"/>
              </a:lnSpc>
              <a:spcBef>
                <a:spcPts val="780"/>
              </a:spcBef>
            </a:pPr>
            <a:r>
              <a:rPr sz="1800" dirty="0">
                <a:solidFill>
                  <a:srgbClr val="FFFFFF"/>
                </a:solidFill>
                <a:latin typeface="Arial"/>
                <a:cs typeface="Arial"/>
              </a:rPr>
              <a:t>=&gt;</a:t>
            </a:r>
            <a:r>
              <a:rPr sz="1800" spc="-5" dirty="0">
                <a:solidFill>
                  <a:srgbClr val="FFFFFF"/>
                </a:solidFill>
                <a:latin typeface="Arial"/>
                <a:cs typeface="Arial"/>
              </a:rPr>
              <a:t> Diabetes</a:t>
            </a:r>
            <a:endParaRPr sz="1800" dirty="0">
              <a:latin typeface="Arial"/>
              <a:cs typeface="Arial"/>
            </a:endParaRPr>
          </a:p>
          <a:p>
            <a:pPr>
              <a:lnSpc>
                <a:spcPct val="100000"/>
              </a:lnSpc>
              <a:spcBef>
                <a:spcPts val="20"/>
              </a:spcBef>
            </a:pPr>
            <a:endParaRPr sz="2550" dirty="0">
              <a:latin typeface="Arial"/>
              <a:cs typeface="Arial"/>
            </a:endParaRPr>
          </a:p>
          <a:p>
            <a:pPr marL="12700" marR="378460">
              <a:lnSpc>
                <a:spcPct val="136100"/>
              </a:lnSpc>
              <a:tabLst>
                <a:tab pos="1168400" algn="l"/>
              </a:tabLst>
            </a:pPr>
            <a:r>
              <a:rPr sz="1800" spc="-5" dirty="0">
                <a:solidFill>
                  <a:srgbClr val="FFFFFF"/>
                </a:solidFill>
                <a:latin typeface="Arial"/>
                <a:cs typeface="Arial"/>
              </a:rPr>
              <a:t>Diabetes</a:t>
            </a:r>
            <a:r>
              <a:rPr sz="1800" dirty="0">
                <a:solidFill>
                  <a:srgbClr val="FFFFFF"/>
                </a:solidFill>
                <a:latin typeface="Arial"/>
                <a:cs typeface="Arial"/>
              </a:rPr>
              <a:t> I	= </a:t>
            </a:r>
            <a:r>
              <a:rPr sz="1800" spc="-5" dirty="0">
                <a:solidFill>
                  <a:srgbClr val="FFFFFF"/>
                </a:solidFill>
                <a:latin typeface="Arial"/>
                <a:cs typeface="Arial"/>
              </a:rPr>
              <a:t>auto-immuun  Diabetes </a:t>
            </a:r>
            <a:r>
              <a:rPr sz="1800" dirty="0">
                <a:solidFill>
                  <a:srgbClr val="FFFFFF"/>
                </a:solidFill>
                <a:latin typeface="Arial"/>
                <a:cs typeface="Arial"/>
              </a:rPr>
              <a:t>II = </a:t>
            </a:r>
            <a:r>
              <a:rPr sz="1800" spc="-5" dirty="0">
                <a:solidFill>
                  <a:srgbClr val="FFFFFF"/>
                </a:solidFill>
                <a:latin typeface="Arial"/>
                <a:cs typeface="Arial"/>
              </a:rPr>
              <a:t>verstoring</a:t>
            </a:r>
            <a:r>
              <a:rPr sz="1800" spc="-25" dirty="0">
                <a:solidFill>
                  <a:srgbClr val="FFFFFF"/>
                </a:solidFill>
                <a:latin typeface="Arial"/>
                <a:cs typeface="Arial"/>
              </a:rPr>
              <a:t> </a:t>
            </a:r>
            <a:r>
              <a:rPr sz="1800" dirty="0">
                <a:solidFill>
                  <a:srgbClr val="FFFFFF"/>
                </a:solidFill>
                <a:latin typeface="Arial"/>
                <a:cs typeface="Arial"/>
              </a:rPr>
              <a:t>regulatie</a:t>
            </a:r>
            <a:endParaRPr sz="1800" dirty="0">
              <a:latin typeface="Arial"/>
              <a:cs typeface="Arial"/>
            </a:endParaRPr>
          </a:p>
          <a:p>
            <a:pPr marL="12700">
              <a:lnSpc>
                <a:spcPts val="2055"/>
              </a:lnSpc>
              <a:spcBef>
                <a:spcPts val="785"/>
              </a:spcBef>
            </a:pPr>
            <a:r>
              <a:rPr sz="1800" dirty="0">
                <a:solidFill>
                  <a:srgbClr val="FFFFFF"/>
                </a:solidFill>
                <a:latin typeface="Arial"/>
                <a:cs typeface="Arial"/>
              </a:rPr>
              <a:t>=&gt; </a:t>
            </a:r>
            <a:r>
              <a:rPr sz="1800" spc="-35" dirty="0">
                <a:solidFill>
                  <a:srgbClr val="FFFFFF"/>
                </a:solidFill>
                <a:latin typeface="Arial"/>
                <a:cs typeface="Arial"/>
              </a:rPr>
              <a:t>Vaak </a:t>
            </a:r>
            <a:r>
              <a:rPr sz="1800" dirty="0">
                <a:solidFill>
                  <a:srgbClr val="FFFFFF"/>
                </a:solidFill>
                <a:latin typeface="Arial"/>
                <a:cs typeface="Arial"/>
              </a:rPr>
              <a:t>door </a:t>
            </a:r>
            <a:r>
              <a:rPr sz="1800" dirty="0">
                <a:solidFill>
                  <a:srgbClr val="FFFF00"/>
                </a:solidFill>
                <a:latin typeface="Arial"/>
                <a:cs typeface="Arial"/>
              </a:rPr>
              <a:t>insuline</a:t>
            </a:r>
            <a:r>
              <a:rPr sz="1800" spc="-35" dirty="0">
                <a:solidFill>
                  <a:srgbClr val="FFFF00"/>
                </a:solidFill>
                <a:latin typeface="Arial"/>
                <a:cs typeface="Arial"/>
              </a:rPr>
              <a:t> </a:t>
            </a:r>
            <a:r>
              <a:rPr sz="1800" spc="-5" dirty="0">
                <a:solidFill>
                  <a:srgbClr val="FFFF00"/>
                </a:solidFill>
                <a:latin typeface="Arial"/>
                <a:cs typeface="Arial"/>
              </a:rPr>
              <a:t>resistentie</a:t>
            </a:r>
            <a:endParaRPr sz="1800" dirty="0">
              <a:latin typeface="Arial"/>
              <a:cs typeface="Arial"/>
            </a:endParaRPr>
          </a:p>
          <a:p>
            <a:pPr marL="12700">
              <a:lnSpc>
                <a:spcPts val="2055"/>
              </a:lnSpc>
            </a:pPr>
            <a:r>
              <a:rPr sz="1800" spc="-5" dirty="0">
                <a:solidFill>
                  <a:srgbClr val="FFFFFF"/>
                </a:solidFill>
                <a:latin typeface="Arial"/>
                <a:cs typeface="Arial"/>
              </a:rPr>
              <a:t>(veel glucose, weinig </a:t>
            </a:r>
            <a:r>
              <a:rPr sz="1800" dirty="0">
                <a:solidFill>
                  <a:srgbClr val="FFFFFF"/>
                </a:solidFill>
                <a:latin typeface="Arial"/>
                <a:cs typeface="Arial"/>
              </a:rPr>
              <a:t>beweging,</a:t>
            </a:r>
            <a:r>
              <a:rPr sz="1800" spc="-30" dirty="0">
                <a:solidFill>
                  <a:srgbClr val="FFFFFF"/>
                </a:solidFill>
                <a:latin typeface="Arial"/>
                <a:cs typeface="Arial"/>
              </a:rPr>
              <a:t> </a:t>
            </a:r>
            <a:r>
              <a:rPr sz="1800" dirty="0">
                <a:solidFill>
                  <a:srgbClr val="FFFF00"/>
                </a:solidFill>
                <a:latin typeface="Arial"/>
                <a:cs typeface="Arial"/>
              </a:rPr>
              <a:t>vet</a:t>
            </a:r>
            <a:r>
              <a:rPr sz="1800" dirty="0">
                <a:solidFill>
                  <a:srgbClr val="FFFFFF"/>
                </a:solidFill>
                <a:latin typeface="Arial"/>
                <a:cs typeface="Arial"/>
              </a:rPr>
              <a:t>)</a:t>
            </a:r>
            <a:endParaRPr sz="1800" dirty="0">
              <a:latin typeface="Arial"/>
              <a:cs typeface="Arial"/>
            </a:endParaRPr>
          </a:p>
        </p:txBody>
      </p:sp>
      <p:sp>
        <p:nvSpPr>
          <p:cNvPr id="4" name="object 4"/>
          <p:cNvSpPr txBox="1"/>
          <p:nvPr/>
        </p:nvSpPr>
        <p:spPr>
          <a:xfrm>
            <a:off x="1117853" y="5824728"/>
            <a:ext cx="5111750" cy="369570"/>
          </a:xfrm>
          <a:prstGeom prst="rect">
            <a:avLst/>
          </a:prstGeom>
          <a:solidFill>
            <a:srgbClr val="E7E6E6"/>
          </a:solidFill>
        </p:spPr>
        <p:txBody>
          <a:bodyPr vert="horz" wrap="square" lIns="0" tIns="31115" rIns="0" bIns="0" rtlCol="0">
            <a:spAutoFit/>
          </a:bodyPr>
          <a:lstStyle/>
          <a:p>
            <a:pPr marL="90805">
              <a:lnSpc>
                <a:spcPct val="100000"/>
              </a:lnSpc>
              <a:spcBef>
                <a:spcPts val="245"/>
              </a:spcBef>
            </a:pPr>
            <a:r>
              <a:rPr sz="1800" u="sng" spc="-15" dirty="0">
                <a:solidFill>
                  <a:srgbClr val="0462C1"/>
                </a:solidFill>
                <a:uFill>
                  <a:solidFill>
                    <a:srgbClr val="0462C1"/>
                  </a:solidFill>
                </a:uFill>
                <a:latin typeface="Carlito"/>
                <a:cs typeface="Carlito"/>
                <a:hlinkClick r:id="rId2"/>
              </a:rPr>
              <a:t>https://www.youtube.com/watch?v=OXAe3eOjqCk</a:t>
            </a:r>
            <a:endParaRPr sz="1800">
              <a:latin typeface="Carlito"/>
              <a:cs typeface="Carlito"/>
            </a:endParaRPr>
          </a:p>
        </p:txBody>
      </p:sp>
      <p:sp>
        <p:nvSpPr>
          <p:cNvPr id="5" name="object 5"/>
          <p:cNvSpPr/>
          <p:nvPr/>
        </p:nvSpPr>
        <p:spPr>
          <a:xfrm>
            <a:off x="5114250" y="1681636"/>
            <a:ext cx="4650535" cy="349894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51419" y="1575054"/>
            <a:ext cx="3168396" cy="269214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916939" y="578611"/>
            <a:ext cx="5074285" cy="836930"/>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Insuline</a:t>
            </a:r>
            <a:r>
              <a:rPr sz="2800" spc="5" dirty="0">
                <a:solidFill>
                  <a:srgbClr val="FFFFFF"/>
                </a:solidFill>
              </a:rPr>
              <a:t> </a:t>
            </a:r>
            <a:r>
              <a:rPr sz="2800" dirty="0">
                <a:solidFill>
                  <a:srgbClr val="FFFFFF"/>
                </a:solidFill>
              </a:rPr>
              <a:t>resistentie</a:t>
            </a:r>
            <a:endParaRPr sz="2800"/>
          </a:p>
          <a:p>
            <a:pPr marL="12700">
              <a:lnSpc>
                <a:spcPts val="3190"/>
              </a:lnSpc>
            </a:pPr>
            <a:r>
              <a:rPr sz="2800" spc="-55" dirty="0">
                <a:solidFill>
                  <a:srgbClr val="FFFFFF"/>
                </a:solidFill>
              </a:rPr>
              <a:t>Teveel </a:t>
            </a:r>
            <a:r>
              <a:rPr sz="2800" dirty="0">
                <a:solidFill>
                  <a:srgbClr val="FFFFFF"/>
                </a:solidFill>
              </a:rPr>
              <a:t>eten, te weinig</a:t>
            </a:r>
            <a:r>
              <a:rPr sz="2800" spc="20" dirty="0">
                <a:solidFill>
                  <a:srgbClr val="FFFFFF"/>
                </a:solidFill>
              </a:rPr>
              <a:t> </a:t>
            </a:r>
            <a:r>
              <a:rPr sz="2800" dirty="0">
                <a:solidFill>
                  <a:srgbClr val="FFFFFF"/>
                </a:solidFill>
              </a:rPr>
              <a:t>beweging</a:t>
            </a:r>
            <a:endParaRPr sz="2800"/>
          </a:p>
        </p:txBody>
      </p:sp>
      <p:sp>
        <p:nvSpPr>
          <p:cNvPr id="4" name="object 4"/>
          <p:cNvSpPr/>
          <p:nvPr/>
        </p:nvSpPr>
        <p:spPr>
          <a:xfrm>
            <a:off x="925067" y="1575053"/>
            <a:ext cx="6539483" cy="442874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8040369" y="4353813"/>
            <a:ext cx="1931670" cy="1019175"/>
          </a:xfrm>
          <a:prstGeom prst="rect">
            <a:avLst/>
          </a:prstGeom>
        </p:spPr>
        <p:txBody>
          <a:bodyPr vert="horz" wrap="square" lIns="0" tIns="111760" rIns="0" bIns="0" rtlCol="0">
            <a:spAutoFit/>
          </a:bodyPr>
          <a:lstStyle/>
          <a:p>
            <a:pPr marL="12700">
              <a:lnSpc>
                <a:spcPct val="100000"/>
              </a:lnSpc>
              <a:spcBef>
                <a:spcPts val="880"/>
              </a:spcBef>
            </a:pPr>
            <a:r>
              <a:rPr sz="1800" spc="-35" dirty="0">
                <a:solidFill>
                  <a:srgbClr val="FFFFFF"/>
                </a:solidFill>
                <a:latin typeface="Arial"/>
                <a:cs typeface="Arial"/>
              </a:rPr>
              <a:t>Teveel</a:t>
            </a:r>
            <a:r>
              <a:rPr sz="1800" spc="-20" dirty="0">
                <a:solidFill>
                  <a:srgbClr val="FFFFFF"/>
                </a:solidFill>
                <a:latin typeface="Arial"/>
                <a:cs typeface="Arial"/>
              </a:rPr>
              <a:t> </a:t>
            </a:r>
            <a:r>
              <a:rPr sz="1800" spc="-5" dirty="0">
                <a:solidFill>
                  <a:srgbClr val="FFFFFF"/>
                </a:solidFill>
                <a:latin typeface="Arial"/>
                <a:cs typeface="Arial"/>
              </a:rPr>
              <a:t>suikers</a:t>
            </a:r>
            <a:endParaRPr sz="1800">
              <a:latin typeface="Arial"/>
              <a:cs typeface="Arial"/>
            </a:endParaRPr>
          </a:p>
          <a:p>
            <a:pPr marL="12700" marR="5080">
              <a:lnSpc>
                <a:spcPts val="1939"/>
              </a:lnSpc>
              <a:spcBef>
                <a:spcPts val="1025"/>
              </a:spcBef>
            </a:pPr>
            <a:r>
              <a:rPr sz="1800" dirty="0">
                <a:solidFill>
                  <a:srgbClr val="FFFFFF"/>
                </a:solidFill>
                <a:latin typeface="Arial"/>
                <a:cs typeface="Arial"/>
              </a:rPr>
              <a:t>=&gt; </a:t>
            </a:r>
            <a:r>
              <a:rPr sz="1800" spc="-5" dirty="0">
                <a:solidFill>
                  <a:srgbClr val="FFFFFF"/>
                </a:solidFill>
                <a:latin typeface="Arial"/>
                <a:cs typeface="Arial"/>
              </a:rPr>
              <a:t>Suikers</a:t>
            </a:r>
            <a:r>
              <a:rPr sz="1800" spc="-75" dirty="0">
                <a:solidFill>
                  <a:srgbClr val="FFFFFF"/>
                </a:solidFill>
                <a:latin typeface="Arial"/>
                <a:cs typeface="Arial"/>
              </a:rPr>
              <a:t> </a:t>
            </a:r>
            <a:r>
              <a:rPr sz="1800" dirty="0">
                <a:solidFill>
                  <a:srgbClr val="FFFFFF"/>
                </a:solidFill>
                <a:latin typeface="Arial"/>
                <a:cs typeface="Arial"/>
              </a:rPr>
              <a:t>worden  </a:t>
            </a:r>
            <a:r>
              <a:rPr sz="1800" spc="-5" dirty="0">
                <a:solidFill>
                  <a:srgbClr val="FFFFFF"/>
                </a:solidFill>
                <a:latin typeface="Arial"/>
                <a:cs typeface="Arial"/>
              </a:rPr>
              <a:t>omgezet in</a:t>
            </a:r>
            <a:r>
              <a:rPr sz="1800" spc="-40" dirty="0">
                <a:solidFill>
                  <a:srgbClr val="FFFFFF"/>
                </a:solidFill>
                <a:latin typeface="Arial"/>
                <a:cs typeface="Arial"/>
              </a:rPr>
              <a:t> </a:t>
            </a:r>
            <a:r>
              <a:rPr sz="1800" dirty="0">
                <a:solidFill>
                  <a:srgbClr val="FFFFFF"/>
                </a:solidFill>
                <a:latin typeface="Arial"/>
                <a:cs typeface="Arial"/>
              </a:rPr>
              <a:t>vet.</a:t>
            </a:r>
            <a:endParaRPr sz="1800">
              <a:latin typeface="Arial"/>
              <a:cs typeface="Arial"/>
            </a:endParaRPr>
          </a:p>
        </p:txBody>
      </p:sp>
      <p:sp>
        <p:nvSpPr>
          <p:cNvPr id="6" name="object 6"/>
          <p:cNvSpPr txBox="1"/>
          <p:nvPr/>
        </p:nvSpPr>
        <p:spPr>
          <a:xfrm>
            <a:off x="925067" y="6254496"/>
            <a:ext cx="7268209" cy="370840"/>
          </a:xfrm>
          <a:prstGeom prst="rect">
            <a:avLst/>
          </a:prstGeom>
          <a:solidFill>
            <a:srgbClr val="E7E6E6"/>
          </a:solidFill>
        </p:spPr>
        <p:txBody>
          <a:bodyPr vert="horz" wrap="square" lIns="0" tIns="40005" rIns="0" bIns="0" rtlCol="0">
            <a:spAutoFit/>
          </a:bodyPr>
          <a:lstStyle/>
          <a:p>
            <a:pPr marL="91440">
              <a:lnSpc>
                <a:spcPct val="100000"/>
              </a:lnSpc>
              <a:spcBef>
                <a:spcPts val="315"/>
              </a:spcBef>
            </a:pPr>
            <a:r>
              <a:rPr sz="1900" u="sng" dirty="0">
                <a:solidFill>
                  <a:srgbClr val="0462C1"/>
                </a:solidFill>
                <a:uFill>
                  <a:solidFill>
                    <a:srgbClr val="0462C1"/>
                  </a:solidFill>
                </a:uFill>
                <a:latin typeface="Arial"/>
                <a:cs typeface="Arial"/>
                <a:hlinkClick r:id="rId4"/>
              </a:rPr>
              <a:t>https://www.youtube.com/watch?v=KYoV3RxwFD8</a:t>
            </a:r>
            <a:endParaRPr sz="1900">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01013" y="493775"/>
            <a:ext cx="5053965"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Activiteit en</a:t>
            </a:r>
            <a:r>
              <a:rPr sz="2800" spc="-85" dirty="0">
                <a:solidFill>
                  <a:srgbClr val="FFFFFF"/>
                </a:solidFill>
              </a:rPr>
              <a:t> </a:t>
            </a:r>
            <a:r>
              <a:rPr sz="2800" dirty="0">
                <a:solidFill>
                  <a:srgbClr val="FFFFFF"/>
                </a:solidFill>
              </a:rPr>
              <a:t>energiehuishouding</a:t>
            </a:r>
            <a:endParaRPr sz="2800"/>
          </a:p>
        </p:txBody>
      </p:sp>
      <p:sp>
        <p:nvSpPr>
          <p:cNvPr id="3" name="object 3"/>
          <p:cNvSpPr/>
          <p:nvPr/>
        </p:nvSpPr>
        <p:spPr>
          <a:xfrm>
            <a:off x="5369814" y="2138172"/>
            <a:ext cx="5023866" cy="354101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46988" y="1311402"/>
            <a:ext cx="4191762" cy="436778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076705" y="6122670"/>
            <a:ext cx="7433309" cy="370840"/>
          </a:xfrm>
          <a:prstGeom prst="rect">
            <a:avLst/>
          </a:prstGeom>
          <a:solidFill>
            <a:srgbClr val="E7E6E6"/>
          </a:solidFill>
        </p:spPr>
        <p:txBody>
          <a:bodyPr vert="horz" wrap="square" lIns="0" tIns="31750" rIns="0" bIns="0" rtlCol="0">
            <a:spAutoFit/>
          </a:bodyPr>
          <a:lstStyle/>
          <a:p>
            <a:pPr marL="91440">
              <a:lnSpc>
                <a:spcPct val="100000"/>
              </a:lnSpc>
              <a:spcBef>
                <a:spcPts val="250"/>
              </a:spcBef>
            </a:pPr>
            <a:r>
              <a:rPr sz="1800" u="sng" spc="-10" dirty="0">
                <a:solidFill>
                  <a:srgbClr val="0462C1"/>
                </a:solidFill>
                <a:uFill>
                  <a:solidFill>
                    <a:srgbClr val="0462C1"/>
                  </a:solidFill>
                </a:uFill>
                <a:latin typeface="Carlito"/>
                <a:cs typeface="Carlito"/>
                <a:hlinkClick r:id="rId4"/>
              </a:rPr>
              <a:t>http://science.howstuffworks.com/life/cellular-microscopic/fat-cell2.htm</a:t>
            </a:r>
            <a:endParaRPr sz="1800">
              <a:latin typeface="Carlito"/>
              <a:cs typeface="Carli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490219"/>
            <a:ext cx="4519930" cy="836930"/>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Insuline resistentie:  Onderzoek op vele</a:t>
            </a:r>
            <a:r>
              <a:rPr sz="2800" spc="-60" dirty="0">
                <a:solidFill>
                  <a:srgbClr val="FFFFFF"/>
                </a:solidFill>
              </a:rPr>
              <a:t> </a:t>
            </a:r>
            <a:r>
              <a:rPr sz="2800" dirty="0">
                <a:solidFill>
                  <a:srgbClr val="FFFFFF"/>
                </a:solidFill>
              </a:rPr>
              <a:t>terreinen</a:t>
            </a:r>
            <a:endParaRPr sz="2800"/>
          </a:p>
        </p:txBody>
      </p:sp>
      <p:sp>
        <p:nvSpPr>
          <p:cNvPr id="3" name="object 3"/>
          <p:cNvSpPr/>
          <p:nvPr/>
        </p:nvSpPr>
        <p:spPr>
          <a:xfrm>
            <a:off x="4114800" y="1668779"/>
            <a:ext cx="4923282" cy="3707891"/>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997966" y="1687576"/>
            <a:ext cx="2794000" cy="304355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FFFF"/>
                </a:solidFill>
                <a:latin typeface="Carlito"/>
                <a:cs typeface="Carlito"/>
              </a:rPr>
              <a:t>Receptoren</a:t>
            </a:r>
            <a:endParaRPr sz="1800">
              <a:latin typeface="Carlito"/>
              <a:cs typeface="Carlito"/>
            </a:endParaRPr>
          </a:p>
          <a:p>
            <a:pPr marL="12700" marR="739775">
              <a:lnSpc>
                <a:spcPct val="200000"/>
              </a:lnSpc>
            </a:pPr>
            <a:r>
              <a:rPr sz="1800" dirty="0">
                <a:solidFill>
                  <a:srgbClr val="FFFFFF"/>
                </a:solidFill>
                <a:latin typeface="Carlito"/>
                <a:cs typeface="Carlito"/>
              </a:rPr>
              <a:t>2nd </a:t>
            </a:r>
            <a:r>
              <a:rPr sz="1800" spc="-10" dirty="0">
                <a:solidFill>
                  <a:srgbClr val="FFFFFF"/>
                </a:solidFill>
                <a:latin typeface="Carlito"/>
                <a:cs typeface="Carlito"/>
              </a:rPr>
              <a:t>messengers  Ontstekingsprocessen  </a:t>
            </a:r>
            <a:r>
              <a:rPr sz="1800" spc="-5" dirty="0">
                <a:solidFill>
                  <a:srgbClr val="FFFFFF"/>
                </a:solidFill>
                <a:latin typeface="Carlito"/>
                <a:cs typeface="Carlito"/>
              </a:rPr>
              <a:t>Mitochondria</a:t>
            </a:r>
            <a:endParaRPr sz="1800">
              <a:latin typeface="Carlito"/>
              <a:cs typeface="Carlito"/>
            </a:endParaRPr>
          </a:p>
          <a:p>
            <a:pPr>
              <a:lnSpc>
                <a:spcPct val="100000"/>
              </a:lnSpc>
              <a:spcBef>
                <a:spcPts val="20"/>
              </a:spcBef>
            </a:pPr>
            <a:endParaRPr sz="1750">
              <a:latin typeface="Carlito"/>
              <a:cs typeface="Carlito"/>
            </a:endParaRPr>
          </a:p>
          <a:p>
            <a:pPr marL="12700" marR="5080">
              <a:lnSpc>
                <a:spcPct val="100000"/>
              </a:lnSpc>
            </a:pPr>
            <a:r>
              <a:rPr sz="1800" spc="-5" dirty="0">
                <a:solidFill>
                  <a:srgbClr val="FFFFFF"/>
                </a:solidFill>
                <a:latin typeface="Carlito"/>
                <a:cs typeface="Carlito"/>
              </a:rPr>
              <a:t>Farmacie: </a:t>
            </a:r>
            <a:r>
              <a:rPr sz="1800" dirty="0">
                <a:solidFill>
                  <a:srgbClr val="FFFFFF"/>
                </a:solidFill>
                <a:latin typeface="Carlito"/>
                <a:cs typeface="Carlito"/>
              </a:rPr>
              <a:t>Geld </a:t>
            </a:r>
            <a:r>
              <a:rPr sz="1800" spc="-10" dirty="0">
                <a:solidFill>
                  <a:srgbClr val="FFFFFF"/>
                </a:solidFill>
                <a:latin typeface="Carlito"/>
                <a:cs typeface="Carlito"/>
              </a:rPr>
              <a:t>verdienen </a:t>
            </a:r>
            <a:r>
              <a:rPr sz="1800" dirty="0">
                <a:solidFill>
                  <a:srgbClr val="FFFFFF"/>
                </a:solidFill>
                <a:latin typeface="Carlito"/>
                <a:cs typeface="Carlito"/>
              </a:rPr>
              <a:t>aan  </a:t>
            </a:r>
            <a:r>
              <a:rPr sz="1800" spc="-10" dirty="0">
                <a:solidFill>
                  <a:srgbClr val="FFFFFF"/>
                </a:solidFill>
                <a:latin typeface="Carlito"/>
                <a:cs typeface="Carlito"/>
              </a:rPr>
              <a:t>probleem </a:t>
            </a:r>
            <a:r>
              <a:rPr sz="1800" spc="-5" dirty="0">
                <a:solidFill>
                  <a:srgbClr val="FFFFFF"/>
                </a:solidFill>
                <a:latin typeface="Carlito"/>
                <a:cs typeface="Carlito"/>
              </a:rPr>
              <a:t>ipv </a:t>
            </a:r>
            <a:r>
              <a:rPr sz="1800" spc="-10" dirty="0">
                <a:solidFill>
                  <a:srgbClr val="FFFFFF"/>
                </a:solidFill>
                <a:latin typeface="Carlito"/>
                <a:cs typeface="Carlito"/>
              </a:rPr>
              <a:t>probleem  </a:t>
            </a:r>
            <a:r>
              <a:rPr sz="1800" spc="-5" dirty="0">
                <a:solidFill>
                  <a:srgbClr val="FFFFFF"/>
                </a:solidFill>
                <a:latin typeface="Carlito"/>
                <a:cs typeface="Carlito"/>
              </a:rPr>
              <a:t>oplossen!</a:t>
            </a:r>
            <a:endParaRPr sz="1800">
              <a:latin typeface="Carlito"/>
              <a:cs typeface="Carli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20646" y="551420"/>
            <a:ext cx="4484370" cy="423193"/>
          </a:xfrm>
          <a:prstGeom prst="rect">
            <a:avLst/>
          </a:prstGeom>
        </p:spPr>
        <p:txBody>
          <a:bodyPr vert="horz" wrap="square" lIns="0" tIns="12700" rIns="0" bIns="0" rtlCol="0">
            <a:spAutoFit/>
          </a:bodyPr>
          <a:lstStyle/>
          <a:p>
            <a:pPr marL="12700">
              <a:lnSpc>
                <a:spcPts val="3195"/>
              </a:lnSpc>
              <a:spcBef>
                <a:spcPts val="100"/>
              </a:spcBef>
            </a:pPr>
            <a:r>
              <a:rPr sz="2800" spc="-25" dirty="0" err="1">
                <a:solidFill>
                  <a:srgbClr val="FFFFFF"/>
                </a:solidFill>
                <a:latin typeface="+mn-lt"/>
              </a:rPr>
              <a:t>Vetten</a:t>
            </a:r>
            <a:r>
              <a:rPr lang="nl-NL" sz="2800" spc="-25" dirty="0">
                <a:solidFill>
                  <a:srgbClr val="FFFFFF"/>
                </a:solidFill>
                <a:latin typeface="+mn-lt"/>
              </a:rPr>
              <a:t>, z</a:t>
            </a:r>
            <a:r>
              <a:rPr sz="2800" dirty="0" err="1">
                <a:solidFill>
                  <a:srgbClr val="FFFFFF"/>
                </a:solidFill>
                <a:latin typeface="+mn-lt"/>
              </a:rPr>
              <a:t>ijn</a:t>
            </a:r>
            <a:r>
              <a:rPr sz="2800" dirty="0">
                <a:solidFill>
                  <a:srgbClr val="FFFFFF"/>
                </a:solidFill>
                <a:latin typeface="+mn-lt"/>
              </a:rPr>
              <a:t> gedeeltelijk</a:t>
            </a:r>
            <a:r>
              <a:rPr sz="2800" spc="-50" dirty="0">
                <a:solidFill>
                  <a:srgbClr val="FFFFFF"/>
                </a:solidFill>
                <a:latin typeface="+mn-lt"/>
              </a:rPr>
              <a:t> </a:t>
            </a:r>
            <a:r>
              <a:rPr sz="2800" dirty="0">
                <a:solidFill>
                  <a:srgbClr val="FFFF00"/>
                </a:solidFill>
                <a:latin typeface="+mn-lt"/>
              </a:rPr>
              <a:t>polair</a:t>
            </a:r>
            <a:endParaRPr sz="2800" dirty="0">
              <a:latin typeface="+mn-lt"/>
            </a:endParaRPr>
          </a:p>
        </p:txBody>
      </p:sp>
      <p:sp>
        <p:nvSpPr>
          <p:cNvPr id="3" name="object 3"/>
          <p:cNvSpPr txBox="1"/>
          <p:nvPr/>
        </p:nvSpPr>
        <p:spPr>
          <a:xfrm>
            <a:off x="994760" y="4436371"/>
            <a:ext cx="5179061" cy="662425"/>
          </a:xfrm>
          <a:prstGeom prst="rect">
            <a:avLst/>
          </a:prstGeom>
        </p:spPr>
        <p:txBody>
          <a:bodyPr vert="horz" wrap="square" lIns="0" tIns="12700" rIns="0" bIns="0" rtlCol="0">
            <a:spAutoFit/>
          </a:bodyPr>
          <a:lstStyle/>
          <a:p>
            <a:pPr marL="240665" marR="5080" indent="-240665">
              <a:lnSpc>
                <a:spcPct val="116100"/>
              </a:lnSpc>
              <a:spcBef>
                <a:spcPts val="100"/>
              </a:spcBef>
              <a:buChar char="•"/>
              <a:tabLst>
                <a:tab pos="240665" algn="l"/>
                <a:tab pos="241300" algn="l"/>
              </a:tabLst>
            </a:pPr>
            <a:r>
              <a:rPr sz="1800" dirty="0">
                <a:solidFill>
                  <a:srgbClr val="FFFFFF"/>
                </a:solidFill>
                <a:latin typeface="Arial"/>
                <a:cs typeface="Arial"/>
              </a:rPr>
              <a:t>Non-polaire staarten</a:t>
            </a:r>
            <a:r>
              <a:rPr sz="1800" spc="-110" dirty="0">
                <a:solidFill>
                  <a:srgbClr val="FFFFFF"/>
                </a:solidFill>
                <a:latin typeface="Arial"/>
                <a:cs typeface="Arial"/>
              </a:rPr>
              <a:t> </a:t>
            </a:r>
            <a:r>
              <a:rPr sz="1800" dirty="0" err="1">
                <a:solidFill>
                  <a:srgbClr val="FFFFFF"/>
                </a:solidFill>
                <a:latin typeface="Arial"/>
                <a:cs typeface="Arial"/>
              </a:rPr>
              <a:t>wenden</a:t>
            </a:r>
            <a:r>
              <a:rPr sz="1800" dirty="0">
                <a:solidFill>
                  <a:srgbClr val="FFFFFF"/>
                </a:solidFill>
                <a:latin typeface="Arial"/>
                <a:cs typeface="Arial"/>
              </a:rPr>
              <a:t> </a:t>
            </a:r>
            <a:r>
              <a:rPr sz="1800" spc="-5" dirty="0" err="1">
                <a:solidFill>
                  <a:srgbClr val="FFFFFF"/>
                </a:solidFill>
                <a:latin typeface="Arial"/>
                <a:cs typeface="Arial"/>
              </a:rPr>
              <a:t>zich</a:t>
            </a:r>
            <a:r>
              <a:rPr sz="1800" spc="-5" dirty="0">
                <a:solidFill>
                  <a:srgbClr val="FFFFFF"/>
                </a:solidFill>
                <a:latin typeface="Arial"/>
                <a:cs typeface="Arial"/>
              </a:rPr>
              <a:t> </a:t>
            </a:r>
            <a:r>
              <a:rPr sz="1800" dirty="0">
                <a:solidFill>
                  <a:srgbClr val="FFFFFF"/>
                </a:solidFill>
                <a:latin typeface="Arial"/>
                <a:cs typeface="Arial"/>
              </a:rPr>
              <a:t>af </a:t>
            </a:r>
            <a:r>
              <a:rPr sz="1800" spc="-5" dirty="0">
                <a:solidFill>
                  <a:srgbClr val="FFFFFF"/>
                </a:solidFill>
                <a:latin typeface="Arial"/>
                <a:cs typeface="Arial"/>
              </a:rPr>
              <a:t>van</a:t>
            </a:r>
            <a:r>
              <a:rPr sz="1800" spc="-25" dirty="0">
                <a:solidFill>
                  <a:srgbClr val="FFFFFF"/>
                </a:solidFill>
                <a:latin typeface="Arial"/>
                <a:cs typeface="Arial"/>
              </a:rPr>
              <a:t> </a:t>
            </a:r>
            <a:r>
              <a:rPr sz="1800" spc="-5" dirty="0">
                <a:solidFill>
                  <a:srgbClr val="FFFFFF"/>
                </a:solidFill>
                <a:latin typeface="Arial"/>
                <a:cs typeface="Arial"/>
              </a:rPr>
              <a:t>water</a:t>
            </a:r>
            <a:endParaRPr sz="1800" dirty="0">
              <a:latin typeface="Arial"/>
              <a:cs typeface="Arial"/>
            </a:endParaRPr>
          </a:p>
          <a:p>
            <a:pPr marL="12700">
              <a:lnSpc>
                <a:spcPct val="100000"/>
              </a:lnSpc>
              <a:spcBef>
                <a:spcPts val="355"/>
              </a:spcBef>
            </a:pPr>
            <a:r>
              <a:rPr sz="1800" spc="-5" dirty="0">
                <a:solidFill>
                  <a:srgbClr val="FFFF00"/>
                </a:solidFill>
                <a:latin typeface="Arial"/>
                <a:cs typeface="Arial"/>
              </a:rPr>
              <a:t>=&gt;</a:t>
            </a:r>
            <a:r>
              <a:rPr sz="1800" spc="-10" dirty="0">
                <a:solidFill>
                  <a:srgbClr val="FFFF00"/>
                </a:solidFill>
                <a:latin typeface="Arial"/>
                <a:cs typeface="Arial"/>
              </a:rPr>
              <a:t> </a:t>
            </a:r>
            <a:r>
              <a:rPr sz="1800" dirty="0">
                <a:solidFill>
                  <a:srgbClr val="FFFF00"/>
                </a:solidFill>
                <a:latin typeface="Arial"/>
                <a:cs typeface="Arial"/>
              </a:rPr>
              <a:t>self-organisation!</a:t>
            </a:r>
          </a:p>
        </p:txBody>
      </p:sp>
      <p:sp>
        <p:nvSpPr>
          <p:cNvPr id="4" name="object 4"/>
          <p:cNvSpPr txBox="1"/>
          <p:nvPr/>
        </p:nvSpPr>
        <p:spPr>
          <a:xfrm>
            <a:off x="916939" y="5283200"/>
            <a:ext cx="9966960" cy="300355"/>
          </a:xfrm>
          <a:prstGeom prst="rect">
            <a:avLst/>
          </a:prstGeom>
        </p:spPr>
        <p:txBody>
          <a:bodyPr vert="horz" wrap="square" lIns="0" tIns="12700" rIns="0" bIns="0" rtlCol="0">
            <a:spAutoFit/>
          </a:bodyPr>
          <a:lstStyle/>
          <a:p>
            <a:pPr marL="241300" indent="-228600">
              <a:lnSpc>
                <a:spcPct val="100000"/>
              </a:lnSpc>
              <a:spcBef>
                <a:spcPts val="100"/>
              </a:spcBef>
              <a:buChar char="•"/>
              <a:tabLst>
                <a:tab pos="240665" algn="l"/>
                <a:tab pos="241300" algn="l"/>
              </a:tabLst>
            </a:pPr>
            <a:r>
              <a:rPr sz="1800" dirty="0">
                <a:solidFill>
                  <a:srgbClr val="FFFFFF"/>
                </a:solidFill>
                <a:latin typeface="Arial"/>
                <a:cs typeface="Arial"/>
              </a:rPr>
              <a:t>Membranen bestaan uit </a:t>
            </a:r>
            <a:r>
              <a:rPr sz="1800" spc="-5" dirty="0">
                <a:solidFill>
                  <a:srgbClr val="FFFFFF"/>
                </a:solidFill>
                <a:latin typeface="Arial"/>
                <a:cs typeface="Arial"/>
              </a:rPr>
              <a:t>vetten </a:t>
            </a:r>
            <a:r>
              <a:rPr sz="1800" dirty="0">
                <a:solidFill>
                  <a:srgbClr val="FFFFFF"/>
                </a:solidFill>
                <a:latin typeface="Arial"/>
                <a:cs typeface="Arial"/>
              </a:rPr>
              <a:t>en sluiten compartimenten af voor polaire wateroplosbare</a:t>
            </a:r>
            <a:r>
              <a:rPr sz="1800" spc="-130" dirty="0">
                <a:solidFill>
                  <a:srgbClr val="FFFFFF"/>
                </a:solidFill>
                <a:latin typeface="Arial"/>
                <a:cs typeface="Arial"/>
              </a:rPr>
              <a:t> </a:t>
            </a:r>
            <a:r>
              <a:rPr sz="1800" spc="-5" dirty="0">
                <a:solidFill>
                  <a:srgbClr val="FFFFFF"/>
                </a:solidFill>
                <a:latin typeface="Arial"/>
                <a:cs typeface="Arial"/>
              </a:rPr>
              <a:t>stoffen</a:t>
            </a:r>
            <a:endParaRPr sz="1800">
              <a:latin typeface="Arial"/>
              <a:cs typeface="Arial"/>
            </a:endParaRPr>
          </a:p>
        </p:txBody>
      </p:sp>
      <p:sp>
        <p:nvSpPr>
          <p:cNvPr id="5" name="object 5"/>
          <p:cNvSpPr txBox="1"/>
          <p:nvPr/>
        </p:nvSpPr>
        <p:spPr>
          <a:xfrm>
            <a:off x="916939" y="5430773"/>
            <a:ext cx="2834005" cy="664210"/>
          </a:xfrm>
          <a:prstGeom prst="rect">
            <a:avLst/>
          </a:prstGeom>
        </p:spPr>
        <p:txBody>
          <a:bodyPr vert="horz" wrap="square" lIns="0" tIns="57150" rIns="0" bIns="0" rtlCol="0">
            <a:spAutoFit/>
          </a:bodyPr>
          <a:lstStyle/>
          <a:p>
            <a:pPr marL="241300">
              <a:lnSpc>
                <a:spcPct val="100000"/>
              </a:lnSpc>
              <a:spcBef>
                <a:spcPts val="450"/>
              </a:spcBef>
            </a:pPr>
            <a:r>
              <a:rPr sz="1800" spc="-5" dirty="0">
                <a:solidFill>
                  <a:srgbClr val="FFFFFF"/>
                </a:solidFill>
                <a:latin typeface="Arial"/>
                <a:cs typeface="Arial"/>
              </a:rPr>
              <a:t>(cel, kern,</a:t>
            </a:r>
            <a:r>
              <a:rPr sz="1800" spc="-40" dirty="0">
                <a:solidFill>
                  <a:srgbClr val="FFFFFF"/>
                </a:solidFill>
                <a:latin typeface="Arial"/>
                <a:cs typeface="Arial"/>
              </a:rPr>
              <a:t> </a:t>
            </a:r>
            <a:r>
              <a:rPr sz="1800" dirty="0">
                <a:solidFill>
                  <a:srgbClr val="FFFFFF"/>
                </a:solidFill>
                <a:latin typeface="Arial"/>
                <a:cs typeface="Arial"/>
              </a:rPr>
              <a:t>mitochondrion)</a:t>
            </a:r>
            <a:endParaRPr sz="1800" dirty="0">
              <a:latin typeface="Arial"/>
              <a:cs typeface="Arial"/>
            </a:endParaRPr>
          </a:p>
          <a:p>
            <a:pPr marL="12700">
              <a:lnSpc>
                <a:spcPct val="100000"/>
              </a:lnSpc>
              <a:spcBef>
                <a:spcPts val="355"/>
              </a:spcBef>
            </a:pPr>
            <a:r>
              <a:rPr sz="1800" spc="-5" dirty="0">
                <a:solidFill>
                  <a:srgbClr val="FFFF00"/>
                </a:solidFill>
                <a:latin typeface="Arial"/>
                <a:cs typeface="Arial"/>
              </a:rPr>
              <a:t>=&gt;</a:t>
            </a:r>
            <a:r>
              <a:rPr sz="1800" spc="-15" dirty="0">
                <a:solidFill>
                  <a:srgbClr val="FFFF00"/>
                </a:solidFill>
                <a:latin typeface="Arial"/>
                <a:cs typeface="Arial"/>
              </a:rPr>
              <a:t> </a:t>
            </a:r>
            <a:r>
              <a:rPr sz="1800" dirty="0">
                <a:solidFill>
                  <a:srgbClr val="FFFF00"/>
                </a:solidFill>
                <a:latin typeface="Arial"/>
                <a:cs typeface="Arial"/>
              </a:rPr>
              <a:t>semi-permeabel</a:t>
            </a:r>
            <a:endParaRPr sz="1800" dirty="0">
              <a:latin typeface="Arial"/>
              <a:cs typeface="Arial"/>
            </a:endParaRPr>
          </a:p>
        </p:txBody>
      </p:sp>
      <p:sp>
        <p:nvSpPr>
          <p:cNvPr id="6" name="object 6"/>
          <p:cNvSpPr/>
          <p:nvPr/>
        </p:nvSpPr>
        <p:spPr>
          <a:xfrm>
            <a:off x="1042825" y="1435482"/>
            <a:ext cx="5053175" cy="2884931"/>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6383273" y="2230373"/>
            <a:ext cx="4262628" cy="2884932"/>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8487536" y="5767959"/>
            <a:ext cx="2049145" cy="462280"/>
          </a:xfrm>
          <a:prstGeom prst="rect">
            <a:avLst/>
          </a:prstGeom>
          <a:solidFill>
            <a:srgbClr val="000000"/>
          </a:solidFill>
          <a:ln w="25400">
            <a:solidFill>
              <a:srgbClr val="FFFF00"/>
            </a:solidFill>
          </a:ln>
        </p:spPr>
        <p:txBody>
          <a:bodyPr vert="horz" wrap="square" lIns="0" tIns="26034" rIns="0" bIns="0" rtlCol="0">
            <a:spAutoFit/>
          </a:bodyPr>
          <a:lstStyle/>
          <a:p>
            <a:pPr marL="90805">
              <a:lnSpc>
                <a:spcPct val="100000"/>
              </a:lnSpc>
              <a:spcBef>
                <a:spcPts val="204"/>
              </a:spcBef>
            </a:pPr>
            <a:r>
              <a:rPr sz="2400" dirty="0">
                <a:solidFill>
                  <a:srgbClr val="FFFFFF"/>
                </a:solidFill>
                <a:latin typeface="Carlito"/>
                <a:cs typeface="Carlito"/>
              </a:rPr>
              <a:t>MCB</a:t>
            </a:r>
            <a:r>
              <a:rPr sz="2400" spc="-30" dirty="0">
                <a:solidFill>
                  <a:srgbClr val="FFFFFF"/>
                </a:solidFill>
                <a:latin typeface="Carlito"/>
                <a:cs typeface="Carlito"/>
              </a:rPr>
              <a:t> </a:t>
            </a:r>
            <a:r>
              <a:rPr sz="2400" spc="-5" dirty="0">
                <a:solidFill>
                  <a:srgbClr val="FFFFFF"/>
                </a:solidFill>
                <a:latin typeface="Carlito"/>
                <a:cs typeface="Carlito"/>
              </a:rPr>
              <a:t>H.8</a:t>
            </a:r>
            <a:endParaRPr sz="2400">
              <a:latin typeface="Carlito"/>
              <a:cs typeface="Carli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7327" y="740663"/>
            <a:ext cx="5770880"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Medicalisering van sociaal</a:t>
            </a:r>
            <a:r>
              <a:rPr sz="2800" spc="-25" dirty="0">
                <a:solidFill>
                  <a:srgbClr val="FFFFFF"/>
                </a:solidFill>
              </a:rPr>
              <a:t> </a:t>
            </a:r>
            <a:r>
              <a:rPr sz="2800" dirty="0">
                <a:solidFill>
                  <a:srgbClr val="FFFFFF"/>
                </a:solidFill>
              </a:rPr>
              <a:t>probleem</a:t>
            </a:r>
            <a:endParaRPr sz="2800"/>
          </a:p>
        </p:txBody>
      </p:sp>
      <p:sp>
        <p:nvSpPr>
          <p:cNvPr id="3" name="object 3"/>
          <p:cNvSpPr/>
          <p:nvPr/>
        </p:nvSpPr>
        <p:spPr>
          <a:xfrm>
            <a:off x="1241297" y="2021585"/>
            <a:ext cx="3810000" cy="381000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975613" y="1506473"/>
            <a:ext cx="8305165" cy="4060190"/>
          </a:xfrm>
          <a:prstGeom prst="rect">
            <a:avLst/>
          </a:prstGeom>
        </p:spPr>
        <p:txBody>
          <a:bodyPr vert="horz" wrap="square" lIns="0" tIns="12700" rIns="0" bIns="0" rtlCol="0">
            <a:spAutoFit/>
          </a:bodyPr>
          <a:lstStyle/>
          <a:p>
            <a:pPr marL="241300" indent="-229235">
              <a:lnSpc>
                <a:spcPct val="100000"/>
              </a:lnSpc>
              <a:spcBef>
                <a:spcPts val="100"/>
              </a:spcBef>
              <a:buFont typeface="Arial"/>
              <a:buChar char="•"/>
              <a:tabLst>
                <a:tab pos="241300" algn="l"/>
                <a:tab pos="241935" algn="l"/>
              </a:tabLst>
            </a:pPr>
            <a:r>
              <a:rPr sz="1800" spc="-5" dirty="0">
                <a:solidFill>
                  <a:srgbClr val="FFFFFF"/>
                </a:solidFill>
                <a:latin typeface="Carlito"/>
                <a:cs typeface="Carlito"/>
              </a:rPr>
              <a:t>Insuline </a:t>
            </a:r>
            <a:r>
              <a:rPr sz="1800" spc="-10" dirty="0">
                <a:solidFill>
                  <a:srgbClr val="FFFFFF"/>
                </a:solidFill>
                <a:latin typeface="Carlito"/>
                <a:cs typeface="Carlito"/>
              </a:rPr>
              <a:t>resistentie </a:t>
            </a:r>
            <a:r>
              <a:rPr sz="1800" dirty="0">
                <a:solidFill>
                  <a:srgbClr val="FFFFFF"/>
                </a:solidFill>
                <a:latin typeface="Carlito"/>
                <a:cs typeface="Carlito"/>
              </a:rPr>
              <a:t>= </a:t>
            </a:r>
            <a:r>
              <a:rPr sz="1800" spc="-10" dirty="0">
                <a:solidFill>
                  <a:srgbClr val="FFFFFF"/>
                </a:solidFill>
                <a:latin typeface="Carlito"/>
                <a:cs typeface="Carlito"/>
              </a:rPr>
              <a:t>lifestyle </a:t>
            </a:r>
            <a:r>
              <a:rPr sz="1800" dirty="0">
                <a:solidFill>
                  <a:srgbClr val="FFFFFF"/>
                </a:solidFill>
                <a:latin typeface="Carlito"/>
                <a:cs typeface="Carlito"/>
              </a:rPr>
              <a:t>choice</a:t>
            </a:r>
            <a:r>
              <a:rPr sz="1800" spc="50" dirty="0">
                <a:solidFill>
                  <a:srgbClr val="FFFFFF"/>
                </a:solidFill>
                <a:latin typeface="Carlito"/>
                <a:cs typeface="Carlito"/>
              </a:rPr>
              <a:t> </a:t>
            </a:r>
            <a:r>
              <a:rPr sz="1800" dirty="0">
                <a:solidFill>
                  <a:srgbClr val="FFFFFF"/>
                </a:solidFill>
                <a:latin typeface="Carlito"/>
                <a:cs typeface="Carlito"/>
              </a:rPr>
              <a:t>?</a:t>
            </a:r>
            <a:endParaRPr sz="1800">
              <a:latin typeface="Carlito"/>
              <a:cs typeface="Carlito"/>
            </a:endParaRPr>
          </a:p>
          <a:p>
            <a:pPr marL="4890770" marR="5080">
              <a:lnSpc>
                <a:spcPct val="100000"/>
              </a:lnSpc>
              <a:spcBef>
                <a:spcPts val="1520"/>
              </a:spcBef>
            </a:pPr>
            <a:r>
              <a:rPr sz="1800" spc="-5" dirty="0">
                <a:solidFill>
                  <a:srgbClr val="FFFFFF"/>
                </a:solidFill>
                <a:latin typeface="Carlito"/>
                <a:cs typeface="Carlito"/>
              </a:rPr>
              <a:t>Some </a:t>
            </a:r>
            <a:r>
              <a:rPr sz="1800" spc="-10" dirty="0">
                <a:solidFill>
                  <a:srgbClr val="FFFFFF"/>
                </a:solidFill>
                <a:latin typeface="Carlito"/>
                <a:cs typeface="Carlito"/>
              </a:rPr>
              <a:t>scholars go </a:t>
            </a:r>
            <a:r>
              <a:rPr sz="1800" dirty="0">
                <a:solidFill>
                  <a:srgbClr val="FFFFFF"/>
                </a:solidFill>
                <a:latin typeface="Carlito"/>
                <a:cs typeface="Carlito"/>
              </a:rPr>
              <a:t>as </a:t>
            </a:r>
            <a:r>
              <a:rPr sz="1800" spc="-15" dirty="0">
                <a:solidFill>
                  <a:srgbClr val="FFFFFF"/>
                </a:solidFill>
                <a:latin typeface="Carlito"/>
                <a:cs typeface="Carlito"/>
              </a:rPr>
              <a:t>far </a:t>
            </a:r>
            <a:r>
              <a:rPr sz="1800" dirty="0">
                <a:solidFill>
                  <a:srgbClr val="FFFFFF"/>
                </a:solidFill>
                <a:latin typeface="Carlito"/>
                <a:cs typeface="Carlito"/>
              </a:rPr>
              <a:t>as </a:t>
            </a:r>
            <a:r>
              <a:rPr sz="1800" spc="-15" dirty="0">
                <a:solidFill>
                  <a:srgbClr val="FFFFFF"/>
                </a:solidFill>
                <a:latin typeface="Carlito"/>
                <a:cs typeface="Carlito"/>
              </a:rPr>
              <a:t>to </a:t>
            </a:r>
            <a:r>
              <a:rPr sz="1800" dirty="0">
                <a:solidFill>
                  <a:srgbClr val="FFFFFF"/>
                </a:solidFill>
                <a:latin typeface="Carlito"/>
                <a:cs typeface="Carlito"/>
              </a:rPr>
              <a:t>claim  </a:t>
            </a:r>
            <a:r>
              <a:rPr sz="1800" spc="-5" dirty="0">
                <a:solidFill>
                  <a:srgbClr val="FFFFFF"/>
                </a:solidFill>
                <a:latin typeface="Carlito"/>
                <a:cs typeface="Carlito"/>
              </a:rPr>
              <a:t>that </a:t>
            </a:r>
            <a:r>
              <a:rPr sz="1800" dirty="0">
                <a:solidFill>
                  <a:srgbClr val="FFFFFF"/>
                </a:solidFill>
                <a:latin typeface="Carlito"/>
                <a:cs typeface="Carlito"/>
              </a:rPr>
              <a:t>neither insulin </a:t>
            </a:r>
            <a:r>
              <a:rPr sz="1800" spc="-10" dirty="0">
                <a:solidFill>
                  <a:srgbClr val="FFFFFF"/>
                </a:solidFill>
                <a:latin typeface="Carlito"/>
                <a:cs typeface="Carlito"/>
              </a:rPr>
              <a:t>resistance, </a:t>
            </a:r>
            <a:r>
              <a:rPr sz="1800" spc="-5" dirty="0">
                <a:solidFill>
                  <a:srgbClr val="FFFFFF"/>
                </a:solidFill>
                <a:latin typeface="Carlito"/>
                <a:cs typeface="Carlito"/>
              </a:rPr>
              <a:t>nor  obesity really </a:t>
            </a:r>
            <a:r>
              <a:rPr sz="1800" spc="-10" dirty="0">
                <a:solidFill>
                  <a:srgbClr val="FFFFFF"/>
                </a:solidFill>
                <a:latin typeface="Carlito"/>
                <a:cs typeface="Carlito"/>
              </a:rPr>
              <a:t>are </a:t>
            </a:r>
            <a:r>
              <a:rPr sz="1800" spc="-5" dirty="0">
                <a:solidFill>
                  <a:srgbClr val="FFFFFF"/>
                </a:solidFill>
                <a:latin typeface="Carlito"/>
                <a:cs typeface="Carlito"/>
              </a:rPr>
              <a:t>metabolic  </a:t>
            </a:r>
            <a:r>
              <a:rPr sz="1800" spc="-10" dirty="0">
                <a:solidFill>
                  <a:srgbClr val="FFFFFF"/>
                </a:solidFill>
                <a:latin typeface="Carlito"/>
                <a:cs typeface="Carlito"/>
              </a:rPr>
              <a:t>disorders </a:t>
            </a:r>
            <a:r>
              <a:rPr sz="1800" i="1" spc="-5" dirty="0">
                <a:solidFill>
                  <a:srgbClr val="FFFFFF"/>
                </a:solidFill>
                <a:latin typeface="Carlito"/>
                <a:cs typeface="Carlito"/>
              </a:rPr>
              <a:t>per </a:t>
            </a:r>
            <a:r>
              <a:rPr sz="1800" i="1" dirty="0">
                <a:solidFill>
                  <a:srgbClr val="FFFFFF"/>
                </a:solidFill>
                <a:latin typeface="Carlito"/>
                <a:cs typeface="Carlito"/>
              </a:rPr>
              <a:t>se</a:t>
            </a:r>
            <a:r>
              <a:rPr sz="1800" dirty="0">
                <a:solidFill>
                  <a:srgbClr val="FFFFFF"/>
                </a:solidFill>
                <a:latin typeface="Carlito"/>
                <a:cs typeface="Carlito"/>
              </a:rPr>
              <a:t>, </a:t>
            </a:r>
            <a:r>
              <a:rPr sz="1800" spc="-5" dirty="0">
                <a:solidFill>
                  <a:srgbClr val="FFFFFF"/>
                </a:solidFill>
                <a:latin typeface="Carlito"/>
                <a:cs typeface="Carlito"/>
              </a:rPr>
              <a:t>but simply adaptive  responses </a:t>
            </a:r>
            <a:r>
              <a:rPr sz="1800" spc="-15" dirty="0">
                <a:solidFill>
                  <a:srgbClr val="FFFFFF"/>
                </a:solidFill>
                <a:latin typeface="Carlito"/>
                <a:cs typeface="Carlito"/>
              </a:rPr>
              <a:t>to </a:t>
            </a:r>
            <a:r>
              <a:rPr sz="1800" u="sng" spc="-10" dirty="0">
                <a:solidFill>
                  <a:srgbClr val="FFFFFF"/>
                </a:solidFill>
                <a:uFill>
                  <a:solidFill>
                    <a:srgbClr val="FFFFFF"/>
                  </a:solidFill>
                </a:uFill>
                <a:latin typeface="Carlito"/>
                <a:cs typeface="Carlito"/>
              </a:rPr>
              <a:t>sustained </a:t>
            </a:r>
            <a:r>
              <a:rPr sz="1800" u="sng" spc="-5" dirty="0">
                <a:solidFill>
                  <a:srgbClr val="FFFFFF"/>
                </a:solidFill>
                <a:uFill>
                  <a:solidFill>
                    <a:srgbClr val="FFFFFF"/>
                  </a:solidFill>
                </a:uFill>
                <a:latin typeface="Carlito"/>
                <a:cs typeface="Carlito"/>
              </a:rPr>
              <a:t>caloric </a:t>
            </a:r>
            <a:r>
              <a:rPr sz="1800" spc="-5" dirty="0">
                <a:solidFill>
                  <a:srgbClr val="FFFFFF"/>
                </a:solidFill>
                <a:latin typeface="Carlito"/>
                <a:cs typeface="Carlito"/>
              </a:rPr>
              <a:t> </a:t>
            </a:r>
            <a:r>
              <a:rPr sz="1800" u="sng" spc="-5" dirty="0">
                <a:solidFill>
                  <a:srgbClr val="FFFFFF"/>
                </a:solidFill>
                <a:uFill>
                  <a:solidFill>
                    <a:srgbClr val="FFFFFF"/>
                  </a:solidFill>
                </a:uFill>
                <a:latin typeface="Carlito"/>
                <a:cs typeface="Carlito"/>
              </a:rPr>
              <a:t>surplus</a:t>
            </a:r>
            <a:r>
              <a:rPr sz="1800" spc="-5" dirty="0">
                <a:solidFill>
                  <a:srgbClr val="FFFFFF"/>
                </a:solidFill>
                <a:latin typeface="Carlito"/>
                <a:cs typeface="Carlito"/>
              </a:rPr>
              <a:t>, intended </a:t>
            </a:r>
            <a:r>
              <a:rPr sz="1800" spc="-15" dirty="0">
                <a:solidFill>
                  <a:srgbClr val="FFFFFF"/>
                </a:solidFill>
                <a:latin typeface="Carlito"/>
                <a:cs typeface="Carlito"/>
              </a:rPr>
              <a:t>to </a:t>
            </a:r>
            <a:r>
              <a:rPr sz="1800" spc="-10" dirty="0">
                <a:solidFill>
                  <a:srgbClr val="FFFFFF"/>
                </a:solidFill>
                <a:latin typeface="Carlito"/>
                <a:cs typeface="Carlito"/>
              </a:rPr>
              <a:t>protect </a:t>
            </a:r>
            <a:r>
              <a:rPr sz="1800" spc="-5" dirty="0">
                <a:solidFill>
                  <a:srgbClr val="FFFFFF"/>
                </a:solidFill>
                <a:latin typeface="Carlito"/>
                <a:cs typeface="Carlito"/>
              </a:rPr>
              <a:t>bodily  </a:t>
            </a:r>
            <a:r>
              <a:rPr sz="1800" spc="-15" dirty="0">
                <a:solidFill>
                  <a:srgbClr val="FFFFFF"/>
                </a:solidFill>
                <a:latin typeface="Carlito"/>
                <a:cs typeface="Carlito"/>
              </a:rPr>
              <a:t>organs </a:t>
            </a:r>
            <a:r>
              <a:rPr sz="1800" spc="-10" dirty="0">
                <a:solidFill>
                  <a:srgbClr val="FFFFFF"/>
                </a:solidFill>
                <a:latin typeface="Carlito"/>
                <a:cs typeface="Carlito"/>
              </a:rPr>
              <a:t>from lipotoxicity </a:t>
            </a:r>
            <a:r>
              <a:rPr sz="1800" spc="-15" dirty="0">
                <a:solidFill>
                  <a:srgbClr val="FFFFFF"/>
                </a:solidFill>
                <a:latin typeface="Carlito"/>
                <a:cs typeface="Carlito"/>
              </a:rPr>
              <a:t>(unsafe  </a:t>
            </a:r>
            <a:r>
              <a:rPr sz="1800" spc="-10" dirty="0">
                <a:solidFill>
                  <a:srgbClr val="FFFFFF"/>
                </a:solidFill>
                <a:latin typeface="Carlito"/>
                <a:cs typeface="Carlito"/>
              </a:rPr>
              <a:t>levels </a:t>
            </a:r>
            <a:r>
              <a:rPr sz="1800" spc="-5" dirty="0">
                <a:solidFill>
                  <a:srgbClr val="FFFFFF"/>
                </a:solidFill>
                <a:latin typeface="Carlito"/>
                <a:cs typeface="Carlito"/>
              </a:rPr>
              <a:t>of </a:t>
            </a:r>
            <a:r>
              <a:rPr sz="1800" dirty="0">
                <a:solidFill>
                  <a:srgbClr val="FFFFFF"/>
                </a:solidFill>
                <a:latin typeface="Carlito"/>
                <a:cs typeface="Carlito"/>
              </a:rPr>
              <a:t>lipids in the </a:t>
            </a:r>
            <a:r>
              <a:rPr sz="1800" spc="-10" dirty="0">
                <a:solidFill>
                  <a:srgbClr val="FFFFFF"/>
                </a:solidFill>
                <a:latin typeface="Carlito"/>
                <a:cs typeface="Carlito"/>
              </a:rPr>
              <a:t>bloodstream  </a:t>
            </a:r>
            <a:r>
              <a:rPr sz="1800" dirty="0">
                <a:solidFill>
                  <a:srgbClr val="FFFFFF"/>
                </a:solidFill>
                <a:latin typeface="Carlito"/>
                <a:cs typeface="Carlito"/>
              </a:rPr>
              <a:t>and </a:t>
            </a:r>
            <a:r>
              <a:rPr sz="1800" spc="-5" dirty="0">
                <a:solidFill>
                  <a:srgbClr val="FFFFFF"/>
                </a:solidFill>
                <a:latin typeface="Carlito"/>
                <a:cs typeface="Carlito"/>
              </a:rPr>
              <a:t>tissues): </a:t>
            </a:r>
            <a:r>
              <a:rPr sz="1800" dirty="0">
                <a:solidFill>
                  <a:srgbClr val="FFFFFF"/>
                </a:solidFill>
                <a:latin typeface="Carlito"/>
                <a:cs typeface="Carlito"/>
              </a:rPr>
              <a:t>"Obesity </a:t>
            </a:r>
            <a:r>
              <a:rPr sz="1800" spc="-5" dirty="0">
                <a:solidFill>
                  <a:srgbClr val="FFFFFF"/>
                </a:solidFill>
                <a:latin typeface="Carlito"/>
                <a:cs typeface="Carlito"/>
              </a:rPr>
              <a:t>should  </a:t>
            </a:r>
            <a:r>
              <a:rPr sz="1800" spc="-15" dirty="0">
                <a:solidFill>
                  <a:srgbClr val="FFFFFF"/>
                </a:solidFill>
                <a:latin typeface="Carlito"/>
                <a:cs typeface="Carlito"/>
              </a:rPr>
              <a:t>therefore </a:t>
            </a:r>
            <a:r>
              <a:rPr sz="1800" spc="-5" dirty="0">
                <a:solidFill>
                  <a:srgbClr val="FFFFFF"/>
                </a:solidFill>
                <a:latin typeface="Carlito"/>
                <a:cs typeface="Carlito"/>
              </a:rPr>
              <a:t>not be </a:t>
            </a:r>
            <a:r>
              <a:rPr sz="1800" spc="-15" dirty="0">
                <a:solidFill>
                  <a:srgbClr val="FFFFFF"/>
                </a:solidFill>
                <a:latin typeface="Carlito"/>
                <a:cs typeface="Carlito"/>
              </a:rPr>
              <a:t>regarded </a:t>
            </a:r>
            <a:r>
              <a:rPr sz="1800" dirty="0">
                <a:solidFill>
                  <a:srgbClr val="FFFFFF"/>
                </a:solidFill>
                <a:latin typeface="Carlito"/>
                <a:cs typeface="Carlito"/>
              </a:rPr>
              <a:t>as a  </a:t>
            </a:r>
            <a:r>
              <a:rPr sz="1800" spc="-5" dirty="0">
                <a:solidFill>
                  <a:srgbClr val="FFFFFF"/>
                </a:solidFill>
                <a:latin typeface="Carlito"/>
                <a:cs typeface="Carlito"/>
              </a:rPr>
              <a:t>pathology or disease, but </a:t>
            </a:r>
            <a:r>
              <a:rPr sz="1800" spc="-10" dirty="0">
                <a:solidFill>
                  <a:srgbClr val="FFFFFF"/>
                </a:solidFill>
                <a:latin typeface="Carlito"/>
                <a:cs typeface="Carlito"/>
              </a:rPr>
              <a:t>rather </a:t>
            </a:r>
            <a:r>
              <a:rPr sz="1800" dirty="0">
                <a:solidFill>
                  <a:srgbClr val="FFFFFF"/>
                </a:solidFill>
                <a:latin typeface="Carlito"/>
                <a:cs typeface="Carlito"/>
              </a:rPr>
              <a:t>as  the </a:t>
            </a:r>
            <a:r>
              <a:rPr sz="1800" spc="-5" dirty="0">
                <a:solidFill>
                  <a:srgbClr val="FFFFFF"/>
                </a:solidFill>
                <a:latin typeface="Carlito"/>
                <a:cs typeface="Carlito"/>
              </a:rPr>
              <a:t>normal, </a:t>
            </a:r>
            <a:r>
              <a:rPr sz="1800" spc="-10" dirty="0">
                <a:solidFill>
                  <a:srgbClr val="FFFFFF"/>
                </a:solidFill>
                <a:latin typeface="Carlito"/>
                <a:cs typeface="Carlito"/>
              </a:rPr>
              <a:t>physiologic </a:t>
            </a:r>
            <a:r>
              <a:rPr sz="1800" spc="-5" dirty="0">
                <a:solidFill>
                  <a:srgbClr val="FFFFFF"/>
                </a:solidFill>
                <a:latin typeface="Carlito"/>
                <a:cs typeface="Carlito"/>
              </a:rPr>
              <a:t>response </a:t>
            </a:r>
            <a:r>
              <a:rPr sz="1800" spc="-15" dirty="0">
                <a:solidFill>
                  <a:srgbClr val="FFFFFF"/>
                </a:solidFill>
                <a:latin typeface="Carlito"/>
                <a:cs typeface="Carlito"/>
              </a:rPr>
              <a:t>to  </a:t>
            </a:r>
            <a:r>
              <a:rPr sz="1800" spc="-10" dirty="0">
                <a:solidFill>
                  <a:srgbClr val="FFFFFF"/>
                </a:solidFill>
                <a:latin typeface="Carlito"/>
                <a:cs typeface="Carlito"/>
              </a:rPr>
              <a:t>sustained </a:t>
            </a:r>
            <a:r>
              <a:rPr sz="1800" spc="-5" dirty="0">
                <a:solidFill>
                  <a:srgbClr val="FFFFFF"/>
                </a:solidFill>
                <a:latin typeface="Carlito"/>
                <a:cs typeface="Carlito"/>
              </a:rPr>
              <a:t>caloric</a:t>
            </a:r>
            <a:r>
              <a:rPr sz="1800" spc="15" dirty="0">
                <a:solidFill>
                  <a:srgbClr val="FFFFFF"/>
                </a:solidFill>
                <a:latin typeface="Carlito"/>
                <a:cs typeface="Carlito"/>
              </a:rPr>
              <a:t> </a:t>
            </a:r>
            <a:r>
              <a:rPr sz="1800" dirty="0">
                <a:solidFill>
                  <a:srgbClr val="FFFFFF"/>
                </a:solidFill>
                <a:latin typeface="Carlito"/>
                <a:cs typeface="Carlito"/>
              </a:rPr>
              <a:t>surplus</a:t>
            </a:r>
            <a:endParaRPr sz="1800">
              <a:latin typeface="Carlito"/>
              <a:cs typeface="Carlito"/>
            </a:endParaRPr>
          </a:p>
        </p:txBody>
      </p:sp>
      <p:sp>
        <p:nvSpPr>
          <p:cNvPr id="5" name="object 5"/>
          <p:cNvSpPr txBox="1"/>
          <p:nvPr/>
        </p:nvSpPr>
        <p:spPr>
          <a:xfrm>
            <a:off x="1263396" y="6161532"/>
            <a:ext cx="7268209" cy="369570"/>
          </a:xfrm>
          <a:prstGeom prst="rect">
            <a:avLst/>
          </a:prstGeom>
          <a:solidFill>
            <a:srgbClr val="E7E6E6"/>
          </a:solidFill>
        </p:spPr>
        <p:txBody>
          <a:bodyPr vert="horz" wrap="square" lIns="0" tIns="39370" rIns="0" bIns="0" rtlCol="0">
            <a:spAutoFit/>
          </a:bodyPr>
          <a:lstStyle/>
          <a:p>
            <a:pPr marL="434340" indent="-343535">
              <a:lnSpc>
                <a:spcPct val="100000"/>
              </a:lnSpc>
              <a:spcBef>
                <a:spcPts val="310"/>
              </a:spcBef>
              <a:buClr>
                <a:srgbClr val="00FF00"/>
              </a:buClr>
              <a:buChar char="•"/>
              <a:tabLst>
                <a:tab pos="434340" algn="l"/>
                <a:tab pos="434975" algn="l"/>
              </a:tabLst>
            </a:pPr>
            <a:r>
              <a:rPr sz="1900" u="sng" dirty="0">
                <a:solidFill>
                  <a:srgbClr val="0462C1"/>
                </a:solidFill>
                <a:uFill>
                  <a:solidFill>
                    <a:srgbClr val="0462C1"/>
                  </a:solidFill>
                </a:uFill>
                <a:latin typeface="Arial"/>
                <a:cs typeface="Arial"/>
                <a:hlinkClick r:id="rId3"/>
              </a:rPr>
              <a:t>https://www.youtube.com/watch?v=KYoV3RxwFD8</a:t>
            </a:r>
            <a:endParaRPr sz="1900">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70636"/>
            <a:ext cx="2421255"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Genee</a:t>
            </a:r>
            <a:r>
              <a:rPr sz="2800" spc="5" dirty="0">
                <a:solidFill>
                  <a:srgbClr val="FFFFFF"/>
                </a:solidFill>
              </a:rPr>
              <a:t>s</a:t>
            </a:r>
            <a:r>
              <a:rPr sz="2800" dirty="0">
                <a:solidFill>
                  <a:srgbClr val="FFFFFF"/>
                </a:solidFill>
              </a:rPr>
              <a:t>midde</a:t>
            </a:r>
            <a:r>
              <a:rPr sz="2800" spc="15" dirty="0">
                <a:solidFill>
                  <a:srgbClr val="FFFFFF"/>
                </a:solidFill>
              </a:rPr>
              <a:t>l</a:t>
            </a:r>
            <a:r>
              <a:rPr sz="2800" dirty="0">
                <a:solidFill>
                  <a:srgbClr val="FFFFFF"/>
                </a:solidFill>
              </a:rPr>
              <a:t>:</a:t>
            </a:r>
            <a:endParaRPr sz="2800"/>
          </a:p>
        </p:txBody>
      </p:sp>
      <p:sp>
        <p:nvSpPr>
          <p:cNvPr id="3" name="object 3"/>
          <p:cNvSpPr txBox="1"/>
          <p:nvPr/>
        </p:nvSpPr>
        <p:spPr>
          <a:xfrm>
            <a:off x="916939" y="1774190"/>
            <a:ext cx="2439035" cy="937894"/>
          </a:xfrm>
          <a:prstGeom prst="rect">
            <a:avLst/>
          </a:prstGeom>
        </p:spPr>
        <p:txBody>
          <a:bodyPr vert="horz" wrap="square" lIns="0" tIns="12700" rIns="0" bIns="0" rtlCol="0">
            <a:spAutoFit/>
          </a:bodyPr>
          <a:lstStyle/>
          <a:p>
            <a:pPr marL="241300" indent="-228600">
              <a:lnSpc>
                <a:spcPct val="100000"/>
              </a:lnSpc>
              <a:spcBef>
                <a:spcPts val="100"/>
              </a:spcBef>
              <a:buChar char="•"/>
              <a:tabLst>
                <a:tab pos="240665" algn="l"/>
                <a:tab pos="241300" algn="l"/>
              </a:tabLst>
            </a:pPr>
            <a:r>
              <a:rPr sz="1800" spc="-5" dirty="0">
                <a:solidFill>
                  <a:srgbClr val="FFFFFF"/>
                </a:solidFill>
                <a:latin typeface="Arial"/>
                <a:cs typeface="Arial"/>
              </a:rPr>
              <a:t>Insuline</a:t>
            </a:r>
            <a:r>
              <a:rPr sz="1800" spc="-10" dirty="0">
                <a:solidFill>
                  <a:srgbClr val="FFFFFF"/>
                </a:solidFill>
                <a:latin typeface="Arial"/>
                <a:cs typeface="Arial"/>
              </a:rPr>
              <a:t> </a:t>
            </a:r>
            <a:r>
              <a:rPr sz="1800" spc="-5" dirty="0">
                <a:solidFill>
                  <a:srgbClr val="FFFFFF"/>
                </a:solidFill>
                <a:latin typeface="Arial"/>
                <a:cs typeface="Arial"/>
              </a:rPr>
              <a:t>(stimulerend)</a:t>
            </a:r>
            <a:endParaRPr sz="1800">
              <a:latin typeface="Arial"/>
              <a:cs typeface="Arial"/>
            </a:endParaRPr>
          </a:p>
          <a:p>
            <a:pPr>
              <a:lnSpc>
                <a:spcPct val="100000"/>
              </a:lnSpc>
              <a:spcBef>
                <a:spcPts val="40"/>
              </a:spcBef>
              <a:buClr>
                <a:srgbClr val="FFFFFF"/>
              </a:buClr>
              <a:buFont typeface="Arial"/>
              <a:buChar char="•"/>
            </a:pPr>
            <a:endParaRPr sz="2450">
              <a:latin typeface="Arial"/>
              <a:cs typeface="Arial"/>
            </a:endParaRPr>
          </a:p>
          <a:p>
            <a:pPr marL="241300" indent="-228600">
              <a:lnSpc>
                <a:spcPct val="100000"/>
              </a:lnSpc>
              <a:spcBef>
                <a:spcPts val="5"/>
              </a:spcBef>
              <a:buChar char="•"/>
              <a:tabLst>
                <a:tab pos="240665" algn="l"/>
                <a:tab pos="241300" algn="l"/>
              </a:tabLst>
            </a:pPr>
            <a:r>
              <a:rPr sz="1800" dirty="0">
                <a:solidFill>
                  <a:srgbClr val="FFFFFF"/>
                </a:solidFill>
                <a:latin typeface="Arial"/>
                <a:cs typeface="Arial"/>
              </a:rPr>
              <a:t>Aspirine</a:t>
            </a:r>
            <a:r>
              <a:rPr sz="1800" spc="-35" dirty="0">
                <a:solidFill>
                  <a:srgbClr val="FFFFFF"/>
                </a:solidFill>
                <a:latin typeface="Arial"/>
                <a:cs typeface="Arial"/>
              </a:rPr>
              <a:t> </a:t>
            </a:r>
            <a:r>
              <a:rPr sz="1800" dirty="0">
                <a:solidFill>
                  <a:srgbClr val="FFFFFF"/>
                </a:solidFill>
                <a:latin typeface="Arial"/>
                <a:cs typeface="Arial"/>
              </a:rPr>
              <a:t>(remmend)</a:t>
            </a:r>
            <a:endParaRPr sz="1800">
              <a:latin typeface="Arial"/>
              <a:cs typeface="Arial"/>
            </a:endParaRPr>
          </a:p>
        </p:txBody>
      </p:sp>
      <p:sp>
        <p:nvSpPr>
          <p:cNvPr id="4" name="object 4"/>
          <p:cNvSpPr txBox="1"/>
          <p:nvPr/>
        </p:nvSpPr>
        <p:spPr>
          <a:xfrm>
            <a:off x="916939" y="3050794"/>
            <a:ext cx="2010410" cy="299720"/>
          </a:xfrm>
          <a:prstGeom prst="rect">
            <a:avLst/>
          </a:prstGeom>
        </p:spPr>
        <p:txBody>
          <a:bodyPr vert="horz" wrap="square" lIns="0" tIns="12700" rIns="0" bIns="0" rtlCol="0">
            <a:spAutoFit/>
          </a:bodyPr>
          <a:lstStyle/>
          <a:p>
            <a:pPr marL="241300" indent="-228600">
              <a:lnSpc>
                <a:spcPct val="100000"/>
              </a:lnSpc>
              <a:spcBef>
                <a:spcPts val="100"/>
              </a:spcBef>
              <a:buChar char="•"/>
              <a:tabLst>
                <a:tab pos="240665" algn="l"/>
                <a:tab pos="241300" algn="l"/>
              </a:tabLst>
            </a:pPr>
            <a:r>
              <a:rPr sz="1800" dirty="0">
                <a:solidFill>
                  <a:srgbClr val="FFFFFF"/>
                </a:solidFill>
                <a:latin typeface="Arial"/>
                <a:cs typeface="Arial"/>
              </a:rPr>
              <a:t>Ijzer</a:t>
            </a:r>
            <a:r>
              <a:rPr sz="1800" spc="-75" dirty="0">
                <a:solidFill>
                  <a:srgbClr val="FFFFFF"/>
                </a:solidFill>
                <a:latin typeface="Arial"/>
                <a:cs typeface="Arial"/>
              </a:rPr>
              <a:t> </a:t>
            </a:r>
            <a:r>
              <a:rPr sz="1800" dirty="0">
                <a:solidFill>
                  <a:srgbClr val="FFFFFF"/>
                </a:solidFill>
                <a:latin typeface="Arial"/>
                <a:cs typeface="Arial"/>
              </a:rPr>
              <a:t>(aanvullend)</a:t>
            </a:r>
            <a:endParaRPr sz="1800">
              <a:latin typeface="Arial"/>
              <a:cs typeface="Arial"/>
            </a:endParaRPr>
          </a:p>
        </p:txBody>
      </p:sp>
      <p:sp>
        <p:nvSpPr>
          <p:cNvPr id="5" name="object 5"/>
          <p:cNvSpPr txBox="1"/>
          <p:nvPr/>
        </p:nvSpPr>
        <p:spPr>
          <a:xfrm>
            <a:off x="916939" y="4326382"/>
            <a:ext cx="6539230" cy="299720"/>
          </a:xfrm>
          <a:prstGeom prst="rect">
            <a:avLst/>
          </a:prstGeom>
        </p:spPr>
        <p:txBody>
          <a:bodyPr vert="horz" wrap="square" lIns="0" tIns="12700" rIns="0" bIns="0" rtlCol="0">
            <a:spAutoFit/>
          </a:bodyPr>
          <a:lstStyle/>
          <a:p>
            <a:pPr marL="241300" indent="-228600">
              <a:lnSpc>
                <a:spcPct val="100000"/>
              </a:lnSpc>
              <a:spcBef>
                <a:spcPts val="100"/>
              </a:spcBef>
              <a:buChar char="•"/>
              <a:tabLst>
                <a:tab pos="240665" algn="l"/>
                <a:tab pos="241300" algn="l"/>
              </a:tabLst>
            </a:pPr>
            <a:r>
              <a:rPr sz="1800" spc="-5" dirty="0">
                <a:solidFill>
                  <a:srgbClr val="FFFFFF"/>
                </a:solidFill>
                <a:latin typeface="Arial"/>
                <a:cs typeface="Arial"/>
              </a:rPr>
              <a:t>Alles </a:t>
            </a:r>
            <a:r>
              <a:rPr sz="1800" dirty="0">
                <a:solidFill>
                  <a:srgbClr val="FFFFFF"/>
                </a:solidFill>
                <a:latin typeface="Arial"/>
                <a:cs typeface="Arial"/>
              </a:rPr>
              <a:t>met biochemische </a:t>
            </a:r>
            <a:r>
              <a:rPr sz="1800" spc="-5" dirty="0">
                <a:solidFill>
                  <a:srgbClr val="FFFFFF"/>
                </a:solidFill>
                <a:latin typeface="Arial"/>
                <a:cs typeface="Arial"/>
              </a:rPr>
              <a:t>invloed kan </a:t>
            </a:r>
            <a:r>
              <a:rPr sz="1800" dirty="0">
                <a:solidFill>
                  <a:srgbClr val="FFFFFF"/>
                </a:solidFill>
                <a:latin typeface="Arial"/>
                <a:cs typeface="Arial"/>
              </a:rPr>
              <a:t>geneesmiddel </a:t>
            </a:r>
            <a:r>
              <a:rPr sz="1800" spc="-5" dirty="0">
                <a:solidFill>
                  <a:srgbClr val="FFFFFF"/>
                </a:solidFill>
                <a:latin typeface="Arial"/>
                <a:cs typeface="Arial"/>
              </a:rPr>
              <a:t>zijn </a:t>
            </a:r>
            <a:r>
              <a:rPr sz="1800" dirty="0">
                <a:solidFill>
                  <a:srgbClr val="FFFFFF"/>
                </a:solidFill>
                <a:latin typeface="Arial"/>
                <a:cs typeface="Arial"/>
              </a:rPr>
              <a:t>(of</a:t>
            </a:r>
            <a:r>
              <a:rPr sz="1800" spc="-55" dirty="0">
                <a:solidFill>
                  <a:srgbClr val="FFFFFF"/>
                </a:solidFill>
                <a:latin typeface="Arial"/>
                <a:cs typeface="Arial"/>
              </a:rPr>
              <a:t> </a:t>
            </a:r>
            <a:r>
              <a:rPr sz="1800" dirty="0">
                <a:solidFill>
                  <a:srgbClr val="FFFFFF"/>
                </a:solidFill>
                <a:latin typeface="Arial"/>
                <a:cs typeface="Arial"/>
              </a:rPr>
              <a:t>gif).</a:t>
            </a:r>
            <a:endParaRPr sz="1800">
              <a:latin typeface="Arial"/>
              <a:cs typeface="Arial"/>
            </a:endParaRPr>
          </a:p>
        </p:txBody>
      </p:sp>
      <p:sp>
        <p:nvSpPr>
          <p:cNvPr id="6" name="object 6"/>
          <p:cNvSpPr txBox="1"/>
          <p:nvPr/>
        </p:nvSpPr>
        <p:spPr>
          <a:xfrm>
            <a:off x="916939" y="4964938"/>
            <a:ext cx="3316604" cy="299720"/>
          </a:xfrm>
          <a:prstGeom prst="rect">
            <a:avLst/>
          </a:prstGeom>
        </p:spPr>
        <p:txBody>
          <a:bodyPr vert="horz" wrap="square" lIns="0" tIns="12700" rIns="0" bIns="0" rtlCol="0">
            <a:spAutoFit/>
          </a:bodyPr>
          <a:lstStyle/>
          <a:p>
            <a:pPr marL="241300" indent="-228600">
              <a:lnSpc>
                <a:spcPct val="100000"/>
              </a:lnSpc>
              <a:spcBef>
                <a:spcPts val="100"/>
              </a:spcBef>
              <a:buChar char="•"/>
              <a:tabLst>
                <a:tab pos="240665" algn="l"/>
                <a:tab pos="241300" algn="l"/>
              </a:tabLst>
            </a:pPr>
            <a:r>
              <a:rPr sz="1800" spc="-5" dirty="0">
                <a:solidFill>
                  <a:srgbClr val="FFFFFF"/>
                </a:solidFill>
                <a:latin typeface="Arial"/>
                <a:cs typeface="Arial"/>
              </a:rPr>
              <a:t>No magic </a:t>
            </a:r>
            <a:r>
              <a:rPr sz="1800" dirty="0">
                <a:solidFill>
                  <a:srgbClr val="FFFFFF"/>
                </a:solidFill>
                <a:latin typeface="Arial"/>
                <a:cs typeface="Arial"/>
              </a:rPr>
              <a:t>bullet</a:t>
            </a:r>
            <a:r>
              <a:rPr sz="1800" spc="-60" dirty="0">
                <a:solidFill>
                  <a:srgbClr val="FFFFFF"/>
                </a:solidFill>
                <a:latin typeface="Arial"/>
                <a:cs typeface="Arial"/>
              </a:rPr>
              <a:t> </a:t>
            </a:r>
            <a:r>
              <a:rPr sz="1800" dirty="0">
                <a:solidFill>
                  <a:srgbClr val="FFFFFF"/>
                </a:solidFill>
                <a:latin typeface="Arial"/>
                <a:cs typeface="Arial"/>
              </a:rPr>
              <a:t>(bijwerkingen)</a:t>
            </a:r>
            <a:endParaRPr sz="1800">
              <a:latin typeface="Arial"/>
              <a:cs typeface="Arial"/>
            </a:endParaRPr>
          </a:p>
        </p:txBody>
      </p:sp>
      <p:sp>
        <p:nvSpPr>
          <p:cNvPr id="7" name="object 7"/>
          <p:cNvSpPr txBox="1"/>
          <p:nvPr/>
        </p:nvSpPr>
        <p:spPr>
          <a:xfrm>
            <a:off x="916939" y="5602985"/>
            <a:ext cx="4521835" cy="299720"/>
          </a:xfrm>
          <a:prstGeom prst="rect">
            <a:avLst/>
          </a:prstGeom>
        </p:spPr>
        <p:txBody>
          <a:bodyPr vert="horz" wrap="square" lIns="0" tIns="12700" rIns="0" bIns="0" rtlCol="0">
            <a:spAutoFit/>
          </a:bodyPr>
          <a:lstStyle/>
          <a:p>
            <a:pPr marL="241300" indent="-228600">
              <a:lnSpc>
                <a:spcPct val="100000"/>
              </a:lnSpc>
              <a:spcBef>
                <a:spcPts val="100"/>
              </a:spcBef>
              <a:buChar char="•"/>
              <a:tabLst>
                <a:tab pos="240665" algn="l"/>
                <a:tab pos="241300" algn="l"/>
              </a:tabLst>
            </a:pPr>
            <a:r>
              <a:rPr sz="1800" dirty="0">
                <a:solidFill>
                  <a:srgbClr val="FFFFFF"/>
                </a:solidFill>
                <a:latin typeface="Arial"/>
                <a:cs typeface="Arial"/>
              </a:rPr>
              <a:t>Ook </a:t>
            </a:r>
            <a:r>
              <a:rPr sz="1800" spc="-5" dirty="0">
                <a:solidFill>
                  <a:srgbClr val="FFFFFF"/>
                </a:solidFill>
                <a:latin typeface="Arial"/>
                <a:cs typeface="Arial"/>
              </a:rPr>
              <a:t>voeding en levensstijl hebben</a:t>
            </a:r>
            <a:r>
              <a:rPr sz="1800" spc="40" dirty="0">
                <a:solidFill>
                  <a:srgbClr val="FFFFFF"/>
                </a:solidFill>
                <a:latin typeface="Arial"/>
                <a:cs typeface="Arial"/>
              </a:rPr>
              <a:t> </a:t>
            </a:r>
            <a:r>
              <a:rPr sz="1800" spc="-5" dirty="0">
                <a:solidFill>
                  <a:srgbClr val="FFFFFF"/>
                </a:solidFill>
                <a:latin typeface="Arial"/>
                <a:cs typeface="Arial"/>
              </a:rPr>
              <a:t>invloed</a:t>
            </a:r>
            <a:endParaRPr sz="1800">
              <a:latin typeface="Arial"/>
              <a:cs typeface="Arial"/>
            </a:endParaRPr>
          </a:p>
        </p:txBody>
      </p:sp>
      <p:sp>
        <p:nvSpPr>
          <p:cNvPr id="8" name="object 8"/>
          <p:cNvSpPr txBox="1"/>
          <p:nvPr/>
        </p:nvSpPr>
        <p:spPr>
          <a:xfrm>
            <a:off x="8464295" y="2684526"/>
            <a:ext cx="3147060" cy="3120390"/>
          </a:xfrm>
          <a:prstGeom prst="rect">
            <a:avLst/>
          </a:prstGeom>
          <a:solidFill>
            <a:srgbClr val="E7E6E6"/>
          </a:solidFill>
        </p:spPr>
        <p:txBody>
          <a:bodyPr vert="horz" wrap="square" lIns="0" tIns="635" rIns="0" bIns="0" rtlCol="0">
            <a:spAutoFit/>
          </a:bodyPr>
          <a:lstStyle/>
          <a:p>
            <a:pPr>
              <a:lnSpc>
                <a:spcPct val="100000"/>
              </a:lnSpc>
              <a:spcBef>
                <a:spcPts val="5"/>
              </a:spcBef>
            </a:pPr>
            <a:endParaRPr sz="2850">
              <a:latin typeface="Times New Roman"/>
              <a:cs typeface="Times New Roman"/>
            </a:endParaRPr>
          </a:p>
          <a:p>
            <a:pPr marL="320675" marR="214629" indent="-228600">
              <a:lnSpc>
                <a:spcPts val="1939"/>
              </a:lnSpc>
              <a:buClr>
                <a:srgbClr val="000000"/>
              </a:buClr>
              <a:buChar char="•"/>
              <a:tabLst>
                <a:tab pos="320675" algn="l"/>
                <a:tab pos="321310" algn="l"/>
              </a:tabLst>
            </a:pPr>
            <a:r>
              <a:rPr sz="1800" u="heavy" dirty="0">
                <a:solidFill>
                  <a:srgbClr val="0462C1"/>
                </a:solidFill>
                <a:uFill>
                  <a:solidFill>
                    <a:srgbClr val="0462C1"/>
                  </a:solidFill>
                </a:uFill>
                <a:latin typeface="Arial"/>
                <a:cs typeface="Arial"/>
                <a:hlinkClick r:id="rId2"/>
              </a:rPr>
              <a:t>https:</a:t>
            </a:r>
            <a:r>
              <a:rPr sz="1800" u="heavy" spc="-10" dirty="0">
                <a:solidFill>
                  <a:srgbClr val="0462C1"/>
                </a:solidFill>
                <a:uFill>
                  <a:solidFill>
                    <a:srgbClr val="0462C1"/>
                  </a:solidFill>
                </a:uFill>
                <a:latin typeface="Arial"/>
                <a:cs typeface="Arial"/>
                <a:hlinkClick r:id="rId2"/>
              </a:rPr>
              <a:t>/</a:t>
            </a:r>
            <a:r>
              <a:rPr sz="1800" u="heavy" spc="-5" dirty="0">
                <a:solidFill>
                  <a:srgbClr val="0462C1"/>
                </a:solidFill>
                <a:uFill>
                  <a:solidFill>
                    <a:srgbClr val="0462C1"/>
                  </a:solidFill>
                </a:uFill>
                <a:latin typeface="Arial"/>
                <a:cs typeface="Arial"/>
                <a:hlinkClick r:id="rId2"/>
              </a:rPr>
              <a:t>/ww</a:t>
            </a:r>
            <a:r>
              <a:rPr sz="1800" u="heavy" spc="-105" dirty="0">
                <a:solidFill>
                  <a:srgbClr val="0462C1"/>
                </a:solidFill>
                <a:uFill>
                  <a:solidFill>
                    <a:srgbClr val="0462C1"/>
                  </a:solidFill>
                </a:uFill>
                <a:latin typeface="Arial"/>
                <a:cs typeface="Arial"/>
                <a:hlinkClick r:id="rId2"/>
              </a:rPr>
              <a:t>w</a:t>
            </a:r>
            <a:r>
              <a:rPr sz="1800" u="heavy" dirty="0">
                <a:solidFill>
                  <a:srgbClr val="0462C1"/>
                </a:solidFill>
                <a:uFill>
                  <a:solidFill>
                    <a:srgbClr val="0462C1"/>
                  </a:solidFill>
                </a:uFill>
                <a:latin typeface="Arial"/>
                <a:cs typeface="Arial"/>
                <a:hlinkClick r:id="rId2"/>
              </a:rPr>
              <a:t>.youtube.com/ </a:t>
            </a:r>
            <a:r>
              <a:rPr sz="1800" dirty="0">
                <a:solidFill>
                  <a:srgbClr val="0462C1"/>
                </a:solidFill>
                <a:latin typeface="Arial"/>
                <a:cs typeface="Arial"/>
                <a:hlinkClick r:id="rId2"/>
              </a:rPr>
              <a:t> </a:t>
            </a:r>
            <a:r>
              <a:rPr sz="1800" u="heavy" dirty="0">
                <a:solidFill>
                  <a:srgbClr val="0462C1"/>
                </a:solidFill>
                <a:uFill>
                  <a:solidFill>
                    <a:srgbClr val="0462C1"/>
                  </a:solidFill>
                </a:uFill>
                <a:latin typeface="Arial"/>
                <a:cs typeface="Arial"/>
                <a:hlinkClick r:id="rId2"/>
              </a:rPr>
              <a:t>watch?v=fOTMJnX9O5Q</a:t>
            </a:r>
            <a:endParaRPr sz="1800">
              <a:latin typeface="Arial"/>
              <a:cs typeface="Arial"/>
            </a:endParaRPr>
          </a:p>
          <a:p>
            <a:pPr>
              <a:lnSpc>
                <a:spcPct val="100000"/>
              </a:lnSpc>
              <a:buFont typeface="Arial"/>
              <a:buChar char="•"/>
            </a:pPr>
            <a:endParaRPr sz="2000">
              <a:latin typeface="Arial"/>
              <a:cs typeface="Arial"/>
            </a:endParaRPr>
          </a:p>
          <a:p>
            <a:pPr marL="320675" marR="214629" indent="-228600">
              <a:lnSpc>
                <a:spcPts val="1939"/>
              </a:lnSpc>
              <a:spcBef>
                <a:spcPts val="1660"/>
              </a:spcBef>
              <a:buClr>
                <a:srgbClr val="000000"/>
              </a:buClr>
              <a:buChar char="•"/>
              <a:tabLst>
                <a:tab pos="320675" algn="l"/>
                <a:tab pos="321310" algn="l"/>
              </a:tabLst>
            </a:pPr>
            <a:r>
              <a:rPr sz="1800" u="heavy" dirty="0">
                <a:solidFill>
                  <a:srgbClr val="0462C1"/>
                </a:solidFill>
                <a:uFill>
                  <a:solidFill>
                    <a:srgbClr val="0462C1"/>
                  </a:solidFill>
                </a:uFill>
                <a:latin typeface="Arial"/>
                <a:cs typeface="Arial"/>
                <a:hlinkClick r:id="rId3"/>
              </a:rPr>
              <a:t>https:</a:t>
            </a:r>
            <a:r>
              <a:rPr sz="1800" u="heavy" spc="-10" dirty="0">
                <a:solidFill>
                  <a:srgbClr val="0462C1"/>
                </a:solidFill>
                <a:uFill>
                  <a:solidFill>
                    <a:srgbClr val="0462C1"/>
                  </a:solidFill>
                </a:uFill>
                <a:latin typeface="Arial"/>
                <a:cs typeface="Arial"/>
                <a:hlinkClick r:id="rId3"/>
              </a:rPr>
              <a:t>/</a:t>
            </a:r>
            <a:r>
              <a:rPr sz="1800" u="heavy" spc="-5" dirty="0">
                <a:solidFill>
                  <a:srgbClr val="0462C1"/>
                </a:solidFill>
                <a:uFill>
                  <a:solidFill>
                    <a:srgbClr val="0462C1"/>
                  </a:solidFill>
                </a:uFill>
                <a:latin typeface="Arial"/>
                <a:cs typeface="Arial"/>
                <a:hlinkClick r:id="rId3"/>
              </a:rPr>
              <a:t>/ww</a:t>
            </a:r>
            <a:r>
              <a:rPr sz="1800" u="heavy" spc="-105" dirty="0">
                <a:solidFill>
                  <a:srgbClr val="0462C1"/>
                </a:solidFill>
                <a:uFill>
                  <a:solidFill>
                    <a:srgbClr val="0462C1"/>
                  </a:solidFill>
                </a:uFill>
                <a:latin typeface="Arial"/>
                <a:cs typeface="Arial"/>
                <a:hlinkClick r:id="rId3"/>
              </a:rPr>
              <a:t>w</a:t>
            </a:r>
            <a:r>
              <a:rPr sz="1800" u="heavy" dirty="0">
                <a:solidFill>
                  <a:srgbClr val="0462C1"/>
                </a:solidFill>
                <a:uFill>
                  <a:solidFill>
                    <a:srgbClr val="0462C1"/>
                  </a:solidFill>
                </a:uFill>
                <a:latin typeface="Arial"/>
                <a:cs typeface="Arial"/>
                <a:hlinkClick r:id="rId3"/>
              </a:rPr>
              <a:t>.youtube.com/ </a:t>
            </a:r>
            <a:r>
              <a:rPr sz="1800" dirty="0">
                <a:solidFill>
                  <a:srgbClr val="0462C1"/>
                </a:solidFill>
                <a:latin typeface="Arial"/>
                <a:cs typeface="Arial"/>
                <a:hlinkClick r:id="rId3"/>
              </a:rPr>
              <a:t> </a:t>
            </a:r>
            <a:r>
              <a:rPr sz="1800" u="heavy" spc="-10" dirty="0">
                <a:solidFill>
                  <a:srgbClr val="0462C1"/>
                </a:solidFill>
                <a:uFill>
                  <a:solidFill>
                    <a:srgbClr val="0462C1"/>
                  </a:solidFill>
                </a:uFill>
                <a:latin typeface="Arial"/>
                <a:cs typeface="Arial"/>
                <a:hlinkClick r:id="rId3"/>
              </a:rPr>
              <a:t>watch?v=CtnKuLWFpQ4</a:t>
            </a:r>
            <a:endParaRPr sz="1800">
              <a:latin typeface="Arial"/>
              <a:cs typeface="Arial"/>
            </a:endParaRPr>
          </a:p>
          <a:p>
            <a:pPr>
              <a:lnSpc>
                <a:spcPct val="100000"/>
              </a:lnSpc>
              <a:buFont typeface="Arial"/>
              <a:buChar char="•"/>
            </a:pPr>
            <a:endParaRPr sz="2000">
              <a:latin typeface="Arial"/>
              <a:cs typeface="Arial"/>
            </a:endParaRPr>
          </a:p>
          <a:p>
            <a:pPr marL="320675" marR="214629" indent="-228600">
              <a:lnSpc>
                <a:spcPts val="1939"/>
              </a:lnSpc>
              <a:spcBef>
                <a:spcPts val="1650"/>
              </a:spcBef>
              <a:buClr>
                <a:srgbClr val="000000"/>
              </a:buClr>
              <a:buChar char="•"/>
              <a:tabLst>
                <a:tab pos="320675" algn="l"/>
                <a:tab pos="321310" algn="l"/>
              </a:tabLst>
            </a:pPr>
            <a:r>
              <a:rPr sz="1800" u="heavy" dirty="0">
                <a:solidFill>
                  <a:srgbClr val="0462C1"/>
                </a:solidFill>
                <a:uFill>
                  <a:solidFill>
                    <a:srgbClr val="0462C1"/>
                  </a:solidFill>
                </a:uFill>
                <a:latin typeface="Arial"/>
                <a:cs typeface="Arial"/>
                <a:hlinkClick r:id="rId4"/>
              </a:rPr>
              <a:t>https:</a:t>
            </a:r>
            <a:r>
              <a:rPr sz="1800" u="heavy" spc="-10" dirty="0">
                <a:solidFill>
                  <a:srgbClr val="0462C1"/>
                </a:solidFill>
                <a:uFill>
                  <a:solidFill>
                    <a:srgbClr val="0462C1"/>
                  </a:solidFill>
                </a:uFill>
                <a:latin typeface="Arial"/>
                <a:cs typeface="Arial"/>
                <a:hlinkClick r:id="rId4"/>
              </a:rPr>
              <a:t>/</a:t>
            </a:r>
            <a:r>
              <a:rPr sz="1800" u="heavy" spc="-5" dirty="0">
                <a:solidFill>
                  <a:srgbClr val="0462C1"/>
                </a:solidFill>
                <a:uFill>
                  <a:solidFill>
                    <a:srgbClr val="0462C1"/>
                  </a:solidFill>
                </a:uFill>
                <a:latin typeface="Arial"/>
                <a:cs typeface="Arial"/>
                <a:hlinkClick r:id="rId4"/>
              </a:rPr>
              <a:t>/ww</a:t>
            </a:r>
            <a:r>
              <a:rPr sz="1800" u="heavy" spc="-105" dirty="0">
                <a:solidFill>
                  <a:srgbClr val="0462C1"/>
                </a:solidFill>
                <a:uFill>
                  <a:solidFill>
                    <a:srgbClr val="0462C1"/>
                  </a:solidFill>
                </a:uFill>
                <a:latin typeface="Arial"/>
                <a:cs typeface="Arial"/>
                <a:hlinkClick r:id="rId4"/>
              </a:rPr>
              <a:t>w</a:t>
            </a:r>
            <a:r>
              <a:rPr sz="1800" u="heavy" dirty="0">
                <a:solidFill>
                  <a:srgbClr val="0462C1"/>
                </a:solidFill>
                <a:uFill>
                  <a:solidFill>
                    <a:srgbClr val="0462C1"/>
                  </a:solidFill>
                </a:uFill>
                <a:latin typeface="Arial"/>
                <a:cs typeface="Arial"/>
                <a:hlinkClick r:id="rId4"/>
              </a:rPr>
              <a:t>.youtube.com/ </a:t>
            </a:r>
            <a:r>
              <a:rPr sz="1800" dirty="0">
                <a:solidFill>
                  <a:srgbClr val="0462C1"/>
                </a:solidFill>
                <a:latin typeface="Arial"/>
                <a:cs typeface="Arial"/>
                <a:hlinkClick r:id="rId4"/>
              </a:rPr>
              <a:t> </a:t>
            </a:r>
            <a:r>
              <a:rPr sz="1800" u="heavy" dirty="0">
                <a:solidFill>
                  <a:srgbClr val="0462C1"/>
                </a:solidFill>
                <a:uFill>
                  <a:solidFill>
                    <a:srgbClr val="0462C1"/>
                  </a:solidFill>
                </a:uFill>
                <a:latin typeface="Arial"/>
                <a:cs typeface="Arial"/>
                <a:hlinkClick r:id="rId4"/>
              </a:rPr>
              <a:t>watch?v=MHC91r-Zs6A</a:t>
            </a:r>
            <a:endParaRPr sz="180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3076575" cy="836930"/>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Insuline</a:t>
            </a:r>
            <a:r>
              <a:rPr sz="2800" spc="-55" dirty="0">
                <a:solidFill>
                  <a:srgbClr val="FFFFFF"/>
                </a:solidFill>
              </a:rPr>
              <a:t> </a:t>
            </a:r>
            <a:r>
              <a:rPr sz="2800" dirty="0">
                <a:solidFill>
                  <a:srgbClr val="FFFFFF"/>
                </a:solidFill>
              </a:rPr>
              <a:t>resistentie:  Literatuur</a:t>
            </a:r>
            <a:endParaRPr sz="2800"/>
          </a:p>
        </p:txBody>
      </p:sp>
      <p:sp>
        <p:nvSpPr>
          <p:cNvPr id="3" name="object 3"/>
          <p:cNvSpPr txBox="1"/>
          <p:nvPr/>
        </p:nvSpPr>
        <p:spPr>
          <a:xfrm>
            <a:off x="1006347" y="2031491"/>
            <a:ext cx="2058670" cy="194627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FFFF"/>
                </a:solidFill>
                <a:latin typeface="Carlito"/>
                <a:cs typeface="Carlito"/>
              </a:rPr>
              <a:t>Receptoren</a:t>
            </a:r>
            <a:endParaRPr sz="1800">
              <a:latin typeface="Carlito"/>
              <a:cs typeface="Carlito"/>
            </a:endParaRPr>
          </a:p>
          <a:p>
            <a:pPr marL="12700" marR="5080">
              <a:lnSpc>
                <a:spcPct val="200000"/>
              </a:lnSpc>
            </a:pPr>
            <a:r>
              <a:rPr sz="1800" dirty="0">
                <a:solidFill>
                  <a:srgbClr val="FFFFFF"/>
                </a:solidFill>
                <a:latin typeface="Carlito"/>
                <a:cs typeface="Carlito"/>
              </a:rPr>
              <a:t>2nd </a:t>
            </a:r>
            <a:r>
              <a:rPr sz="1800" spc="-10" dirty="0">
                <a:solidFill>
                  <a:srgbClr val="FFFFFF"/>
                </a:solidFill>
                <a:latin typeface="Carlito"/>
                <a:cs typeface="Carlito"/>
              </a:rPr>
              <a:t>messengers  </a:t>
            </a:r>
            <a:r>
              <a:rPr sz="1800" u="sng" spc="-10" dirty="0">
                <a:solidFill>
                  <a:srgbClr val="FFFFFF"/>
                </a:solidFill>
                <a:uFill>
                  <a:solidFill>
                    <a:srgbClr val="FFFFFF"/>
                  </a:solidFill>
                </a:uFill>
                <a:latin typeface="Carlito"/>
                <a:cs typeface="Carlito"/>
              </a:rPr>
              <a:t>Ontstekingsprocessen </a:t>
            </a:r>
            <a:r>
              <a:rPr sz="1800" spc="-10" dirty="0">
                <a:solidFill>
                  <a:srgbClr val="FFFFFF"/>
                </a:solidFill>
                <a:latin typeface="Carlito"/>
                <a:cs typeface="Carlito"/>
              </a:rPr>
              <a:t> </a:t>
            </a:r>
            <a:r>
              <a:rPr sz="1800" spc="-5" dirty="0">
                <a:solidFill>
                  <a:srgbClr val="FFFFFF"/>
                </a:solidFill>
                <a:latin typeface="Carlito"/>
                <a:cs typeface="Carlito"/>
              </a:rPr>
              <a:t>Mitochondria</a:t>
            </a:r>
            <a:endParaRPr sz="1800">
              <a:latin typeface="Carlito"/>
              <a:cs typeface="Carlito"/>
            </a:endParaRPr>
          </a:p>
        </p:txBody>
      </p:sp>
      <p:sp>
        <p:nvSpPr>
          <p:cNvPr id="4" name="object 4"/>
          <p:cNvSpPr txBox="1"/>
          <p:nvPr/>
        </p:nvSpPr>
        <p:spPr>
          <a:xfrm>
            <a:off x="1093469" y="5591555"/>
            <a:ext cx="7273290" cy="368935"/>
          </a:xfrm>
          <a:prstGeom prst="rect">
            <a:avLst/>
          </a:prstGeom>
          <a:solidFill>
            <a:srgbClr val="E7E6E6"/>
          </a:solidFill>
        </p:spPr>
        <p:txBody>
          <a:bodyPr vert="horz" wrap="square" lIns="0" tIns="31115" rIns="0" bIns="0" rtlCol="0">
            <a:spAutoFit/>
          </a:bodyPr>
          <a:lstStyle/>
          <a:p>
            <a:pPr marL="90805">
              <a:lnSpc>
                <a:spcPct val="100000"/>
              </a:lnSpc>
              <a:spcBef>
                <a:spcPts val="245"/>
              </a:spcBef>
            </a:pPr>
            <a:r>
              <a:rPr sz="1800" u="sng" spc="-10" dirty="0">
                <a:solidFill>
                  <a:srgbClr val="0462C1"/>
                </a:solidFill>
                <a:uFill>
                  <a:solidFill>
                    <a:srgbClr val="0462C1"/>
                  </a:solidFill>
                </a:uFill>
                <a:latin typeface="Carlito"/>
                <a:cs typeface="Carlito"/>
                <a:hlinkClick r:id="rId2"/>
              </a:rPr>
              <a:t>https://www.cell.com/cell/fulltext/S0092-8674(16)31445-3</a:t>
            </a:r>
            <a:endParaRPr sz="1800">
              <a:latin typeface="Carlito"/>
              <a:cs typeface="Carlito"/>
            </a:endParaRPr>
          </a:p>
        </p:txBody>
      </p:sp>
      <p:sp>
        <p:nvSpPr>
          <p:cNvPr id="5" name="object 5"/>
          <p:cNvSpPr/>
          <p:nvPr/>
        </p:nvSpPr>
        <p:spPr>
          <a:xfrm>
            <a:off x="4341114" y="1149096"/>
            <a:ext cx="4177284" cy="417728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05708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11206" y="329945"/>
            <a:ext cx="1488186" cy="132587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916939" y="610361"/>
            <a:ext cx="2649855" cy="695960"/>
          </a:xfrm>
          <a:prstGeom prst="rect">
            <a:avLst/>
          </a:prstGeom>
        </p:spPr>
        <p:txBody>
          <a:bodyPr vert="horz" wrap="square" lIns="0" tIns="12700" rIns="0" bIns="0" rtlCol="0">
            <a:spAutoFit/>
          </a:bodyPr>
          <a:lstStyle/>
          <a:p>
            <a:pPr marL="12700">
              <a:lnSpc>
                <a:spcPct val="100000"/>
              </a:lnSpc>
              <a:spcBef>
                <a:spcPts val="100"/>
              </a:spcBef>
            </a:pPr>
            <a:r>
              <a:rPr spc="-200" dirty="0">
                <a:solidFill>
                  <a:srgbClr val="FFFF00"/>
                </a:solidFill>
              </a:rPr>
              <a:t>Celbiologie:</a:t>
            </a:r>
          </a:p>
        </p:txBody>
      </p:sp>
      <p:sp>
        <p:nvSpPr>
          <p:cNvPr id="4" name="object 4"/>
          <p:cNvSpPr txBox="1"/>
          <p:nvPr/>
        </p:nvSpPr>
        <p:spPr>
          <a:xfrm>
            <a:off x="5197347" y="610361"/>
            <a:ext cx="2688590" cy="695960"/>
          </a:xfrm>
          <a:prstGeom prst="rect">
            <a:avLst/>
          </a:prstGeom>
        </p:spPr>
        <p:txBody>
          <a:bodyPr vert="horz" wrap="square" lIns="0" tIns="12700" rIns="0" bIns="0" rtlCol="0">
            <a:spAutoFit/>
          </a:bodyPr>
          <a:lstStyle/>
          <a:p>
            <a:pPr marL="12700">
              <a:lnSpc>
                <a:spcPct val="100000"/>
              </a:lnSpc>
              <a:spcBef>
                <a:spcPts val="100"/>
              </a:spcBef>
            </a:pPr>
            <a:r>
              <a:rPr sz="4400" spc="-210" dirty="0">
                <a:solidFill>
                  <a:srgbClr val="FFFFFF"/>
                </a:solidFill>
                <a:latin typeface="Arial"/>
                <a:cs typeface="Arial"/>
              </a:rPr>
              <a:t>Onderdelen</a:t>
            </a:r>
            <a:endParaRPr sz="4400">
              <a:latin typeface="Arial"/>
              <a:cs typeface="Arial"/>
            </a:endParaRPr>
          </a:p>
        </p:txBody>
      </p:sp>
      <p:sp>
        <p:nvSpPr>
          <p:cNvPr id="5" name="object 5"/>
          <p:cNvSpPr txBox="1"/>
          <p:nvPr/>
        </p:nvSpPr>
        <p:spPr>
          <a:xfrm>
            <a:off x="5193029" y="1784350"/>
            <a:ext cx="113919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FFFF"/>
                </a:solidFill>
                <a:latin typeface="Carlito"/>
                <a:cs typeface="Carlito"/>
              </a:rPr>
              <a:t>I</a:t>
            </a:r>
            <a:r>
              <a:rPr sz="2000" b="1" spc="-15" dirty="0">
                <a:solidFill>
                  <a:srgbClr val="FFFFFF"/>
                </a:solidFill>
                <a:latin typeface="Carlito"/>
                <a:cs typeface="Carlito"/>
              </a:rPr>
              <a:t>n</a:t>
            </a:r>
            <a:r>
              <a:rPr sz="2000" b="1" spc="-40" dirty="0">
                <a:solidFill>
                  <a:srgbClr val="FFFFFF"/>
                </a:solidFill>
                <a:latin typeface="Carlito"/>
                <a:cs typeface="Carlito"/>
              </a:rPr>
              <a:t>f</a:t>
            </a:r>
            <a:r>
              <a:rPr sz="2000" b="1" spc="-5" dirty="0">
                <a:solidFill>
                  <a:srgbClr val="FFFFFF"/>
                </a:solidFill>
                <a:latin typeface="Carlito"/>
                <a:cs typeface="Carlito"/>
              </a:rPr>
              <a:t>orm</a:t>
            </a:r>
            <a:r>
              <a:rPr sz="2000" b="1" spc="-30" dirty="0">
                <a:solidFill>
                  <a:srgbClr val="FFFFFF"/>
                </a:solidFill>
                <a:latin typeface="Carlito"/>
                <a:cs typeface="Carlito"/>
              </a:rPr>
              <a:t>a</a:t>
            </a:r>
            <a:r>
              <a:rPr sz="2000" b="1" spc="-5" dirty="0">
                <a:solidFill>
                  <a:srgbClr val="FFFFFF"/>
                </a:solidFill>
                <a:latin typeface="Carlito"/>
                <a:cs typeface="Carlito"/>
              </a:rPr>
              <a:t>tie</a:t>
            </a:r>
            <a:endParaRPr sz="2000">
              <a:latin typeface="Carlito"/>
              <a:cs typeface="Carlito"/>
            </a:endParaRPr>
          </a:p>
        </p:txBody>
      </p:sp>
      <p:sp>
        <p:nvSpPr>
          <p:cNvPr id="6" name="object 6"/>
          <p:cNvSpPr txBox="1"/>
          <p:nvPr/>
        </p:nvSpPr>
        <p:spPr>
          <a:xfrm>
            <a:off x="7021830" y="1784350"/>
            <a:ext cx="123761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FFFF"/>
                </a:solidFill>
                <a:latin typeface="Carlito"/>
                <a:cs typeface="Carlito"/>
              </a:rPr>
              <a:t>(DNA/RNA)</a:t>
            </a:r>
            <a:endParaRPr sz="2000">
              <a:latin typeface="Carlito"/>
              <a:cs typeface="Carlito"/>
            </a:endParaRPr>
          </a:p>
        </p:txBody>
      </p:sp>
      <p:sp>
        <p:nvSpPr>
          <p:cNvPr id="7" name="object 7"/>
          <p:cNvSpPr txBox="1"/>
          <p:nvPr/>
        </p:nvSpPr>
        <p:spPr>
          <a:xfrm>
            <a:off x="5193029" y="2333244"/>
            <a:ext cx="810895"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FFFFFF"/>
                </a:solidFill>
                <a:latin typeface="Carlito"/>
                <a:cs typeface="Carlito"/>
              </a:rPr>
              <a:t>Energie</a:t>
            </a:r>
            <a:endParaRPr sz="2000">
              <a:latin typeface="Carlito"/>
              <a:cs typeface="Carlito"/>
            </a:endParaRPr>
          </a:p>
        </p:txBody>
      </p:sp>
      <p:sp>
        <p:nvSpPr>
          <p:cNvPr id="8" name="object 8"/>
          <p:cNvSpPr txBox="1"/>
          <p:nvPr/>
        </p:nvSpPr>
        <p:spPr>
          <a:xfrm>
            <a:off x="7021830" y="2333244"/>
            <a:ext cx="268351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FFFF"/>
                </a:solidFill>
                <a:latin typeface="Carlito"/>
                <a:cs typeface="Carlito"/>
              </a:rPr>
              <a:t>(mitochondriën,</a:t>
            </a:r>
            <a:r>
              <a:rPr sz="2000" b="1" spc="-35" dirty="0">
                <a:solidFill>
                  <a:srgbClr val="FFFFFF"/>
                </a:solidFill>
                <a:latin typeface="Carlito"/>
                <a:cs typeface="Carlito"/>
              </a:rPr>
              <a:t> </a:t>
            </a:r>
            <a:r>
              <a:rPr sz="2000" b="1" spc="-10" dirty="0">
                <a:solidFill>
                  <a:srgbClr val="FFFFFF"/>
                </a:solidFill>
                <a:latin typeface="Carlito"/>
                <a:cs typeface="Carlito"/>
              </a:rPr>
              <a:t>atomen)</a:t>
            </a:r>
            <a:endParaRPr sz="2000">
              <a:latin typeface="Carlito"/>
              <a:cs typeface="Carlito"/>
            </a:endParaRPr>
          </a:p>
        </p:txBody>
      </p:sp>
      <p:sp>
        <p:nvSpPr>
          <p:cNvPr id="9" name="object 9"/>
          <p:cNvSpPr txBox="1"/>
          <p:nvPr/>
        </p:nvSpPr>
        <p:spPr>
          <a:xfrm>
            <a:off x="5193029" y="2881883"/>
            <a:ext cx="113411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FFFF"/>
                </a:solidFill>
                <a:latin typeface="Carlito"/>
                <a:cs typeface="Carlito"/>
              </a:rPr>
              <a:t>Biochemie</a:t>
            </a:r>
            <a:endParaRPr sz="2000">
              <a:latin typeface="Carlito"/>
              <a:cs typeface="Carlito"/>
            </a:endParaRPr>
          </a:p>
        </p:txBody>
      </p:sp>
      <p:sp>
        <p:nvSpPr>
          <p:cNvPr id="10" name="object 10"/>
          <p:cNvSpPr txBox="1"/>
          <p:nvPr/>
        </p:nvSpPr>
        <p:spPr>
          <a:xfrm>
            <a:off x="7021830" y="2881883"/>
            <a:ext cx="1824989"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FFFFFF"/>
                </a:solidFill>
                <a:latin typeface="Carlito"/>
                <a:cs typeface="Carlito"/>
              </a:rPr>
              <a:t>(eiwitten,</a:t>
            </a:r>
            <a:r>
              <a:rPr sz="2000" b="1" spc="-40" dirty="0">
                <a:solidFill>
                  <a:srgbClr val="FFFFFF"/>
                </a:solidFill>
                <a:latin typeface="Carlito"/>
                <a:cs typeface="Carlito"/>
              </a:rPr>
              <a:t> </a:t>
            </a:r>
            <a:r>
              <a:rPr sz="2000" b="1" spc="-5" dirty="0">
                <a:solidFill>
                  <a:srgbClr val="FFFFFF"/>
                </a:solidFill>
                <a:latin typeface="Carlito"/>
                <a:cs typeface="Carlito"/>
              </a:rPr>
              <a:t>lading)</a:t>
            </a:r>
            <a:endParaRPr sz="2000">
              <a:latin typeface="Carlito"/>
              <a:cs typeface="Carlito"/>
            </a:endParaRPr>
          </a:p>
        </p:txBody>
      </p:sp>
      <p:sp>
        <p:nvSpPr>
          <p:cNvPr id="11" name="object 11"/>
          <p:cNvSpPr txBox="1"/>
          <p:nvPr/>
        </p:nvSpPr>
        <p:spPr>
          <a:xfrm>
            <a:off x="5193029" y="3430523"/>
            <a:ext cx="1549400"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FFFF00"/>
                </a:solidFill>
                <a:latin typeface="Carlito"/>
                <a:cs typeface="Carlito"/>
              </a:rPr>
              <a:t>Communicatie</a:t>
            </a:r>
            <a:endParaRPr sz="2000">
              <a:latin typeface="Carlito"/>
              <a:cs typeface="Carlito"/>
            </a:endParaRPr>
          </a:p>
        </p:txBody>
      </p:sp>
      <p:sp>
        <p:nvSpPr>
          <p:cNvPr id="12" name="object 12"/>
          <p:cNvSpPr txBox="1"/>
          <p:nvPr/>
        </p:nvSpPr>
        <p:spPr>
          <a:xfrm>
            <a:off x="7021830" y="3430523"/>
            <a:ext cx="1724025"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FFFFFF"/>
                </a:solidFill>
                <a:latin typeface="Carlito"/>
                <a:cs typeface="Carlito"/>
              </a:rPr>
              <a:t>(samenwerking)</a:t>
            </a:r>
            <a:endParaRPr sz="2000">
              <a:latin typeface="Carlito"/>
              <a:cs typeface="Carlito"/>
            </a:endParaRPr>
          </a:p>
        </p:txBody>
      </p:sp>
      <p:sp>
        <p:nvSpPr>
          <p:cNvPr id="13" name="object 13"/>
          <p:cNvSpPr txBox="1"/>
          <p:nvPr/>
        </p:nvSpPr>
        <p:spPr>
          <a:xfrm>
            <a:off x="5193029" y="4253483"/>
            <a:ext cx="1805939" cy="142748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FFFF"/>
                </a:solidFill>
                <a:latin typeface="Carlito"/>
                <a:cs typeface="Carlito"/>
              </a:rPr>
              <a:t>Afweer</a:t>
            </a:r>
            <a:endParaRPr sz="2000">
              <a:latin typeface="Carlito"/>
              <a:cs typeface="Carlito"/>
            </a:endParaRPr>
          </a:p>
          <a:p>
            <a:pPr marL="12700" marR="5080">
              <a:lnSpc>
                <a:spcPts val="4320"/>
              </a:lnSpc>
              <a:spcBef>
                <a:spcPts val="465"/>
              </a:spcBef>
            </a:pPr>
            <a:r>
              <a:rPr sz="2000" b="1" spc="-5" dirty="0">
                <a:solidFill>
                  <a:srgbClr val="FFFFFF"/>
                </a:solidFill>
                <a:latin typeface="Carlito"/>
                <a:cs typeface="Carlito"/>
              </a:rPr>
              <a:t>Het</a:t>
            </a:r>
            <a:r>
              <a:rPr sz="2000" b="1" spc="-55" dirty="0">
                <a:solidFill>
                  <a:srgbClr val="FFFFFF"/>
                </a:solidFill>
                <a:latin typeface="Carlito"/>
                <a:cs typeface="Carlito"/>
              </a:rPr>
              <a:t> </a:t>
            </a:r>
            <a:r>
              <a:rPr sz="2000" b="1" spc="-15" dirty="0">
                <a:solidFill>
                  <a:srgbClr val="FFFFFF"/>
                </a:solidFill>
                <a:latin typeface="Carlito"/>
                <a:cs typeface="Carlito"/>
              </a:rPr>
              <a:t>zenuwstelsel  </a:t>
            </a:r>
            <a:r>
              <a:rPr sz="2000" b="1" spc="-5" dirty="0">
                <a:solidFill>
                  <a:srgbClr val="FFFFFF"/>
                </a:solidFill>
                <a:latin typeface="Carlito"/>
                <a:cs typeface="Carlito"/>
              </a:rPr>
              <a:t>Stamcellen</a:t>
            </a:r>
            <a:endParaRPr sz="2000">
              <a:latin typeface="Carlito"/>
              <a:cs typeface="Carlito"/>
            </a:endParaRPr>
          </a:p>
        </p:txBody>
      </p:sp>
      <p:sp>
        <p:nvSpPr>
          <p:cNvPr id="14" name="object 14"/>
          <p:cNvSpPr txBox="1"/>
          <p:nvPr/>
        </p:nvSpPr>
        <p:spPr>
          <a:xfrm>
            <a:off x="5193029" y="5899658"/>
            <a:ext cx="332232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FFFF"/>
                </a:solidFill>
                <a:latin typeface="Carlito"/>
                <a:cs typeface="Carlito"/>
              </a:rPr>
              <a:t>De </a:t>
            </a:r>
            <a:r>
              <a:rPr sz="2000" b="1" spc="-15" dirty="0">
                <a:solidFill>
                  <a:srgbClr val="FFFFFF"/>
                </a:solidFill>
                <a:latin typeface="Carlito"/>
                <a:cs typeface="Carlito"/>
              </a:rPr>
              <a:t>toekomst van </a:t>
            </a:r>
            <a:r>
              <a:rPr sz="2000" b="1" spc="-5" dirty="0">
                <a:solidFill>
                  <a:srgbClr val="FFFFFF"/>
                </a:solidFill>
                <a:latin typeface="Carlito"/>
                <a:cs typeface="Carlito"/>
              </a:rPr>
              <a:t>de</a:t>
            </a:r>
            <a:r>
              <a:rPr sz="2000" b="1" spc="5" dirty="0">
                <a:solidFill>
                  <a:srgbClr val="FFFFFF"/>
                </a:solidFill>
                <a:latin typeface="Carlito"/>
                <a:cs typeface="Carlito"/>
              </a:rPr>
              <a:t> </a:t>
            </a:r>
            <a:r>
              <a:rPr sz="2000" b="1" spc="-5" dirty="0">
                <a:solidFill>
                  <a:srgbClr val="FFFFFF"/>
                </a:solidFill>
                <a:latin typeface="Carlito"/>
                <a:cs typeface="Carlito"/>
              </a:rPr>
              <a:t>celbiologie</a:t>
            </a:r>
            <a:endParaRPr sz="2000">
              <a:latin typeface="Carlito"/>
              <a:cs typeface="Carlito"/>
            </a:endParaRPr>
          </a:p>
        </p:txBody>
      </p:sp>
      <p:sp>
        <p:nvSpPr>
          <p:cNvPr id="15" name="object 15"/>
          <p:cNvSpPr/>
          <p:nvPr/>
        </p:nvSpPr>
        <p:spPr>
          <a:xfrm>
            <a:off x="968502" y="1914905"/>
            <a:ext cx="3058667" cy="3851910"/>
          </a:xfrm>
          <a:prstGeom prst="rect">
            <a:avLst/>
          </a:prstGeom>
          <a:blipFill>
            <a:blip r:embed="rId3" cstate="print"/>
            <a:stretch>
              <a:fillRect/>
            </a:stretch>
          </a:blipFill>
        </p:spPr>
        <p:txBody>
          <a:bodyPr wrap="square" lIns="0" tIns="0" rIns="0" bIns="0" rtlCol="0"/>
          <a:lstStyle/>
          <a:p>
            <a:endParaRPr/>
          </a:p>
        </p:txBody>
      </p:sp>
      <p:sp>
        <p:nvSpPr>
          <p:cNvPr id="16" name="object 16"/>
          <p:cNvSpPr txBox="1"/>
          <p:nvPr/>
        </p:nvSpPr>
        <p:spPr>
          <a:xfrm>
            <a:off x="988822" y="5899658"/>
            <a:ext cx="299148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00"/>
                </a:solidFill>
                <a:latin typeface="Carlito"/>
                <a:cs typeface="Carlito"/>
              </a:rPr>
              <a:t>Boek </a:t>
            </a:r>
            <a:r>
              <a:rPr sz="1800" spc="-10" dirty="0">
                <a:solidFill>
                  <a:srgbClr val="FFFF00"/>
                </a:solidFill>
                <a:latin typeface="Carlito"/>
                <a:cs typeface="Carlito"/>
              </a:rPr>
              <a:t>ter ondersteuning</a:t>
            </a:r>
            <a:r>
              <a:rPr sz="1800" spc="-20" dirty="0">
                <a:solidFill>
                  <a:srgbClr val="FFFF00"/>
                </a:solidFill>
                <a:latin typeface="Carlito"/>
                <a:cs typeface="Carlito"/>
              </a:rPr>
              <a:t> </a:t>
            </a:r>
            <a:r>
              <a:rPr sz="1800" spc="-5" dirty="0">
                <a:solidFill>
                  <a:srgbClr val="FFFF00"/>
                </a:solidFill>
                <a:latin typeface="Carlito"/>
                <a:cs typeface="Carlito"/>
              </a:rPr>
              <a:t>(Engels)</a:t>
            </a:r>
            <a:endParaRPr sz="1800">
              <a:latin typeface="Carlito"/>
              <a:cs typeface="Carlito"/>
            </a:endParaRPr>
          </a:p>
        </p:txBody>
      </p:sp>
      <p:sp>
        <p:nvSpPr>
          <p:cNvPr id="17" name="object 17"/>
          <p:cNvSpPr/>
          <p:nvPr/>
        </p:nvSpPr>
        <p:spPr>
          <a:xfrm>
            <a:off x="4455033" y="1915286"/>
            <a:ext cx="0" cy="1818005"/>
          </a:xfrm>
          <a:custGeom>
            <a:avLst/>
            <a:gdLst/>
            <a:ahLst/>
            <a:cxnLst/>
            <a:rect l="l" t="t" r="r" b="b"/>
            <a:pathLst>
              <a:path h="1818004">
                <a:moveTo>
                  <a:pt x="0" y="0"/>
                </a:moveTo>
                <a:lnTo>
                  <a:pt x="0" y="1817877"/>
                </a:lnTo>
              </a:path>
            </a:pathLst>
          </a:custGeom>
          <a:ln w="19050">
            <a:solidFill>
              <a:srgbClr val="FFFFFF"/>
            </a:solidFill>
          </a:ln>
        </p:spPr>
        <p:txBody>
          <a:bodyPr wrap="square" lIns="0" tIns="0" rIns="0" bIns="0" rtlCol="0"/>
          <a:lstStyle/>
          <a:p>
            <a:endParaRPr/>
          </a:p>
        </p:txBody>
      </p:sp>
      <p:sp>
        <p:nvSpPr>
          <p:cNvPr id="18" name="object 18"/>
          <p:cNvSpPr txBox="1"/>
          <p:nvPr/>
        </p:nvSpPr>
        <p:spPr>
          <a:xfrm>
            <a:off x="968883" y="6262496"/>
            <a:ext cx="2049780" cy="462280"/>
          </a:xfrm>
          <a:prstGeom prst="rect">
            <a:avLst/>
          </a:prstGeom>
          <a:solidFill>
            <a:srgbClr val="000000"/>
          </a:solidFill>
          <a:ln w="25400">
            <a:solidFill>
              <a:srgbClr val="FFFF00"/>
            </a:solidFill>
          </a:ln>
        </p:spPr>
        <p:txBody>
          <a:bodyPr vert="horz" wrap="square" lIns="0" tIns="25400" rIns="0" bIns="0" rtlCol="0">
            <a:spAutoFit/>
          </a:bodyPr>
          <a:lstStyle/>
          <a:p>
            <a:pPr marL="91440">
              <a:lnSpc>
                <a:spcPct val="100000"/>
              </a:lnSpc>
              <a:spcBef>
                <a:spcPts val="200"/>
              </a:spcBef>
            </a:pPr>
            <a:r>
              <a:rPr sz="2400" dirty="0">
                <a:solidFill>
                  <a:srgbClr val="FFFFFF"/>
                </a:solidFill>
                <a:latin typeface="Carlito"/>
                <a:cs typeface="Carlito"/>
              </a:rPr>
              <a:t>MCB</a:t>
            </a:r>
            <a:r>
              <a:rPr sz="2400" spc="-35" dirty="0">
                <a:solidFill>
                  <a:srgbClr val="FFFFFF"/>
                </a:solidFill>
                <a:latin typeface="Carlito"/>
                <a:cs typeface="Carlito"/>
              </a:rPr>
              <a:t> </a:t>
            </a:r>
            <a:r>
              <a:rPr sz="2400" spc="-5" dirty="0">
                <a:solidFill>
                  <a:srgbClr val="FFFFFF"/>
                </a:solidFill>
                <a:latin typeface="Carlito"/>
                <a:cs typeface="Carlito"/>
              </a:rPr>
              <a:t>H.4</a:t>
            </a:r>
            <a:endParaRPr sz="2400">
              <a:latin typeface="Carlito"/>
              <a:cs typeface="Carlito"/>
            </a:endParaRPr>
          </a:p>
        </p:txBody>
      </p:sp>
    </p:spTree>
    <p:extLst>
      <p:ext uri="{BB962C8B-B14F-4D97-AF65-F5344CB8AC3E}">
        <p14:creationId xmlns:p14="http://schemas.microsoft.com/office/powerpoint/2010/main" val="2649733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11206" y="483108"/>
            <a:ext cx="1224533" cy="108966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060194" y="122174"/>
            <a:ext cx="5609590" cy="836930"/>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Insulin signaling and cross-talk  Insulin family of genes:</a:t>
            </a:r>
            <a:r>
              <a:rPr sz="2800" spc="-65" dirty="0">
                <a:solidFill>
                  <a:srgbClr val="FFFFFF"/>
                </a:solidFill>
              </a:rPr>
              <a:t> </a:t>
            </a:r>
            <a:r>
              <a:rPr sz="2800" u="heavy" dirty="0">
                <a:solidFill>
                  <a:srgbClr val="FFFF00"/>
                </a:solidFill>
                <a:uFill>
                  <a:solidFill>
                    <a:srgbClr val="FFFF00"/>
                  </a:solidFill>
                </a:uFill>
              </a:rPr>
              <a:t>redundancy</a:t>
            </a:r>
            <a:endParaRPr sz="2800"/>
          </a:p>
        </p:txBody>
      </p:sp>
      <p:sp>
        <p:nvSpPr>
          <p:cNvPr id="4" name="object 4"/>
          <p:cNvSpPr/>
          <p:nvPr/>
        </p:nvSpPr>
        <p:spPr>
          <a:xfrm>
            <a:off x="2095500" y="1125474"/>
            <a:ext cx="8001000" cy="5143500"/>
          </a:xfrm>
          <a:prstGeom prst="rect">
            <a:avLst/>
          </a:prstGeom>
          <a:blipFill>
            <a:blip r:embed="rId3" cstate="print"/>
            <a:stretch>
              <a:fillRect/>
            </a:stretch>
          </a:blipFill>
        </p:spPr>
        <p:txBody>
          <a:bodyPr wrap="square" lIns="0" tIns="0" rIns="0" bIns="0" rtlCol="0"/>
          <a:lstStyle/>
          <a:p>
            <a:endParaRPr/>
          </a:p>
        </p:txBody>
      </p:sp>
      <p:grpSp>
        <p:nvGrpSpPr>
          <p:cNvPr id="5" name="object 5"/>
          <p:cNvGrpSpPr/>
          <p:nvPr/>
        </p:nvGrpSpPr>
        <p:grpSpPr>
          <a:xfrm>
            <a:off x="2108644" y="6377368"/>
            <a:ext cx="2027555" cy="409575"/>
            <a:chOff x="2108644" y="6377368"/>
            <a:chExt cx="2027555" cy="409575"/>
          </a:xfrm>
        </p:grpSpPr>
        <p:sp>
          <p:nvSpPr>
            <p:cNvPr id="6" name="object 6"/>
            <p:cNvSpPr/>
            <p:nvPr/>
          </p:nvSpPr>
          <p:spPr>
            <a:xfrm>
              <a:off x="2113407" y="6382130"/>
              <a:ext cx="2018030" cy="400050"/>
            </a:xfrm>
            <a:custGeom>
              <a:avLst/>
              <a:gdLst/>
              <a:ahLst/>
              <a:cxnLst/>
              <a:rect l="l" t="t" r="r" b="b"/>
              <a:pathLst>
                <a:path w="2018029" h="400050">
                  <a:moveTo>
                    <a:pt x="2017775" y="0"/>
                  </a:moveTo>
                  <a:lnTo>
                    <a:pt x="0" y="0"/>
                  </a:lnTo>
                  <a:lnTo>
                    <a:pt x="0" y="400050"/>
                  </a:lnTo>
                  <a:lnTo>
                    <a:pt x="2017775" y="400050"/>
                  </a:lnTo>
                  <a:lnTo>
                    <a:pt x="2017775" y="0"/>
                  </a:lnTo>
                  <a:close/>
                </a:path>
              </a:pathLst>
            </a:custGeom>
            <a:solidFill>
              <a:srgbClr val="000000"/>
            </a:solidFill>
          </p:spPr>
          <p:txBody>
            <a:bodyPr wrap="square" lIns="0" tIns="0" rIns="0" bIns="0" rtlCol="0"/>
            <a:lstStyle/>
            <a:p>
              <a:endParaRPr/>
            </a:p>
          </p:txBody>
        </p:sp>
        <p:sp>
          <p:nvSpPr>
            <p:cNvPr id="7" name="object 7"/>
            <p:cNvSpPr/>
            <p:nvPr/>
          </p:nvSpPr>
          <p:spPr>
            <a:xfrm>
              <a:off x="2113407" y="6382130"/>
              <a:ext cx="2018030" cy="400050"/>
            </a:xfrm>
            <a:custGeom>
              <a:avLst/>
              <a:gdLst/>
              <a:ahLst/>
              <a:cxnLst/>
              <a:rect l="l" t="t" r="r" b="b"/>
              <a:pathLst>
                <a:path w="2018029" h="400050">
                  <a:moveTo>
                    <a:pt x="0" y="400050"/>
                  </a:moveTo>
                  <a:lnTo>
                    <a:pt x="2017775" y="400050"/>
                  </a:lnTo>
                  <a:lnTo>
                    <a:pt x="2017775" y="0"/>
                  </a:lnTo>
                  <a:lnTo>
                    <a:pt x="0" y="0"/>
                  </a:lnTo>
                  <a:lnTo>
                    <a:pt x="0" y="400050"/>
                  </a:lnTo>
                  <a:close/>
                </a:path>
              </a:pathLst>
            </a:custGeom>
            <a:ln w="9525">
              <a:solidFill>
                <a:srgbClr val="FF0000"/>
              </a:solidFill>
            </a:ln>
          </p:spPr>
          <p:txBody>
            <a:bodyPr wrap="square" lIns="0" tIns="0" rIns="0" bIns="0" rtlCol="0"/>
            <a:lstStyle/>
            <a:p>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4930775" cy="836930"/>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Evolution of families of genes  </a:t>
            </a:r>
            <a:r>
              <a:rPr sz="2800" u="heavy" dirty="0">
                <a:solidFill>
                  <a:srgbClr val="FFFFFF"/>
                </a:solidFill>
                <a:uFill>
                  <a:solidFill>
                    <a:srgbClr val="FFFFFF"/>
                  </a:solidFill>
                </a:uFill>
                <a:hlinkClick r:id="rId2"/>
              </a:rPr>
              <a:t>http</a:t>
            </a:r>
            <a:r>
              <a:rPr sz="2800" u="heavy" spc="5" dirty="0">
                <a:solidFill>
                  <a:srgbClr val="FFFFFF"/>
                </a:solidFill>
                <a:uFill>
                  <a:solidFill>
                    <a:srgbClr val="FFFFFF"/>
                  </a:solidFill>
                </a:uFill>
                <a:hlinkClick r:id="rId2"/>
              </a:rPr>
              <a:t>s</a:t>
            </a:r>
            <a:r>
              <a:rPr sz="2800" u="heavy" dirty="0">
                <a:solidFill>
                  <a:srgbClr val="FFFFFF"/>
                </a:solidFill>
                <a:uFill>
                  <a:solidFill>
                    <a:srgbClr val="FFFFFF"/>
                  </a:solidFill>
                </a:uFill>
                <a:hlinkClick r:id="rId2"/>
              </a:rPr>
              <a:t>://youtu.be/G4VINR</a:t>
            </a:r>
            <a:r>
              <a:rPr sz="2800" u="heavy" spc="-10" dirty="0">
                <a:solidFill>
                  <a:srgbClr val="FFFFFF"/>
                </a:solidFill>
                <a:uFill>
                  <a:solidFill>
                    <a:srgbClr val="FFFFFF"/>
                  </a:solidFill>
                </a:uFill>
                <a:hlinkClick r:id="rId2"/>
              </a:rPr>
              <a:t>U</a:t>
            </a:r>
            <a:r>
              <a:rPr sz="2800" u="heavy" dirty="0">
                <a:solidFill>
                  <a:srgbClr val="FFFFFF"/>
                </a:solidFill>
                <a:uFill>
                  <a:solidFill>
                    <a:srgbClr val="FFFFFF"/>
                  </a:solidFill>
                </a:uFill>
                <a:hlinkClick r:id="rId2"/>
              </a:rPr>
              <a:t>e_o4</a:t>
            </a:r>
            <a:endParaRPr sz="2800"/>
          </a:p>
        </p:txBody>
      </p:sp>
      <p:sp>
        <p:nvSpPr>
          <p:cNvPr id="3" name="object 3"/>
          <p:cNvSpPr/>
          <p:nvPr/>
        </p:nvSpPr>
        <p:spPr>
          <a:xfrm>
            <a:off x="838200" y="1527810"/>
            <a:ext cx="8449056" cy="4751832"/>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214117" y="6400800"/>
            <a:ext cx="560133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Carlito"/>
                <a:cs typeface="Carlito"/>
              </a:rPr>
              <a:t>Door </a:t>
            </a:r>
            <a:r>
              <a:rPr sz="1800" spc="-10" dirty="0">
                <a:solidFill>
                  <a:srgbClr val="FFFFFF"/>
                </a:solidFill>
                <a:latin typeface="Carlito"/>
                <a:cs typeface="Carlito"/>
              </a:rPr>
              <a:t>mutaties </a:t>
            </a:r>
            <a:r>
              <a:rPr sz="1800" spc="-15" dirty="0">
                <a:solidFill>
                  <a:srgbClr val="FFFFFF"/>
                </a:solidFill>
                <a:latin typeface="Carlito"/>
                <a:cs typeface="Carlito"/>
              </a:rPr>
              <a:t>kan </a:t>
            </a:r>
            <a:r>
              <a:rPr sz="1800" spc="-5" dirty="0">
                <a:solidFill>
                  <a:srgbClr val="FFFFFF"/>
                </a:solidFill>
                <a:latin typeface="Carlito"/>
                <a:cs typeface="Carlito"/>
              </a:rPr>
              <a:t>de </a:t>
            </a:r>
            <a:r>
              <a:rPr sz="1800" spc="-20" dirty="0">
                <a:solidFill>
                  <a:srgbClr val="FFFFFF"/>
                </a:solidFill>
                <a:latin typeface="Carlito"/>
                <a:cs typeface="Carlito"/>
              </a:rPr>
              <a:t>kopie </a:t>
            </a:r>
            <a:r>
              <a:rPr sz="1800" dirty="0">
                <a:solidFill>
                  <a:srgbClr val="FFFFFF"/>
                </a:solidFill>
                <a:latin typeface="Carlito"/>
                <a:cs typeface="Carlito"/>
              </a:rPr>
              <a:t>een </a:t>
            </a:r>
            <a:r>
              <a:rPr sz="1800" spc="-10" dirty="0">
                <a:solidFill>
                  <a:srgbClr val="FFFFFF"/>
                </a:solidFill>
                <a:latin typeface="Carlito"/>
                <a:cs typeface="Carlito"/>
              </a:rPr>
              <a:t>nieuwe </a:t>
            </a:r>
            <a:r>
              <a:rPr sz="1800" spc="-5" dirty="0">
                <a:solidFill>
                  <a:srgbClr val="FFFFFF"/>
                </a:solidFill>
                <a:latin typeface="Carlito"/>
                <a:cs typeface="Carlito"/>
              </a:rPr>
              <a:t>functie</a:t>
            </a:r>
            <a:r>
              <a:rPr sz="1800" spc="130" dirty="0">
                <a:solidFill>
                  <a:srgbClr val="FFFFFF"/>
                </a:solidFill>
                <a:latin typeface="Carlito"/>
                <a:cs typeface="Carlito"/>
              </a:rPr>
              <a:t> </a:t>
            </a:r>
            <a:r>
              <a:rPr sz="1800" spc="-10" dirty="0">
                <a:solidFill>
                  <a:srgbClr val="FFFFFF"/>
                </a:solidFill>
                <a:latin typeface="Carlito"/>
                <a:cs typeface="Carlito"/>
              </a:rPr>
              <a:t>ontwikkelen</a:t>
            </a:r>
            <a:endParaRPr sz="1800">
              <a:latin typeface="Carlito"/>
              <a:cs typeface="Carli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6108700" cy="836930"/>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Integratie van verschillende</a:t>
            </a:r>
            <a:r>
              <a:rPr sz="2800" spc="-10" dirty="0">
                <a:solidFill>
                  <a:srgbClr val="FFFFFF"/>
                </a:solidFill>
              </a:rPr>
              <a:t> </a:t>
            </a:r>
            <a:r>
              <a:rPr sz="2800" dirty="0">
                <a:solidFill>
                  <a:srgbClr val="FFFFFF"/>
                </a:solidFill>
              </a:rPr>
              <a:t>signalen</a:t>
            </a:r>
            <a:endParaRPr sz="2800"/>
          </a:p>
          <a:p>
            <a:pPr marL="12700">
              <a:lnSpc>
                <a:spcPts val="3190"/>
              </a:lnSpc>
            </a:pPr>
            <a:r>
              <a:rPr sz="2800" dirty="0">
                <a:solidFill>
                  <a:srgbClr val="FFFFFF"/>
                </a:solidFill>
              </a:rPr>
              <a:t>=&gt; meerdere signalen nodig voor</a:t>
            </a:r>
            <a:r>
              <a:rPr sz="2800" spc="-15" dirty="0">
                <a:solidFill>
                  <a:srgbClr val="FFFFFF"/>
                </a:solidFill>
              </a:rPr>
              <a:t> </a:t>
            </a:r>
            <a:r>
              <a:rPr sz="2800" dirty="0">
                <a:solidFill>
                  <a:srgbClr val="FFFFFF"/>
                </a:solidFill>
              </a:rPr>
              <a:t>actie</a:t>
            </a:r>
            <a:endParaRPr sz="2800"/>
          </a:p>
        </p:txBody>
      </p:sp>
      <p:sp>
        <p:nvSpPr>
          <p:cNvPr id="3" name="object 3"/>
          <p:cNvSpPr txBox="1"/>
          <p:nvPr/>
        </p:nvSpPr>
        <p:spPr>
          <a:xfrm>
            <a:off x="1066038" y="1793240"/>
            <a:ext cx="1851660" cy="374777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Carlito"/>
                <a:cs typeface="Carlito"/>
              </a:rPr>
              <a:t>2nd</a:t>
            </a:r>
            <a:r>
              <a:rPr sz="1800" spc="5" dirty="0">
                <a:solidFill>
                  <a:srgbClr val="FFFFFF"/>
                </a:solidFill>
                <a:latin typeface="Carlito"/>
                <a:cs typeface="Carlito"/>
              </a:rPr>
              <a:t> </a:t>
            </a:r>
            <a:r>
              <a:rPr sz="1800" spc="-10" dirty="0">
                <a:solidFill>
                  <a:srgbClr val="FFFFFF"/>
                </a:solidFill>
                <a:latin typeface="Carlito"/>
                <a:cs typeface="Carlito"/>
              </a:rPr>
              <a:t>messengers</a:t>
            </a:r>
            <a:endParaRPr sz="1800">
              <a:latin typeface="Carlito"/>
              <a:cs typeface="Carlito"/>
            </a:endParaRPr>
          </a:p>
          <a:p>
            <a:pPr>
              <a:lnSpc>
                <a:spcPct val="100000"/>
              </a:lnSpc>
              <a:spcBef>
                <a:spcPts val="50"/>
              </a:spcBef>
            </a:pPr>
            <a:endParaRPr sz="2300">
              <a:latin typeface="Carlito"/>
              <a:cs typeface="Carlito"/>
            </a:endParaRPr>
          </a:p>
          <a:p>
            <a:pPr marL="12700">
              <a:lnSpc>
                <a:spcPct val="100000"/>
              </a:lnSpc>
              <a:spcBef>
                <a:spcPts val="5"/>
              </a:spcBef>
            </a:pPr>
            <a:r>
              <a:rPr sz="1800" spc="-10" dirty="0">
                <a:solidFill>
                  <a:srgbClr val="FFFFFF"/>
                </a:solidFill>
                <a:latin typeface="Carlito"/>
                <a:cs typeface="Carlito"/>
              </a:rPr>
              <a:t>Genexpressie</a:t>
            </a:r>
            <a:endParaRPr sz="1800">
              <a:latin typeface="Carlito"/>
              <a:cs typeface="Carlito"/>
            </a:endParaRPr>
          </a:p>
          <a:p>
            <a:pPr>
              <a:lnSpc>
                <a:spcPct val="100000"/>
              </a:lnSpc>
            </a:pPr>
            <a:endParaRPr sz="2350">
              <a:latin typeface="Carlito"/>
              <a:cs typeface="Carlito"/>
            </a:endParaRPr>
          </a:p>
          <a:p>
            <a:pPr marL="12700">
              <a:lnSpc>
                <a:spcPct val="100000"/>
              </a:lnSpc>
            </a:pPr>
            <a:r>
              <a:rPr sz="1800" spc="-5" dirty="0">
                <a:solidFill>
                  <a:srgbClr val="FFFFFF"/>
                </a:solidFill>
                <a:latin typeface="Symbol"/>
                <a:cs typeface="Symbol"/>
              </a:rPr>
              <a:t></a:t>
            </a:r>
            <a:r>
              <a:rPr sz="1800" spc="-5" dirty="0">
                <a:solidFill>
                  <a:srgbClr val="FFFFFF"/>
                </a:solidFill>
                <a:latin typeface="Carlito"/>
                <a:cs typeface="Carlito"/>
              </a:rPr>
              <a:t>Stabiliteit</a:t>
            </a:r>
            <a:r>
              <a:rPr sz="1800" spc="-75" dirty="0">
                <a:solidFill>
                  <a:srgbClr val="FFFFFF"/>
                </a:solidFill>
                <a:latin typeface="Carlito"/>
                <a:cs typeface="Carlito"/>
              </a:rPr>
              <a:t> </a:t>
            </a:r>
            <a:r>
              <a:rPr sz="1800" dirty="0">
                <a:solidFill>
                  <a:srgbClr val="FFFFFF"/>
                </a:solidFill>
                <a:latin typeface="Carlito"/>
                <a:cs typeface="Carlito"/>
              </a:rPr>
              <a:t>!</a:t>
            </a:r>
            <a:endParaRPr sz="1800">
              <a:latin typeface="Carlito"/>
              <a:cs typeface="Carlito"/>
            </a:endParaRPr>
          </a:p>
          <a:p>
            <a:pPr>
              <a:lnSpc>
                <a:spcPct val="100000"/>
              </a:lnSpc>
              <a:spcBef>
                <a:spcPts val="30"/>
              </a:spcBef>
            </a:pPr>
            <a:endParaRPr sz="2850">
              <a:latin typeface="Carlito"/>
              <a:cs typeface="Carlito"/>
            </a:endParaRPr>
          </a:p>
          <a:p>
            <a:pPr marL="12700" marR="5080" algn="just">
              <a:lnSpc>
                <a:spcPct val="70000"/>
              </a:lnSpc>
            </a:pPr>
            <a:r>
              <a:rPr sz="1800" dirty="0">
                <a:solidFill>
                  <a:srgbClr val="FFFFFF"/>
                </a:solidFill>
                <a:latin typeface="Carlito"/>
                <a:cs typeface="Carlito"/>
              </a:rPr>
              <a:t>Als 1 </a:t>
            </a:r>
            <a:r>
              <a:rPr sz="1800" spc="-5" dirty="0">
                <a:solidFill>
                  <a:srgbClr val="FFFFFF"/>
                </a:solidFill>
                <a:latin typeface="Carlito"/>
                <a:cs typeface="Carlito"/>
              </a:rPr>
              <a:t>signaal uitvalt  </a:t>
            </a:r>
            <a:r>
              <a:rPr sz="1800" spc="-10" dirty="0">
                <a:solidFill>
                  <a:srgbClr val="FFFFFF"/>
                </a:solidFill>
                <a:latin typeface="Carlito"/>
                <a:cs typeface="Carlito"/>
              </a:rPr>
              <a:t>kunnen </a:t>
            </a:r>
            <a:r>
              <a:rPr sz="1800" spc="-5" dirty="0">
                <a:solidFill>
                  <a:srgbClr val="FFFFFF"/>
                </a:solidFill>
                <a:latin typeface="Carlito"/>
                <a:cs typeface="Carlito"/>
              </a:rPr>
              <a:t>anderen dit  </a:t>
            </a:r>
            <a:r>
              <a:rPr sz="1800" spc="-10" dirty="0">
                <a:solidFill>
                  <a:srgbClr val="FFFFFF"/>
                </a:solidFill>
                <a:latin typeface="Carlito"/>
                <a:cs typeface="Carlito"/>
              </a:rPr>
              <a:t>compenseren</a:t>
            </a:r>
            <a:endParaRPr sz="1800">
              <a:latin typeface="Carlito"/>
              <a:cs typeface="Carlito"/>
            </a:endParaRPr>
          </a:p>
          <a:p>
            <a:pPr marL="12700">
              <a:lnSpc>
                <a:spcPct val="100000"/>
              </a:lnSpc>
              <a:spcBef>
                <a:spcPts val="355"/>
              </a:spcBef>
            </a:pPr>
            <a:r>
              <a:rPr sz="1800" spc="-5" dirty="0">
                <a:solidFill>
                  <a:srgbClr val="FFFF00"/>
                </a:solidFill>
                <a:latin typeface="Carlito"/>
                <a:cs typeface="Carlito"/>
              </a:rPr>
              <a:t>(Redundancy)</a:t>
            </a:r>
            <a:endParaRPr sz="1800">
              <a:latin typeface="Carlito"/>
              <a:cs typeface="Carlito"/>
            </a:endParaRPr>
          </a:p>
          <a:p>
            <a:pPr>
              <a:lnSpc>
                <a:spcPct val="100000"/>
              </a:lnSpc>
            </a:pPr>
            <a:endParaRPr sz="1800">
              <a:latin typeface="Carlito"/>
              <a:cs typeface="Carlito"/>
            </a:endParaRPr>
          </a:p>
          <a:p>
            <a:pPr marL="12700" marR="333375">
              <a:lnSpc>
                <a:spcPct val="70000"/>
              </a:lnSpc>
              <a:spcBef>
                <a:spcPts val="1310"/>
              </a:spcBef>
            </a:pPr>
            <a:r>
              <a:rPr sz="1800" spc="-5" dirty="0">
                <a:solidFill>
                  <a:srgbClr val="FFFF00"/>
                </a:solidFill>
                <a:latin typeface="Carlito"/>
                <a:cs typeface="Carlito"/>
              </a:rPr>
              <a:t>Feedback </a:t>
            </a:r>
            <a:r>
              <a:rPr sz="1800" spc="-5" dirty="0">
                <a:solidFill>
                  <a:srgbClr val="FFFFFF"/>
                </a:solidFill>
                <a:latin typeface="Carlito"/>
                <a:cs typeface="Carlito"/>
              </a:rPr>
              <a:t>op</a:t>
            </a:r>
            <a:r>
              <a:rPr sz="1800" spc="-70" dirty="0">
                <a:solidFill>
                  <a:srgbClr val="FFFFFF"/>
                </a:solidFill>
                <a:latin typeface="Carlito"/>
                <a:cs typeface="Carlito"/>
              </a:rPr>
              <a:t> </a:t>
            </a:r>
            <a:r>
              <a:rPr sz="1800" dirty="0">
                <a:solidFill>
                  <a:srgbClr val="FFFFFF"/>
                </a:solidFill>
                <a:latin typeface="Carlito"/>
                <a:cs typeface="Carlito"/>
              </a:rPr>
              <a:t>elk  </a:t>
            </a:r>
            <a:r>
              <a:rPr sz="1800" spc="-5" dirty="0">
                <a:solidFill>
                  <a:srgbClr val="FFFFFF"/>
                </a:solidFill>
                <a:latin typeface="Carlito"/>
                <a:cs typeface="Carlito"/>
              </a:rPr>
              <a:t>niveau</a:t>
            </a:r>
            <a:endParaRPr sz="1800">
              <a:latin typeface="Carlito"/>
              <a:cs typeface="Carlito"/>
            </a:endParaRPr>
          </a:p>
        </p:txBody>
      </p:sp>
      <p:sp>
        <p:nvSpPr>
          <p:cNvPr id="4" name="object 4"/>
          <p:cNvSpPr/>
          <p:nvPr/>
        </p:nvSpPr>
        <p:spPr>
          <a:xfrm>
            <a:off x="3509771" y="1736598"/>
            <a:ext cx="6737604" cy="433120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03019" y="486410"/>
            <a:ext cx="4262120" cy="836930"/>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Stabiliteit door</a:t>
            </a:r>
            <a:r>
              <a:rPr sz="2800" spc="-65" dirty="0">
                <a:solidFill>
                  <a:srgbClr val="FFFFFF"/>
                </a:solidFill>
              </a:rPr>
              <a:t> </a:t>
            </a:r>
            <a:r>
              <a:rPr sz="2800" dirty="0">
                <a:solidFill>
                  <a:srgbClr val="FFFFFF"/>
                </a:solidFill>
              </a:rPr>
              <a:t>complexiteit  Controle en regulatie</a:t>
            </a:r>
            <a:endParaRPr sz="2800"/>
          </a:p>
        </p:txBody>
      </p:sp>
      <p:sp>
        <p:nvSpPr>
          <p:cNvPr id="3" name="object 3"/>
          <p:cNvSpPr txBox="1"/>
          <p:nvPr/>
        </p:nvSpPr>
        <p:spPr>
          <a:xfrm>
            <a:off x="1131569" y="1594357"/>
            <a:ext cx="7416165" cy="3919854"/>
          </a:xfrm>
          <a:prstGeom prst="rect">
            <a:avLst/>
          </a:prstGeom>
        </p:spPr>
        <p:txBody>
          <a:bodyPr vert="horz" wrap="square" lIns="0" tIns="57785" rIns="0" bIns="0" rtlCol="0">
            <a:spAutoFit/>
          </a:bodyPr>
          <a:lstStyle/>
          <a:p>
            <a:pPr marL="241300" indent="-228600">
              <a:lnSpc>
                <a:spcPct val="100000"/>
              </a:lnSpc>
              <a:spcBef>
                <a:spcPts val="455"/>
              </a:spcBef>
              <a:buFont typeface="Arial"/>
              <a:buChar char="•"/>
              <a:tabLst>
                <a:tab pos="240665" algn="l"/>
                <a:tab pos="241300" algn="l"/>
              </a:tabLst>
            </a:pPr>
            <a:r>
              <a:rPr sz="1800" spc="-5" dirty="0">
                <a:solidFill>
                  <a:srgbClr val="FFFFFF"/>
                </a:solidFill>
                <a:latin typeface="Carlito"/>
                <a:cs typeface="Carlito"/>
              </a:rPr>
              <a:t>DNA/RNA </a:t>
            </a:r>
            <a:r>
              <a:rPr sz="1800" dirty="0">
                <a:solidFill>
                  <a:srgbClr val="FFFFFF"/>
                </a:solidFill>
                <a:latin typeface="Carlito"/>
                <a:cs typeface="Carlito"/>
              </a:rPr>
              <a:t>(celbio</a:t>
            </a:r>
            <a:r>
              <a:rPr sz="1800" spc="-75" dirty="0">
                <a:solidFill>
                  <a:srgbClr val="FFFFFF"/>
                </a:solidFill>
                <a:latin typeface="Carlito"/>
                <a:cs typeface="Carlito"/>
              </a:rPr>
              <a:t> </a:t>
            </a:r>
            <a:r>
              <a:rPr sz="1800" spc="-5" dirty="0">
                <a:solidFill>
                  <a:srgbClr val="FFFFFF"/>
                </a:solidFill>
                <a:latin typeface="Carlito"/>
                <a:cs typeface="Carlito"/>
              </a:rPr>
              <a:t>1)</a:t>
            </a:r>
            <a:endParaRPr sz="1800">
              <a:latin typeface="Carlito"/>
              <a:cs typeface="Carlito"/>
            </a:endParaRPr>
          </a:p>
          <a:p>
            <a:pPr marL="241300" indent="-228600">
              <a:lnSpc>
                <a:spcPct val="100000"/>
              </a:lnSpc>
              <a:spcBef>
                <a:spcPts val="350"/>
              </a:spcBef>
              <a:buFont typeface="Arial"/>
              <a:buChar char="•"/>
              <a:tabLst>
                <a:tab pos="240665" algn="l"/>
                <a:tab pos="241300" algn="l"/>
              </a:tabLst>
            </a:pPr>
            <a:r>
              <a:rPr sz="1800" spc="-10" dirty="0">
                <a:solidFill>
                  <a:srgbClr val="FFFFFF"/>
                </a:solidFill>
                <a:latin typeface="Carlito"/>
                <a:cs typeface="Carlito"/>
              </a:rPr>
              <a:t>Hersenen </a:t>
            </a:r>
            <a:r>
              <a:rPr sz="1800" dirty="0">
                <a:solidFill>
                  <a:srgbClr val="FFFFFF"/>
                </a:solidFill>
                <a:latin typeface="Carlito"/>
                <a:cs typeface="Carlito"/>
              </a:rPr>
              <a:t>(celbio</a:t>
            </a:r>
            <a:r>
              <a:rPr sz="1800" spc="-40" dirty="0">
                <a:solidFill>
                  <a:srgbClr val="FFFFFF"/>
                </a:solidFill>
                <a:latin typeface="Carlito"/>
                <a:cs typeface="Carlito"/>
              </a:rPr>
              <a:t> </a:t>
            </a:r>
            <a:r>
              <a:rPr sz="1800" dirty="0">
                <a:solidFill>
                  <a:srgbClr val="FFFFFF"/>
                </a:solidFill>
                <a:latin typeface="Carlito"/>
                <a:cs typeface="Carlito"/>
              </a:rPr>
              <a:t>6)</a:t>
            </a:r>
            <a:endParaRPr sz="1800">
              <a:latin typeface="Carlito"/>
              <a:cs typeface="Carlito"/>
            </a:endParaRPr>
          </a:p>
          <a:p>
            <a:pPr>
              <a:lnSpc>
                <a:spcPct val="100000"/>
              </a:lnSpc>
              <a:spcBef>
                <a:spcPts val="30"/>
              </a:spcBef>
              <a:buClr>
                <a:srgbClr val="FFFFFF"/>
              </a:buClr>
              <a:buFont typeface="Arial"/>
              <a:buChar char="•"/>
            </a:pPr>
            <a:endParaRPr sz="2850">
              <a:latin typeface="Carlito"/>
              <a:cs typeface="Carlito"/>
            </a:endParaRPr>
          </a:p>
          <a:p>
            <a:pPr marL="241300" marR="5080" indent="-228600">
              <a:lnSpc>
                <a:spcPct val="70000"/>
              </a:lnSpc>
              <a:buFont typeface="Arial"/>
              <a:buChar char="•"/>
              <a:tabLst>
                <a:tab pos="240665" algn="l"/>
                <a:tab pos="241300" algn="l"/>
              </a:tabLst>
            </a:pPr>
            <a:r>
              <a:rPr sz="1800" spc="-10" dirty="0">
                <a:solidFill>
                  <a:srgbClr val="FFFFFF"/>
                </a:solidFill>
                <a:latin typeface="Carlito"/>
                <a:cs typeface="Carlito"/>
              </a:rPr>
              <a:t>Ecologische </a:t>
            </a:r>
            <a:r>
              <a:rPr sz="1800" spc="-15" dirty="0">
                <a:solidFill>
                  <a:srgbClr val="FFFFFF"/>
                </a:solidFill>
                <a:latin typeface="Carlito"/>
                <a:cs typeface="Carlito"/>
              </a:rPr>
              <a:t>netwerken; </a:t>
            </a:r>
            <a:r>
              <a:rPr sz="1800" spc="-10" dirty="0">
                <a:solidFill>
                  <a:srgbClr val="FFFFFF"/>
                </a:solidFill>
                <a:latin typeface="Carlito"/>
                <a:cs typeface="Carlito"/>
              </a:rPr>
              <a:t>biodiversiteit </a:t>
            </a:r>
            <a:r>
              <a:rPr sz="1800" spc="-5" dirty="0">
                <a:solidFill>
                  <a:srgbClr val="FFFFFF"/>
                </a:solidFill>
                <a:latin typeface="Carlito"/>
                <a:cs typeface="Carlito"/>
              </a:rPr>
              <a:t>(Reconciling </a:t>
            </a:r>
            <a:r>
              <a:rPr sz="1800" spc="-10" dirty="0">
                <a:solidFill>
                  <a:srgbClr val="FFFFFF"/>
                </a:solidFill>
                <a:latin typeface="Carlito"/>
                <a:cs typeface="Carlito"/>
              </a:rPr>
              <a:t>complexity </a:t>
            </a:r>
            <a:r>
              <a:rPr sz="1800" spc="-5" dirty="0">
                <a:solidFill>
                  <a:srgbClr val="FFFFFF"/>
                </a:solidFill>
                <a:latin typeface="Carlito"/>
                <a:cs typeface="Carlito"/>
              </a:rPr>
              <a:t>with </a:t>
            </a:r>
            <a:r>
              <a:rPr sz="1800" spc="-10" dirty="0">
                <a:solidFill>
                  <a:srgbClr val="FFFFFF"/>
                </a:solidFill>
                <a:latin typeface="Carlito"/>
                <a:cs typeface="Carlito"/>
              </a:rPr>
              <a:t>stability </a:t>
            </a:r>
            <a:r>
              <a:rPr sz="1800" dirty="0">
                <a:solidFill>
                  <a:srgbClr val="FFFFFF"/>
                </a:solidFill>
                <a:latin typeface="Carlito"/>
                <a:cs typeface="Carlito"/>
              </a:rPr>
              <a:t>in  </a:t>
            </a:r>
            <a:r>
              <a:rPr sz="1800" spc="-10" dirty="0">
                <a:solidFill>
                  <a:srgbClr val="FFFFFF"/>
                </a:solidFill>
                <a:latin typeface="Carlito"/>
                <a:cs typeface="Carlito"/>
              </a:rPr>
              <a:t>naturally </a:t>
            </a:r>
            <a:r>
              <a:rPr sz="1800" spc="-5" dirty="0">
                <a:solidFill>
                  <a:srgbClr val="FFFFFF"/>
                </a:solidFill>
                <a:latin typeface="Carlito"/>
                <a:cs typeface="Carlito"/>
              </a:rPr>
              <a:t>assembling </a:t>
            </a:r>
            <a:r>
              <a:rPr sz="1800" spc="-15" dirty="0">
                <a:solidFill>
                  <a:srgbClr val="FFFFFF"/>
                </a:solidFill>
                <a:latin typeface="Carlito"/>
                <a:cs typeface="Carlito"/>
              </a:rPr>
              <a:t>food </a:t>
            </a:r>
            <a:r>
              <a:rPr sz="1800" spc="-10" dirty="0">
                <a:solidFill>
                  <a:srgbClr val="FFFFFF"/>
                </a:solidFill>
                <a:latin typeface="Carlito"/>
                <a:cs typeface="Carlito"/>
              </a:rPr>
              <a:t>webs, </a:t>
            </a:r>
            <a:r>
              <a:rPr sz="1800" i="1" spc="-5" dirty="0">
                <a:solidFill>
                  <a:srgbClr val="FFFFFF"/>
                </a:solidFill>
                <a:latin typeface="Carlito"/>
                <a:cs typeface="Carlito"/>
              </a:rPr>
              <a:t>Nature </a:t>
            </a:r>
            <a:r>
              <a:rPr sz="1800" b="1" spc="-5" dirty="0">
                <a:solidFill>
                  <a:srgbClr val="FFFFFF"/>
                </a:solidFill>
                <a:latin typeface="Carlito"/>
                <a:cs typeface="Carlito"/>
              </a:rPr>
              <a:t>449</a:t>
            </a:r>
            <a:r>
              <a:rPr sz="1800" spc="-5" dirty="0">
                <a:solidFill>
                  <a:srgbClr val="FFFFFF"/>
                </a:solidFill>
                <a:latin typeface="Carlito"/>
                <a:cs typeface="Carlito"/>
              </a:rPr>
              <a:t>, 599-602, </a:t>
            </a:r>
            <a:r>
              <a:rPr sz="1800" dirty="0">
                <a:solidFill>
                  <a:srgbClr val="FFFFFF"/>
                </a:solidFill>
                <a:latin typeface="Carlito"/>
                <a:cs typeface="Carlito"/>
              </a:rPr>
              <a:t>4 </a:t>
            </a:r>
            <a:r>
              <a:rPr sz="1800" spc="-10" dirty="0">
                <a:solidFill>
                  <a:srgbClr val="FFFFFF"/>
                </a:solidFill>
                <a:latin typeface="Carlito"/>
                <a:cs typeface="Carlito"/>
              </a:rPr>
              <a:t>October</a:t>
            </a:r>
            <a:r>
              <a:rPr sz="1800" spc="145" dirty="0">
                <a:solidFill>
                  <a:srgbClr val="FFFFFF"/>
                </a:solidFill>
                <a:latin typeface="Carlito"/>
                <a:cs typeface="Carlito"/>
              </a:rPr>
              <a:t> </a:t>
            </a:r>
            <a:r>
              <a:rPr sz="1800" spc="-5" dirty="0">
                <a:solidFill>
                  <a:srgbClr val="FFFFFF"/>
                </a:solidFill>
                <a:latin typeface="Carlito"/>
                <a:cs typeface="Carlito"/>
              </a:rPr>
              <a:t>2007)</a:t>
            </a:r>
            <a:endParaRPr sz="1800">
              <a:latin typeface="Carlito"/>
              <a:cs typeface="Carlito"/>
            </a:endParaRPr>
          </a:p>
          <a:p>
            <a:pPr>
              <a:lnSpc>
                <a:spcPct val="100000"/>
              </a:lnSpc>
              <a:spcBef>
                <a:spcPts val="60"/>
              </a:spcBef>
              <a:buClr>
                <a:srgbClr val="FFFFFF"/>
              </a:buClr>
              <a:buFont typeface="Arial"/>
              <a:buChar char="•"/>
            </a:pPr>
            <a:endParaRPr sz="2300">
              <a:latin typeface="Carlito"/>
              <a:cs typeface="Carlito"/>
            </a:endParaRPr>
          </a:p>
          <a:p>
            <a:pPr marL="12700">
              <a:lnSpc>
                <a:spcPct val="100000"/>
              </a:lnSpc>
            </a:pPr>
            <a:r>
              <a:rPr sz="1800" spc="-5" dirty="0">
                <a:solidFill>
                  <a:srgbClr val="FFFFFF"/>
                </a:solidFill>
                <a:latin typeface="Carlito"/>
                <a:cs typeface="Carlito"/>
              </a:rPr>
              <a:t>=&gt; </a:t>
            </a:r>
            <a:r>
              <a:rPr sz="1800" spc="-10" dirty="0">
                <a:solidFill>
                  <a:srgbClr val="FFFFFF"/>
                </a:solidFill>
                <a:latin typeface="Carlito"/>
                <a:cs typeface="Carlito"/>
              </a:rPr>
              <a:t>Flexibiliteit</a:t>
            </a:r>
            <a:r>
              <a:rPr sz="1800" spc="10" dirty="0">
                <a:solidFill>
                  <a:srgbClr val="FFFFFF"/>
                </a:solidFill>
                <a:latin typeface="Carlito"/>
                <a:cs typeface="Carlito"/>
              </a:rPr>
              <a:t> </a:t>
            </a:r>
            <a:r>
              <a:rPr sz="1800" dirty="0">
                <a:solidFill>
                  <a:srgbClr val="FFFFFF"/>
                </a:solidFill>
                <a:latin typeface="Carlito"/>
                <a:cs typeface="Carlito"/>
              </a:rPr>
              <a:t>!</a:t>
            </a:r>
            <a:endParaRPr sz="1800">
              <a:latin typeface="Carlito"/>
              <a:cs typeface="Carlito"/>
            </a:endParaRPr>
          </a:p>
          <a:p>
            <a:pPr>
              <a:lnSpc>
                <a:spcPct val="100000"/>
              </a:lnSpc>
              <a:spcBef>
                <a:spcPts val="60"/>
              </a:spcBef>
            </a:pPr>
            <a:endParaRPr sz="2300">
              <a:latin typeface="Carlito"/>
              <a:cs typeface="Carlito"/>
            </a:endParaRPr>
          </a:p>
          <a:p>
            <a:pPr marL="241300" indent="-228600">
              <a:lnSpc>
                <a:spcPct val="100000"/>
              </a:lnSpc>
              <a:buFont typeface="Arial"/>
              <a:buChar char="•"/>
              <a:tabLst>
                <a:tab pos="240665" algn="l"/>
                <a:tab pos="241300" algn="l"/>
              </a:tabLst>
            </a:pPr>
            <a:r>
              <a:rPr sz="1800" spc="-10" dirty="0">
                <a:solidFill>
                  <a:srgbClr val="FFFFFF"/>
                </a:solidFill>
                <a:latin typeface="Carlito"/>
                <a:cs typeface="Carlito"/>
              </a:rPr>
              <a:t>Complexity </a:t>
            </a:r>
            <a:r>
              <a:rPr sz="1800" spc="-5" dirty="0">
                <a:solidFill>
                  <a:srgbClr val="FFFFFF"/>
                </a:solidFill>
                <a:latin typeface="Carlito"/>
                <a:cs typeface="Carlito"/>
              </a:rPr>
              <a:t>=&gt; </a:t>
            </a:r>
            <a:r>
              <a:rPr sz="1800" dirty="0">
                <a:solidFill>
                  <a:srgbClr val="FFFFFF"/>
                </a:solidFill>
                <a:latin typeface="Carlito"/>
                <a:cs typeface="Carlito"/>
              </a:rPr>
              <a:t>No magic</a:t>
            </a:r>
            <a:r>
              <a:rPr sz="1800" spc="30" dirty="0">
                <a:solidFill>
                  <a:srgbClr val="FFFFFF"/>
                </a:solidFill>
                <a:latin typeface="Carlito"/>
                <a:cs typeface="Carlito"/>
              </a:rPr>
              <a:t> </a:t>
            </a:r>
            <a:r>
              <a:rPr sz="1800" spc="-5" dirty="0">
                <a:solidFill>
                  <a:srgbClr val="FFFFFF"/>
                </a:solidFill>
                <a:latin typeface="Carlito"/>
                <a:cs typeface="Carlito"/>
              </a:rPr>
              <a:t>bullet!</a:t>
            </a:r>
            <a:endParaRPr sz="1800">
              <a:latin typeface="Carlito"/>
              <a:cs typeface="Carlito"/>
            </a:endParaRPr>
          </a:p>
          <a:p>
            <a:pPr marL="241300" indent="-228600">
              <a:lnSpc>
                <a:spcPct val="100000"/>
              </a:lnSpc>
              <a:spcBef>
                <a:spcPts val="345"/>
              </a:spcBef>
              <a:buFont typeface="Arial"/>
              <a:buChar char="•"/>
              <a:tabLst>
                <a:tab pos="240665" algn="l"/>
                <a:tab pos="241300" algn="l"/>
              </a:tabLst>
            </a:pPr>
            <a:r>
              <a:rPr sz="1800" spc="-15" dirty="0">
                <a:solidFill>
                  <a:srgbClr val="FFFFFF"/>
                </a:solidFill>
                <a:latin typeface="Carlito"/>
                <a:cs typeface="Carlito"/>
              </a:rPr>
              <a:t>Ziekte </a:t>
            </a:r>
            <a:r>
              <a:rPr sz="1800" dirty="0">
                <a:solidFill>
                  <a:srgbClr val="FFFFFF"/>
                </a:solidFill>
                <a:latin typeface="Carlito"/>
                <a:cs typeface="Carlito"/>
              </a:rPr>
              <a:t>is </a:t>
            </a:r>
            <a:r>
              <a:rPr sz="1800" spc="-5" dirty="0">
                <a:solidFill>
                  <a:srgbClr val="FFFFFF"/>
                </a:solidFill>
                <a:latin typeface="Carlito"/>
                <a:cs typeface="Carlito"/>
              </a:rPr>
              <a:t>meetsal </a:t>
            </a:r>
            <a:r>
              <a:rPr sz="1800" spc="-15" dirty="0">
                <a:solidFill>
                  <a:srgbClr val="FFFFFF"/>
                </a:solidFill>
                <a:latin typeface="Carlito"/>
                <a:cs typeface="Carlito"/>
              </a:rPr>
              <a:t>verstoring </a:t>
            </a:r>
            <a:r>
              <a:rPr sz="1800" spc="-10" dirty="0">
                <a:solidFill>
                  <a:srgbClr val="FFFFFF"/>
                </a:solidFill>
                <a:latin typeface="Carlito"/>
                <a:cs typeface="Carlito"/>
              </a:rPr>
              <a:t>van het netwerk</a:t>
            </a:r>
            <a:r>
              <a:rPr sz="1800" spc="105" dirty="0">
                <a:solidFill>
                  <a:srgbClr val="FFFFFF"/>
                </a:solidFill>
                <a:latin typeface="Carlito"/>
                <a:cs typeface="Carlito"/>
              </a:rPr>
              <a:t> </a:t>
            </a:r>
            <a:r>
              <a:rPr sz="1800" spc="-5" dirty="0">
                <a:solidFill>
                  <a:srgbClr val="FFFFFF"/>
                </a:solidFill>
                <a:latin typeface="Carlito"/>
                <a:cs typeface="Carlito"/>
              </a:rPr>
              <a:t>(multifactorieel)</a:t>
            </a:r>
            <a:endParaRPr sz="1800">
              <a:latin typeface="Carlito"/>
              <a:cs typeface="Carlito"/>
            </a:endParaRPr>
          </a:p>
          <a:p>
            <a:pPr>
              <a:lnSpc>
                <a:spcPct val="100000"/>
              </a:lnSpc>
              <a:spcBef>
                <a:spcPts val="40"/>
              </a:spcBef>
              <a:buClr>
                <a:srgbClr val="FFFFFF"/>
              </a:buClr>
              <a:buFont typeface="Arial"/>
              <a:buChar char="•"/>
            </a:pPr>
            <a:endParaRPr sz="2850">
              <a:latin typeface="Carlito"/>
              <a:cs typeface="Carlito"/>
            </a:endParaRPr>
          </a:p>
          <a:p>
            <a:pPr marL="241300" marR="741045" indent="-228600">
              <a:lnSpc>
                <a:spcPct val="70000"/>
              </a:lnSpc>
              <a:buFont typeface="Arial"/>
              <a:buChar char="•"/>
              <a:tabLst>
                <a:tab pos="240665" algn="l"/>
                <a:tab pos="241300" algn="l"/>
              </a:tabLst>
            </a:pPr>
            <a:r>
              <a:rPr sz="1800" spc="-10" dirty="0">
                <a:solidFill>
                  <a:srgbClr val="FFFFFF"/>
                </a:solidFill>
                <a:latin typeface="Carlito"/>
                <a:cs typeface="Carlito"/>
              </a:rPr>
              <a:t>Netwerk </a:t>
            </a:r>
            <a:r>
              <a:rPr sz="1800" spc="-15" dirty="0">
                <a:solidFill>
                  <a:srgbClr val="FFFFFF"/>
                </a:solidFill>
                <a:latin typeface="Carlito"/>
                <a:cs typeface="Carlito"/>
              </a:rPr>
              <a:t>wordt </a:t>
            </a:r>
            <a:r>
              <a:rPr sz="1800" spc="-10" dirty="0">
                <a:solidFill>
                  <a:srgbClr val="FFFFFF"/>
                </a:solidFill>
                <a:latin typeface="Carlito"/>
                <a:cs typeface="Carlito"/>
              </a:rPr>
              <a:t>ingesteld rond </a:t>
            </a:r>
            <a:r>
              <a:rPr sz="1800" spc="-5" dirty="0">
                <a:solidFill>
                  <a:srgbClr val="FFFFFF"/>
                </a:solidFill>
                <a:latin typeface="Carlito"/>
                <a:cs typeface="Carlito"/>
              </a:rPr>
              <a:t>de pubertijd =&gt; </a:t>
            </a:r>
            <a:r>
              <a:rPr sz="1800" spc="-15" dirty="0">
                <a:solidFill>
                  <a:srgbClr val="FFFFFF"/>
                </a:solidFill>
                <a:latin typeface="Carlito"/>
                <a:cs typeface="Carlito"/>
              </a:rPr>
              <a:t>verkeerde </a:t>
            </a:r>
            <a:r>
              <a:rPr sz="1800" spc="-10" dirty="0">
                <a:solidFill>
                  <a:srgbClr val="FFFFFF"/>
                </a:solidFill>
                <a:latin typeface="Carlito"/>
                <a:cs typeface="Carlito"/>
              </a:rPr>
              <a:t>feedback </a:t>
            </a:r>
            <a:r>
              <a:rPr sz="1800" spc="-5" dirty="0">
                <a:solidFill>
                  <a:srgbClr val="FFFFFF"/>
                </a:solidFill>
                <a:latin typeface="Carlito"/>
                <a:cs typeface="Carlito"/>
              </a:rPr>
              <a:t>=&gt;  levenslange (neiging </a:t>
            </a:r>
            <a:r>
              <a:rPr sz="1800" spc="-10" dirty="0">
                <a:solidFill>
                  <a:srgbClr val="FFFFFF"/>
                </a:solidFill>
                <a:latin typeface="Carlito"/>
                <a:cs typeface="Carlito"/>
              </a:rPr>
              <a:t>tot)</a:t>
            </a:r>
            <a:r>
              <a:rPr sz="1800" spc="65" dirty="0">
                <a:solidFill>
                  <a:srgbClr val="FFFFFF"/>
                </a:solidFill>
                <a:latin typeface="Carlito"/>
                <a:cs typeface="Carlito"/>
              </a:rPr>
              <a:t> </a:t>
            </a:r>
            <a:r>
              <a:rPr sz="1800" spc="-10" dirty="0">
                <a:solidFill>
                  <a:srgbClr val="FFFFFF"/>
                </a:solidFill>
                <a:latin typeface="Carlito"/>
                <a:cs typeface="Carlito"/>
              </a:rPr>
              <a:t>ziekte</a:t>
            </a:r>
            <a:endParaRPr sz="1800">
              <a:latin typeface="Carlito"/>
              <a:cs typeface="Carli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70636"/>
            <a:ext cx="5530215"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Leven is een dynamisch</a:t>
            </a:r>
            <a:r>
              <a:rPr sz="2800" spc="-45" dirty="0">
                <a:solidFill>
                  <a:srgbClr val="FFFFFF"/>
                </a:solidFill>
              </a:rPr>
              <a:t> </a:t>
            </a:r>
            <a:r>
              <a:rPr sz="2800" dirty="0">
                <a:solidFill>
                  <a:srgbClr val="FFFFFF"/>
                </a:solidFill>
              </a:rPr>
              <a:t>evenwicht</a:t>
            </a:r>
            <a:endParaRPr sz="2800"/>
          </a:p>
        </p:txBody>
      </p:sp>
      <p:sp>
        <p:nvSpPr>
          <p:cNvPr id="3" name="object 3"/>
          <p:cNvSpPr txBox="1"/>
          <p:nvPr/>
        </p:nvSpPr>
        <p:spPr>
          <a:xfrm>
            <a:off x="1049019" y="1681988"/>
            <a:ext cx="6584315" cy="4039235"/>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Symbol"/>
                <a:cs typeface="Symbol"/>
              </a:rPr>
              <a:t></a:t>
            </a:r>
            <a:r>
              <a:rPr sz="1800" spc="5" dirty="0">
                <a:solidFill>
                  <a:srgbClr val="FFFFFF"/>
                </a:solidFill>
                <a:latin typeface="Carlito"/>
                <a:cs typeface="Carlito"/>
              </a:rPr>
              <a:t>Er </a:t>
            </a:r>
            <a:r>
              <a:rPr sz="1800" spc="-5" dirty="0">
                <a:solidFill>
                  <a:srgbClr val="FFFFFF"/>
                </a:solidFill>
                <a:latin typeface="Carlito"/>
                <a:cs typeface="Carlito"/>
              </a:rPr>
              <a:t>gebeurt </a:t>
            </a:r>
            <a:r>
              <a:rPr sz="1800" dirty="0">
                <a:solidFill>
                  <a:srgbClr val="FFFFFF"/>
                </a:solidFill>
                <a:latin typeface="Carlito"/>
                <a:cs typeface="Carlito"/>
              </a:rPr>
              <a:t>altijd</a:t>
            </a:r>
            <a:r>
              <a:rPr sz="1800" spc="5" dirty="0">
                <a:solidFill>
                  <a:srgbClr val="FFFFFF"/>
                </a:solidFill>
                <a:latin typeface="Carlito"/>
                <a:cs typeface="Carlito"/>
              </a:rPr>
              <a:t> </a:t>
            </a:r>
            <a:r>
              <a:rPr sz="1800" spc="-5" dirty="0">
                <a:solidFill>
                  <a:srgbClr val="FFFFFF"/>
                </a:solidFill>
                <a:latin typeface="Carlito"/>
                <a:cs typeface="Carlito"/>
              </a:rPr>
              <a:t>iets</a:t>
            </a:r>
            <a:endParaRPr sz="1800">
              <a:latin typeface="Carlito"/>
              <a:cs typeface="Carlito"/>
            </a:endParaRPr>
          </a:p>
          <a:p>
            <a:pPr>
              <a:lnSpc>
                <a:spcPct val="100000"/>
              </a:lnSpc>
            </a:pPr>
            <a:endParaRPr sz="3050">
              <a:latin typeface="Carlito"/>
              <a:cs typeface="Carlito"/>
            </a:endParaRPr>
          </a:p>
          <a:p>
            <a:pPr marL="12700">
              <a:lnSpc>
                <a:spcPct val="100000"/>
              </a:lnSpc>
            </a:pPr>
            <a:r>
              <a:rPr sz="1800" spc="5" dirty="0">
                <a:solidFill>
                  <a:srgbClr val="FFFFFF"/>
                </a:solidFill>
                <a:latin typeface="Symbol"/>
                <a:cs typeface="Symbol"/>
              </a:rPr>
              <a:t></a:t>
            </a:r>
            <a:r>
              <a:rPr sz="1800" spc="5" dirty="0">
                <a:solidFill>
                  <a:srgbClr val="FFFFFF"/>
                </a:solidFill>
                <a:latin typeface="Carlito"/>
                <a:cs typeface="Carlito"/>
              </a:rPr>
              <a:t>Er </a:t>
            </a:r>
            <a:r>
              <a:rPr sz="1800" dirty="0">
                <a:solidFill>
                  <a:srgbClr val="FFFFFF"/>
                </a:solidFill>
                <a:latin typeface="Carlito"/>
                <a:cs typeface="Carlito"/>
              </a:rPr>
              <a:t>is </a:t>
            </a:r>
            <a:r>
              <a:rPr sz="1800" spc="-5" dirty="0">
                <a:solidFill>
                  <a:srgbClr val="FFFFFF"/>
                </a:solidFill>
                <a:latin typeface="Carlito"/>
                <a:cs typeface="Carlito"/>
              </a:rPr>
              <a:t>geen begin/einde, </a:t>
            </a:r>
            <a:r>
              <a:rPr sz="1800" dirty="0">
                <a:solidFill>
                  <a:srgbClr val="FFFFFF"/>
                </a:solidFill>
                <a:latin typeface="Carlito"/>
                <a:cs typeface="Carlito"/>
              </a:rPr>
              <a:t>maar </a:t>
            </a:r>
            <a:r>
              <a:rPr sz="1800" spc="-10" dirty="0">
                <a:solidFill>
                  <a:srgbClr val="FFFF00"/>
                </a:solidFill>
                <a:latin typeface="Carlito"/>
                <a:cs typeface="Carlito"/>
              </a:rPr>
              <a:t>continue</a:t>
            </a:r>
            <a:r>
              <a:rPr sz="1800" spc="65" dirty="0">
                <a:solidFill>
                  <a:srgbClr val="FFFF00"/>
                </a:solidFill>
                <a:latin typeface="Carlito"/>
                <a:cs typeface="Carlito"/>
              </a:rPr>
              <a:t> </a:t>
            </a:r>
            <a:r>
              <a:rPr sz="1800" spc="-10" dirty="0">
                <a:solidFill>
                  <a:srgbClr val="FFFFFF"/>
                </a:solidFill>
                <a:latin typeface="Carlito"/>
                <a:cs typeface="Carlito"/>
              </a:rPr>
              <a:t>feedback</a:t>
            </a:r>
            <a:endParaRPr sz="1800">
              <a:latin typeface="Carlito"/>
              <a:cs typeface="Carlito"/>
            </a:endParaRPr>
          </a:p>
          <a:p>
            <a:pPr>
              <a:lnSpc>
                <a:spcPct val="100000"/>
              </a:lnSpc>
              <a:spcBef>
                <a:spcPts val="10"/>
              </a:spcBef>
            </a:pPr>
            <a:endParaRPr sz="3050">
              <a:latin typeface="Carlito"/>
              <a:cs typeface="Carlito"/>
            </a:endParaRPr>
          </a:p>
          <a:p>
            <a:pPr marL="12700">
              <a:lnSpc>
                <a:spcPct val="100000"/>
              </a:lnSpc>
            </a:pPr>
            <a:r>
              <a:rPr sz="1800" spc="-5" dirty="0">
                <a:solidFill>
                  <a:srgbClr val="FFFFFF"/>
                </a:solidFill>
                <a:latin typeface="Carlito"/>
                <a:cs typeface="Carlito"/>
              </a:rPr>
              <a:t>(Hoe </a:t>
            </a:r>
            <a:r>
              <a:rPr sz="1800" spc="-10" dirty="0">
                <a:solidFill>
                  <a:srgbClr val="FFFFFF"/>
                </a:solidFill>
                <a:latin typeface="Carlito"/>
                <a:cs typeface="Carlito"/>
              </a:rPr>
              <a:t>begint </a:t>
            </a:r>
            <a:r>
              <a:rPr sz="1800" spc="-5" dirty="0">
                <a:solidFill>
                  <a:srgbClr val="FFFFFF"/>
                </a:solidFill>
                <a:latin typeface="Carlito"/>
                <a:cs typeface="Carlito"/>
              </a:rPr>
              <a:t>iets </a:t>
            </a:r>
            <a:r>
              <a:rPr sz="1800" dirty="0">
                <a:solidFill>
                  <a:srgbClr val="FFFFFF"/>
                </a:solidFill>
                <a:latin typeface="Carlito"/>
                <a:cs typeface="Carlito"/>
              </a:rPr>
              <a:t>is als </a:t>
            </a:r>
            <a:r>
              <a:rPr sz="1800" spc="-5" dirty="0">
                <a:solidFill>
                  <a:srgbClr val="FFFFFF"/>
                </a:solidFill>
                <a:latin typeface="Carlito"/>
                <a:cs typeface="Carlito"/>
              </a:rPr>
              <a:t>kip/ei. </a:t>
            </a:r>
            <a:r>
              <a:rPr sz="1800" spc="-30" dirty="0">
                <a:solidFill>
                  <a:srgbClr val="FFFFFF"/>
                </a:solidFill>
                <a:latin typeface="Carlito"/>
                <a:cs typeface="Carlito"/>
              </a:rPr>
              <a:t>Wat </a:t>
            </a:r>
            <a:r>
              <a:rPr sz="1800" spc="-10" dirty="0">
                <a:solidFill>
                  <a:srgbClr val="FFFFFF"/>
                </a:solidFill>
                <a:latin typeface="Carlito"/>
                <a:cs typeface="Carlito"/>
              </a:rPr>
              <a:t>was </a:t>
            </a:r>
            <a:r>
              <a:rPr sz="1800" dirty="0">
                <a:solidFill>
                  <a:srgbClr val="FFFFFF"/>
                </a:solidFill>
                <a:latin typeface="Carlito"/>
                <a:cs typeface="Carlito"/>
              </a:rPr>
              <a:t>er </a:t>
            </a:r>
            <a:r>
              <a:rPr sz="1800" spc="-10" dirty="0">
                <a:solidFill>
                  <a:srgbClr val="FFFFFF"/>
                </a:solidFill>
                <a:latin typeface="Carlito"/>
                <a:cs typeface="Carlito"/>
              </a:rPr>
              <a:t>eerder </a:t>
            </a:r>
            <a:r>
              <a:rPr sz="1800" dirty="0">
                <a:solidFill>
                  <a:srgbClr val="FFFFFF"/>
                </a:solidFill>
                <a:latin typeface="Carlito"/>
                <a:cs typeface="Carlito"/>
              </a:rPr>
              <a:t>is </a:t>
            </a:r>
            <a:r>
              <a:rPr sz="1800" spc="-10" dirty="0">
                <a:solidFill>
                  <a:srgbClr val="FFFFFF"/>
                </a:solidFill>
                <a:latin typeface="Carlito"/>
                <a:cs typeface="Carlito"/>
              </a:rPr>
              <a:t>niet </a:t>
            </a:r>
            <a:r>
              <a:rPr sz="1800" spc="-5" dirty="0">
                <a:solidFill>
                  <a:srgbClr val="FFFFFF"/>
                </a:solidFill>
                <a:latin typeface="Carlito"/>
                <a:cs typeface="Carlito"/>
              </a:rPr>
              <a:t>de </a:t>
            </a:r>
            <a:r>
              <a:rPr sz="1800" spc="-10" dirty="0">
                <a:solidFill>
                  <a:srgbClr val="FFFFFF"/>
                </a:solidFill>
                <a:latin typeface="Carlito"/>
                <a:cs typeface="Carlito"/>
              </a:rPr>
              <a:t>juiste</a:t>
            </a:r>
            <a:r>
              <a:rPr sz="1800" spc="140" dirty="0">
                <a:solidFill>
                  <a:srgbClr val="FFFFFF"/>
                </a:solidFill>
                <a:latin typeface="Carlito"/>
                <a:cs typeface="Carlito"/>
              </a:rPr>
              <a:t> </a:t>
            </a:r>
            <a:r>
              <a:rPr sz="1800" spc="-5" dirty="0">
                <a:solidFill>
                  <a:srgbClr val="FFFFFF"/>
                </a:solidFill>
                <a:latin typeface="Carlito"/>
                <a:cs typeface="Carlito"/>
              </a:rPr>
              <a:t>vraag..)</a:t>
            </a:r>
            <a:endParaRPr sz="1800">
              <a:latin typeface="Carlito"/>
              <a:cs typeface="Carlito"/>
            </a:endParaRPr>
          </a:p>
          <a:p>
            <a:pPr marL="12700">
              <a:lnSpc>
                <a:spcPct val="100000"/>
              </a:lnSpc>
              <a:spcBef>
                <a:spcPts val="780"/>
              </a:spcBef>
            </a:pPr>
            <a:r>
              <a:rPr sz="1800" spc="-20" dirty="0">
                <a:solidFill>
                  <a:srgbClr val="FFFFFF"/>
                </a:solidFill>
                <a:latin typeface="Symbol"/>
                <a:cs typeface="Symbol"/>
              </a:rPr>
              <a:t></a:t>
            </a:r>
            <a:r>
              <a:rPr sz="1800" spc="-20" dirty="0">
                <a:solidFill>
                  <a:srgbClr val="FFFFFF"/>
                </a:solidFill>
                <a:latin typeface="Carlito"/>
                <a:cs typeface="Carlito"/>
              </a:rPr>
              <a:t>Vgl </a:t>
            </a:r>
            <a:r>
              <a:rPr sz="1800" spc="-5" dirty="0">
                <a:solidFill>
                  <a:srgbClr val="FFFFFF"/>
                </a:solidFill>
                <a:latin typeface="Carlito"/>
                <a:cs typeface="Carlito"/>
              </a:rPr>
              <a:t>met samenleving </a:t>
            </a:r>
            <a:r>
              <a:rPr sz="1800" dirty="0">
                <a:solidFill>
                  <a:srgbClr val="FFFFFF"/>
                </a:solidFill>
                <a:latin typeface="Carlito"/>
                <a:cs typeface="Carlito"/>
              </a:rPr>
              <a:t>/</a:t>
            </a:r>
            <a:r>
              <a:rPr sz="1800" spc="65" dirty="0">
                <a:solidFill>
                  <a:srgbClr val="FFFFFF"/>
                </a:solidFill>
                <a:latin typeface="Carlito"/>
                <a:cs typeface="Carlito"/>
              </a:rPr>
              <a:t> </a:t>
            </a:r>
            <a:r>
              <a:rPr sz="1800" spc="-15" dirty="0">
                <a:solidFill>
                  <a:srgbClr val="FFFFFF"/>
                </a:solidFill>
                <a:latin typeface="Carlito"/>
                <a:cs typeface="Carlito"/>
              </a:rPr>
              <a:t>stad</a:t>
            </a:r>
            <a:endParaRPr sz="1800">
              <a:latin typeface="Carlito"/>
              <a:cs typeface="Carlito"/>
            </a:endParaRPr>
          </a:p>
          <a:p>
            <a:pPr>
              <a:lnSpc>
                <a:spcPct val="100000"/>
              </a:lnSpc>
              <a:spcBef>
                <a:spcPts val="10"/>
              </a:spcBef>
            </a:pPr>
            <a:endParaRPr sz="3050">
              <a:latin typeface="Carlito"/>
              <a:cs typeface="Carlito"/>
            </a:endParaRPr>
          </a:p>
          <a:p>
            <a:pPr marL="12700">
              <a:lnSpc>
                <a:spcPct val="100000"/>
              </a:lnSpc>
            </a:pPr>
            <a:r>
              <a:rPr sz="1800" spc="-10" dirty="0">
                <a:solidFill>
                  <a:srgbClr val="FFFFFF"/>
                </a:solidFill>
                <a:latin typeface="Symbol"/>
                <a:cs typeface="Symbol"/>
              </a:rPr>
              <a:t></a:t>
            </a:r>
            <a:r>
              <a:rPr sz="1800" spc="-10" dirty="0">
                <a:solidFill>
                  <a:srgbClr val="FFFFFF"/>
                </a:solidFill>
                <a:latin typeface="Carlito"/>
                <a:cs typeface="Carlito"/>
              </a:rPr>
              <a:t>Stilstand </a:t>
            </a:r>
            <a:r>
              <a:rPr sz="1800" dirty="0">
                <a:solidFill>
                  <a:srgbClr val="FFFFFF"/>
                </a:solidFill>
                <a:latin typeface="Carlito"/>
                <a:cs typeface="Carlito"/>
              </a:rPr>
              <a:t>=</a:t>
            </a:r>
            <a:r>
              <a:rPr sz="1800" spc="20" dirty="0">
                <a:solidFill>
                  <a:srgbClr val="FFFFFF"/>
                </a:solidFill>
                <a:latin typeface="Carlito"/>
                <a:cs typeface="Carlito"/>
              </a:rPr>
              <a:t> </a:t>
            </a:r>
            <a:r>
              <a:rPr sz="1800" spc="-5" dirty="0">
                <a:solidFill>
                  <a:srgbClr val="FFFFFF"/>
                </a:solidFill>
                <a:latin typeface="Carlito"/>
                <a:cs typeface="Carlito"/>
              </a:rPr>
              <a:t>dood</a:t>
            </a:r>
            <a:endParaRPr sz="1800">
              <a:latin typeface="Carlito"/>
              <a:cs typeface="Carlito"/>
            </a:endParaRPr>
          </a:p>
          <a:p>
            <a:pPr>
              <a:lnSpc>
                <a:spcPct val="100000"/>
              </a:lnSpc>
              <a:spcBef>
                <a:spcPts val="10"/>
              </a:spcBef>
            </a:pPr>
            <a:endParaRPr sz="2400">
              <a:latin typeface="Carlito"/>
              <a:cs typeface="Carlito"/>
            </a:endParaRPr>
          </a:p>
          <a:p>
            <a:pPr marL="12700" marR="107314">
              <a:lnSpc>
                <a:spcPct val="136400"/>
              </a:lnSpc>
            </a:pPr>
            <a:r>
              <a:rPr sz="1800" spc="-5" dirty="0">
                <a:solidFill>
                  <a:srgbClr val="FFFFFF"/>
                </a:solidFill>
                <a:latin typeface="Carlito"/>
                <a:cs typeface="Carlito"/>
              </a:rPr>
              <a:t>Er </a:t>
            </a:r>
            <a:r>
              <a:rPr sz="1800" dirty="0">
                <a:solidFill>
                  <a:srgbClr val="FFFFFF"/>
                </a:solidFill>
                <a:latin typeface="Carlito"/>
                <a:cs typeface="Carlito"/>
              </a:rPr>
              <a:t>is altijd </a:t>
            </a:r>
            <a:r>
              <a:rPr sz="1800" spc="-5" dirty="0">
                <a:solidFill>
                  <a:srgbClr val="FFFFFF"/>
                </a:solidFill>
                <a:latin typeface="Carlito"/>
                <a:cs typeface="Carlito"/>
              </a:rPr>
              <a:t>de neiging </a:t>
            </a:r>
            <a:r>
              <a:rPr sz="1800" spc="-10" dirty="0">
                <a:solidFill>
                  <a:srgbClr val="FFFFFF"/>
                </a:solidFill>
                <a:latin typeface="Carlito"/>
                <a:cs typeface="Carlito"/>
              </a:rPr>
              <a:t>tot toename entropie </a:t>
            </a:r>
            <a:r>
              <a:rPr sz="1800" spc="-5" dirty="0">
                <a:solidFill>
                  <a:srgbClr val="FFFFFF"/>
                </a:solidFill>
                <a:latin typeface="Carlito"/>
                <a:cs typeface="Carlito"/>
              </a:rPr>
              <a:t>(dood </a:t>
            </a:r>
            <a:r>
              <a:rPr sz="1800" dirty="0">
                <a:solidFill>
                  <a:srgbClr val="FFFFFF"/>
                </a:solidFill>
                <a:latin typeface="Carlito"/>
                <a:cs typeface="Carlito"/>
              </a:rPr>
              <a:t>= </a:t>
            </a:r>
            <a:r>
              <a:rPr sz="1800" spc="-10" dirty="0">
                <a:solidFill>
                  <a:srgbClr val="FFFFFF"/>
                </a:solidFill>
                <a:latin typeface="Carlito"/>
                <a:cs typeface="Carlito"/>
              </a:rPr>
              <a:t>entropie </a:t>
            </a:r>
            <a:r>
              <a:rPr sz="1800" spc="-5" dirty="0">
                <a:solidFill>
                  <a:srgbClr val="FFFFFF"/>
                </a:solidFill>
                <a:latin typeface="Carlito"/>
                <a:cs typeface="Carlito"/>
              </a:rPr>
              <a:t>die wint)  </a:t>
            </a:r>
            <a:r>
              <a:rPr sz="1800" spc="-10" dirty="0">
                <a:solidFill>
                  <a:srgbClr val="FFFFFF"/>
                </a:solidFill>
                <a:latin typeface="Carlito"/>
                <a:cs typeface="Carlito"/>
              </a:rPr>
              <a:t>Entropie </a:t>
            </a:r>
            <a:r>
              <a:rPr sz="1800" spc="-5" dirty="0">
                <a:solidFill>
                  <a:srgbClr val="FFFFFF"/>
                </a:solidFill>
                <a:latin typeface="Carlito"/>
                <a:cs typeface="Carlito"/>
              </a:rPr>
              <a:t>wint </a:t>
            </a:r>
            <a:r>
              <a:rPr sz="1800" dirty="0">
                <a:solidFill>
                  <a:srgbClr val="FFFFFF"/>
                </a:solidFill>
                <a:latin typeface="Carlito"/>
                <a:cs typeface="Carlito"/>
              </a:rPr>
              <a:t>altijd, </a:t>
            </a:r>
            <a:r>
              <a:rPr sz="1800" spc="-5" dirty="0">
                <a:solidFill>
                  <a:srgbClr val="FFFFFF"/>
                </a:solidFill>
                <a:latin typeface="Carlito"/>
                <a:cs typeface="Carlito"/>
              </a:rPr>
              <a:t>uiteindelijk. </a:t>
            </a:r>
            <a:r>
              <a:rPr sz="1800" spc="-10" dirty="0">
                <a:solidFill>
                  <a:srgbClr val="FFFFFF"/>
                </a:solidFill>
                <a:latin typeface="Carlito"/>
                <a:cs typeface="Carlito"/>
              </a:rPr>
              <a:t>Leven </a:t>
            </a:r>
            <a:r>
              <a:rPr sz="1800" dirty="0">
                <a:solidFill>
                  <a:srgbClr val="FFFFFF"/>
                </a:solidFill>
                <a:latin typeface="Carlito"/>
                <a:cs typeface="Carlito"/>
              </a:rPr>
              <a:t>is tijdelijk </a:t>
            </a:r>
            <a:r>
              <a:rPr sz="1800" spc="-5" dirty="0">
                <a:solidFill>
                  <a:srgbClr val="FFFFFF"/>
                </a:solidFill>
                <a:latin typeface="Carlito"/>
                <a:cs typeface="Carlito"/>
              </a:rPr>
              <a:t>(al </a:t>
            </a:r>
            <a:r>
              <a:rPr sz="1800" dirty="0">
                <a:solidFill>
                  <a:srgbClr val="FFFFFF"/>
                </a:solidFill>
                <a:latin typeface="Carlito"/>
                <a:cs typeface="Carlito"/>
              </a:rPr>
              <a:t>4 </a:t>
            </a:r>
            <a:r>
              <a:rPr sz="1800" spc="-5" dirty="0">
                <a:solidFill>
                  <a:srgbClr val="FFFFFF"/>
                </a:solidFill>
                <a:latin typeface="Carlito"/>
                <a:cs typeface="Carlito"/>
              </a:rPr>
              <a:t>miljard</a:t>
            </a:r>
            <a:r>
              <a:rPr sz="1800" spc="25" dirty="0">
                <a:solidFill>
                  <a:srgbClr val="FFFFFF"/>
                </a:solidFill>
                <a:latin typeface="Carlito"/>
                <a:cs typeface="Carlito"/>
              </a:rPr>
              <a:t> </a:t>
            </a:r>
            <a:r>
              <a:rPr sz="1800" spc="-5" dirty="0">
                <a:solidFill>
                  <a:srgbClr val="FFFFFF"/>
                </a:solidFill>
                <a:latin typeface="Carlito"/>
                <a:cs typeface="Carlito"/>
              </a:rPr>
              <a:t>jaar)</a:t>
            </a:r>
            <a:endParaRPr sz="1800">
              <a:latin typeface="Carlito"/>
              <a:cs typeface="Carli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5133975" cy="836930"/>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Bewustzijn</a:t>
            </a:r>
            <a:endParaRPr sz="2800"/>
          </a:p>
          <a:p>
            <a:pPr marL="12700">
              <a:lnSpc>
                <a:spcPts val="3190"/>
              </a:lnSpc>
            </a:pPr>
            <a:r>
              <a:rPr sz="2800" dirty="0">
                <a:solidFill>
                  <a:srgbClr val="FFFFFF"/>
                </a:solidFill>
              </a:rPr>
              <a:t>=&gt; Cognitieve</a:t>
            </a:r>
            <a:r>
              <a:rPr sz="2800" spc="-55" dirty="0">
                <a:solidFill>
                  <a:srgbClr val="FFFFFF"/>
                </a:solidFill>
              </a:rPr>
              <a:t> </a:t>
            </a:r>
            <a:r>
              <a:rPr sz="2800" dirty="0">
                <a:solidFill>
                  <a:srgbClr val="FFFFFF"/>
                </a:solidFill>
              </a:rPr>
              <a:t>neurowetenschap</a:t>
            </a:r>
            <a:endParaRPr sz="2800"/>
          </a:p>
        </p:txBody>
      </p:sp>
      <p:sp>
        <p:nvSpPr>
          <p:cNvPr id="3" name="object 3"/>
          <p:cNvSpPr txBox="1"/>
          <p:nvPr/>
        </p:nvSpPr>
        <p:spPr>
          <a:xfrm>
            <a:off x="916939" y="1653794"/>
            <a:ext cx="7825740" cy="3858895"/>
          </a:xfrm>
          <a:prstGeom prst="rect">
            <a:avLst/>
          </a:prstGeom>
        </p:spPr>
        <p:txBody>
          <a:bodyPr vert="horz" wrap="square" lIns="0" tIns="81280" rIns="0" bIns="0" rtlCol="0">
            <a:spAutoFit/>
          </a:bodyPr>
          <a:lstStyle/>
          <a:p>
            <a:pPr marL="241300" marR="5080" indent="-228600">
              <a:lnSpc>
                <a:spcPct val="70000"/>
              </a:lnSpc>
              <a:spcBef>
                <a:spcPts val="640"/>
              </a:spcBef>
              <a:buChar char="•"/>
              <a:tabLst>
                <a:tab pos="240665" algn="l"/>
                <a:tab pos="241300" algn="l"/>
              </a:tabLst>
            </a:pPr>
            <a:r>
              <a:rPr sz="1500" dirty="0">
                <a:solidFill>
                  <a:srgbClr val="FFFFFF"/>
                </a:solidFill>
                <a:latin typeface="Arial"/>
                <a:cs typeface="Arial"/>
              </a:rPr>
              <a:t>Het </a:t>
            </a:r>
            <a:r>
              <a:rPr sz="1500" spc="-5" dirty="0">
                <a:solidFill>
                  <a:srgbClr val="FFFFFF"/>
                </a:solidFill>
                <a:latin typeface="Arial"/>
                <a:cs typeface="Arial"/>
              </a:rPr>
              <a:t>doel is te beschrijven hoe de hogere cognitieve functies bij de mens, zoals geheugen,  aandacht en bewustzijn, emotie en taal zich binnen de hersenen</a:t>
            </a:r>
            <a:r>
              <a:rPr sz="1500" spc="160" dirty="0">
                <a:solidFill>
                  <a:srgbClr val="FFFFFF"/>
                </a:solidFill>
                <a:latin typeface="Arial"/>
                <a:cs typeface="Arial"/>
              </a:rPr>
              <a:t> </a:t>
            </a:r>
            <a:r>
              <a:rPr sz="1500" spc="-5" dirty="0">
                <a:solidFill>
                  <a:srgbClr val="FFFFFF"/>
                </a:solidFill>
                <a:latin typeface="Arial"/>
                <a:cs typeface="Arial"/>
              </a:rPr>
              <a:t>afspelen.</a:t>
            </a:r>
            <a:endParaRPr sz="1500">
              <a:latin typeface="Arial"/>
              <a:cs typeface="Arial"/>
            </a:endParaRPr>
          </a:p>
          <a:p>
            <a:pPr>
              <a:lnSpc>
                <a:spcPct val="100000"/>
              </a:lnSpc>
              <a:spcBef>
                <a:spcPts val="15"/>
              </a:spcBef>
              <a:buChar char="•"/>
            </a:pPr>
            <a:endParaRPr sz="2350">
              <a:latin typeface="Arial"/>
              <a:cs typeface="Arial"/>
            </a:endParaRPr>
          </a:p>
          <a:p>
            <a:pPr marL="241300" indent="-228600">
              <a:lnSpc>
                <a:spcPct val="100000"/>
              </a:lnSpc>
              <a:buChar char="•"/>
              <a:tabLst>
                <a:tab pos="240665" algn="l"/>
                <a:tab pos="241300" algn="l"/>
              </a:tabLst>
            </a:pPr>
            <a:r>
              <a:rPr sz="1500" spc="-5" dirty="0">
                <a:solidFill>
                  <a:srgbClr val="FFFF00"/>
                </a:solidFill>
                <a:latin typeface="Arial"/>
                <a:cs typeface="Arial"/>
              </a:rPr>
              <a:t>Complexe integratie van</a:t>
            </a:r>
            <a:r>
              <a:rPr sz="1500" spc="40" dirty="0">
                <a:solidFill>
                  <a:srgbClr val="FFFF00"/>
                </a:solidFill>
                <a:latin typeface="Arial"/>
                <a:cs typeface="Arial"/>
              </a:rPr>
              <a:t> </a:t>
            </a:r>
            <a:r>
              <a:rPr sz="1500" spc="-5" dirty="0">
                <a:solidFill>
                  <a:srgbClr val="FFFF00"/>
                </a:solidFill>
                <a:latin typeface="Arial"/>
                <a:cs typeface="Arial"/>
              </a:rPr>
              <a:t>signalen</a:t>
            </a:r>
            <a:endParaRPr sz="1500">
              <a:latin typeface="Arial"/>
              <a:cs typeface="Arial"/>
            </a:endParaRPr>
          </a:p>
          <a:p>
            <a:pPr marL="241300" indent="-228600">
              <a:lnSpc>
                <a:spcPct val="100000"/>
              </a:lnSpc>
              <a:spcBef>
                <a:spcPts val="459"/>
              </a:spcBef>
              <a:buChar char="•"/>
              <a:tabLst>
                <a:tab pos="240665" algn="l"/>
                <a:tab pos="241300" algn="l"/>
              </a:tabLst>
            </a:pPr>
            <a:r>
              <a:rPr sz="1500" spc="-5" dirty="0">
                <a:solidFill>
                  <a:srgbClr val="FFFFFF"/>
                </a:solidFill>
                <a:latin typeface="Arial"/>
                <a:cs typeface="Arial"/>
              </a:rPr>
              <a:t>Evolutionair gunstig </a:t>
            </a:r>
            <a:r>
              <a:rPr sz="1500" dirty="0">
                <a:solidFill>
                  <a:srgbClr val="FFFFFF"/>
                </a:solidFill>
                <a:latin typeface="Arial"/>
                <a:cs typeface="Arial"/>
              </a:rPr>
              <a:t>=&gt; </a:t>
            </a:r>
            <a:r>
              <a:rPr sz="1500" spc="-5" dirty="0">
                <a:solidFill>
                  <a:srgbClr val="FFFFFF"/>
                </a:solidFill>
                <a:latin typeface="Arial"/>
                <a:cs typeface="Arial"/>
              </a:rPr>
              <a:t>sturend op</a:t>
            </a:r>
            <a:r>
              <a:rPr sz="1500" spc="45" dirty="0">
                <a:solidFill>
                  <a:srgbClr val="FFFFFF"/>
                </a:solidFill>
                <a:latin typeface="Arial"/>
                <a:cs typeface="Arial"/>
              </a:rPr>
              <a:t> </a:t>
            </a:r>
            <a:r>
              <a:rPr sz="1500" spc="-5" dirty="0">
                <a:solidFill>
                  <a:srgbClr val="FFFFFF"/>
                </a:solidFill>
                <a:latin typeface="Arial"/>
                <a:cs typeface="Arial"/>
              </a:rPr>
              <a:t>metaniveau.</a:t>
            </a:r>
            <a:endParaRPr sz="1500">
              <a:latin typeface="Arial"/>
              <a:cs typeface="Arial"/>
            </a:endParaRPr>
          </a:p>
          <a:p>
            <a:pPr>
              <a:lnSpc>
                <a:spcPct val="100000"/>
              </a:lnSpc>
              <a:spcBef>
                <a:spcPts val="15"/>
              </a:spcBef>
              <a:buChar char="•"/>
            </a:pPr>
            <a:endParaRPr sz="2350">
              <a:latin typeface="Arial"/>
              <a:cs typeface="Arial"/>
            </a:endParaRPr>
          </a:p>
          <a:p>
            <a:pPr marL="241300" indent="-228600">
              <a:lnSpc>
                <a:spcPct val="100000"/>
              </a:lnSpc>
              <a:buChar char="•"/>
              <a:tabLst>
                <a:tab pos="240665" algn="l"/>
                <a:tab pos="241300" algn="l"/>
              </a:tabLst>
            </a:pPr>
            <a:r>
              <a:rPr sz="1500" spc="-5" dirty="0">
                <a:solidFill>
                  <a:srgbClr val="FFFF00"/>
                </a:solidFill>
                <a:latin typeface="Arial"/>
                <a:cs typeface="Arial"/>
              </a:rPr>
              <a:t>Steeds hogere</a:t>
            </a:r>
            <a:r>
              <a:rPr sz="1500" spc="20" dirty="0">
                <a:solidFill>
                  <a:srgbClr val="FFFF00"/>
                </a:solidFill>
                <a:latin typeface="Arial"/>
                <a:cs typeface="Arial"/>
              </a:rPr>
              <a:t> </a:t>
            </a:r>
            <a:r>
              <a:rPr sz="1500" spc="-5" dirty="0">
                <a:solidFill>
                  <a:srgbClr val="FFFF00"/>
                </a:solidFill>
                <a:latin typeface="Arial"/>
                <a:cs typeface="Arial"/>
              </a:rPr>
              <a:t>feedback-loops.</a:t>
            </a:r>
            <a:endParaRPr sz="1500">
              <a:latin typeface="Arial"/>
              <a:cs typeface="Arial"/>
            </a:endParaRPr>
          </a:p>
          <a:p>
            <a:pPr>
              <a:lnSpc>
                <a:spcPct val="100000"/>
              </a:lnSpc>
              <a:spcBef>
                <a:spcPts val="20"/>
              </a:spcBef>
              <a:buChar char="•"/>
            </a:pPr>
            <a:endParaRPr sz="2350">
              <a:latin typeface="Arial"/>
              <a:cs typeface="Arial"/>
            </a:endParaRPr>
          </a:p>
          <a:p>
            <a:pPr marL="241300" indent="-228600">
              <a:lnSpc>
                <a:spcPct val="100000"/>
              </a:lnSpc>
              <a:buChar char="•"/>
              <a:tabLst>
                <a:tab pos="240665" algn="l"/>
                <a:tab pos="241300" algn="l"/>
              </a:tabLst>
            </a:pPr>
            <a:r>
              <a:rPr sz="1500" spc="-5" dirty="0">
                <a:solidFill>
                  <a:srgbClr val="FFFFFF"/>
                </a:solidFill>
                <a:latin typeface="Arial"/>
                <a:cs typeface="Arial"/>
              </a:rPr>
              <a:t>Vgl de maatschappij. Beetje bijsturen kan, maar eigenlijk</a:t>
            </a:r>
            <a:r>
              <a:rPr sz="1500" spc="110" dirty="0">
                <a:solidFill>
                  <a:srgbClr val="FFFFFF"/>
                </a:solidFill>
                <a:latin typeface="Arial"/>
                <a:cs typeface="Arial"/>
              </a:rPr>
              <a:t> </a:t>
            </a:r>
            <a:r>
              <a:rPr sz="1500" spc="-5" dirty="0">
                <a:solidFill>
                  <a:srgbClr val="FFFFFF"/>
                </a:solidFill>
                <a:latin typeface="Arial"/>
                <a:cs typeface="Arial"/>
              </a:rPr>
              <a:t>autonoom.</a:t>
            </a:r>
            <a:endParaRPr sz="1500">
              <a:latin typeface="Arial"/>
              <a:cs typeface="Arial"/>
            </a:endParaRPr>
          </a:p>
          <a:p>
            <a:pPr marL="241300" indent="-228600">
              <a:lnSpc>
                <a:spcPct val="100000"/>
              </a:lnSpc>
              <a:spcBef>
                <a:spcPts val="459"/>
              </a:spcBef>
              <a:buChar char="•"/>
              <a:tabLst>
                <a:tab pos="240665" algn="l"/>
                <a:tab pos="241300" algn="l"/>
              </a:tabLst>
            </a:pPr>
            <a:r>
              <a:rPr sz="1500" spc="-5" dirty="0">
                <a:solidFill>
                  <a:srgbClr val="FFFFFF"/>
                </a:solidFill>
                <a:latin typeface="Arial"/>
                <a:cs typeface="Arial"/>
              </a:rPr>
              <a:t>Centrale afstemming van onderaf:</a:t>
            </a:r>
            <a:r>
              <a:rPr sz="1500" spc="45" dirty="0">
                <a:solidFill>
                  <a:srgbClr val="FFFFFF"/>
                </a:solidFill>
                <a:latin typeface="Arial"/>
                <a:cs typeface="Arial"/>
              </a:rPr>
              <a:t> </a:t>
            </a:r>
            <a:r>
              <a:rPr sz="1500" spc="-5" dirty="0">
                <a:solidFill>
                  <a:srgbClr val="FFFFFF"/>
                </a:solidFill>
                <a:latin typeface="Arial"/>
                <a:cs typeface="Arial"/>
              </a:rPr>
              <a:t>bottom-up.</a:t>
            </a:r>
            <a:endParaRPr sz="1500">
              <a:latin typeface="Arial"/>
              <a:cs typeface="Arial"/>
            </a:endParaRPr>
          </a:p>
          <a:p>
            <a:pPr>
              <a:lnSpc>
                <a:spcPct val="100000"/>
              </a:lnSpc>
              <a:spcBef>
                <a:spcPts val="15"/>
              </a:spcBef>
              <a:buChar char="•"/>
            </a:pPr>
            <a:endParaRPr sz="2350">
              <a:latin typeface="Arial"/>
              <a:cs typeface="Arial"/>
            </a:endParaRPr>
          </a:p>
          <a:p>
            <a:pPr marL="241300" indent="-228600">
              <a:lnSpc>
                <a:spcPct val="100000"/>
              </a:lnSpc>
              <a:buChar char="•"/>
              <a:tabLst>
                <a:tab pos="240665" algn="l"/>
                <a:tab pos="241300" algn="l"/>
              </a:tabLst>
            </a:pPr>
            <a:r>
              <a:rPr sz="1500" spc="-5" dirty="0">
                <a:solidFill>
                  <a:srgbClr val="FFFFFF"/>
                </a:solidFill>
                <a:latin typeface="Arial"/>
                <a:cs typeface="Arial"/>
              </a:rPr>
              <a:t>Evolutionair voordeel</a:t>
            </a:r>
            <a:r>
              <a:rPr sz="1500" spc="35" dirty="0">
                <a:solidFill>
                  <a:srgbClr val="FFFFFF"/>
                </a:solidFill>
                <a:latin typeface="Arial"/>
                <a:cs typeface="Arial"/>
              </a:rPr>
              <a:t> </a:t>
            </a:r>
            <a:r>
              <a:rPr sz="1500" dirty="0">
                <a:solidFill>
                  <a:srgbClr val="FFFFFF"/>
                </a:solidFill>
                <a:latin typeface="Arial"/>
                <a:cs typeface="Arial"/>
              </a:rPr>
              <a:t>!?</a:t>
            </a:r>
            <a:endParaRPr sz="1500">
              <a:latin typeface="Arial"/>
              <a:cs typeface="Arial"/>
            </a:endParaRPr>
          </a:p>
          <a:p>
            <a:pPr>
              <a:lnSpc>
                <a:spcPct val="100000"/>
              </a:lnSpc>
              <a:spcBef>
                <a:spcPts val="25"/>
              </a:spcBef>
              <a:buChar char="•"/>
            </a:pPr>
            <a:endParaRPr sz="2350">
              <a:latin typeface="Arial"/>
              <a:cs typeface="Arial"/>
            </a:endParaRPr>
          </a:p>
          <a:p>
            <a:pPr marL="241300" indent="-228600">
              <a:lnSpc>
                <a:spcPct val="100000"/>
              </a:lnSpc>
              <a:buChar char="•"/>
              <a:tabLst>
                <a:tab pos="240665" algn="l"/>
                <a:tab pos="241300" algn="l"/>
              </a:tabLst>
            </a:pPr>
            <a:r>
              <a:rPr sz="1500" spc="-5" dirty="0">
                <a:solidFill>
                  <a:srgbClr val="FFFFFF"/>
                </a:solidFill>
                <a:latin typeface="Arial"/>
                <a:cs typeface="Arial"/>
              </a:rPr>
              <a:t>Bewustzijn is</a:t>
            </a:r>
            <a:r>
              <a:rPr sz="1500" spc="15" dirty="0">
                <a:solidFill>
                  <a:srgbClr val="FFFFFF"/>
                </a:solidFill>
                <a:latin typeface="Arial"/>
                <a:cs typeface="Arial"/>
              </a:rPr>
              <a:t> </a:t>
            </a:r>
            <a:r>
              <a:rPr sz="1500" spc="-5" dirty="0">
                <a:solidFill>
                  <a:srgbClr val="FFFFFF"/>
                </a:solidFill>
                <a:latin typeface="Arial"/>
                <a:cs typeface="Arial"/>
              </a:rPr>
              <a:t>gradueel</a:t>
            </a:r>
            <a:endParaRPr sz="15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58EEE-870F-14E5-0184-FB0FFC72D00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C33716EC-4BB7-97C9-CB60-DF7DE4229F09}"/>
              </a:ext>
            </a:extLst>
          </p:cNvPr>
          <p:cNvSpPr txBox="1"/>
          <p:nvPr/>
        </p:nvSpPr>
        <p:spPr>
          <a:xfrm>
            <a:off x="1045717" y="502157"/>
            <a:ext cx="2261235"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latin typeface="Arial"/>
                <a:cs typeface="Arial"/>
              </a:rPr>
              <a:t>Celmemb</a:t>
            </a:r>
            <a:r>
              <a:rPr sz="2800" spc="5" dirty="0">
                <a:solidFill>
                  <a:srgbClr val="FFFFFF"/>
                </a:solidFill>
                <a:latin typeface="Arial"/>
                <a:cs typeface="Arial"/>
              </a:rPr>
              <a:t>r</a:t>
            </a:r>
            <a:r>
              <a:rPr sz="2800" dirty="0">
                <a:solidFill>
                  <a:srgbClr val="FFFFFF"/>
                </a:solidFill>
                <a:latin typeface="Arial"/>
                <a:cs typeface="Arial"/>
              </a:rPr>
              <a:t>aan</a:t>
            </a:r>
            <a:endParaRPr sz="2800">
              <a:latin typeface="Arial"/>
              <a:cs typeface="Arial"/>
            </a:endParaRPr>
          </a:p>
        </p:txBody>
      </p:sp>
      <p:sp>
        <p:nvSpPr>
          <p:cNvPr id="3" name="object 3">
            <a:extLst>
              <a:ext uri="{FF2B5EF4-FFF2-40B4-BE49-F238E27FC236}">
                <a16:creationId xmlns:a16="http://schemas.microsoft.com/office/drawing/2014/main" id="{6C3FDB6A-B625-FA72-D8CF-38FE51734406}"/>
              </a:ext>
            </a:extLst>
          </p:cNvPr>
          <p:cNvSpPr/>
          <p:nvPr/>
        </p:nvSpPr>
        <p:spPr>
          <a:xfrm>
            <a:off x="966977" y="1232153"/>
            <a:ext cx="6742176" cy="4738878"/>
          </a:xfrm>
          <a:prstGeom prst="rect">
            <a:avLst/>
          </a:prstGeom>
          <a:blipFill>
            <a:blip r:embed="rId2" cstate="print"/>
            <a:stretch>
              <a:fillRect/>
            </a:stretch>
          </a:blipFill>
        </p:spPr>
        <p:txBody>
          <a:bodyPr wrap="square" lIns="0" tIns="0" rIns="0" bIns="0" rtlCol="0"/>
          <a:lstStyle/>
          <a:p>
            <a:endParaRPr/>
          </a:p>
        </p:txBody>
      </p:sp>
      <p:sp>
        <p:nvSpPr>
          <p:cNvPr id="4" name="object 4">
            <a:extLst>
              <a:ext uri="{FF2B5EF4-FFF2-40B4-BE49-F238E27FC236}">
                <a16:creationId xmlns:a16="http://schemas.microsoft.com/office/drawing/2014/main" id="{2F718639-C3FD-C9E0-ACC9-703B46979EFE}"/>
              </a:ext>
            </a:extLst>
          </p:cNvPr>
          <p:cNvSpPr txBox="1"/>
          <p:nvPr/>
        </p:nvSpPr>
        <p:spPr>
          <a:xfrm>
            <a:off x="8330183" y="2416301"/>
            <a:ext cx="3280410" cy="923290"/>
          </a:xfrm>
          <a:prstGeom prst="rect">
            <a:avLst/>
          </a:prstGeom>
          <a:solidFill>
            <a:srgbClr val="FFFFFF"/>
          </a:solidFill>
        </p:spPr>
        <p:txBody>
          <a:bodyPr vert="horz" wrap="square" lIns="0" tIns="31115" rIns="0" bIns="0" rtlCol="0">
            <a:spAutoFit/>
          </a:bodyPr>
          <a:lstStyle/>
          <a:p>
            <a:pPr marL="92075" marR="90805">
              <a:lnSpc>
                <a:spcPct val="100000"/>
              </a:lnSpc>
              <a:spcBef>
                <a:spcPts val="245"/>
              </a:spcBef>
            </a:pPr>
            <a:r>
              <a:rPr sz="1800" u="heavy" spc="-10" dirty="0">
                <a:solidFill>
                  <a:srgbClr val="0462C1"/>
                </a:solidFill>
                <a:uFill>
                  <a:solidFill>
                    <a:srgbClr val="0462C1"/>
                  </a:solidFill>
                </a:uFill>
                <a:latin typeface="Carlito"/>
                <a:cs typeface="Carlito"/>
                <a:hlinkClick r:id="rId3"/>
              </a:rPr>
              <a:t>https://www.bioplek.org/animati </a:t>
            </a:r>
            <a:r>
              <a:rPr sz="1800" spc="-10" dirty="0">
                <a:solidFill>
                  <a:srgbClr val="0462C1"/>
                </a:solidFill>
                <a:latin typeface="Carlito"/>
                <a:cs typeface="Carlito"/>
                <a:hlinkClick r:id="rId3"/>
              </a:rPr>
              <a:t> </a:t>
            </a:r>
            <a:r>
              <a:rPr sz="1800" u="heavy" spc="-10" dirty="0">
                <a:solidFill>
                  <a:srgbClr val="0462C1"/>
                </a:solidFill>
                <a:uFill>
                  <a:solidFill>
                    <a:srgbClr val="0462C1"/>
                  </a:solidFill>
                </a:uFill>
                <a:latin typeface="Carlito"/>
                <a:cs typeface="Carlito"/>
                <a:hlinkClick r:id="rId3"/>
              </a:rPr>
              <a:t>es/celtotaal/membranenx.html</a:t>
            </a:r>
            <a:endParaRPr sz="1800">
              <a:latin typeface="Carlito"/>
              <a:cs typeface="Carlito"/>
            </a:endParaRPr>
          </a:p>
        </p:txBody>
      </p:sp>
    </p:spTree>
    <p:extLst>
      <p:ext uri="{BB962C8B-B14F-4D97-AF65-F5344CB8AC3E}">
        <p14:creationId xmlns:p14="http://schemas.microsoft.com/office/powerpoint/2010/main" val="624897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70636"/>
            <a:ext cx="4042410"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Artificial feedback</a:t>
            </a:r>
            <a:r>
              <a:rPr sz="2800" spc="-65" dirty="0">
                <a:solidFill>
                  <a:srgbClr val="FFFFFF"/>
                </a:solidFill>
              </a:rPr>
              <a:t> </a:t>
            </a:r>
            <a:r>
              <a:rPr sz="2800" dirty="0">
                <a:solidFill>
                  <a:srgbClr val="FFFFFF"/>
                </a:solidFill>
              </a:rPr>
              <a:t>system</a:t>
            </a:r>
            <a:endParaRPr sz="2800"/>
          </a:p>
        </p:txBody>
      </p:sp>
      <p:sp>
        <p:nvSpPr>
          <p:cNvPr id="3" name="object 3"/>
          <p:cNvSpPr txBox="1"/>
          <p:nvPr/>
        </p:nvSpPr>
        <p:spPr>
          <a:xfrm>
            <a:off x="916939" y="1726184"/>
            <a:ext cx="8953500" cy="2515235"/>
          </a:xfrm>
          <a:prstGeom prst="rect">
            <a:avLst/>
          </a:prstGeom>
        </p:spPr>
        <p:txBody>
          <a:bodyPr vert="horz" wrap="square" lIns="0" tIns="111760" rIns="0" bIns="0" rtlCol="0">
            <a:spAutoFit/>
          </a:bodyPr>
          <a:lstStyle/>
          <a:p>
            <a:pPr marL="241300" indent="-228600">
              <a:lnSpc>
                <a:spcPct val="100000"/>
              </a:lnSpc>
              <a:spcBef>
                <a:spcPts val="880"/>
              </a:spcBef>
              <a:buChar char="•"/>
              <a:tabLst>
                <a:tab pos="240665" algn="l"/>
                <a:tab pos="241300" algn="l"/>
              </a:tabLst>
            </a:pPr>
            <a:r>
              <a:rPr sz="1800" dirty="0">
                <a:solidFill>
                  <a:srgbClr val="FFFFFF"/>
                </a:solidFill>
                <a:latin typeface="Arial"/>
                <a:cs typeface="Arial"/>
              </a:rPr>
              <a:t>Synthetic </a:t>
            </a:r>
            <a:r>
              <a:rPr sz="1800" spc="-5" dirty="0">
                <a:solidFill>
                  <a:srgbClr val="FFFFFF"/>
                </a:solidFill>
                <a:latin typeface="Arial"/>
                <a:cs typeface="Arial"/>
              </a:rPr>
              <a:t>biology: Precision timing in a cell</a:t>
            </a:r>
            <a:endParaRPr sz="1800">
              <a:latin typeface="Arial"/>
              <a:cs typeface="Arial"/>
            </a:endParaRPr>
          </a:p>
          <a:p>
            <a:pPr marL="241300" indent="-228600">
              <a:lnSpc>
                <a:spcPct val="100000"/>
              </a:lnSpc>
              <a:spcBef>
                <a:spcPts val="780"/>
              </a:spcBef>
              <a:buClr>
                <a:srgbClr val="FFFFFF"/>
              </a:buClr>
              <a:buChar char="•"/>
              <a:tabLst>
                <a:tab pos="240665" algn="l"/>
                <a:tab pos="241300" algn="l"/>
              </a:tabLst>
            </a:pPr>
            <a:r>
              <a:rPr sz="1800" u="heavy" spc="-5" dirty="0">
                <a:solidFill>
                  <a:srgbClr val="0462C1"/>
                </a:solidFill>
                <a:uFill>
                  <a:solidFill>
                    <a:srgbClr val="0462C1"/>
                  </a:solidFill>
                </a:uFill>
                <a:latin typeface="Arial"/>
                <a:cs typeface="Arial"/>
                <a:hlinkClick r:id="rId2"/>
              </a:rPr>
              <a:t>https://www.nature.com/articles/nature19478</a:t>
            </a:r>
            <a:endParaRPr sz="1800">
              <a:latin typeface="Arial"/>
              <a:cs typeface="Arial"/>
            </a:endParaRPr>
          </a:p>
          <a:p>
            <a:pPr>
              <a:lnSpc>
                <a:spcPct val="100000"/>
              </a:lnSpc>
              <a:buClr>
                <a:srgbClr val="FFFFFF"/>
              </a:buClr>
              <a:buFont typeface="Arial"/>
              <a:buChar char="•"/>
            </a:pPr>
            <a:endParaRPr sz="2000">
              <a:latin typeface="Arial"/>
              <a:cs typeface="Arial"/>
            </a:endParaRPr>
          </a:p>
          <a:p>
            <a:pPr marL="241300" marR="5080" indent="-228600">
              <a:lnSpc>
                <a:spcPts val="1939"/>
              </a:lnSpc>
              <a:spcBef>
                <a:spcPts val="1680"/>
              </a:spcBef>
              <a:buChar char="•"/>
              <a:tabLst>
                <a:tab pos="240665" algn="l"/>
                <a:tab pos="241300" algn="l"/>
              </a:tabLst>
            </a:pPr>
            <a:r>
              <a:rPr sz="1800" dirty="0">
                <a:solidFill>
                  <a:srgbClr val="FFFFFF"/>
                </a:solidFill>
                <a:latin typeface="Arial"/>
                <a:cs typeface="Arial"/>
              </a:rPr>
              <a:t>A synthetic </a:t>
            </a:r>
            <a:r>
              <a:rPr sz="1800" spc="-5" dirty="0">
                <a:solidFill>
                  <a:srgbClr val="FFFFFF"/>
                </a:solidFill>
                <a:latin typeface="Arial"/>
                <a:cs typeface="Arial"/>
              </a:rPr>
              <a:t>genetic </a:t>
            </a:r>
            <a:r>
              <a:rPr sz="1800" dirty="0">
                <a:solidFill>
                  <a:srgbClr val="FFFFFF"/>
                </a:solidFill>
                <a:latin typeface="Arial"/>
                <a:cs typeface="Arial"/>
              </a:rPr>
              <a:t>circuit </a:t>
            </a:r>
            <a:r>
              <a:rPr sz="1800" spc="-5" dirty="0">
                <a:solidFill>
                  <a:srgbClr val="FFFFFF"/>
                </a:solidFill>
                <a:latin typeface="Arial"/>
                <a:cs typeface="Arial"/>
              </a:rPr>
              <a:t>that produces </a:t>
            </a:r>
            <a:r>
              <a:rPr sz="1800" dirty="0">
                <a:solidFill>
                  <a:srgbClr val="FFFFFF"/>
                </a:solidFill>
                <a:latin typeface="Arial"/>
                <a:cs typeface="Arial"/>
              </a:rPr>
              <a:t>gene-expression </a:t>
            </a:r>
            <a:r>
              <a:rPr sz="1800" spc="-5" dirty="0">
                <a:solidFill>
                  <a:srgbClr val="FFFFFF"/>
                </a:solidFill>
                <a:latin typeface="Arial"/>
                <a:cs typeface="Arial"/>
              </a:rPr>
              <a:t>oscillations in </a:t>
            </a:r>
            <a:r>
              <a:rPr sz="1800" dirty="0">
                <a:solidFill>
                  <a:srgbClr val="FFFFFF"/>
                </a:solidFill>
                <a:latin typeface="Arial"/>
                <a:cs typeface="Arial"/>
              </a:rPr>
              <a:t>bacterial</a:t>
            </a:r>
            <a:r>
              <a:rPr sz="1800" spc="-50" dirty="0">
                <a:solidFill>
                  <a:srgbClr val="FFFFFF"/>
                </a:solidFill>
                <a:latin typeface="Arial"/>
                <a:cs typeface="Arial"/>
              </a:rPr>
              <a:t> </a:t>
            </a:r>
            <a:r>
              <a:rPr sz="1800" spc="-5" dirty="0">
                <a:solidFill>
                  <a:srgbClr val="FFFFFF"/>
                </a:solidFill>
                <a:latin typeface="Arial"/>
                <a:cs typeface="Arial"/>
              </a:rPr>
              <a:t>cells,  making </a:t>
            </a:r>
            <a:r>
              <a:rPr sz="1800" dirty="0">
                <a:solidFill>
                  <a:srgbClr val="FFFFFF"/>
                </a:solidFill>
                <a:latin typeface="Arial"/>
                <a:cs typeface="Arial"/>
              </a:rPr>
              <a:t>it </a:t>
            </a:r>
            <a:r>
              <a:rPr sz="1800" spc="-5" dirty="0">
                <a:solidFill>
                  <a:srgbClr val="FFFFFF"/>
                </a:solidFill>
                <a:latin typeface="Arial"/>
                <a:cs typeface="Arial"/>
              </a:rPr>
              <a:t>an </a:t>
            </a:r>
            <a:r>
              <a:rPr sz="1800" dirty="0">
                <a:solidFill>
                  <a:srgbClr val="FFFFFF"/>
                </a:solidFill>
                <a:latin typeface="Arial"/>
                <a:cs typeface="Arial"/>
              </a:rPr>
              <a:t>exceptionally </a:t>
            </a:r>
            <a:r>
              <a:rPr sz="1800" spc="-5" dirty="0">
                <a:solidFill>
                  <a:srgbClr val="FFFFFF"/>
                </a:solidFill>
                <a:latin typeface="Arial"/>
                <a:cs typeface="Arial"/>
              </a:rPr>
              <a:t>precise </a:t>
            </a:r>
            <a:r>
              <a:rPr sz="1800" dirty="0">
                <a:solidFill>
                  <a:srgbClr val="FFFFFF"/>
                </a:solidFill>
                <a:latin typeface="Arial"/>
                <a:cs typeface="Arial"/>
              </a:rPr>
              <a:t>biological</a:t>
            </a:r>
            <a:r>
              <a:rPr sz="1800" spc="-40" dirty="0">
                <a:solidFill>
                  <a:srgbClr val="FFFFFF"/>
                </a:solidFill>
                <a:latin typeface="Arial"/>
                <a:cs typeface="Arial"/>
              </a:rPr>
              <a:t> </a:t>
            </a:r>
            <a:r>
              <a:rPr sz="1800" dirty="0">
                <a:solidFill>
                  <a:srgbClr val="FFFFFF"/>
                </a:solidFill>
                <a:latin typeface="Arial"/>
                <a:cs typeface="Arial"/>
              </a:rPr>
              <a:t>clock.</a:t>
            </a:r>
            <a:endParaRPr sz="1800">
              <a:latin typeface="Arial"/>
              <a:cs typeface="Arial"/>
            </a:endParaRPr>
          </a:p>
          <a:p>
            <a:pPr>
              <a:lnSpc>
                <a:spcPct val="100000"/>
              </a:lnSpc>
              <a:buClr>
                <a:srgbClr val="FFFFFF"/>
              </a:buClr>
              <a:buFont typeface="Arial"/>
              <a:buChar char="•"/>
            </a:pPr>
            <a:endParaRPr sz="2000">
              <a:latin typeface="Arial"/>
              <a:cs typeface="Arial"/>
            </a:endParaRPr>
          </a:p>
          <a:p>
            <a:pPr marL="241300" indent="-228600">
              <a:lnSpc>
                <a:spcPct val="100000"/>
              </a:lnSpc>
              <a:spcBef>
                <a:spcPts val="1405"/>
              </a:spcBef>
              <a:buChar char="•"/>
              <a:tabLst>
                <a:tab pos="240665" algn="l"/>
                <a:tab pos="241300" algn="l"/>
              </a:tabLst>
            </a:pPr>
            <a:r>
              <a:rPr sz="1800" spc="-5" dirty="0">
                <a:solidFill>
                  <a:srgbClr val="FFFFFF"/>
                </a:solidFill>
                <a:latin typeface="Arial"/>
                <a:cs typeface="Arial"/>
              </a:rPr>
              <a:t>Nobel 2017: Biologische klok</a:t>
            </a:r>
            <a:r>
              <a:rPr sz="1800" spc="-15" dirty="0">
                <a:solidFill>
                  <a:srgbClr val="FFFFFF"/>
                </a:solidFill>
                <a:latin typeface="Arial"/>
                <a:cs typeface="Arial"/>
              </a:rPr>
              <a:t> </a:t>
            </a:r>
            <a:r>
              <a:rPr sz="1800" dirty="0">
                <a:solidFill>
                  <a:srgbClr val="FFFFFF"/>
                </a:solidFill>
                <a:latin typeface="Arial"/>
                <a:cs typeface="Arial"/>
              </a:rPr>
              <a:t>!</a:t>
            </a:r>
            <a:endParaRPr sz="1800">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03D900-C99F-6A7D-794E-C8CDCAFECEBF}"/>
              </a:ext>
            </a:extLst>
          </p:cNvPr>
          <p:cNvSpPr>
            <a:spLocks noGrp="1"/>
          </p:cNvSpPr>
          <p:nvPr>
            <p:ph type="title"/>
          </p:nvPr>
        </p:nvSpPr>
        <p:spPr/>
        <p:txBody>
          <a:bodyPr/>
          <a:lstStyle/>
          <a:p>
            <a:r>
              <a:rPr lang="nl-NL" dirty="0"/>
              <a:t>vragen</a:t>
            </a:r>
          </a:p>
        </p:txBody>
      </p:sp>
      <p:sp>
        <p:nvSpPr>
          <p:cNvPr id="3" name="Tijdelijke aanduiding voor inhoud 2">
            <a:extLst>
              <a:ext uri="{FF2B5EF4-FFF2-40B4-BE49-F238E27FC236}">
                <a16:creationId xmlns:a16="http://schemas.microsoft.com/office/drawing/2014/main" id="{FEBA169F-D389-7D0D-21BF-C61692944964}"/>
              </a:ext>
            </a:extLst>
          </p:cNvPr>
          <p:cNvSpPr>
            <a:spLocks noGrp="1"/>
          </p:cNvSpPr>
          <p:nvPr>
            <p:ph idx="1"/>
          </p:nvPr>
        </p:nvSpPr>
        <p:spPr>
          <a:xfrm>
            <a:off x="838200" y="1690688"/>
            <a:ext cx="10515600" cy="4351338"/>
          </a:xfrm>
        </p:spPr>
        <p:txBody>
          <a:bodyPr>
            <a:normAutofit fontScale="92500" lnSpcReduction="20000"/>
          </a:bodyPr>
          <a:lstStyle/>
          <a:p>
            <a:r>
              <a:rPr lang="nl-NL" sz="1800" dirty="0">
                <a:solidFill>
                  <a:schemeClr val="bg1"/>
                </a:solidFill>
              </a:rPr>
              <a:t>Feedback</a:t>
            </a:r>
          </a:p>
          <a:p>
            <a:r>
              <a:rPr lang="nl-NL" sz="1800" dirty="0" err="1">
                <a:solidFill>
                  <a:schemeClr val="bg1"/>
                </a:solidFill>
              </a:rPr>
              <a:t>Ozempic</a:t>
            </a:r>
            <a:r>
              <a:rPr lang="nl-NL" sz="1800" dirty="0">
                <a:solidFill>
                  <a:schemeClr val="bg1"/>
                </a:solidFill>
              </a:rPr>
              <a:t> (GLP-1)</a:t>
            </a:r>
          </a:p>
          <a:p>
            <a:r>
              <a:rPr lang="nl-NL" sz="1800" dirty="0" err="1">
                <a:solidFill>
                  <a:schemeClr val="bg1"/>
                </a:solidFill>
              </a:rPr>
              <a:t>Calorieen</a:t>
            </a:r>
            <a:endParaRPr lang="nl-NL" sz="1800" dirty="0">
              <a:solidFill>
                <a:schemeClr val="bg1"/>
              </a:solidFill>
            </a:endParaRPr>
          </a:p>
          <a:p>
            <a:r>
              <a:rPr lang="nl-NL" sz="1800" dirty="0">
                <a:solidFill>
                  <a:schemeClr val="bg1"/>
                </a:solidFill>
              </a:rPr>
              <a:t>Vet/glucose </a:t>
            </a:r>
          </a:p>
          <a:p>
            <a:r>
              <a:rPr lang="nl-NL" sz="1800" dirty="0">
                <a:solidFill>
                  <a:schemeClr val="bg1"/>
                </a:solidFill>
              </a:rPr>
              <a:t>Fermentatie</a:t>
            </a:r>
          </a:p>
          <a:p>
            <a:r>
              <a:rPr lang="nl-NL" sz="1800" dirty="0">
                <a:solidFill>
                  <a:schemeClr val="bg1"/>
                </a:solidFill>
              </a:rPr>
              <a:t>Diabetes I</a:t>
            </a:r>
          </a:p>
          <a:p>
            <a:r>
              <a:rPr lang="nl-NL" sz="1800" dirty="0" err="1">
                <a:solidFill>
                  <a:schemeClr val="bg1"/>
                </a:solidFill>
              </a:rPr>
              <a:t>mAb</a:t>
            </a:r>
            <a:endParaRPr lang="nl-NL" sz="1800" dirty="0">
              <a:solidFill>
                <a:schemeClr val="bg1"/>
              </a:solidFill>
            </a:endParaRPr>
          </a:p>
          <a:p>
            <a:r>
              <a:rPr lang="nl-NL" sz="1800" dirty="0">
                <a:solidFill>
                  <a:schemeClr val="bg1"/>
                </a:solidFill>
              </a:rPr>
              <a:t>Wet. Literatuur (</a:t>
            </a:r>
            <a:r>
              <a:rPr lang="nl-NL" sz="1800" dirty="0" err="1">
                <a:solidFill>
                  <a:schemeClr val="bg1"/>
                </a:solidFill>
              </a:rPr>
              <a:t>natsci</a:t>
            </a:r>
            <a:r>
              <a:rPr lang="nl-NL" sz="1800" dirty="0">
                <a:solidFill>
                  <a:schemeClr val="bg1"/>
                </a:solidFill>
              </a:rPr>
              <a:t>)</a:t>
            </a:r>
          </a:p>
          <a:p>
            <a:r>
              <a:rPr lang="nl-NL" sz="1800" dirty="0">
                <a:solidFill>
                  <a:schemeClr val="bg1"/>
                </a:solidFill>
              </a:rPr>
              <a:t>Elektrisch leven (boek)</a:t>
            </a:r>
          </a:p>
          <a:p>
            <a:r>
              <a:rPr lang="nl-NL" sz="1800" dirty="0">
                <a:solidFill>
                  <a:schemeClr val="bg1"/>
                </a:solidFill>
              </a:rPr>
              <a:t>Basis biologie (boek)</a:t>
            </a:r>
          </a:p>
          <a:p>
            <a:r>
              <a:rPr lang="nl-NL" sz="1800" dirty="0">
                <a:solidFill>
                  <a:schemeClr val="bg1"/>
                </a:solidFill>
              </a:rPr>
              <a:t>Datums voorjaar</a:t>
            </a:r>
          </a:p>
          <a:p>
            <a:endParaRPr lang="nl-NL" sz="1800" dirty="0">
              <a:solidFill>
                <a:schemeClr val="bg1"/>
              </a:solidFill>
            </a:endParaRPr>
          </a:p>
          <a:p>
            <a:r>
              <a:rPr lang="nl-NL" sz="1800" dirty="0" err="1">
                <a:solidFill>
                  <a:schemeClr val="bg1"/>
                </a:solidFill>
              </a:rPr>
              <a:t>Epigenetica</a:t>
            </a:r>
            <a:r>
              <a:rPr lang="nl-NL" sz="1800" dirty="0">
                <a:solidFill>
                  <a:schemeClr val="bg1"/>
                </a:solidFill>
              </a:rPr>
              <a:t> </a:t>
            </a:r>
          </a:p>
          <a:p>
            <a:pPr marL="0" indent="0">
              <a:buNone/>
            </a:pPr>
            <a:r>
              <a:rPr lang="nl-NL" sz="1800" dirty="0">
                <a:solidFill>
                  <a:schemeClr val="bg1"/>
                </a:solidFill>
              </a:rPr>
              <a:t>=&gt; college 5 (Stamcellen)</a:t>
            </a:r>
          </a:p>
          <a:p>
            <a:endParaRPr lang="nl-NL" sz="1800" dirty="0">
              <a:solidFill>
                <a:schemeClr val="bg1"/>
              </a:solidFill>
            </a:endParaRPr>
          </a:p>
        </p:txBody>
      </p:sp>
      <p:pic>
        <p:nvPicPr>
          <p:cNvPr id="4" name="Afbeelding 3">
            <a:extLst>
              <a:ext uri="{FF2B5EF4-FFF2-40B4-BE49-F238E27FC236}">
                <a16:creationId xmlns:a16="http://schemas.microsoft.com/office/drawing/2014/main" id="{33F2CBF4-541E-056A-79CD-A65F6FA68B5C}"/>
              </a:ext>
            </a:extLst>
          </p:cNvPr>
          <p:cNvPicPr>
            <a:picLocks noChangeAspect="1"/>
          </p:cNvPicPr>
          <p:nvPr/>
        </p:nvPicPr>
        <p:blipFill>
          <a:blip r:embed="rId2"/>
          <a:stretch>
            <a:fillRect/>
          </a:stretch>
        </p:blipFill>
        <p:spPr>
          <a:xfrm>
            <a:off x="5574676" y="504867"/>
            <a:ext cx="4641546" cy="6176963"/>
          </a:xfrm>
          <a:prstGeom prst="rect">
            <a:avLst/>
          </a:prstGeom>
        </p:spPr>
      </p:pic>
    </p:spTree>
    <p:extLst>
      <p:ext uri="{BB962C8B-B14F-4D97-AF65-F5344CB8AC3E}">
        <p14:creationId xmlns:p14="http://schemas.microsoft.com/office/powerpoint/2010/main" val="901531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F8A54-6BEB-33FC-37FD-F35C9323308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7DD8EBD-A51D-7448-1150-5A132579096A}"/>
              </a:ext>
            </a:extLst>
          </p:cNvPr>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4679"/>
          </a:solidFill>
        </p:spPr>
        <p:txBody>
          <a:bodyPr wrap="square" lIns="0" tIns="0" rIns="0" bIns="0" rtlCol="0"/>
          <a:lstStyle/>
          <a:p>
            <a:endParaRPr/>
          </a:p>
        </p:txBody>
      </p:sp>
      <p:sp>
        <p:nvSpPr>
          <p:cNvPr id="3" name="object 3">
            <a:extLst>
              <a:ext uri="{FF2B5EF4-FFF2-40B4-BE49-F238E27FC236}">
                <a16:creationId xmlns:a16="http://schemas.microsoft.com/office/drawing/2014/main" id="{EBE4DF25-03D8-9956-0B90-4F91917C6C22}"/>
              </a:ext>
            </a:extLst>
          </p:cNvPr>
          <p:cNvSpPr txBox="1"/>
          <p:nvPr/>
        </p:nvSpPr>
        <p:spPr>
          <a:xfrm>
            <a:off x="1046480" y="2944875"/>
            <a:ext cx="2023745" cy="1221105"/>
          </a:xfrm>
          <a:prstGeom prst="rect">
            <a:avLst/>
          </a:prstGeom>
        </p:spPr>
        <p:txBody>
          <a:bodyPr vert="horz" wrap="square" lIns="0" tIns="61594" rIns="0" bIns="0" rtlCol="0">
            <a:spAutoFit/>
          </a:bodyPr>
          <a:lstStyle/>
          <a:p>
            <a:pPr marL="12700" marR="5080" indent="-635" algn="ctr">
              <a:lnSpc>
                <a:spcPts val="3020"/>
              </a:lnSpc>
              <a:spcBef>
                <a:spcPts val="484"/>
              </a:spcBef>
            </a:pPr>
            <a:r>
              <a:rPr sz="2800" dirty="0">
                <a:solidFill>
                  <a:srgbClr val="FFFFFF"/>
                </a:solidFill>
                <a:latin typeface="Arial"/>
                <a:cs typeface="Arial"/>
              </a:rPr>
              <a:t>Feedback  en      Homeos</a:t>
            </a:r>
            <a:r>
              <a:rPr sz="2800" spc="5" dirty="0">
                <a:solidFill>
                  <a:srgbClr val="FFFFFF"/>
                </a:solidFill>
                <a:latin typeface="Arial"/>
                <a:cs typeface="Arial"/>
              </a:rPr>
              <a:t>t</a:t>
            </a:r>
            <a:r>
              <a:rPr sz="2800" dirty="0">
                <a:solidFill>
                  <a:srgbClr val="FFFFFF"/>
                </a:solidFill>
                <a:latin typeface="Arial"/>
                <a:cs typeface="Arial"/>
              </a:rPr>
              <a:t>ase</a:t>
            </a:r>
            <a:endParaRPr sz="2800">
              <a:latin typeface="Arial"/>
              <a:cs typeface="Arial"/>
            </a:endParaRPr>
          </a:p>
        </p:txBody>
      </p:sp>
      <p:grpSp>
        <p:nvGrpSpPr>
          <p:cNvPr id="4" name="object 4">
            <a:extLst>
              <a:ext uri="{FF2B5EF4-FFF2-40B4-BE49-F238E27FC236}">
                <a16:creationId xmlns:a16="http://schemas.microsoft.com/office/drawing/2014/main" id="{2B9EBEEB-302E-B90E-52E3-80E0039B3A2C}"/>
              </a:ext>
            </a:extLst>
          </p:cNvPr>
          <p:cNvGrpSpPr/>
          <p:nvPr/>
        </p:nvGrpSpPr>
        <p:grpSpPr>
          <a:xfrm>
            <a:off x="1632204" y="44196"/>
            <a:ext cx="9036050" cy="6742430"/>
            <a:chOff x="1632204" y="44196"/>
            <a:chExt cx="9036050" cy="6742430"/>
          </a:xfrm>
        </p:grpSpPr>
        <p:sp>
          <p:nvSpPr>
            <p:cNvPr id="5" name="object 5">
              <a:extLst>
                <a:ext uri="{FF2B5EF4-FFF2-40B4-BE49-F238E27FC236}">
                  <a16:creationId xmlns:a16="http://schemas.microsoft.com/office/drawing/2014/main" id="{E939CF86-172A-EABE-7159-85BF0B1AFAC0}"/>
                </a:ext>
              </a:extLst>
            </p:cNvPr>
            <p:cNvSpPr/>
            <p:nvPr/>
          </p:nvSpPr>
          <p:spPr>
            <a:xfrm>
              <a:off x="1632204" y="44196"/>
              <a:ext cx="3810000" cy="1657350"/>
            </a:xfrm>
            <a:prstGeom prst="rect">
              <a:avLst/>
            </a:prstGeom>
            <a:blipFill>
              <a:blip r:embed="rId2" cstate="print"/>
              <a:stretch>
                <a:fillRect/>
              </a:stretch>
            </a:blipFill>
          </p:spPr>
          <p:txBody>
            <a:bodyPr wrap="square" lIns="0" tIns="0" rIns="0" bIns="0" rtlCol="0"/>
            <a:lstStyle/>
            <a:p>
              <a:endParaRPr/>
            </a:p>
          </p:txBody>
        </p:sp>
        <p:sp>
          <p:nvSpPr>
            <p:cNvPr id="6" name="object 6">
              <a:extLst>
                <a:ext uri="{FF2B5EF4-FFF2-40B4-BE49-F238E27FC236}">
                  <a16:creationId xmlns:a16="http://schemas.microsoft.com/office/drawing/2014/main" id="{4E702714-02DF-FD6D-649B-FB411AA9E2A5}"/>
                </a:ext>
              </a:extLst>
            </p:cNvPr>
            <p:cNvSpPr/>
            <p:nvPr/>
          </p:nvSpPr>
          <p:spPr>
            <a:xfrm>
              <a:off x="3790950" y="1629154"/>
              <a:ext cx="6877050" cy="5157216"/>
            </a:xfrm>
            <a:prstGeom prst="rect">
              <a:avLst/>
            </a:prstGeom>
            <a:blipFill>
              <a:blip r:embed="rId3"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441407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ED6CC-D5E5-0A93-C4D0-18C10FAE4CE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FAE2B4F-4A3F-70B6-E046-8742FE308000}"/>
              </a:ext>
            </a:extLst>
          </p:cNvPr>
          <p:cNvSpPr txBox="1">
            <a:spLocks noGrp="1"/>
          </p:cNvSpPr>
          <p:nvPr>
            <p:ph type="title"/>
          </p:nvPr>
        </p:nvSpPr>
        <p:spPr>
          <a:xfrm>
            <a:off x="1631188" y="148336"/>
            <a:ext cx="7453630" cy="836930"/>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Celmembraan maakt een intern milieu mogelijk  dat afwijkt van de</a:t>
            </a:r>
            <a:r>
              <a:rPr sz="2800" spc="-15" dirty="0">
                <a:solidFill>
                  <a:srgbClr val="FFFFFF"/>
                </a:solidFill>
              </a:rPr>
              <a:t> </a:t>
            </a:r>
            <a:r>
              <a:rPr sz="2800" dirty="0">
                <a:solidFill>
                  <a:srgbClr val="FFFFFF"/>
                </a:solidFill>
              </a:rPr>
              <a:t>buitenwereld</a:t>
            </a:r>
            <a:endParaRPr sz="2800"/>
          </a:p>
        </p:txBody>
      </p:sp>
      <p:sp>
        <p:nvSpPr>
          <p:cNvPr id="3" name="object 3">
            <a:extLst>
              <a:ext uri="{FF2B5EF4-FFF2-40B4-BE49-F238E27FC236}">
                <a16:creationId xmlns:a16="http://schemas.microsoft.com/office/drawing/2014/main" id="{F4271DEC-A911-F77E-78B2-116597F96FE2}"/>
              </a:ext>
            </a:extLst>
          </p:cNvPr>
          <p:cNvSpPr txBox="1"/>
          <p:nvPr/>
        </p:nvSpPr>
        <p:spPr>
          <a:xfrm>
            <a:off x="1710688" y="1147063"/>
            <a:ext cx="6353541" cy="770083"/>
          </a:xfrm>
          <a:prstGeom prst="rect">
            <a:avLst/>
          </a:prstGeom>
        </p:spPr>
        <p:txBody>
          <a:bodyPr vert="horz" wrap="square" lIns="0" tIns="112395" rIns="0" bIns="0" rtlCol="0">
            <a:spAutoFit/>
          </a:bodyPr>
          <a:lstStyle/>
          <a:p>
            <a:pPr marL="241300" indent="-229235">
              <a:lnSpc>
                <a:spcPct val="100000"/>
              </a:lnSpc>
              <a:spcBef>
                <a:spcPts val="885"/>
              </a:spcBef>
              <a:buFont typeface="Arial"/>
              <a:buChar char="•"/>
              <a:tabLst>
                <a:tab pos="241300" algn="l"/>
                <a:tab pos="241935" algn="l"/>
              </a:tabLst>
            </a:pPr>
            <a:r>
              <a:rPr sz="1800" spc="-30" dirty="0">
                <a:solidFill>
                  <a:srgbClr val="FFFFFF"/>
                </a:solidFill>
                <a:latin typeface="Carlito"/>
                <a:cs typeface="Carlito"/>
              </a:rPr>
              <a:t>Bijv. </a:t>
            </a:r>
            <a:r>
              <a:rPr sz="1800" spc="-10" dirty="0">
                <a:solidFill>
                  <a:srgbClr val="FFFFFF"/>
                </a:solidFill>
                <a:latin typeface="Carlito"/>
                <a:cs typeface="Carlito"/>
              </a:rPr>
              <a:t>temperatuur </a:t>
            </a:r>
            <a:r>
              <a:rPr sz="1800" spc="-5" dirty="0">
                <a:solidFill>
                  <a:srgbClr val="FFFFFF"/>
                </a:solidFill>
                <a:latin typeface="Carlito"/>
                <a:cs typeface="Carlito"/>
              </a:rPr>
              <a:t>binnen wijkt </a:t>
            </a:r>
            <a:r>
              <a:rPr sz="1800" spc="-10" dirty="0">
                <a:solidFill>
                  <a:srgbClr val="FFFFFF"/>
                </a:solidFill>
                <a:latin typeface="Carlito"/>
                <a:cs typeface="Carlito"/>
              </a:rPr>
              <a:t>af van </a:t>
            </a:r>
            <a:r>
              <a:rPr sz="1800" spc="-5" dirty="0" err="1">
                <a:solidFill>
                  <a:srgbClr val="FFFFFF"/>
                </a:solidFill>
                <a:latin typeface="Carlito"/>
                <a:cs typeface="Carlito"/>
              </a:rPr>
              <a:t>buiten</a:t>
            </a:r>
            <a:r>
              <a:rPr sz="1800" spc="-5" dirty="0">
                <a:solidFill>
                  <a:srgbClr val="FFFFFF"/>
                </a:solidFill>
                <a:latin typeface="Carlito"/>
                <a:cs typeface="Carlito"/>
              </a:rPr>
              <a:t> </a:t>
            </a:r>
            <a:r>
              <a:rPr sz="1800" spc="-15" dirty="0">
                <a:solidFill>
                  <a:srgbClr val="FFFF00"/>
                </a:solidFill>
                <a:latin typeface="Carlito"/>
                <a:cs typeface="Carlito"/>
              </a:rPr>
              <a:t>(</a:t>
            </a:r>
            <a:r>
              <a:rPr lang="nl-NL" spc="-15" dirty="0">
                <a:solidFill>
                  <a:srgbClr val="FFFF00"/>
                </a:solidFill>
                <a:latin typeface="Carlito"/>
                <a:cs typeface="Carlito"/>
              </a:rPr>
              <a:t>niet in evenwicht!)</a:t>
            </a:r>
            <a:endParaRPr sz="1800" dirty="0">
              <a:latin typeface="Carlito"/>
              <a:cs typeface="Carlito"/>
            </a:endParaRPr>
          </a:p>
          <a:p>
            <a:pPr marL="12700">
              <a:lnSpc>
                <a:spcPct val="100000"/>
              </a:lnSpc>
              <a:spcBef>
                <a:spcPts val="785"/>
              </a:spcBef>
            </a:pPr>
            <a:r>
              <a:rPr sz="1800" spc="-5" dirty="0">
                <a:solidFill>
                  <a:srgbClr val="FFFFFF"/>
                </a:solidFill>
                <a:latin typeface="Carlito"/>
                <a:cs typeface="Carlito"/>
              </a:rPr>
              <a:t>=&gt; </a:t>
            </a:r>
            <a:r>
              <a:rPr sz="1800" dirty="0">
                <a:solidFill>
                  <a:srgbClr val="FFFFFF"/>
                </a:solidFill>
                <a:latin typeface="Carlito"/>
                <a:cs typeface="Carlito"/>
              </a:rPr>
              <a:t>Maar </a:t>
            </a:r>
            <a:r>
              <a:rPr sz="1800" spc="-5" dirty="0">
                <a:solidFill>
                  <a:srgbClr val="FFFFFF"/>
                </a:solidFill>
                <a:latin typeface="Carlito"/>
                <a:cs typeface="Carlito"/>
              </a:rPr>
              <a:t>moet op peil </a:t>
            </a:r>
            <a:r>
              <a:rPr sz="1800" spc="-10" dirty="0">
                <a:solidFill>
                  <a:srgbClr val="FFFFFF"/>
                </a:solidFill>
                <a:latin typeface="Carlito"/>
                <a:cs typeface="Carlito"/>
              </a:rPr>
              <a:t>worden </a:t>
            </a:r>
            <a:r>
              <a:rPr sz="1800" spc="-5" dirty="0">
                <a:solidFill>
                  <a:srgbClr val="FFFFFF"/>
                </a:solidFill>
                <a:latin typeface="Carlito"/>
                <a:cs typeface="Carlito"/>
              </a:rPr>
              <a:t>gehouden</a:t>
            </a:r>
            <a:r>
              <a:rPr sz="1800" spc="100" dirty="0">
                <a:solidFill>
                  <a:srgbClr val="FFFFFF"/>
                </a:solidFill>
                <a:latin typeface="Carlito"/>
                <a:cs typeface="Carlito"/>
              </a:rPr>
              <a:t> </a:t>
            </a:r>
            <a:r>
              <a:rPr sz="1800" spc="-10" dirty="0">
                <a:solidFill>
                  <a:srgbClr val="FFFFFF"/>
                </a:solidFill>
                <a:latin typeface="Carlito"/>
                <a:cs typeface="Carlito"/>
              </a:rPr>
              <a:t>(homeostase)</a:t>
            </a:r>
            <a:endParaRPr sz="1800" dirty="0">
              <a:latin typeface="Carlito"/>
              <a:cs typeface="Carlito"/>
            </a:endParaRPr>
          </a:p>
        </p:txBody>
      </p:sp>
      <p:sp>
        <p:nvSpPr>
          <p:cNvPr id="4" name="object 4">
            <a:extLst>
              <a:ext uri="{FF2B5EF4-FFF2-40B4-BE49-F238E27FC236}">
                <a16:creationId xmlns:a16="http://schemas.microsoft.com/office/drawing/2014/main" id="{503D123C-3795-1160-AC99-8100EDCEAA9D}"/>
              </a:ext>
            </a:extLst>
          </p:cNvPr>
          <p:cNvSpPr/>
          <p:nvPr/>
        </p:nvSpPr>
        <p:spPr>
          <a:xfrm>
            <a:off x="1632204" y="2038350"/>
            <a:ext cx="4386071" cy="3294126"/>
          </a:xfrm>
          <a:prstGeom prst="rect">
            <a:avLst/>
          </a:prstGeom>
          <a:blipFill>
            <a:blip r:embed="rId2" cstate="print"/>
            <a:stretch>
              <a:fillRect/>
            </a:stretch>
          </a:blipFill>
        </p:spPr>
        <p:txBody>
          <a:bodyPr wrap="square" lIns="0" tIns="0" rIns="0" bIns="0" rtlCol="0"/>
          <a:lstStyle/>
          <a:p>
            <a:endParaRPr/>
          </a:p>
        </p:txBody>
      </p:sp>
      <p:sp>
        <p:nvSpPr>
          <p:cNvPr id="5" name="object 5">
            <a:extLst>
              <a:ext uri="{FF2B5EF4-FFF2-40B4-BE49-F238E27FC236}">
                <a16:creationId xmlns:a16="http://schemas.microsoft.com/office/drawing/2014/main" id="{A5BB577E-C807-DB1B-3330-B6CFEC49C5AC}"/>
              </a:ext>
            </a:extLst>
          </p:cNvPr>
          <p:cNvSpPr/>
          <p:nvPr/>
        </p:nvSpPr>
        <p:spPr>
          <a:xfrm>
            <a:off x="6096000" y="2038350"/>
            <a:ext cx="4392930" cy="3294126"/>
          </a:xfrm>
          <a:prstGeom prst="rect">
            <a:avLst/>
          </a:prstGeom>
          <a:blipFill>
            <a:blip r:embed="rId3" cstate="print"/>
            <a:stretch>
              <a:fillRect/>
            </a:stretch>
          </a:blipFill>
        </p:spPr>
        <p:txBody>
          <a:bodyPr wrap="square" lIns="0" tIns="0" rIns="0" bIns="0" rtlCol="0"/>
          <a:lstStyle/>
          <a:p>
            <a:endParaRPr/>
          </a:p>
        </p:txBody>
      </p:sp>
      <p:sp>
        <p:nvSpPr>
          <p:cNvPr id="6" name="object 6">
            <a:extLst>
              <a:ext uri="{FF2B5EF4-FFF2-40B4-BE49-F238E27FC236}">
                <a16:creationId xmlns:a16="http://schemas.microsoft.com/office/drawing/2014/main" id="{301AE5E4-522D-8E5E-56D0-510CFD41A64E}"/>
              </a:ext>
            </a:extLst>
          </p:cNvPr>
          <p:cNvSpPr txBox="1"/>
          <p:nvPr/>
        </p:nvSpPr>
        <p:spPr>
          <a:xfrm>
            <a:off x="1703070" y="5679947"/>
            <a:ext cx="7057390" cy="646430"/>
          </a:xfrm>
          <a:prstGeom prst="rect">
            <a:avLst/>
          </a:prstGeom>
          <a:solidFill>
            <a:srgbClr val="E7E6E6"/>
          </a:solidFill>
        </p:spPr>
        <p:txBody>
          <a:bodyPr vert="horz" wrap="square" lIns="0" tIns="31750" rIns="0" bIns="0" rtlCol="0">
            <a:spAutoFit/>
          </a:bodyPr>
          <a:lstStyle/>
          <a:p>
            <a:pPr marL="91440">
              <a:lnSpc>
                <a:spcPct val="100000"/>
              </a:lnSpc>
              <a:spcBef>
                <a:spcPts val="250"/>
              </a:spcBef>
            </a:pPr>
            <a:r>
              <a:rPr sz="1800" u="sng" spc="-5" dirty="0">
                <a:solidFill>
                  <a:srgbClr val="0462C1"/>
                </a:solidFill>
                <a:uFill>
                  <a:solidFill>
                    <a:srgbClr val="0462C1"/>
                  </a:solidFill>
                </a:uFill>
                <a:latin typeface="Carlito"/>
                <a:cs typeface="Carlito"/>
                <a:hlinkClick r:id="rId4"/>
              </a:rPr>
              <a:t>https://www.bioplek.org/inhoudbovenbouwafbeeldingen/homeostase/in</a:t>
            </a:r>
            <a:endParaRPr sz="1800">
              <a:latin typeface="Carlito"/>
              <a:cs typeface="Carlito"/>
            </a:endParaRPr>
          </a:p>
          <a:p>
            <a:pPr marL="91440">
              <a:lnSpc>
                <a:spcPct val="100000"/>
              </a:lnSpc>
            </a:pPr>
            <a:r>
              <a:rPr sz="1800" u="sng" spc="-5" dirty="0">
                <a:solidFill>
                  <a:srgbClr val="0462C1"/>
                </a:solidFill>
                <a:uFill>
                  <a:solidFill>
                    <a:srgbClr val="0462C1"/>
                  </a:solidFill>
                </a:uFill>
                <a:latin typeface="Carlito"/>
                <a:cs typeface="Carlito"/>
                <a:hlinkClick r:id="rId4"/>
              </a:rPr>
              <a:t>houdbovenbouwafbeeldingenhomeo.html</a:t>
            </a:r>
            <a:endParaRPr sz="1800">
              <a:latin typeface="Carlito"/>
              <a:cs typeface="Carlito"/>
            </a:endParaRPr>
          </a:p>
        </p:txBody>
      </p:sp>
    </p:spTree>
    <p:extLst>
      <p:ext uri="{BB962C8B-B14F-4D97-AF65-F5344CB8AC3E}">
        <p14:creationId xmlns:p14="http://schemas.microsoft.com/office/powerpoint/2010/main" val="764981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5A186-F9EF-ABEA-6D4D-5EAECED2EE7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5822879-03FB-8F7B-6DA1-5F6395059A1D}"/>
              </a:ext>
            </a:extLst>
          </p:cNvPr>
          <p:cNvSpPr/>
          <p:nvPr/>
        </p:nvSpPr>
        <p:spPr>
          <a:xfrm>
            <a:off x="7551419" y="1575054"/>
            <a:ext cx="3168396" cy="2692146"/>
          </a:xfrm>
          <a:prstGeom prst="rect">
            <a:avLst/>
          </a:prstGeom>
          <a:blipFill>
            <a:blip r:embed="rId2" cstate="print"/>
            <a:stretch>
              <a:fillRect/>
            </a:stretch>
          </a:blipFill>
        </p:spPr>
        <p:txBody>
          <a:bodyPr wrap="square" lIns="0" tIns="0" rIns="0" bIns="0" rtlCol="0"/>
          <a:lstStyle/>
          <a:p>
            <a:endParaRPr/>
          </a:p>
        </p:txBody>
      </p:sp>
      <p:sp>
        <p:nvSpPr>
          <p:cNvPr id="3" name="object 3">
            <a:extLst>
              <a:ext uri="{FF2B5EF4-FFF2-40B4-BE49-F238E27FC236}">
                <a16:creationId xmlns:a16="http://schemas.microsoft.com/office/drawing/2014/main" id="{DA4144B7-18E9-BE4A-A042-6275E534CC8A}"/>
              </a:ext>
            </a:extLst>
          </p:cNvPr>
          <p:cNvSpPr txBox="1">
            <a:spLocks noGrp="1"/>
          </p:cNvSpPr>
          <p:nvPr>
            <p:ph type="title"/>
          </p:nvPr>
        </p:nvSpPr>
        <p:spPr>
          <a:xfrm>
            <a:off x="916939" y="578611"/>
            <a:ext cx="5074285" cy="836930"/>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Insuline</a:t>
            </a:r>
            <a:r>
              <a:rPr sz="2800" spc="5" dirty="0">
                <a:solidFill>
                  <a:srgbClr val="FFFFFF"/>
                </a:solidFill>
              </a:rPr>
              <a:t> </a:t>
            </a:r>
            <a:r>
              <a:rPr sz="2800" dirty="0">
                <a:solidFill>
                  <a:srgbClr val="FFFFFF"/>
                </a:solidFill>
              </a:rPr>
              <a:t>resistentie</a:t>
            </a:r>
            <a:endParaRPr sz="2800"/>
          </a:p>
          <a:p>
            <a:pPr marL="12700">
              <a:lnSpc>
                <a:spcPts val="3190"/>
              </a:lnSpc>
            </a:pPr>
            <a:r>
              <a:rPr sz="2800" spc="-55" dirty="0">
                <a:solidFill>
                  <a:srgbClr val="FFFFFF"/>
                </a:solidFill>
              </a:rPr>
              <a:t>Teveel </a:t>
            </a:r>
            <a:r>
              <a:rPr sz="2800" dirty="0">
                <a:solidFill>
                  <a:srgbClr val="FFFFFF"/>
                </a:solidFill>
              </a:rPr>
              <a:t>eten, te weinig</a:t>
            </a:r>
            <a:r>
              <a:rPr sz="2800" spc="20" dirty="0">
                <a:solidFill>
                  <a:srgbClr val="FFFFFF"/>
                </a:solidFill>
              </a:rPr>
              <a:t> </a:t>
            </a:r>
            <a:r>
              <a:rPr sz="2800" dirty="0">
                <a:solidFill>
                  <a:srgbClr val="FFFFFF"/>
                </a:solidFill>
              </a:rPr>
              <a:t>beweging</a:t>
            </a:r>
            <a:endParaRPr sz="2800"/>
          </a:p>
        </p:txBody>
      </p:sp>
      <p:sp>
        <p:nvSpPr>
          <p:cNvPr id="4" name="object 4">
            <a:extLst>
              <a:ext uri="{FF2B5EF4-FFF2-40B4-BE49-F238E27FC236}">
                <a16:creationId xmlns:a16="http://schemas.microsoft.com/office/drawing/2014/main" id="{70F53889-7B9A-46A0-F164-FEA3407A0421}"/>
              </a:ext>
            </a:extLst>
          </p:cNvPr>
          <p:cNvSpPr/>
          <p:nvPr/>
        </p:nvSpPr>
        <p:spPr>
          <a:xfrm>
            <a:off x="925067" y="1575053"/>
            <a:ext cx="6539483" cy="4428744"/>
          </a:xfrm>
          <a:prstGeom prst="rect">
            <a:avLst/>
          </a:prstGeom>
          <a:blipFill>
            <a:blip r:embed="rId3" cstate="print"/>
            <a:stretch>
              <a:fillRect/>
            </a:stretch>
          </a:blipFill>
        </p:spPr>
        <p:txBody>
          <a:bodyPr wrap="square" lIns="0" tIns="0" rIns="0" bIns="0" rtlCol="0"/>
          <a:lstStyle/>
          <a:p>
            <a:endParaRPr/>
          </a:p>
        </p:txBody>
      </p:sp>
      <p:sp>
        <p:nvSpPr>
          <p:cNvPr id="5" name="object 5">
            <a:extLst>
              <a:ext uri="{FF2B5EF4-FFF2-40B4-BE49-F238E27FC236}">
                <a16:creationId xmlns:a16="http://schemas.microsoft.com/office/drawing/2014/main" id="{BBBA1F71-7C61-9A7D-FE77-B307E4311B39}"/>
              </a:ext>
            </a:extLst>
          </p:cNvPr>
          <p:cNvSpPr txBox="1"/>
          <p:nvPr/>
        </p:nvSpPr>
        <p:spPr>
          <a:xfrm>
            <a:off x="8040369" y="4353813"/>
            <a:ext cx="1931670" cy="1019175"/>
          </a:xfrm>
          <a:prstGeom prst="rect">
            <a:avLst/>
          </a:prstGeom>
        </p:spPr>
        <p:txBody>
          <a:bodyPr vert="horz" wrap="square" lIns="0" tIns="111760" rIns="0" bIns="0" rtlCol="0">
            <a:spAutoFit/>
          </a:bodyPr>
          <a:lstStyle/>
          <a:p>
            <a:pPr marL="12700">
              <a:lnSpc>
                <a:spcPct val="100000"/>
              </a:lnSpc>
              <a:spcBef>
                <a:spcPts val="880"/>
              </a:spcBef>
            </a:pPr>
            <a:r>
              <a:rPr sz="1800" spc="-35" dirty="0">
                <a:solidFill>
                  <a:srgbClr val="FFFFFF"/>
                </a:solidFill>
                <a:latin typeface="Arial"/>
                <a:cs typeface="Arial"/>
              </a:rPr>
              <a:t>Teveel</a:t>
            </a:r>
            <a:r>
              <a:rPr sz="1800" spc="-20" dirty="0">
                <a:solidFill>
                  <a:srgbClr val="FFFFFF"/>
                </a:solidFill>
                <a:latin typeface="Arial"/>
                <a:cs typeface="Arial"/>
              </a:rPr>
              <a:t> </a:t>
            </a:r>
            <a:r>
              <a:rPr sz="1800" spc="-5" dirty="0">
                <a:solidFill>
                  <a:srgbClr val="FFFFFF"/>
                </a:solidFill>
                <a:latin typeface="Arial"/>
                <a:cs typeface="Arial"/>
              </a:rPr>
              <a:t>suikers</a:t>
            </a:r>
            <a:endParaRPr sz="1800">
              <a:latin typeface="Arial"/>
              <a:cs typeface="Arial"/>
            </a:endParaRPr>
          </a:p>
          <a:p>
            <a:pPr marL="12700" marR="5080">
              <a:lnSpc>
                <a:spcPts val="1939"/>
              </a:lnSpc>
              <a:spcBef>
                <a:spcPts val="1025"/>
              </a:spcBef>
            </a:pPr>
            <a:r>
              <a:rPr sz="1800" dirty="0">
                <a:solidFill>
                  <a:srgbClr val="FFFFFF"/>
                </a:solidFill>
                <a:latin typeface="Arial"/>
                <a:cs typeface="Arial"/>
              </a:rPr>
              <a:t>=&gt; </a:t>
            </a:r>
            <a:r>
              <a:rPr sz="1800" spc="-5" dirty="0">
                <a:solidFill>
                  <a:srgbClr val="FFFFFF"/>
                </a:solidFill>
                <a:latin typeface="Arial"/>
                <a:cs typeface="Arial"/>
              </a:rPr>
              <a:t>Suikers</a:t>
            </a:r>
            <a:r>
              <a:rPr sz="1800" spc="-75" dirty="0">
                <a:solidFill>
                  <a:srgbClr val="FFFFFF"/>
                </a:solidFill>
                <a:latin typeface="Arial"/>
                <a:cs typeface="Arial"/>
              </a:rPr>
              <a:t> </a:t>
            </a:r>
            <a:r>
              <a:rPr sz="1800" dirty="0">
                <a:solidFill>
                  <a:srgbClr val="FFFFFF"/>
                </a:solidFill>
                <a:latin typeface="Arial"/>
                <a:cs typeface="Arial"/>
              </a:rPr>
              <a:t>worden  </a:t>
            </a:r>
            <a:r>
              <a:rPr sz="1800" spc="-5" dirty="0">
                <a:solidFill>
                  <a:srgbClr val="FFFFFF"/>
                </a:solidFill>
                <a:latin typeface="Arial"/>
                <a:cs typeface="Arial"/>
              </a:rPr>
              <a:t>omgezet in</a:t>
            </a:r>
            <a:r>
              <a:rPr sz="1800" spc="-40" dirty="0">
                <a:solidFill>
                  <a:srgbClr val="FFFFFF"/>
                </a:solidFill>
                <a:latin typeface="Arial"/>
                <a:cs typeface="Arial"/>
              </a:rPr>
              <a:t> </a:t>
            </a:r>
            <a:r>
              <a:rPr sz="1800" dirty="0">
                <a:solidFill>
                  <a:srgbClr val="FFFFFF"/>
                </a:solidFill>
                <a:latin typeface="Arial"/>
                <a:cs typeface="Arial"/>
              </a:rPr>
              <a:t>vet.</a:t>
            </a:r>
            <a:endParaRPr sz="1800">
              <a:latin typeface="Arial"/>
              <a:cs typeface="Arial"/>
            </a:endParaRPr>
          </a:p>
        </p:txBody>
      </p:sp>
      <p:sp>
        <p:nvSpPr>
          <p:cNvPr id="6" name="object 6">
            <a:extLst>
              <a:ext uri="{FF2B5EF4-FFF2-40B4-BE49-F238E27FC236}">
                <a16:creationId xmlns:a16="http://schemas.microsoft.com/office/drawing/2014/main" id="{FB12DE03-2B7B-744B-0A1E-13741488E221}"/>
              </a:ext>
            </a:extLst>
          </p:cNvPr>
          <p:cNvSpPr txBox="1"/>
          <p:nvPr/>
        </p:nvSpPr>
        <p:spPr>
          <a:xfrm>
            <a:off x="925067" y="6254496"/>
            <a:ext cx="7268209" cy="370840"/>
          </a:xfrm>
          <a:prstGeom prst="rect">
            <a:avLst/>
          </a:prstGeom>
          <a:solidFill>
            <a:srgbClr val="E7E6E6"/>
          </a:solidFill>
        </p:spPr>
        <p:txBody>
          <a:bodyPr vert="horz" wrap="square" lIns="0" tIns="40005" rIns="0" bIns="0" rtlCol="0">
            <a:spAutoFit/>
          </a:bodyPr>
          <a:lstStyle/>
          <a:p>
            <a:pPr marL="91440">
              <a:lnSpc>
                <a:spcPct val="100000"/>
              </a:lnSpc>
              <a:spcBef>
                <a:spcPts val="315"/>
              </a:spcBef>
            </a:pPr>
            <a:r>
              <a:rPr sz="1900" u="sng" dirty="0">
                <a:solidFill>
                  <a:srgbClr val="0462C1"/>
                </a:solidFill>
                <a:uFill>
                  <a:solidFill>
                    <a:srgbClr val="0462C1"/>
                  </a:solidFill>
                </a:uFill>
                <a:latin typeface="Arial"/>
                <a:cs typeface="Arial"/>
                <a:hlinkClick r:id="rId4"/>
              </a:rPr>
              <a:t>https://www.youtube.com/watch?v=KYoV3RxwFD8</a:t>
            </a:r>
            <a:endParaRPr sz="1900">
              <a:latin typeface="Arial"/>
              <a:cs typeface="Arial"/>
            </a:endParaRPr>
          </a:p>
        </p:txBody>
      </p:sp>
    </p:spTree>
    <p:extLst>
      <p:ext uri="{BB962C8B-B14F-4D97-AF65-F5344CB8AC3E}">
        <p14:creationId xmlns:p14="http://schemas.microsoft.com/office/powerpoint/2010/main" val="2467183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CDC156-1A2F-4B2A-E394-CA9819A49566}"/>
              </a:ext>
            </a:extLst>
          </p:cNvPr>
          <p:cNvSpPr>
            <a:spLocks noGrp="1"/>
          </p:cNvSpPr>
          <p:nvPr>
            <p:ph type="title"/>
          </p:nvPr>
        </p:nvSpPr>
        <p:spPr/>
        <p:txBody>
          <a:bodyPr/>
          <a:lstStyle/>
          <a:p>
            <a:r>
              <a:rPr lang="nl-NL" dirty="0"/>
              <a:t>GLP-1 agonisten</a:t>
            </a:r>
          </a:p>
        </p:txBody>
      </p:sp>
      <p:sp>
        <p:nvSpPr>
          <p:cNvPr id="5" name="Tekstvak 4">
            <a:extLst>
              <a:ext uri="{FF2B5EF4-FFF2-40B4-BE49-F238E27FC236}">
                <a16:creationId xmlns:a16="http://schemas.microsoft.com/office/drawing/2014/main" id="{DFAD9868-14A3-50EF-4590-E243B4A39F85}"/>
              </a:ext>
            </a:extLst>
          </p:cNvPr>
          <p:cNvSpPr txBox="1"/>
          <p:nvPr/>
        </p:nvSpPr>
        <p:spPr>
          <a:xfrm>
            <a:off x="8607669" y="1835140"/>
            <a:ext cx="3437792" cy="3970318"/>
          </a:xfrm>
          <a:prstGeom prst="rect">
            <a:avLst/>
          </a:prstGeom>
          <a:noFill/>
        </p:spPr>
        <p:txBody>
          <a:bodyPr wrap="square">
            <a:spAutoFit/>
          </a:bodyPr>
          <a:lstStyle/>
          <a:p>
            <a:r>
              <a:rPr lang="nl-NL" dirty="0">
                <a:solidFill>
                  <a:schemeClr val="bg1"/>
                </a:solidFill>
                <a:hlinkClick r:id="rId2">
                  <a:extLst>
                    <a:ext uri="{A12FA001-AC4F-418D-AE19-62706E023703}">
                      <ahyp:hlinkClr xmlns:ahyp="http://schemas.microsoft.com/office/drawing/2018/hyperlinkcolor" val="tx"/>
                    </a:ext>
                  </a:extLst>
                </a:hlinkClick>
              </a:rPr>
              <a:t>https://youtu.be/ll4qDb08cLE</a:t>
            </a:r>
            <a:endParaRPr lang="nl-NL" dirty="0">
              <a:solidFill>
                <a:schemeClr val="bg1"/>
              </a:solidFill>
            </a:endParaRPr>
          </a:p>
          <a:p>
            <a:r>
              <a:rPr lang="nl-NL" dirty="0">
                <a:solidFill>
                  <a:schemeClr val="bg1"/>
                </a:solidFill>
              </a:rPr>
              <a:t>Bedoeld </a:t>
            </a:r>
            <a:r>
              <a:rPr lang="nl-NL" dirty="0">
                <a:solidFill>
                  <a:srgbClr val="FFFF00"/>
                </a:solidFill>
              </a:rPr>
              <a:t>tegen diabetes</a:t>
            </a:r>
          </a:p>
          <a:p>
            <a:endParaRPr lang="nl-NL" dirty="0">
              <a:solidFill>
                <a:schemeClr val="bg1"/>
              </a:solidFill>
            </a:endParaRPr>
          </a:p>
          <a:p>
            <a:pPr marL="285750" indent="-285750">
              <a:buFont typeface="Symbol" panose="05050102010706020507" pitchFamily="18" charset="2"/>
              <a:buChar char="Þ"/>
            </a:pPr>
            <a:r>
              <a:rPr lang="nl-NL" dirty="0">
                <a:solidFill>
                  <a:schemeClr val="bg1"/>
                </a:solidFill>
              </a:rPr>
              <a:t>Maar ook gewicht!</a:t>
            </a:r>
          </a:p>
          <a:p>
            <a:pPr marL="285750" indent="-285750">
              <a:buFont typeface="Symbol" panose="05050102010706020507" pitchFamily="18" charset="2"/>
              <a:buChar char="Þ"/>
            </a:pPr>
            <a:r>
              <a:rPr lang="nl-NL" dirty="0" err="1">
                <a:solidFill>
                  <a:schemeClr val="bg1"/>
                </a:solidFill>
              </a:rPr>
              <a:t>Obesity</a:t>
            </a:r>
            <a:r>
              <a:rPr lang="nl-NL" dirty="0">
                <a:solidFill>
                  <a:schemeClr val="bg1"/>
                </a:solidFill>
              </a:rPr>
              <a:t> on </a:t>
            </a:r>
            <a:r>
              <a:rPr lang="nl-NL" dirty="0" err="1">
                <a:solidFill>
                  <a:schemeClr val="bg1"/>
                </a:solidFill>
              </a:rPr>
              <a:t>the</a:t>
            </a:r>
            <a:r>
              <a:rPr lang="nl-NL" dirty="0">
                <a:solidFill>
                  <a:schemeClr val="bg1"/>
                </a:solidFill>
              </a:rPr>
              <a:t> </a:t>
            </a:r>
            <a:r>
              <a:rPr lang="nl-NL" dirty="0" err="1">
                <a:solidFill>
                  <a:schemeClr val="bg1"/>
                </a:solidFill>
              </a:rPr>
              <a:t>brain</a:t>
            </a:r>
            <a:r>
              <a:rPr lang="nl-NL" dirty="0">
                <a:solidFill>
                  <a:schemeClr val="bg1"/>
                </a:solidFill>
              </a:rPr>
              <a:t>!</a:t>
            </a:r>
          </a:p>
          <a:p>
            <a:pPr marL="285750" indent="-285750">
              <a:buFont typeface="Symbol" panose="05050102010706020507" pitchFamily="18" charset="2"/>
              <a:buChar char="Þ"/>
            </a:pPr>
            <a:r>
              <a:rPr lang="nl-NL" dirty="0">
                <a:solidFill>
                  <a:schemeClr val="bg1"/>
                </a:solidFill>
              </a:rPr>
              <a:t>Helpt tegen algemene verslaving</a:t>
            </a:r>
          </a:p>
          <a:p>
            <a:r>
              <a:rPr lang="nl-NL" dirty="0">
                <a:solidFill>
                  <a:srgbClr val="FFFF00"/>
                </a:solidFill>
              </a:rPr>
              <a:t>=&gt; GLP-1 agonisten in basispakket!	</a:t>
            </a:r>
          </a:p>
          <a:p>
            <a:r>
              <a:rPr lang="nl-NL" dirty="0">
                <a:solidFill>
                  <a:schemeClr val="bg1"/>
                </a:solidFill>
                <a:hlinkClick r:id="rId3">
                  <a:extLst>
                    <a:ext uri="{A12FA001-AC4F-418D-AE19-62706E023703}">
                      <ahyp:hlinkClr xmlns:ahyp="http://schemas.microsoft.com/office/drawing/2018/hyperlinkcolor" val="tx"/>
                    </a:ext>
                  </a:extLst>
                </a:hlinkClick>
              </a:rPr>
              <a:t>https://youtu.be/QnmMSMF7wO4</a:t>
            </a:r>
            <a:endParaRPr lang="nl-NL" dirty="0">
              <a:solidFill>
                <a:schemeClr val="bg1"/>
              </a:solidFill>
            </a:endParaRPr>
          </a:p>
          <a:p>
            <a:endParaRPr lang="nl-NL" dirty="0">
              <a:solidFill>
                <a:schemeClr val="bg1"/>
              </a:solidFill>
            </a:endParaRPr>
          </a:p>
          <a:p>
            <a:r>
              <a:rPr lang="nl-NL" dirty="0">
                <a:solidFill>
                  <a:schemeClr val="bg1"/>
                </a:solidFill>
              </a:rPr>
              <a:t>En mensen eten minder </a:t>
            </a:r>
          </a:p>
          <a:p>
            <a:r>
              <a:rPr lang="nl-NL" dirty="0">
                <a:solidFill>
                  <a:srgbClr val="FFFF00"/>
                </a:solidFill>
              </a:rPr>
              <a:t>=&gt; klimaatwinst!</a:t>
            </a:r>
            <a:endParaRPr lang="nl-NL" dirty="0"/>
          </a:p>
          <a:p>
            <a:endParaRPr lang="nl-NL" dirty="0">
              <a:solidFill>
                <a:schemeClr val="bg1"/>
              </a:solidFill>
            </a:endParaRPr>
          </a:p>
        </p:txBody>
      </p:sp>
      <p:pic>
        <p:nvPicPr>
          <p:cNvPr id="7" name="Afbeelding 6">
            <a:extLst>
              <a:ext uri="{FF2B5EF4-FFF2-40B4-BE49-F238E27FC236}">
                <a16:creationId xmlns:a16="http://schemas.microsoft.com/office/drawing/2014/main" id="{1B330AD2-1F31-5AC9-963E-150924ABE7E5}"/>
              </a:ext>
            </a:extLst>
          </p:cNvPr>
          <p:cNvPicPr>
            <a:picLocks noChangeAspect="1"/>
          </p:cNvPicPr>
          <p:nvPr/>
        </p:nvPicPr>
        <p:blipFill>
          <a:blip r:embed="rId4"/>
          <a:stretch>
            <a:fillRect/>
          </a:stretch>
        </p:blipFill>
        <p:spPr>
          <a:xfrm>
            <a:off x="838200" y="1835140"/>
            <a:ext cx="7294685" cy="4103260"/>
          </a:xfrm>
          <a:prstGeom prst="rect">
            <a:avLst/>
          </a:prstGeom>
        </p:spPr>
      </p:pic>
      <p:pic>
        <p:nvPicPr>
          <p:cNvPr id="4" name="Afbeelding 3">
            <a:extLst>
              <a:ext uri="{FF2B5EF4-FFF2-40B4-BE49-F238E27FC236}">
                <a16:creationId xmlns:a16="http://schemas.microsoft.com/office/drawing/2014/main" id="{D2CB2111-7B7B-98A8-D9A2-B8F5820B2D35}"/>
              </a:ext>
            </a:extLst>
          </p:cNvPr>
          <p:cNvPicPr>
            <a:picLocks noChangeAspect="1"/>
          </p:cNvPicPr>
          <p:nvPr/>
        </p:nvPicPr>
        <p:blipFill>
          <a:blip r:embed="rId5"/>
          <a:srcRect l="11394" t="36026" r="9423" b="17820"/>
          <a:stretch/>
        </p:blipFill>
        <p:spPr>
          <a:xfrm>
            <a:off x="6708530" y="479395"/>
            <a:ext cx="3437792" cy="1127145"/>
          </a:xfrm>
          <a:prstGeom prst="rect">
            <a:avLst/>
          </a:prstGeom>
        </p:spPr>
      </p:pic>
    </p:spTree>
    <p:extLst>
      <p:ext uri="{BB962C8B-B14F-4D97-AF65-F5344CB8AC3E}">
        <p14:creationId xmlns:p14="http://schemas.microsoft.com/office/powerpoint/2010/main" val="2083616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9F8809-80A0-7A7D-9B2C-C7A90E81CE62}"/>
              </a:ext>
            </a:extLst>
          </p:cNvPr>
          <p:cNvSpPr>
            <a:spLocks noGrp="1"/>
          </p:cNvSpPr>
          <p:nvPr>
            <p:ph type="title"/>
          </p:nvPr>
        </p:nvSpPr>
        <p:spPr/>
        <p:txBody>
          <a:bodyPr>
            <a:normAutofit/>
          </a:bodyPr>
          <a:lstStyle/>
          <a:p>
            <a:r>
              <a:rPr lang="en-US" sz="2800" dirty="0">
                <a:solidFill>
                  <a:schemeClr val="bg1"/>
                </a:solidFill>
                <a:latin typeface="FinancierDisplayWeb"/>
              </a:rPr>
              <a:t>We may have passed peak obesity</a:t>
            </a:r>
            <a:br>
              <a:rPr lang="en-US" sz="2800" dirty="0">
                <a:latin typeface="FinancierDisplayWeb"/>
              </a:rPr>
            </a:br>
            <a:endParaRPr lang="nl-NL" sz="2800" dirty="0"/>
          </a:p>
        </p:txBody>
      </p:sp>
      <p:sp>
        <p:nvSpPr>
          <p:cNvPr id="3" name="Tijdelijke aanduiding voor inhoud 2">
            <a:extLst>
              <a:ext uri="{FF2B5EF4-FFF2-40B4-BE49-F238E27FC236}">
                <a16:creationId xmlns:a16="http://schemas.microsoft.com/office/drawing/2014/main" id="{D09CBEB3-F2BE-C2C6-1C64-C04E16575858}"/>
              </a:ext>
            </a:extLst>
          </p:cNvPr>
          <p:cNvSpPr>
            <a:spLocks noGrp="1"/>
          </p:cNvSpPr>
          <p:nvPr>
            <p:ph idx="1"/>
          </p:nvPr>
        </p:nvSpPr>
        <p:spPr>
          <a:xfrm>
            <a:off x="671146" y="1772871"/>
            <a:ext cx="3065585" cy="4351338"/>
          </a:xfrm>
        </p:spPr>
        <p:txBody>
          <a:bodyPr>
            <a:normAutofit/>
          </a:bodyPr>
          <a:lstStyle/>
          <a:p>
            <a:pPr algn="l">
              <a:lnSpc>
                <a:spcPts val="1800"/>
              </a:lnSpc>
            </a:pPr>
            <a:r>
              <a:rPr lang="en-US" sz="1800" b="0" i="0" dirty="0">
                <a:solidFill>
                  <a:srgbClr val="FFFF00"/>
                </a:solidFill>
                <a:effectLst/>
                <a:latin typeface="MetricWeb"/>
              </a:rPr>
              <a:t>Weight loss drugs </a:t>
            </a:r>
            <a:r>
              <a:rPr lang="en-US" sz="1800" b="0" i="0" dirty="0">
                <a:solidFill>
                  <a:schemeClr val="bg1"/>
                </a:solidFill>
                <a:effectLst/>
                <a:latin typeface="MetricWeb"/>
              </a:rPr>
              <a:t>appear to be having an effect at the population level</a:t>
            </a:r>
          </a:p>
          <a:p>
            <a:r>
              <a:rPr lang="en-US" sz="1800" dirty="0">
                <a:solidFill>
                  <a:schemeClr val="bg1"/>
                </a:solidFill>
                <a:hlinkClick r:id="rId2">
                  <a:extLst>
                    <a:ext uri="{A12FA001-AC4F-418D-AE19-62706E023703}">
                      <ahyp:hlinkClr xmlns:ahyp="http://schemas.microsoft.com/office/drawing/2018/hyperlinkcolor" val="tx"/>
                    </a:ext>
                  </a:extLst>
                </a:hlinkClick>
              </a:rPr>
              <a:t>https://www.ft.com/content/21bd0b9c-a3c4-4c7c-bc6e-7bb6c3556a56</a:t>
            </a:r>
            <a:endParaRPr lang="en-US" sz="1800" dirty="0">
              <a:solidFill>
                <a:schemeClr val="bg1"/>
              </a:solidFill>
            </a:endParaRPr>
          </a:p>
          <a:p>
            <a:pPr marL="0" indent="0">
              <a:buNone/>
            </a:pPr>
            <a:br>
              <a:rPr lang="en-US" sz="1800" dirty="0">
                <a:solidFill>
                  <a:schemeClr val="bg1"/>
                </a:solidFill>
              </a:rPr>
            </a:br>
            <a:endParaRPr lang="nl-NL" sz="1800" dirty="0">
              <a:solidFill>
                <a:schemeClr val="bg1"/>
              </a:solidFill>
            </a:endParaRPr>
          </a:p>
        </p:txBody>
      </p:sp>
      <p:pic>
        <p:nvPicPr>
          <p:cNvPr id="4" name="Afbeelding 3">
            <a:extLst>
              <a:ext uri="{FF2B5EF4-FFF2-40B4-BE49-F238E27FC236}">
                <a16:creationId xmlns:a16="http://schemas.microsoft.com/office/drawing/2014/main" id="{E0C400F0-00D9-D40B-3490-D83FD49885E9}"/>
              </a:ext>
            </a:extLst>
          </p:cNvPr>
          <p:cNvPicPr>
            <a:picLocks noChangeAspect="1"/>
          </p:cNvPicPr>
          <p:nvPr/>
        </p:nvPicPr>
        <p:blipFill>
          <a:blip r:embed="rId3"/>
          <a:stretch>
            <a:fillRect/>
          </a:stretch>
        </p:blipFill>
        <p:spPr>
          <a:xfrm>
            <a:off x="4195687" y="1690688"/>
            <a:ext cx="7444891" cy="4241067"/>
          </a:xfrm>
          <a:prstGeom prst="rect">
            <a:avLst/>
          </a:prstGeom>
        </p:spPr>
      </p:pic>
    </p:spTree>
    <p:extLst>
      <p:ext uri="{BB962C8B-B14F-4D97-AF65-F5344CB8AC3E}">
        <p14:creationId xmlns:p14="http://schemas.microsoft.com/office/powerpoint/2010/main" val="771535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a:extLst>
              <a:ext uri="{FF2B5EF4-FFF2-40B4-BE49-F238E27FC236}">
                <a16:creationId xmlns:a16="http://schemas.microsoft.com/office/drawing/2014/main" id="{D2F42414-7BDE-472D-8356-087E6798038B}"/>
              </a:ext>
            </a:extLst>
          </p:cNvPr>
          <p:cNvSpPr txBox="1">
            <a:spLocks noGrp="1"/>
          </p:cNvSpPr>
          <p:nvPr>
            <p:ph type="title"/>
          </p:nvPr>
        </p:nvSpPr>
        <p:spPr>
          <a:xfrm>
            <a:off x="2152650" y="108020"/>
            <a:ext cx="7886700" cy="994172"/>
          </a:xfrm>
        </p:spPr>
        <p:txBody>
          <a:bodyPr>
            <a:normAutofit/>
          </a:bodyPr>
          <a:lstStyle/>
          <a:p>
            <a:r>
              <a:rPr altLang="nl-NL" sz="2800" dirty="0" err="1"/>
              <a:t>Medicalisering</a:t>
            </a:r>
            <a:r>
              <a:rPr altLang="nl-NL" sz="2800" dirty="0"/>
              <a:t> van </a:t>
            </a:r>
            <a:r>
              <a:rPr altLang="nl-NL" sz="2800" dirty="0" err="1"/>
              <a:t>sociaal</a:t>
            </a:r>
            <a:r>
              <a:rPr altLang="nl-NL" sz="2800" dirty="0"/>
              <a:t> </a:t>
            </a:r>
            <a:r>
              <a:rPr altLang="nl-NL" sz="2800" dirty="0" err="1"/>
              <a:t>probleem</a:t>
            </a:r>
            <a:endParaRPr altLang="nl-NL" sz="2800" dirty="0"/>
          </a:p>
        </p:txBody>
      </p:sp>
      <p:sp>
        <p:nvSpPr>
          <p:cNvPr id="3" name="Tijdelijke aanduiding voor inhoud 2">
            <a:extLst>
              <a:ext uri="{FF2B5EF4-FFF2-40B4-BE49-F238E27FC236}">
                <a16:creationId xmlns:a16="http://schemas.microsoft.com/office/drawing/2014/main" id="{527DA7DB-8B0D-436A-BA8F-5603BBCA0C71}"/>
              </a:ext>
            </a:extLst>
          </p:cNvPr>
          <p:cNvSpPr>
            <a:spLocks noGrp="1"/>
          </p:cNvSpPr>
          <p:nvPr>
            <p:ph idx="1"/>
          </p:nvPr>
        </p:nvSpPr>
        <p:spPr>
          <a:xfrm>
            <a:off x="6312024" y="1988840"/>
            <a:ext cx="3888432" cy="2571522"/>
          </a:xfrm>
        </p:spPr>
        <p:txBody>
          <a:bodyPr>
            <a:noAutofit/>
          </a:bodyPr>
          <a:lstStyle/>
          <a:p>
            <a:pPr>
              <a:defRPr/>
            </a:pPr>
            <a:r>
              <a:rPr sz="1800" dirty="0">
                <a:solidFill>
                  <a:schemeClr val="bg1"/>
                </a:solidFill>
              </a:rPr>
              <a:t>Insuline resistentie (diabetes)</a:t>
            </a:r>
          </a:p>
          <a:p>
            <a:pPr>
              <a:defRPr/>
            </a:pPr>
            <a:r>
              <a:rPr lang="nl-NL" sz="1800" dirty="0">
                <a:solidFill>
                  <a:schemeClr val="bg1"/>
                </a:solidFill>
              </a:rPr>
              <a:t>Verstoorde afweer</a:t>
            </a:r>
            <a:r>
              <a:rPr sz="1800" dirty="0">
                <a:solidFill>
                  <a:schemeClr val="bg1"/>
                </a:solidFill>
              </a:rPr>
              <a:t> (</a:t>
            </a:r>
            <a:r>
              <a:rPr lang="nl-NL" sz="1800" dirty="0">
                <a:solidFill>
                  <a:schemeClr val="bg1"/>
                </a:solidFill>
              </a:rPr>
              <a:t>IL-6, </a:t>
            </a:r>
            <a:r>
              <a:rPr sz="1800" dirty="0">
                <a:solidFill>
                  <a:schemeClr val="bg1"/>
                </a:solidFill>
              </a:rPr>
              <a:t>Corona)</a:t>
            </a:r>
            <a:endParaRPr lang="nl-NL" sz="1800" dirty="0">
              <a:solidFill>
                <a:schemeClr val="bg1"/>
              </a:solidFill>
            </a:endParaRPr>
          </a:p>
          <a:p>
            <a:pPr>
              <a:defRPr/>
            </a:pPr>
            <a:r>
              <a:rPr lang="nl-NL" sz="1800" dirty="0">
                <a:solidFill>
                  <a:schemeClr val="bg1"/>
                </a:solidFill>
              </a:rPr>
              <a:t>Gewrichtsproblemen</a:t>
            </a:r>
          </a:p>
          <a:p>
            <a:pPr>
              <a:defRPr/>
            </a:pPr>
            <a:r>
              <a:rPr lang="nl-NL" sz="1800" dirty="0">
                <a:solidFill>
                  <a:schemeClr val="bg1"/>
                </a:solidFill>
              </a:rPr>
              <a:t>Sociale exclusie</a:t>
            </a:r>
          </a:p>
          <a:p>
            <a:pPr marL="0" indent="0">
              <a:buNone/>
              <a:defRPr/>
            </a:pPr>
            <a:r>
              <a:rPr lang="nl-NL" sz="1800" dirty="0">
                <a:solidFill>
                  <a:schemeClr val="bg1"/>
                </a:solidFill>
              </a:rPr>
              <a:t>=&gt; 80 miljard schade</a:t>
            </a:r>
            <a:endParaRPr sz="1800" dirty="0">
              <a:solidFill>
                <a:schemeClr val="bg1"/>
              </a:solidFill>
            </a:endParaRPr>
          </a:p>
          <a:p>
            <a:pPr>
              <a:defRPr/>
            </a:pPr>
            <a:endParaRPr sz="1800" dirty="0">
              <a:solidFill>
                <a:schemeClr val="bg1"/>
              </a:solidFill>
            </a:endParaRPr>
          </a:p>
          <a:p>
            <a:pPr>
              <a:buFont typeface="Symbol" panose="05050102010706020507" pitchFamily="18" charset="2"/>
              <a:buChar char="Þ"/>
              <a:defRPr/>
            </a:pPr>
            <a:r>
              <a:rPr lang="nl-NL" sz="1800" dirty="0">
                <a:solidFill>
                  <a:schemeClr val="bg1"/>
                </a:solidFill>
              </a:rPr>
              <a:t> G</a:t>
            </a:r>
            <a:r>
              <a:rPr sz="1800" dirty="0">
                <a:solidFill>
                  <a:schemeClr val="bg1"/>
                </a:solidFill>
              </a:rPr>
              <a:t>evolg van levensstijl </a:t>
            </a:r>
          </a:p>
          <a:p>
            <a:pPr>
              <a:buFont typeface="Symbol" panose="05050102010706020507" pitchFamily="18" charset="2"/>
              <a:buChar char="Þ"/>
              <a:defRPr/>
            </a:pPr>
            <a:r>
              <a:rPr lang="nl-NL" sz="1800" dirty="0">
                <a:solidFill>
                  <a:srgbClr val="FFFF00"/>
                </a:solidFill>
              </a:rPr>
              <a:t> In hoeverre is dit een </a:t>
            </a:r>
            <a:r>
              <a:rPr sz="1800" dirty="0">
                <a:solidFill>
                  <a:srgbClr val="FFFF00"/>
                </a:solidFill>
              </a:rPr>
              <a:t>keuze?</a:t>
            </a:r>
          </a:p>
          <a:p>
            <a:pPr>
              <a:defRPr/>
            </a:pPr>
            <a:endParaRPr sz="1800" dirty="0">
              <a:solidFill>
                <a:schemeClr val="bg1"/>
              </a:solidFill>
            </a:endParaRPr>
          </a:p>
        </p:txBody>
      </p:sp>
      <p:pic>
        <p:nvPicPr>
          <p:cNvPr id="26628" name="Picture 3">
            <a:extLst>
              <a:ext uri="{FF2B5EF4-FFF2-40B4-BE49-F238E27FC236}">
                <a16:creationId xmlns:a16="http://schemas.microsoft.com/office/drawing/2014/main" id="{83C2C696-726C-4078-A5D9-D002295F5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7" y="1510582"/>
            <a:ext cx="3528039" cy="352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jdelijke aanduiding voor inhoud 2">
            <a:extLst>
              <a:ext uri="{FF2B5EF4-FFF2-40B4-BE49-F238E27FC236}">
                <a16:creationId xmlns:a16="http://schemas.microsoft.com/office/drawing/2014/main" id="{FEE88855-9C40-4663-A960-2A9BDA6FDE9F}"/>
              </a:ext>
            </a:extLst>
          </p:cNvPr>
          <p:cNvSpPr txBox="1">
            <a:spLocks/>
          </p:cNvSpPr>
          <p:nvPr/>
        </p:nvSpPr>
        <p:spPr bwMode="auto">
          <a:xfrm>
            <a:off x="2279576" y="5346052"/>
            <a:ext cx="7759773" cy="11954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cs typeface=""/>
              </a:defRPr>
            </a:lvl1pPr>
            <a:lvl2pPr marL="742950" lvl="1" indent="-28575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2pPr>
            <a:lvl3pPr marL="1143000" lvl="2"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3pPr>
            <a:lvl4pPr marL="1600200" lvl="3"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4pPr>
            <a:lvl5pPr marL="2057400" lvl="4"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5pPr>
            <a:lvl6pPr marL="25146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6pPr>
            <a:lvl7pPr marL="29718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7pPr>
            <a:lvl8pPr marL="34290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8pPr>
            <a:lvl9pPr marL="38862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9pPr>
          </a:lstStyle>
          <a:p>
            <a:pPr marL="0" indent="0">
              <a:buNone/>
              <a:defRPr/>
            </a:pPr>
            <a:r>
              <a:rPr altLang="nl-NL" sz="1425" kern="0" dirty="0">
                <a:latin typeface="Arial" pitchFamily="34" charset="0"/>
                <a:hlinkClick r:id="rId3"/>
              </a:rPr>
              <a:t>https://www.youtube.com/watch?v=KYoV3RxwFD8</a:t>
            </a:r>
            <a:endParaRPr altLang="nl-NL" sz="1425" kern="0" dirty="0">
              <a:latin typeface="Arial" pitchFamily="34" charset="0"/>
            </a:endParaRPr>
          </a:p>
          <a:p>
            <a:pPr marL="0" indent="0">
              <a:buNone/>
              <a:defRPr/>
            </a:pPr>
            <a:r>
              <a:rPr lang="nl-NL" altLang="nl-NL" sz="1425" kern="0" dirty="0">
                <a:latin typeface="Arial" pitchFamily="34" charset="0"/>
                <a:hlinkClick r:id="rId4"/>
              </a:rPr>
              <a:t>https://nos.nl/nieuwsuur/artikel/2553503-gebruik-dure-afslankspuit-groeit-snel-versterkt-gezondheidskloof</a:t>
            </a:r>
            <a:endParaRPr lang="nl-NL" altLang="nl-NL" sz="1425" kern="0" dirty="0">
              <a:latin typeface="Arial" pitchFamily="34" charset="0"/>
            </a:endParaRPr>
          </a:p>
          <a:p>
            <a:pPr marL="0" indent="0">
              <a:buNone/>
              <a:defRPr/>
            </a:pPr>
            <a:r>
              <a:rPr lang="nl-NL" altLang="nl-NL" sz="1425" kern="0" dirty="0">
                <a:latin typeface="Arial" pitchFamily="34" charset="0"/>
                <a:hlinkClick r:id="rId5"/>
              </a:rPr>
              <a:t>https://npo.nl/start/serie/nieuwsuur/seizoen-2025/nieuwsuur_4976/afspelen</a:t>
            </a:r>
            <a:endParaRPr lang="nl-NL" altLang="nl-NL" sz="1425" kern="0" dirty="0">
              <a:latin typeface="Arial" pitchFamily="34" charset="0"/>
            </a:endParaRPr>
          </a:p>
          <a:p>
            <a:pPr marL="0" indent="0">
              <a:buNone/>
              <a:defRPr/>
            </a:pPr>
            <a:endParaRPr lang="nl-NL" altLang="nl-NL" sz="1425" kern="0" dirty="0">
              <a:latin typeface="Arial" pitchFamily="34" charset="0"/>
            </a:endParaRPr>
          </a:p>
          <a:p>
            <a:pPr marL="0" indent="0">
              <a:buNone/>
              <a:defRPr/>
            </a:pPr>
            <a:endParaRPr altLang="nl-NL" sz="1425" kern="0" dirty="0">
              <a:latin typeface="Arial" pitchFamily="34" charset="0"/>
            </a:endParaRPr>
          </a:p>
          <a:p>
            <a:pPr>
              <a:defRPr/>
            </a:pPr>
            <a:endParaRPr altLang="nl-NL" sz="1425" kern="0" dirty="0">
              <a:latin typeface="Arial" pitchFamily="34" charset="0"/>
            </a:endParaRPr>
          </a:p>
          <a:p>
            <a:pPr>
              <a:defRPr/>
            </a:pPr>
            <a:endParaRPr altLang="nl-NL" sz="1425" kern="0" dirty="0">
              <a:latin typeface="Arial" pitchFamily="34" charset="0"/>
            </a:endParaRPr>
          </a:p>
        </p:txBody>
      </p:sp>
      <p:sp>
        <p:nvSpPr>
          <p:cNvPr id="2" name="Tekstvak 1">
            <a:extLst>
              <a:ext uri="{FF2B5EF4-FFF2-40B4-BE49-F238E27FC236}">
                <a16:creationId xmlns:a16="http://schemas.microsoft.com/office/drawing/2014/main" id="{FCEB8EEC-1162-8324-0FBC-11F1685D817A}"/>
              </a:ext>
            </a:extLst>
          </p:cNvPr>
          <p:cNvSpPr txBox="1"/>
          <p:nvPr/>
        </p:nvSpPr>
        <p:spPr>
          <a:xfrm>
            <a:off x="3527673" y="4174468"/>
            <a:ext cx="1031846" cy="369332"/>
          </a:xfrm>
          <a:prstGeom prst="rect">
            <a:avLst/>
          </a:prstGeom>
          <a:noFill/>
        </p:spPr>
        <p:txBody>
          <a:bodyPr wrap="square" rtlCol="0">
            <a:spAutoFit/>
          </a:bodyPr>
          <a:lstStyle/>
          <a:p>
            <a:r>
              <a:rPr lang="nl-NL" dirty="0">
                <a:solidFill>
                  <a:srgbClr val="FF0000"/>
                </a:solidFill>
              </a:rPr>
              <a:t>IL-6</a:t>
            </a:r>
          </a:p>
        </p:txBody>
      </p:sp>
      <p:sp>
        <p:nvSpPr>
          <p:cNvPr id="4" name="Tekstvak 3">
            <a:extLst>
              <a:ext uri="{FF2B5EF4-FFF2-40B4-BE49-F238E27FC236}">
                <a16:creationId xmlns:a16="http://schemas.microsoft.com/office/drawing/2014/main" id="{949BD83B-49E2-EB59-8355-F270BDD000C6}"/>
              </a:ext>
            </a:extLst>
          </p:cNvPr>
          <p:cNvSpPr txBox="1"/>
          <p:nvPr/>
        </p:nvSpPr>
        <p:spPr>
          <a:xfrm>
            <a:off x="501162" y="5880688"/>
            <a:ext cx="1063869" cy="369332"/>
          </a:xfrm>
          <a:prstGeom prst="rect">
            <a:avLst/>
          </a:prstGeom>
          <a:noFill/>
        </p:spPr>
        <p:txBody>
          <a:bodyPr wrap="square" rtlCol="0">
            <a:spAutoFit/>
          </a:bodyPr>
          <a:lstStyle/>
          <a:p>
            <a:r>
              <a:rPr lang="nl-NL" dirty="0"/>
              <a:t>Dik </a:t>
            </a:r>
            <a:r>
              <a:rPr lang="nl-NL" dirty="0" err="1"/>
              <a:t>Pic</a:t>
            </a:r>
            <a:endParaRPr lang="nl-NL" dirty="0"/>
          </a:p>
        </p:txBody>
      </p:sp>
    </p:spTree>
    <p:extLst>
      <p:ext uri="{BB962C8B-B14F-4D97-AF65-F5344CB8AC3E}">
        <p14:creationId xmlns:p14="http://schemas.microsoft.com/office/powerpoint/2010/main" val="1865487066"/>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1BAA07-BCAD-A800-0CF1-B79114EA28F7}"/>
              </a:ext>
            </a:extLst>
          </p:cNvPr>
          <p:cNvSpPr>
            <a:spLocks noGrp="1"/>
          </p:cNvSpPr>
          <p:nvPr>
            <p:ph type="title"/>
          </p:nvPr>
        </p:nvSpPr>
        <p:spPr/>
        <p:txBody>
          <a:bodyPr>
            <a:normAutofit/>
          </a:bodyPr>
          <a:lstStyle/>
          <a:p>
            <a:r>
              <a:rPr lang="nl-NL" sz="2800" b="0" i="0" dirty="0">
                <a:solidFill>
                  <a:schemeClr val="bg1"/>
                </a:solidFill>
                <a:effectLst/>
                <a:latin typeface="Guardian Egyptian Web"/>
              </a:rPr>
              <a:t>De strijd tegen </a:t>
            </a:r>
            <a:r>
              <a:rPr lang="nl-NL" sz="2800" b="0" i="0" dirty="0" err="1">
                <a:solidFill>
                  <a:schemeClr val="bg1"/>
                </a:solidFill>
                <a:effectLst/>
                <a:latin typeface="Guardian Egyptian Web"/>
              </a:rPr>
              <a:t>dikmakend</a:t>
            </a:r>
            <a:r>
              <a:rPr lang="nl-NL" sz="2800" b="0" i="0" dirty="0">
                <a:solidFill>
                  <a:schemeClr val="bg1"/>
                </a:solidFill>
                <a:effectLst/>
                <a:latin typeface="Guardian Egyptian Web"/>
              </a:rPr>
              <a:t> </a:t>
            </a:r>
            <a:r>
              <a:rPr lang="nl-NL" sz="2800" b="0" i="0" dirty="0" err="1">
                <a:solidFill>
                  <a:schemeClr val="bg1"/>
                </a:solidFill>
                <a:effectLst/>
                <a:latin typeface="Guardian Egyptian Web"/>
              </a:rPr>
              <a:t>ultrabewerkt</a:t>
            </a:r>
            <a:r>
              <a:rPr lang="nl-NL" sz="2800" b="0" i="0" dirty="0">
                <a:solidFill>
                  <a:schemeClr val="bg1"/>
                </a:solidFill>
                <a:effectLst/>
                <a:latin typeface="Guardian Egyptian Web"/>
              </a:rPr>
              <a:t> voedsel is </a:t>
            </a:r>
            <a:br>
              <a:rPr lang="nl-NL" sz="2800" b="0" i="0" dirty="0">
                <a:solidFill>
                  <a:schemeClr val="bg1"/>
                </a:solidFill>
                <a:effectLst/>
                <a:latin typeface="Guardian Egyptian Web"/>
              </a:rPr>
            </a:br>
            <a:r>
              <a:rPr lang="nl-NL" sz="2800" b="0" i="0" dirty="0">
                <a:solidFill>
                  <a:schemeClr val="bg1"/>
                </a:solidFill>
                <a:effectLst/>
                <a:latin typeface="Guardian Egyptian Web"/>
              </a:rPr>
              <a:t>zwaar en ondankbaar.</a:t>
            </a:r>
            <a:endParaRPr lang="nl-NL" sz="2800" dirty="0">
              <a:solidFill>
                <a:schemeClr val="bg1"/>
              </a:solidFill>
            </a:endParaRPr>
          </a:p>
        </p:txBody>
      </p:sp>
      <p:sp>
        <p:nvSpPr>
          <p:cNvPr id="3" name="Tijdelijke aanduiding voor inhoud 2">
            <a:extLst>
              <a:ext uri="{FF2B5EF4-FFF2-40B4-BE49-F238E27FC236}">
                <a16:creationId xmlns:a16="http://schemas.microsoft.com/office/drawing/2014/main" id="{D1004246-5A66-4A3D-4885-C74A8FD08B0F}"/>
              </a:ext>
            </a:extLst>
          </p:cNvPr>
          <p:cNvSpPr>
            <a:spLocks noGrp="1"/>
          </p:cNvSpPr>
          <p:nvPr>
            <p:ph idx="1"/>
          </p:nvPr>
        </p:nvSpPr>
        <p:spPr>
          <a:xfrm>
            <a:off x="600808" y="1887172"/>
            <a:ext cx="10515600" cy="4351338"/>
          </a:xfrm>
        </p:spPr>
        <p:txBody>
          <a:bodyPr>
            <a:normAutofit/>
          </a:bodyPr>
          <a:lstStyle/>
          <a:p>
            <a:r>
              <a:rPr lang="nl-NL" sz="1800" b="0" i="0" dirty="0">
                <a:solidFill>
                  <a:schemeClr val="bg1"/>
                </a:solidFill>
                <a:effectLst/>
                <a:latin typeface="Guardian Egyptian Web"/>
              </a:rPr>
              <a:t>Volgens </a:t>
            </a:r>
            <a:r>
              <a:rPr lang="nl-NL" sz="1800" b="0" i="0" dirty="0" err="1">
                <a:solidFill>
                  <a:schemeClr val="bg1"/>
                </a:solidFill>
                <a:effectLst/>
                <a:latin typeface="Guardian Egyptian Web"/>
              </a:rPr>
              <a:t>Elon</a:t>
            </a:r>
            <a:r>
              <a:rPr lang="nl-NL" sz="1800" b="0" i="0" dirty="0">
                <a:solidFill>
                  <a:schemeClr val="bg1"/>
                </a:solidFill>
                <a:effectLst/>
                <a:latin typeface="Guardian Egyptian Web"/>
              </a:rPr>
              <a:t> </a:t>
            </a:r>
            <a:r>
              <a:rPr lang="nl-NL" sz="1800" b="0" i="0" dirty="0" err="1">
                <a:solidFill>
                  <a:schemeClr val="bg1"/>
                </a:solidFill>
                <a:effectLst/>
                <a:latin typeface="Guardian Egyptian Web"/>
              </a:rPr>
              <a:t>Musk</a:t>
            </a:r>
            <a:r>
              <a:rPr lang="nl-NL" sz="1800" b="0" i="0" dirty="0">
                <a:solidFill>
                  <a:schemeClr val="bg1"/>
                </a:solidFill>
                <a:effectLst/>
                <a:latin typeface="Guardian Egyptian Web"/>
              </a:rPr>
              <a:t> daarentegen is de enige remedie tegen de obesitasepidemie om eetlustremmers </a:t>
            </a:r>
            <a:r>
              <a:rPr lang="nl-NL" sz="1800" b="0" i="0" dirty="0">
                <a:solidFill>
                  <a:schemeClr val="bg1"/>
                </a:solidFill>
                <a:effectLst/>
                <a:latin typeface="Guardian Egyptian Web"/>
                <a:hlinkClick r:id="rId2">
                  <a:extLst>
                    <a:ext uri="{A12FA001-AC4F-418D-AE19-62706E023703}">
                      <ahyp:hlinkClr xmlns:ahyp="http://schemas.microsoft.com/office/drawing/2018/hyperlinkcolor" val="tx"/>
                    </a:ext>
                  </a:extLst>
                </a:hlinkClick>
              </a:rPr>
              <a:t>supergoedkoop te maken</a:t>
            </a:r>
            <a:r>
              <a:rPr lang="nl-NL" sz="1800" b="0" i="0" dirty="0">
                <a:solidFill>
                  <a:schemeClr val="bg1"/>
                </a:solidFill>
                <a:effectLst/>
                <a:latin typeface="Guardian Egyptian Web"/>
              </a:rPr>
              <a:t>. </a:t>
            </a:r>
          </a:p>
          <a:p>
            <a:r>
              <a:rPr lang="nl-NL" sz="1800" b="0" i="0" dirty="0" err="1">
                <a:solidFill>
                  <a:schemeClr val="bg1"/>
                </a:solidFill>
                <a:effectLst/>
                <a:latin typeface="Guardian Egyptian Web"/>
              </a:rPr>
              <a:t>Musk</a:t>
            </a:r>
            <a:r>
              <a:rPr lang="nl-NL" sz="1800" b="0" i="0" dirty="0">
                <a:solidFill>
                  <a:schemeClr val="bg1"/>
                </a:solidFill>
                <a:effectLst/>
                <a:latin typeface="Guardian Egyptian Web"/>
              </a:rPr>
              <a:t> heeft met zijn pleidooi voor eetlustremmers de wind mee. Ze zijn in de VS niet aan te slepen, zelfs al zijn ze daar vijf keer zo duur als bij ons. </a:t>
            </a:r>
            <a:r>
              <a:rPr lang="nl-NL" sz="1800" b="0" i="0" dirty="0">
                <a:solidFill>
                  <a:srgbClr val="FFFF00"/>
                </a:solidFill>
                <a:effectLst/>
                <a:latin typeface="Guardian Egyptian Web"/>
              </a:rPr>
              <a:t>Die prijs zal dalen als over vijf tot tien jaar de patenten verlopen</a:t>
            </a:r>
            <a:r>
              <a:rPr lang="nl-NL" sz="1800" b="0" i="0" dirty="0">
                <a:solidFill>
                  <a:schemeClr val="bg1"/>
                </a:solidFill>
                <a:effectLst/>
                <a:latin typeface="Guardian Egyptian Web"/>
              </a:rPr>
              <a:t>. Bovendien worden ze steeds vaker vergoed door de verzekering; eetlustremmers zijn meer dan een cosmetische behandeling, ze leiden tot minder diabetes, hartinfarcten, beroertes en </a:t>
            </a:r>
            <a:r>
              <a:rPr lang="nl-NL" sz="1800" b="0" i="0" dirty="0">
                <a:solidFill>
                  <a:schemeClr val="bg1"/>
                </a:solidFill>
                <a:effectLst/>
                <a:latin typeface="Guardian Egyptian Web"/>
                <a:hlinkClick r:id="rId3">
                  <a:extLst>
                    <a:ext uri="{A12FA001-AC4F-418D-AE19-62706E023703}">
                      <ahyp:hlinkClr xmlns:ahyp="http://schemas.microsoft.com/office/drawing/2018/hyperlinkcolor" val="tx"/>
                    </a:ext>
                  </a:extLst>
                </a:hlinkClick>
              </a:rPr>
              <a:t>nierziekten</a:t>
            </a:r>
            <a:r>
              <a:rPr lang="nl-NL" sz="1800" b="0" i="0" dirty="0">
                <a:solidFill>
                  <a:schemeClr val="bg1"/>
                </a:solidFill>
                <a:effectLst/>
                <a:latin typeface="Guardian Egyptian Web"/>
              </a:rPr>
              <a:t>. Slaap-apneu hangt ook sterk samen met obesitas en eetlustremmers </a:t>
            </a:r>
            <a:r>
              <a:rPr lang="nl-NL" sz="1800" b="0" i="0" dirty="0">
                <a:solidFill>
                  <a:schemeClr val="bg1"/>
                </a:solidFill>
                <a:effectLst/>
                <a:latin typeface="Guardian Egyptian Web"/>
                <a:hlinkClick r:id="rId4">
                  <a:extLst>
                    <a:ext uri="{A12FA001-AC4F-418D-AE19-62706E023703}">
                      <ahyp:hlinkClr xmlns:ahyp="http://schemas.microsoft.com/office/drawing/2018/hyperlinkcolor" val="tx"/>
                    </a:ext>
                  </a:extLst>
                </a:hlinkClick>
              </a:rPr>
              <a:t>helpen</a:t>
            </a:r>
            <a:r>
              <a:rPr lang="nl-NL" sz="1800" b="0" i="0" dirty="0">
                <a:solidFill>
                  <a:schemeClr val="bg1"/>
                </a:solidFill>
                <a:effectLst/>
                <a:latin typeface="Guardian Egyptian Web"/>
              </a:rPr>
              <a:t> er goed tegen. Daarom krijgen in de VS mensen met slaap-apneu nu eetlustremmers vergoed. Ze blijken ook de lust naar alcohol, sigaretten en drugs te remmen; dat gaat een extra argument worden voor </a:t>
            </a:r>
            <a:r>
              <a:rPr lang="nl-NL" sz="1800" b="0" i="0" dirty="0">
                <a:solidFill>
                  <a:schemeClr val="bg1"/>
                </a:solidFill>
                <a:effectLst/>
                <a:latin typeface="Guardian Egyptian Web"/>
                <a:hlinkClick r:id="rId5">
                  <a:extLst>
                    <a:ext uri="{A12FA001-AC4F-418D-AE19-62706E023703}">
                      <ahyp:hlinkClr xmlns:ahyp="http://schemas.microsoft.com/office/drawing/2018/hyperlinkcolor" val="tx"/>
                    </a:ext>
                  </a:extLst>
                </a:hlinkClick>
              </a:rPr>
              <a:t>vergoeding</a:t>
            </a:r>
            <a:r>
              <a:rPr lang="nl-NL" sz="1800" b="0" i="0" dirty="0">
                <a:solidFill>
                  <a:schemeClr val="bg1"/>
                </a:solidFill>
                <a:effectLst/>
                <a:latin typeface="Guardian Egyptian Web"/>
              </a:rPr>
              <a:t>. Als de halve mensheid ze eenmaal spuit of slikt komen er ongetwijfeld zeldzame bijwerkingen boven water, maar die zullen niet opwegen tegen de vele nare ziekten die mensen nu krijgen van obesitas.</a:t>
            </a:r>
          </a:p>
          <a:p>
            <a:r>
              <a:rPr lang="nl-NL" sz="1800" dirty="0">
                <a:solidFill>
                  <a:schemeClr val="bg1"/>
                </a:solidFill>
                <a:hlinkClick r:id="rId6">
                  <a:extLst>
                    <a:ext uri="{A12FA001-AC4F-418D-AE19-62706E023703}">
                      <ahyp:hlinkClr xmlns:ahyp="http://schemas.microsoft.com/office/drawing/2018/hyperlinkcolor" val="tx"/>
                    </a:ext>
                  </a:extLst>
                </a:hlinkClick>
              </a:rPr>
              <a:t>https://www.nrc.nl/nieuws/2025/01/16/kennedy-musk-en-de-strijd-om-de-slanke-lijn-a4879580?t=1737191042</a:t>
            </a:r>
            <a:endParaRPr lang="nl-NL" sz="1800" dirty="0">
              <a:solidFill>
                <a:schemeClr val="bg1"/>
              </a:solidFill>
            </a:endParaRPr>
          </a:p>
          <a:p>
            <a:endParaRPr lang="nl-NL" sz="1800" dirty="0">
              <a:solidFill>
                <a:schemeClr val="bg1"/>
              </a:solidFill>
            </a:endParaRPr>
          </a:p>
        </p:txBody>
      </p:sp>
    </p:spTree>
    <p:extLst>
      <p:ext uri="{BB962C8B-B14F-4D97-AF65-F5344CB8AC3E}">
        <p14:creationId xmlns:p14="http://schemas.microsoft.com/office/powerpoint/2010/main" val="14174805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7983220" cy="836930"/>
          </a:xfrm>
          <a:prstGeom prst="rect">
            <a:avLst/>
          </a:prstGeom>
        </p:spPr>
        <p:txBody>
          <a:bodyPr vert="horz" wrap="square" lIns="0" tIns="12700" rIns="0" bIns="0" rtlCol="0">
            <a:spAutoFit/>
          </a:bodyPr>
          <a:lstStyle/>
          <a:p>
            <a:pPr marL="12700">
              <a:lnSpc>
                <a:spcPts val="3190"/>
              </a:lnSpc>
              <a:spcBef>
                <a:spcPts val="100"/>
              </a:spcBef>
            </a:pPr>
            <a:r>
              <a:rPr sz="2800" spc="-30" dirty="0">
                <a:solidFill>
                  <a:srgbClr val="FFFFFF"/>
                </a:solidFill>
              </a:rPr>
              <a:t>100W, </a:t>
            </a:r>
            <a:r>
              <a:rPr sz="2800" dirty="0">
                <a:solidFill>
                  <a:srgbClr val="FFFFFF"/>
                </a:solidFill>
              </a:rPr>
              <a:t>elke dag, ~80 jaar</a:t>
            </a:r>
            <a:r>
              <a:rPr sz="2800" spc="15" dirty="0">
                <a:solidFill>
                  <a:srgbClr val="FFFFFF"/>
                </a:solidFill>
              </a:rPr>
              <a:t> </a:t>
            </a:r>
            <a:r>
              <a:rPr sz="2800" dirty="0">
                <a:solidFill>
                  <a:srgbClr val="FFFFFF"/>
                </a:solidFill>
              </a:rPr>
              <a:t>lang</a:t>
            </a:r>
            <a:endParaRPr sz="2800"/>
          </a:p>
          <a:p>
            <a:pPr marL="12700">
              <a:lnSpc>
                <a:spcPts val="3190"/>
              </a:lnSpc>
            </a:pPr>
            <a:r>
              <a:rPr sz="2800" dirty="0">
                <a:solidFill>
                  <a:srgbClr val="FFFFFF"/>
                </a:solidFill>
              </a:rPr>
              <a:t>Biologie is nog steeds veel beter dan een</a:t>
            </a:r>
            <a:r>
              <a:rPr sz="2800" spc="-45" dirty="0">
                <a:solidFill>
                  <a:srgbClr val="FFFFFF"/>
                </a:solidFill>
              </a:rPr>
              <a:t> </a:t>
            </a:r>
            <a:r>
              <a:rPr sz="2800" dirty="0">
                <a:solidFill>
                  <a:srgbClr val="FFFFFF"/>
                </a:solidFill>
              </a:rPr>
              <a:t>machine</a:t>
            </a:r>
            <a:endParaRPr sz="2800"/>
          </a:p>
        </p:txBody>
      </p:sp>
      <p:sp>
        <p:nvSpPr>
          <p:cNvPr id="3" name="object 3"/>
          <p:cNvSpPr txBox="1"/>
          <p:nvPr/>
        </p:nvSpPr>
        <p:spPr>
          <a:xfrm>
            <a:off x="835724" y="2380297"/>
            <a:ext cx="7885430" cy="2097405"/>
          </a:xfrm>
          <a:prstGeom prst="rect">
            <a:avLst/>
          </a:prstGeom>
          <a:solidFill>
            <a:srgbClr val="E7E6E6"/>
          </a:solidFill>
        </p:spPr>
        <p:txBody>
          <a:bodyPr vert="horz" wrap="square" lIns="0" tIns="0" rIns="0" bIns="0" rtlCol="0">
            <a:spAutoFit/>
          </a:bodyPr>
          <a:lstStyle/>
          <a:p>
            <a:pPr marL="320040" indent="-229235">
              <a:lnSpc>
                <a:spcPts val="2020"/>
              </a:lnSpc>
              <a:buClr>
                <a:srgbClr val="000000"/>
              </a:buClr>
              <a:buChar char="•"/>
              <a:tabLst>
                <a:tab pos="320040" algn="l"/>
                <a:tab pos="320675" algn="l"/>
              </a:tabLst>
            </a:pPr>
            <a:r>
              <a:rPr sz="2000" u="heavy" spc="-5" dirty="0">
                <a:solidFill>
                  <a:srgbClr val="0462C1"/>
                </a:solidFill>
                <a:uFill>
                  <a:solidFill>
                    <a:srgbClr val="0462C1"/>
                  </a:solidFill>
                </a:uFill>
                <a:latin typeface="Arial"/>
                <a:cs typeface="Arial"/>
                <a:hlinkClick r:id="rId2"/>
              </a:rPr>
              <a:t>https://en.wikipedia.org/wiki/Basal_metabolic_rate</a:t>
            </a:r>
            <a:endParaRPr sz="2000">
              <a:latin typeface="Arial"/>
              <a:cs typeface="Arial"/>
            </a:endParaRPr>
          </a:p>
          <a:p>
            <a:pPr marL="320040" indent="-229235">
              <a:lnSpc>
                <a:spcPts val="2039"/>
              </a:lnSpc>
              <a:spcBef>
                <a:spcPts val="280"/>
              </a:spcBef>
              <a:buClr>
                <a:srgbClr val="000000"/>
              </a:buClr>
              <a:buChar char="•"/>
              <a:tabLst>
                <a:tab pos="320040" algn="l"/>
                <a:tab pos="320675" algn="l"/>
              </a:tabLst>
            </a:pPr>
            <a:r>
              <a:rPr sz="2000" u="heavy" spc="-5" dirty="0">
                <a:solidFill>
                  <a:srgbClr val="0462C1"/>
                </a:solidFill>
                <a:uFill>
                  <a:solidFill>
                    <a:srgbClr val="0462C1"/>
                  </a:solidFill>
                </a:uFill>
                <a:latin typeface="Arial"/>
                <a:cs typeface="Arial"/>
                <a:hlinkClick r:id="rId3"/>
              </a:rPr>
              <a:t>http://sustainability.blogs.brynmawr.edu/2012/07/31/understanding</a:t>
            </a:r>
            <a:endParaRPr sz="2000">
              <a:latin typeface="Arial"/>
              <a:cs typeface="Arial"/>
            </a:endParaRPr>
          </a:p>
          <a:p>
            <a:pPr marL="320040">
              <a:lnSpc>
                <a:spcPts val="2039"/>
              </a:lnSpc>
            </a:pPr>
            <a:r>
              <a:rPr sz="2000" u="heavy" spc="-5" dirty="0">
                <a:solidFill>
                  <a:srgbClr val="0462C1"/>
                </a:solidFill>
                <a:uFill>
                  <a:solidFill>
                    <a:srgbClr val="0462C1"/>
                  </a:solidFill>
                </a:uFill>
                <a:latin typeface="Arial"/>
                <a:cs typeface="Arial"/>
                <a:hlinkClick r:id="rId3"/>
              </a:rPr>
              <a:t>-energy-part-1/</a:t>
            </a:r>
            <a:endParaRPr sz="2000">
              <a:latin typeface="Arial"/>
              <a:cs typeface="Arial"/>
            </a:endParaRPr>
          </a:p>
          <a:p>
            <a:pPr marL="320040" marR="189230" indent="-228600">
              <a:lnSpc>
                <a:spcPct val="70000"/>
              </a:lnSpc>
              <a:spcBef>
                <a:spcPts val="994"/>
              </a:spcBef>
              <a:buClr>
                <a:srgbClr val="000000"/>
              </a:buClr>
              <a:buChar char="•"/>
              <a:tabLst>
                <a:tab pos="320040" algn="l"/>
                <a:tab pos="320675" algn="l"/>
              </a:tabLst>
            </a:pPr>
            <a:r>
              <a:rPr sz="2000" u="heavy" spc="-5" dirty="0">
                <a:solidFill>
                  <a:srgbClr val="0462C1"/>
                </a:solidFill>
                <a:uFill>
                  <a:solidFill>
                    <a:srgbClr val="0462C1"/>
                  </a:solidFill>
                </a:uFill>
                <a:latin typeface="Arial"/>
                <a:cs typeface="Arial"/>
                <a:hlinkClick r:id="rId4"/>
              </a:rPr>
              <a:t>https://www.youtube.com/watch?v=pDK2p1QbPKQ&amp;feature=relat  ed</a:t>
            </a:r>
            <a:endParaRPr sz="2000">
              <a:latin typeface="Arial"/>
              <a:cs typeface="Arial"/>
            </a:endParaRPr>
          </a:p>
          <a:p>
            <a:pPr marL="320040" indent="-229235">
              <a:lnSpc>
                <a:spcPct val="100000"/>
              </a:lnSpc>
              <a:spcBef>
                <a:spcPts val="285"/>
              </a:spcBef>
              <a:buClr>
                <a:srgbClr val="000000"/>
              </a:buClr>
              <a:buChar char="•"/>
              <a:tabLst>
                <a:tab pos="320040" algn="l"/>
                <a:tab pos="320675" algn="l"/>
                <a:tab pos="5027295" algn="l"/>
              </a:tabLst>
            </a:pPr>
            <a:r>
              <a:rPr sz="2000" u="heavy" spc="-5" dirty="0">
                <a:solidFill>
                  <a:srgbClr val="0462C1"/>
                </a:solidFill>
                <a:uFill>
                  <a:solidFill>
                    <a:srgbClr val="0462C1"/>
                  </a:solidFill>
                </a:uFill>
                <a:latin typeface="Arial"/>
                <a:cs typeface="Arial"/>
                <a:hlinkClick r:id="rId5"/>
              </a:rPr>
              <a:t>https://www.youtube.com/watch?v=Soa	XZwq20</a:t>
            </a:r>
            <a:endParaRPr sz="2000">
              <a:latin typeface="Arial"/>
              <a:cs typeface="Arial"/>
            </a:endParaRPr>
          </a:p>
          <a:p>
            <a:pPr marL="320040" indent="-229235">
              <a:lnSpc>
                <a:spcPct val="100000"/>
              </a:lnSpc>
              <a:spcBef>
                <a:spcPts val="280"/>
              </a:spcBef>
              <a:buClr>
                <a:srgbClr val="000000"/>
              </a:buClr>
              <a:buChar char="•"/>
              <a:tabLst>
                <a:tab pos="320040" algn="l"/>
                <a:tab pos="320675" algn="l"/>
              </a:tabLst>
            </a:pPr>
            <a:r>
              <a:rPr sz="2000" u="heavy" spc="-5" dirty="0">
                <a:solidFill>
                  <a:srgbClr val="0462C1"/>
                </a:solidFill>
                <a:uFill>
                  <a:solidFill>
                    <a:srgbClr val="0462C1"/>
                  </a:solidFill>
                </a:uFill>
                <a:latin typeface="Arial"/>
                <a:cs typeface="Arial"/>
                <a:hlinkClick r:id="rId6"/>
              </a:rPr>
              <a:t>https://nl.wikipedia.org/wiki/Calorie</a:t>
            </a:r>
            <a:endParaRPr sz="2000">
              <a:latin typeface="Arial"/>
              <a:cs typeface="Arial"/>
            </a:endParaRPr>
          </a:p>
        </p:txBody>
      </p:sp>
    </p:spTree>
    <p:extLst>
      <p:ext uri="{BB962C8B-B14F-4D97-AF65-F5344CB8AC3E}">
        <p14:creationId xmlns:p14="http://schemas.microsoft.com/office/powerpoint/2010/main" val="26640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3371850" cy="836930"/>
          </a:xfrm>
          <a:prstGeom prst="rect">
            <a:avLst/>
          </a:prstGeom>
        </p:spPr>
        <p:txBody>
          <a:bodyPr vert="horz" wrap="square" lIns="0" tIns="12700" rIns="0" bIns="0" rtlCol="0">
            <a:spAutoFit/>
          </a:bodyPr>
          <a:lstStyle/>
          <a:p>
            <a:pPr marL="12700">
              <a:lnSpc>
                <a:spcPts val="3190"/>
              </a:lnSpc>
              <a:spcBef>
                <a:spcPts val="100"/>
              </a:spcBef>
            </a:pPr>
            <a:r>
              <a:rPr sz="2800" spc="-30" dirty="0">
                <a:solidFill>
                  <a:srgbClr val="FFFFFF"/>
                </a:solidFill>
                <a:latin typeface="+mn-lt"/>
              </a:rPr>
              <a:t>Vetten </a:t>
            </a:r>
            <a:r>
              <a:rPr sz="2800" dirty="0" err="1">
                <a:solidFill>
                  <a:srgbClr val="FFFFFF"/>
                </a:solidFill>
                <a:latin typeface="+mn-lt"/>
              </a:rPr>
              <a:t>zijn</a:t>
            </a:r>
            <a:r>
              <a:rPr sz="2800" spc="-15" dirty="0">
                <a:solidFill>
                  <a:srgbClr val="FFFFFF"/>
                </a:solidFill>
                <a:latin typeface="+mn-lt"/>
              </a:rPr>
              <a:t> </a:t>
            </a:r>
            <a:r>
              <a:rPr lang="nl-NL" sz="2800" dirty="0">
                <a:solidFill>
                  <a:srgbClr val="FFFF00"/>
                </a:solidFill>
                <a:latin typeface="+mn-lt"/>
              </a:rPr>
              <a:t>belangrijk</a:t>
            </a:r>
            <a:endParaRPr sz="2800" dirty="0">
              <a:latin typeface="+mn-lt"/>
            </a:endParaRPr>
          </a:p>
          <a:p>
            <a:pPr marL="12700">
              <a:lnSpc>
                <a:spcPts val="3190"/>
              </a:lnSpc>
            </a:pPr>
            <a:r>
              <a:rPr sz="2800" dirty="0">
                <a:solidFill>
                  <a:srgbClr val="FFFFFF"/>
                </a:solidFill>
                <a:latin typeface="+mn-lt"/>
              </a:rPr>
              <a:t>=&gt; moet in het</a:t>
            </a:r>
            <a:r>
              <a:rPr sz="2800" spc="-65" dirty="0">
                <a:solidFill>
                  <a:srgbClr val="FFFFFF"/>
                </a:solidFill>
                <a:latin typeface="+mn-lt"/>
              </a:rPr>
              <a:t> </a:t>
            </a:r>
            <a:r>
              <a:rPr sz="2800" dirty="0">
                <a:solidFill>
                  <a:srgbClr val="FFFFFF"/>
                </a:solidFill>
                <a:latin typeface="+mn-lt"/>
              </a:rPr>
              <a:t>dieet</a:t>
            </a:r>
            <a:endParaRPr sz="2800" dirty="0">
              <a:latin typeface="+mn-lt"/>
            </a:endParaRPr>
          </a:p>
        </p:txBody>
      </p:sp>
      <p:sp>
        <p:nvSpPr>
          <p:cNvPr id="3" name="object 3"/>
          <p:cNvSpPr txBox="1"/>
          <p:nvPr/>
        </p:nvSpPr>
        <p:spPr>
          <a:xfrm>
            <a:off x="916939" y="1816861"/>
            <a:ext cx="8820150" cy="4740400"/>
          </a:xfrm>
          <a:prstGeom prst="rect">
            <a:avLst/>
          </a:prstGeom>
        </p:spPr>
        <p:txBody>
          <a:bodyPr vert="horz" wrap="square" lIns="0" tIns="43815" rIns="0" bIns="0" rtlCol="0">
            <a:spAutoFit/>
          </a:bodyPr>
          <a:lstStyle/>
          <a:p>
            <a:pPr marL="241300" marR="5080" indent="-228600">
              <a:lnSpc>
                <a:spcPts val="1939"/>
              </a:lnSpc>
              <a:spcBef>
                <a:spcPts val="345"/>
              </a:spcBef>
              <a:buFont typeface="Arial"/>
              <a:buChar char="•"/>
              <a:tabLst>
                <a:tab pos="240665" algn="l"/>
                <a:tab pos="241300" algn="l"/>
              </a:tabLst>
            </a:pPr>
            <a:r>
              <a:rPr sz="1800" spc="-30" dirty="0">
                <a:solidFill>
                  <a:srgbClr val="FFFFFF"/>
                </a:solidFill>
                <a:latin typeface="Carlito"/>
                <a:cs typeface="Carlito"/>
              </a:rPr>
              <a:t>Vetten </a:t>
            </a:r>
            <a:r>
              <a:rPr sz="1800" dirty="0" err="1">
                <a:solidFill>
                  <a:srgbClr val="FFFFFF"/>
                </a:solidFill>
                <a:latin typeface="Carlito"/>
                <a:cs typeface="Carlito"/>
              </a:rPr>
              <a:t>zijn</a:t>
            </a:r>
            <a:r>
              <a:rPr sz="1800" dirty="0">
                <a:solidFill>
                  <a:srgbClr val="FFFFFF"/>
                </a:solidFill>
                <a:latin typeface="Carlito"/>
                <a:cs typeface="Carlito"/>
              </a:rPr>
              <a:t> </a:t>
            </a:r>
            <a:r>
              <a:rPr lang="nl-NL" sz="1800" spc="-5" dirty="0">
                <a:solidFill>
                  <a:srgbClr val="FFFFFF"/>
                </a:solidFill>
                <a:latin typeface="Carlito"/>
                <a:cs typeface="Carlito"/>
              </a:rPr>
              <a:t>belangrijke</a:t>
            </a:r>
            <a:r>
              <a:rPr sz="1800" spc="-5" dirty="0">
                <a:solidFill>
                  <a:srgbClr val="FFFFFF"/>
                </a:solidFill>
                <a:latin typeface="Carlito"/>
                <a:cs typeface="Carlito"/>
              </a:rPr>
              <a:t> </a:t>
            </a:r>
            <a:r>
              <a:rPr sz="1800" spc="-10" dirty="0">
                <a:solidFill>
                  <a:srgbClr val="FFFFFF"/>
                </a:solidFill>
                <a:latin typeface="Carlito"/>
                <a:cs typeface="Carlito"/>
              </a:rPr>
              <a:t>onderdelen van </a:t>
            </a:r>
            <a:r>
              <a:rPr sz="1800" dirty="0">
                <a:solidFill>
                  <a:srgbClr val="FFFFFF"/>
                </a:solidFill>
                <a:latin typeface="Carlito"/>
                <a:cs typeface="Carlito"/>
              </a:rPr>
              <a:t>cellen </a:t>
            </a:r>
            <a:r>
              <a:rPr sz="1800" spc="-5" dirty="0">
                <a:solidFill>
                  <a:srgbClr val="FFFFFF"/>
                </a:solidFill>
                <a:latin typeface="Carlito"/>
                <a:cs typeface="Carlito"/>
              </a:rPr>
              <a:t>die dus </a:t>
            </a:r>
            <a:r>
              <a:rPr sz="1800" dirty="0">
                <a:solidFill>
                  <a:srgbClr val="FFFFFF"/>
                </a:solidFill>
                <a:latin typeface="Carlito"/>
                <a:cs typeface="Carlito"/>
              </a:rPr>
              <a:t>in </a:t>
            </a:r>
            <a:r>
              <a:rPr sz="1800" spc="-10" dirty="0">
                <a:solidFill>
                  <a:srgbClr val="FFFFFF"/>
                </a:solidFill>
                <a:latin typeface="Carlito"/>
                <a:cs typeface="Carlito"/>
              </a:rPr>
              <a:t>het dieet horen, </a:t>
            </a:r>
            <a:r>
              <a:rPr sz="1800" dirty="0">
                <a:solidFill>
                  <a:srgbClr val="FFFFFF"/>
                </a:solidFill>
                <a:latin typeface="Carlito"/>
                <a:cs typeface="Carlito"/>
              </a:rPr>
              <a:t>al </a:t>
            </a:r>
            <a:r>
              <a:rPr sz="1800" spc="-10" dirty="0">
                <a:solidFill>
                  <a:srgbClr val="FFFFFF"/>
                </a:solidFill>
                <a:latin typeface="Carlito"/>
                <a:cs typeface="Carlito"/>
              </a:rPr>
              <a:t>kunnen </a:t>
            </a:r>
            <a:r>
              <a:rPr sz="1800" spc="-5" dirty="0">
                <a:solidFill>
                  <a:srgbClr val="FFFFFF"/>
                </a:solidFill>
                <a:latin typeface="Carlito"/>
                <a:cs typeface="Carlito"/>
              </a:rPr>
              <a:t>de </a:t>
            </a:r>
            <a:r>
              <a:rPr sz="1800" spc="-10" dirty="0">
                <a:solidFill>
                  <a:srgbClr val="FFFFFF"/>
                </a:solidFill>
                <a:latin typeface="Carlito"/>
                <a:cs typeface="Carlito"/>
              </a:rPr>
              <a:t>meeste  </a:t>
            </a:r>
            <a:r>
              <a:rPr sz="1800" spc="-5" dirty="0">
                <a:solidFill>
                  <a:srgbClr val="FFFFFF"/>
                </a:solidFill>
                <a:latin typeface="Carlito"/>
                <a:cs typeface="Carlito"/>
              </a:rPr>
              <a:t>ook door </a:t>
            </a:r>
            <a:r>
              <a:rPr sz="1800" spc="-10" dirty="0">
                <a:solidFill>
                  <a:srgbClr val="FFFFFF"/>
                </a:solidFill>
                <a:latin typeface="Carlito"/>
                <a:cs typeface="Carlito"/>
              </a:rPr>
              <a:t>het </a:t>
            </a:r>
            <a:r>
              <a:rPr sz="1800" dirty="0">
                <a:solidFill>
                  <a:srgbClr val="FFFFFF"/>
                </a:solidFill>
                <a:latin typeface="Carlito"/>
                <a:cs typeface="Carlito"/>
              </a:rPr>
              <a:t>lichaam </a:t>
            </a:r>
            <a:r>
              <a:rPr sz="1800" spc="-10" dirty="0">
                <a:solidFill>
                  <a:srgbClr val="FFFFFF"/>
                </a:solidFill>
                <a:latin typeface="Carlito"/>
                <a:cs typeface="Carlito"/>
              </a:rPr>
              <a:t>worden </a:t>
            </a:r>
            <a:r>
              <a:rPr sz="1800" spc="-5" dirty="0">
                <a:solidFill>
                  <a:srgbClr val="FFFFFF"/>
                </a:solidFill>
                <a:latin typeface="Carlito"/>
                <a:cs typeface="Carlito"/>
              </a:rPr>
              <a:t>gemaakt uit </a:t>
            </a:r>
            <a:r>
              <a:rPr sz="1800" spc="-10" dirty="0">
                <a:solidFill>
                  <a:srgbClr val="FFFFFF"/>
                </a:solidFill>
                <a:latin typeface="Carlito"/>
                <a:cs typeface="Carlito"/>
              </a:rPr>
              <a:t>andere </a:t>
            </a:r>
            <a:r>
              <a:rPr sz="1800" spc="-15" dirty="0">
                <a:solidFill>
                  <a:srgbClr val="FFFFFF"/>
                </a:solidFill>
                <a:latin typeface="Carlito"/>
                <a:cs typeface="Carlito"/>
              </a:rPr>
              <a:t>voedingstoffen, zoals</a:t>
            </a:r>
            <a:r>
              <a:rPr sz="1800" spc="130" dirty="0">
                <a:solidFill>
                  <a:srgbClr val="FFFFFF"/>
                </a:solidFill>
                <a:latin typeface="Carlito"/>
                <a:cs typeface="Carlito"/>
              </a:rPr>
              <a:t> </a:t>
            </a:r>
            <a:r>
              <a:rPr sz="1800" spc="-40" dirty="0">
                <a:solidFill>
                  <a:srgbClr val="FFFFFF"/>
                </a:solidFill>
                <a:latin typeface="Carlito"/>
                <a:cs typeface="Carlito"/>
              </a:rPr>
              <a:t>suiker.</a:t>
            </a:r>
            <a:endParaRPr sz="1800" dirty="0">
              <a:latin typeface="Carlito"/>
              <a:cs typeface="Carlito"/>
            </a:endParaRPr>
          </a:p>
          <a:p>
            <a:pPr>
              <a:lnSpc>
                <a:spcPct val="100000"/>
              </a:lnSpc>
              <a:buClr>
                <a:srgbClr val="FFFFFF"/>
              </a:buClr>
              <a:buFont typeface="Arial"/>
              <a:buChar char="•"/>
            </a:pPr>
            <a:endParaRPr sz="1800" dirty="0">
              <a:latin typeface="Carlito"/>
              <a:cs typeface="Carlito"/>
            </a:endParaRPr>
          </a:p>
          <a:p>
            <a:pPr marL="241300" indent="-228600">
              <a:lnSpc>
                <a:spcPct val="100000"/>
              </a:lnSpc>
              <a:spcBef>
                <a:spcPts val="1510"/>
              </a:spcBef>
              <a:buFont typeface="Arial"/>
              <a:buChar char="•"/>
              <a:tabLst>
                <a:tab pos="240665" algn="l"/>
                <a:tab pos="241300" algn="l"/>
              </a:tabLst>
            </a:pPr>
            <a:r>
              <a:rPr sz="1800" spc="-5" dirty="0">
                <a:solidFill>
                  <a:srgbClr val="FFFFFF"/>
                </a:solidFill>
                <a:latin typeface="Carlito"/>
                <a:cs typeface="Carlito"/>
              </a:rPr>
              <a:t>Essentiele </a:t>
            </a:r>
            <a:r>
              <a:rPr sz="1800" spc="-15" dirty="0">
                <a:solidFill>
                  <a:srgbClr val="FFFFFF"/>
                </a:solidFill>
                <a:latin typeface="Carlito"/>
                <a:cs typeface="Carlito"/>
              </a:rPr>
              <a:t>vetten: </a:t>
            </a:r>
            <a:r>
              <a:rPr sz="1800" spc="-10" dirty="0">
                <a:solidFill>
                  <a:srgbClr val="FFFFFF"/>
                </a:solidFill>
                <a:latin typeface="Carlito"/>
                <a:cs typeface="Carlito"/>
              </a:rPr>
              <a:t>kunnen niet </a:t>
            </a:r>
            <a:r>
              <a:rPr sz="1800" spc="-5" dirty="0">
                <a:solidFill>
                  <a:srgbClr val="FFFFFF"/>
                </a:solidFill>
                <a:latin typeface="Carlito"/>
                <a:cs typeface="Carlito"/>
              </a:rPr>
              <a:t>door </a:t>
            </a:r>
            <a:r>
              <a:rPr sz="1800" spc="-10" dirty="0">
                <a:solidFill>
                  <a:srgbClr val="FFFFFF"/>
                </a:solidFill>
                <a:latin typeface="Carlito"/>
                <a:cs typeface="Carlito"/>
              </a:rPr>
              <a:t>het </a:t>
            </a:r>
            <a:r>
              <a:rPr sz="1800" dirty="0">
                <a:solidFill>
                  <a:srgbClr val="FFFFFF"/>
                </a:solidFill>
                <a:latin typeface="Carlito"/>
                <a:cs typeface="Carlito"/>
              </a:rPr>
              <a:t>lichaam </a:t>
            </a:r>
            <a:r>
              <a:rPr sz="1800" spc="-10" dirty="0">
                <a:solidFill>
                  <a:srgbClr val="FFFFFF"/>
                </a:solidFill>
                <a:latin typeface="Carlito"/>
                <a:cs typeface="Carlito"/>
              </a:rPr>
              <a:t>worden</a:t>
            </a:r>
            <a:r>
              <a:rPr sz="1800" spc="160" dirty="0">
                <a:solidFill>
                  <a:srgbClr val="FFFFFF"/>
                </a:solidFill>
                <a:latin typeface="Carlito"/>
                <a:cs typeface="Carlito"/>
              </a:rPr>
              <a:t> </a:t>
            </a:r>
            <a:r>
              <a:rPr sz="1800" spc="-5" dirty="0">
                <a:solidFill>
                  <a:srgbClr val="FFFFFF"/>
                </a:solidFill>
                <a:latin typeface="Carlito"/>
                <a:cs typeface="Carlito"/>
              </a:rPr>
              <a:t>gemaakt</a:t>
            </a:r>
            <a:endParaRPr sz="1800" dirty="0">
              <a:latin typeface="Carlito"/>
              <a:cs typeface="Carlito"/>
            </a:endParaRPr>
          </a:p>
          <a:p>
            <a:pPr marL="12700">
              <a:lnSpc>
                <a:spcPct val="100000"/>
              </a:lnSpc>
              <a:spcBef>
                <a:spcPts val="785"/>
              </a:spcBef>
            </a:pPr>
            <a:r>
              <a:rPr sz="1800" spc="-5" dirty="0">
                <a:solidFill>
                  <a:srgbClr val="FFFFFF"/>
                </a:solidFill>
                <a:latin typeface="Carlito"/>
                <a:cs typeface="Carlito"/>
              </a:rPr>
              <a:t>=&gt; </a:t>
            </a:r>
            <a:r>
              <a:rPr sz="1800" dirty="0">
                <a:solidFill>
                  <a:srgbClr val="FFFFFF"/>
                </a:solidFill>
                <a:latin typeface="Carlito"/>
                <a:cs typeface="Carlito"/>
              </a:rPr>
              <a:t>alpha-linolenic acid </a:t>
            </a:r>
            <a:r>
              <a:rPr sz="1800" spc="-5" dirty="0">
                <a:solidFill>
                  <a:srgbClr val="FFFFFF"/>
                </a:solidFill>
                <a:latin typeface="Carlito"/>
                <a:cs typeface="Carlito"/>
              </a:rPr>
              <a:t>(an </a:t>
            </a:r>
            <a:r>
              <a:rPr sz="1800" spc="-10" dirty="0">
                <a:solidFill>
                  <a:srgbClr val="FFFFFF"/>
                </a:solidFill>
                <a:latin typeface="Carlito"/>
                <a:cs typeface="Carlito"/>
              </a:rPr>
              <a:t>omega-3 </a:t>
            </a:r>
            <a:r>
              <a:rPr sz="1800" spc="-20" dirty="0">
                <a:solidFill>
                  <a:srgbClr val="FFFFFF"/>
                </a:solidFill>
                <a:latin typeface="Carlito"/>
                <a:cs typeface="Carlito"/>
              </a:rPr>
              <a:t>fatty</a:t>
            </a:r>
            <a:r>
              <a:rPr sz="1800" spc="50" dirty="0">
                <a:solidFill>
                  <a:srgbClr val="FFFFFF"/>
                </a:solidFill>
                <a:latin typeface="Carlito"/>
                <a:cs typeface="Carlito"/>
              </a:rPr>
              <a:t> </a:t>
            </a:r>
            <a:r>
              <a:rPr sz="1800" dirty="0">
                <a:solidFill>
                  <a:srgbClr val="FFFFFF"/>
                </a:solidFill>
                <a:latin typeface="Carlito"/>
                <a:cs typeface="Carlito"/>
              </a:rPr>
              <a:t>acid)</a:t>
            </a:r>
            <a:endParaRPr sz="1800" dirty="0">
              <a:latin typeface="Carlito"/>
              <a:cs typeface="Carlito"/>
            </a:endParaRPr>
          </a:p>
          <a:p>
            <a:pPr marL="12700">
              <a:lnSpc>
                <a:spcPct val="100000"/>
              </a:lnSpc>
              <a:spcBef>
                <a:spcPts val="785"/>
              </a:spcBef>
            </a:pPr>
            <a:r>
              <a:rPr sz="1800" spc="-5" dirty="0">
                <a:solidFill>
                  <a:srgbClr val="FFFFFF"/>
                </a:solidFill>
                <a:latin typeface="Carlito"/>
                <a:cs typeface="Carlito"/>
              </a:rPr>
              <a:t>=&gt; </a:t>
            </a:r>
            <a:r>
              <a:rPr sz="1800" dirty="0">
                <a:solidFill>
                  <a:srgbClr val="FFFFFF"/>
                </a:solidFill>
                <a:latin typeface="Carlito"/>
                <a:cs typeface="Carlito"/>
              </a:rPr>
              <a:t>linoleic acid </a:t>
            </a:r>
            <a:r>
              <a:rPr sz="1800" spc="-5" dirty="0">
                <a:solidFill>
                  <a:srgbClr val="FFFFFF"/>
                </a:solidFill>
                <a:latin typeface="Carlito"/>
                <a:cs typeface="Carlito"/>
              </a:rPr>
              <a:t>(an </a:t>
            </a:r>
            <a:r>
              <a:rPr sz="1800" spc="-10" dirty="0">
                <a:solidFill>
                  <a:srgbClr val="FFFFFF"/>
                </a:solidFill>
                <a:latin typeface="Carlito"/>
                <a:cs typeface="Carlito"/>
              </a:rPr>
              <a:t>omega-6 </a:t>
            </a:r>
            <a:r>
              <a:rPr sz="1800" spc="-20" dirty="0">
                <a:solidFill>
                  <a:srgbClr val="FFFFFF"/>
                </a:solidFill>
                <a:latin typeface="Carlito"/>
                <a:cs typeface="Carlito"/>
              </a:rPr>
              <a:t>fatty</a:t>
            </a:r>
            <a:r>
              <a:rPr sz="1800" spc="50" dirty="0">
                <a:solidFill>
                  <a:srgbClr val="FFFFFF"/>
                </a:solidFill>
                <a:latin typeface="Carlito"/>
                <a:cs typeface="Carlito"/>
              </a:rPr>
              <a:t> </a:t>
            </a:r>
            <a:r>
              <a:rPr sz="1800" dirty="0">
                <a:solidFill>
                  <a:srgbClr val="FFFFFF"/>
                </a:solidFill>
                <a:latin typeface="Carlito"/>
                <a:cs typeface="Carlito"/>
              </a:rPr>
              <a:t>acid)</a:t>
            </a:r>
            <a:endParaRPr sz="1800" dirty="0">
              <a:latin typeface="Carlito"/>
              <a:cs typeface="Carlito"/>
            </a:endParaRPr>
          </a:p>
          <a:p>
            <a:pPr marL="12700">
              <a:lnSpc>
                <a:spcPct val="100000"/>
              </a:lnSpc>
              <a:spcBef>
                <a:spcPts val="780"/>
              </a:spcBef>
            </a:pPr>
            <a:r>
              <a:rPr sz="1800" spc="-5" dirty="0">
                <a:solidFill>
                  <a:srgbClr val="FFFFFF"/>
                </a:solidFill>
                <a:latin typeface="Carlito"/>
                <a:cs typeface="Carlito"/>
              </a:rPr>
              <a:t>=&gt; </a:t>
            </a:r>
            <a:r>
              <a:rPr sz="1800" spc="-15" dirty="0">
                <a:solidFill>
                  <a:srgbClr val="FFFFFF"/>
                </a:solidFill>
                <a:latin typeface="Carlito"/>
                <a:cs typeface="Carlito"/>
              </a:rPr>
              <a:t>Zitten </a:t>
            </a:r>
            <a:r>
              <a:rPr sz="1800" dirty="0">
                <a:solidFill>
                  <a:srgbClr val="FFFFFF"/>
                </a:solidFill>
                <a:latin typeface="Carlito"/>
                <a:cs typeface="Carlito"/>
              </a:rPr>
              <a:t>in </a:t>
            </a:r>
            <a:r>
              <a:rPr sz="1800" spc="-20" dirty="0">
                <a:solidFill>
                  <a:srgbClr val="FFFF00"/>
                </a:solidFill>
                <a:latin typeface="Carlito"/>
                <a:cs typeface="Carlito"/>
              </a:rPr>
              <a:t>vette </a:t>
            </a:r>
            <a:r>
              <a:rPr sz="1800" dirty="0">
                <a:solidFill>
                  <a:srgbClr val="FFFF00"/>
                </a:solidFill>
                <a:latin typeface="Carlito"/>
                <a:cs typeface="Carlito"/>
              </a:rPr>
              <a:t>vis </a:t>
            </a:r>
            <a:r>
              <a:rPr sz="1800" spc="-5" dirty="0">
                <a:solidFill>
                  <a:srgbClr val="FFFFFF"/>
                </a:solidFill>
                <a:latin typeface="Carlito"/>
                <a:cs typeface="Carlito"/>
              </a:rPr>
              <a:t>(zalm, </a:t>
            </a:r>
            <a:r>
              <a:rPr sz="1800" dirty="0">
                <a:solidFill>
                  <a:srgbClr val="FFFFFF"/>
                </a:solidFill>
                <a:latin typeface="Carlito"/>
                <a:cs typeface="Carlito"/>
              </a:rPr>
              <a:t>haring, </a:t>
            </a:r>
            <a:r>
              <a:rPr sz="1800" spc="-5" dirty="0">
                <a:solidFill>
                  <a:srgbClr val="FFFFFF"/>
                </a:solidFill>
                <a:latin typeface="Carlito"/>
                <a:cs typeface="Carlito"/>
              </a:rPr>
              <a:t>makreel,</a:t>
            </a:r>
            <a:r>
              <a:rPr sz="1800" spc="90" dirty="0">
                <a:solidFill>
                  <a:srgbClr val="FFFFFF"/>
                </a:solidFill>
                <a:latin typeface="Carlito"/>
                <a:cs typeface="Carlito"/>
              </a:rPr>
              <a:t> </a:t>
            </a:r>
            <a:r>
              <a:rPr sz="1800" spc="-10" dirty="0">
                <a:solidFill>
                  <a:srgbClr val="FFFFFF"/>
                </a:solidFill>
                <a:latin typeface="Carlito"/>
                <a:cs typeface="Carlito"/>
              </a:rPr>
              <a:t>sardientjes)</a:t>
            </a:r>
            <a:endParaRPr sz="1800" dirty="0">
              <a:latin typeface="Carlito"/>
              <a:cs typeface="Carlito"/>
            </a:endParaRPr>
          </a:p>
          <a:p>
            <a:pPr>
              <a:lnSpc>
                <a:spcPct val="100000"/>
              </a:lnSpc>
            </a:pPr>
            <a:endParaRPr sz="1800" dirty="0">
              <a:latin typeface="Carlito"/>
              <a:cs typeface="Carlito"/>
            </a:endParaRPr>
          </a:p>
          <a:p>
            <a:pPr marL="241300" indent="-228600">
              <a:lnSpc>
                <a:spcPct val="100000"/>
              </a:lnSpc>
              <a:spcBef>
                <a:spcPts val="1535"/>
              </a:spcBef>
              <a:buFont typeface="Arial"/>
              <a:buChar char="•"/>
              <a:tabLst>
                <a:tab pos="240665" algn="l"/>
                <a:tab pos="241300" algn="l"/>
              </a:tabLst>
            </a:pPr>
            <a:r>
              <a:rPr sz="1800" spc="-10" dirty="0">
                <a:solidFill>
                  <a:srgbClr val="FFFFFF"/>
                </a:solidFill>
                <a:latin typeface="Carlito"/>
                <a:cs typeface="Carlito"/>
              </a:rPr>
              <a:t>Energieopslag </a:t>
            </a:r>
            <a:r>
              <a:rPr sz="1800" spc="-15" dirty="0">
                <a:solidFill>
                  <a:srgbClr val="FFFFFF"/>
                </a:solidFill>
                <a:latin typeface="Carlito"/>
                <a:cs typeface="Carlito"/>
              </a:rPr>
              <a:t>(suiker kan worden omgezet </a:t>
            </a:r>
            <a:r>
              <a:rPr sz="1800" dirty="0">
                <a:solidFill>
                  <a:srgbClr val="FFFFFF"/>
                </a:solidFill>
                <a:latin typeface="Carlito"/>
                <a:cs typeface="Carlito"/>
              </a:rPr>
              <a:t>in</a:t>
            </a:r>
            <a:r>
              <a:rPr sz="1800" spc="135" dirty="0">
                <a:solidFill>
                  <a:srgbClr val="FFFFFF"/>
                </a:solidFill>
                <a:latin typeface="Carlito"/>
                <a:cs typeface="Carlito"/>
              </a:rPr>
              <a:t> </a:t>
            </a:r>
            <a:r>
              <a:rPr sz="1800" spc="-10" dirty="0">
                <a:solidFill>
                  <a:srgbClr val="FFFFFF"/>
                </a:solidFill>
                <a:latin typeface="Carlito"/>
                <a:cs typeface="Carlito"/>
              </a:rPr>
              <a:t>vet)</a:t>
            </a:r>
            <a:endParaRPr sz="1800" dirty="0">
              <a:latin typeface="Carlito"/>
              <a:cs typeface="Carlito"/>
            </a:endParaRPr>
          </a:p>
          <a:p>
            <a:pPr>
              <a:lnSpc>
                <a:spcPct val="100000"/>
              </a:lnSpc>
              <a:buClr>
                <a:srgbClr val="FFFFFF"/>
              </a:buClr>
              <a:buFont typeface="Arial"/>
              <a:buChar char="•"/>
            </a:pPr>
            <a:endParaRPr sz="3050" dirty="0">
              <a:latin typeface="Carlito"/>
              <a:cs typeface="Carlito"/>
            </a:endParaRPr>
          </a:p>
          <a:p>
            <a:pPr marL="241300" indent="-228600">
              <a:lnSpc>
                <a:spcPct val="100000"/>
              </a:lnSpc>
              <a:spcBef>
                <a:spcPts val="5"/>
              </a:spcBef>
              <a:buFont typeface="Arial"/>
              <a:buChar char="•"/>
              <a:tabLst>
                <a:tab pos="240665" algn="l"/>
                <a:tab pos="241300" algn="l"/>
              </a:tabLst>
            </a:pPr>
            <a:r>
              <a:rPr sz="1800" spc="-5" dirty="0">
                <a:solidFill>
                  <a:srgbClr val="FFFFFF"/>
                </a:solidFill>
                <a:latin typeface="Carlito"/>
                <a:cs typeface="Carlito"/>
              </a:rPr>
              <a:t>Liposomen </a:t>
            </a:r>
            <a:r>
              <a:rPr sz="1800" spc="-10" dirty="0">
                <a:solidFill>
                  <a:srgbClr val="FFFFFF"/>
                </a:solidFill>
                <a:latin typeface="Carlito"/>
                <a:cs typeface="Carlito"/>
              </a:rPr>
              <a:t>(vector voor </a:t>
            </a:r>
            <a:r>
              <a:rPr sz="1800" dirty="0">
                <a:solidFill>
                  <a:srgbClr val="FFFFFF"/>
                </a:solidFill>
                <a:latin typeface="Carlito"/>
                <a:cs typeface="Carlito"/>
              </a:rPr>
              <a:t>mRNA</a:t>
            </a:r>
            <a:r>
              <a:rPr sz="1800" spc="25" dirty="0">
                <a:solidFill>
                  <a:srgbClr val="FFFFFF"/>
                </a:solidFill>
                <a:latin typeface="Carlito"/>
                <a:cs typeface="Carlito"/>
              </a:rPr>
              <a:t> </a:t>
            </a:r>
            <a:r>
              <a:rPr sz="1800" spc="-5" dirty="0" err="1">
                <a:solidFill>
                  <a:srgbClr val="FFFFFF"/>
                </a:solidFill>
                <a:latin typeface="Carlito"/>
                <a:cs typeface="Carlito"/>
              </a:rPr>
              <a:t>vaccin</a:t>
            </a:r>
            <a:r>
              <a:rPr sz="1800" spc="-5" dirty="0">
                <a:solidFill>
                  <a:srgbClr val="FFFFFF"/>
                </a:solidFill>
                <a:latin typeface="Carlito"/>
                <a:cs typeface="Carlito"/>
              </a:rPr>
              <a:t>)</a:t>
            </a:r>
            <a:endParaRPr lang="nl-NL" sz="1800" spc="-5" dirty="0">
              <a:solidFill>
                <a:srgbClr val="FFFFFF"/>
              </a:solidFill>
              <a:latin typeface="Carlito"/>
              <a:cs typeface="Carlito"/>
            </a:endParaRPr>
          </a:p>
          <a:p>
            <a:pPr marL="241300" indent="-228600">
              <a:lnSpc>
                <a:spcPct val="100000"/>
              </a:lnSpc>
              <a:spcBef>
                <a:spcPts val="5"/>
              </a:spcBef>
              <a:buFont typeface="Arial"/>
              <a:buChar char="•"/>
              <a:tabLst>
                <a:tab pos="240665" algn="l"/>
                <a:tab pos="241300" algn="l"/>
              </a:tabLst>
            </a:pPr>
            <a:endParaRPr lang="nl-NL" spc="-5" dirty="0">
              <a:solidFill>
                <a:srgbClr val="FFFFFF"/>
              </a:solidFill>
              <a:latin typeface="Carlito"/>
              <a:cs typeface="Carlito"/>
            </a:endParaRPr>
          </a:p>
          <a:p>
            <a:pPr marL="241300" indent="-228600">
              <a:lnSpc>
                <a:spcPct val="100000"/>
              </a:lnSpc>
              <a:spcBef>
                <a:spcPts val="5"/>
              </a:spcBef>
              <a:buFont typeface="Arial"/>
              <a:buChar char="•"/>
              <a:tabLst>
                <a:tab pos="240665" algn="l"/>
                <a:tab pos="241300" algn="l"/>
              </a:tabLst>
            </a:pPr>
            <a:r>
              <a:rPr lang="nl-NL" dirty="0">
                <a:latin typeface="Carlito"/>
                <a:cs typeface="Carlito"/>
                <a:hlinkClick r:id="rId2"/>
              </a:rPr>
              <a:t>https://nl.wikipedia.org/wiki/Vet</a:t>
            </a:r>
            <a:endParaRPr lang="nl-NL" dirty="0">
              <a:latin typeface="Carlito"/>
              <a:cs typeface="Carlito"/>
            </a:endParaRPr>
          </a:p>
          <a:p>
            <a:pPr marL="241300" indent="-228600">
              <a:lnSpc>
                <a:spcPct val="100000"/>
              </a:lnSpc>
              <a:spcBef>
                <a:spcPts val="5"/>
              </a:spcBef>
              <a:buFont typeface="Arial"/>
              <a:buChar char="•"/>
              <a:tabLst>
                <a:tab pos="240665" algn="l"/>
                <a:tab pos="241300" algn="l"/>
              </a:tabLst>
            </a:pPr>
            <a:endParaRPr sz="1800" dirty="0">
              <a:latin typeface="Carlito"/>
              <a:cs typeface="Carlit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DA3010-D287-E007-5B83-E1ACFF17D975}"/>
              </a:ext>
            </a:extLst>
          </p:cNvPr>
          <p:cNvSpPr>
            <a:spLocks noGrp="1"/>
          </p:cNvSpPr>
          <p:nvPr>
            <p:ph type="title"/>
          </p:nvPr>
        </p:nvSpPr>
        <p:spPr/>
        <p:txBody>
          <a:bodyPr>
            <a:normAutofit/>
          </a:bodyPr>
          <a:lstStyle/>
          <a:p>
            <a:r>
              <a:rPr lang="en-US" sz="2800" b="1" dirty="0"/>
              <a:t>The Regulation of Fat Metabolism during Aerobic Exercise</a:t>
            </a:r>
            <a:endParaRPr lang="nl-NL" sz="2800" dirty="0"/>
          </a:p>
        </p:txBody>
      </p:sp>
      <p:sp>
        <p:nvSpPr>
          <p:cNvPr id="3" name="Tijdelijke aanduiding voor inhoud 2">
            <a:extLst>
              <a:ext uri="{FF2B5EF4-FFF2-40B4-BE49-F238E27FC236}">
                <a16:creationId xmlns:a16="http://schemas.microsoft.com/office/drawing/2014/main" id="{B521EED4-39B7-3664-6876-92FE2CA17E79}"/>
              </a:ext>
            </a:extLst>
          </p:cNvPr>
          <p:cNvSpPr>
            <a:spLocks noGrp="1"/>
          </p:cNvSpPr>
          <p:nvPr>
            <p:ph idx="1"/>
          </p:nvPr>
        </p:nvSpPr>
        <p:spPr>
          <a:xfrm>
            <a:off x="729143" y="1842403"/>
            <a:ext cx="5257800" cy="4351338"/>
          </a:xfrm>
        </p:spPr>
        <p:txBody>
          <a:bodyPr>
            <a:normAutofit/>
          </a:bodyPr>
          <a:lstStyle/>
          <a:p>
            <a:r>
              <a:rPr lang="en-US" sz="1800" dirty="0">
                <a:solidFill>
                  <a:schemeClr val="bg1"/>
                </a:solidFill>
              </a:rPr>
              <a:t>In this review, we report some studies concerning the relationship between exercise and the aforementioned processes also in light of hormonal controls and molecular regulations within fat and skeletal muscle cells.</a:t>
            </a:r>
          </a:p>
          <a:p>
            <a:r>
              <a:rPr lang="nl-NL" sz="1800" dirty="0">
                <a:solidFill>
                  <a:schemeClr val="bg1"/>
                </a:solidFill>
                <a:hlinkClick r:id="rId2">
                  <a:extLst>
                    <a:ext uri="{A12FA001-AC4F-418D-AE19-62706E023703}">
                      <ahyp:hlinkClr xmlns:ahyp="http://schemas.microsoft.com/office/drawing/2018/hyperlinkcolor" val="tx"/>
                    </a:ext>
                  </a:extLst>
                </a:hlinkClick>
              </a:rPr>
              <a:t>https://pmc.ncbi.nlm.nih.gov/articles/PMC7767423</a:t>
            </a:r>
            <a:endParaRPr lang="nl-NL" sz="1800" dirty="0">
              <a:solidFill>
                <a:schemeClr val="bg1"/>
              </a:solidFill>
            </a:endParaRPr>
          </a:p>
          <a:p>
            <a:r>
              <a:rPr lang="nl-NL" sz="1800" dirty="0">
                <a:solidFill>
                  <a:schemeClr val="bg1"/>
                </a:solidFill>
                <a:hlinkClick r:id="rId3">
                  <a:extLst>
                    <a:ext uri="{A12FA001-AC4F-418D-AE19-62706E023703}">
                      <ahyp:hlinkClr xmlns:ahyp="http://schemas.microsoft.com/office/drawing/2018/hyperlinkcolor" val="tx"/>
                    </a:ext>
                  </a:extLst>
                </a:hlinkClick>
              </a:rPr>
              <a:t>https://www.researchgate.net/figure/Relative-use-of-fat-and-carbohydrate-as-metabolic-fuels-depends-on-exercise_fig5_47545323</a:t>
            </a:r>
            <a:endParaRPr lang="nl-NL" sz="1800" dirty="0">
              <a:solidFill>
                <a:schemeClr val="bg1"/>
              </a:solidFill>
            </a:endParaRPr>
          </a:p>
          <a:p>
            <a:endParaRPr lang="nl-NL" sz="1800" dirty="0">
              <a:solidFill>
                <a:schemeClr val="bg1"/>
              </a:solidFill>
            </a:endParaRPr>
          </a:p>
        </p:txBody>
      </p:sp>
      <p:pic>
        <p:nvPicPr>
          <p:cNvPr id="4" name="Afbeelding 3">
            <a:extLst>
              <a:ext uri="{FF2B5EF4-FFF2-40B4-BE49-F238E27FC236}">
                <a16:creationId xmlns:a16="http://schemas.microsoft.com/office/drawing/2014/main" id="{3ED8CBB1-2F67-38A9-CD95-D48C892EB5BB}"/>
              </a:ext>
            </a:extLst>
          </p:cNvPr>
          <p:cNvPicPr>
            <a:picLocks noChangeAspect="1"/>
          </p:cNvPicPr>
          <p:nvPr/>
        </p:nvPicPr>
        <p:blipFill>
          <a:blip r:embed="rId4"/>
          <a:stretch>
            <a:fillRect/>
          </a:stretch>
        </p:blipFill>
        <p:spPr>
          <a:xfrm>
            <a:off x="6585358" y="1781583"/>
            <a:ext cx="5035230" cy="3139614"/>
          </a:xfrm>
          <a:prstGeom prst="rect">
            <a:avLst/>
          </a:prstGeom>
        </p:spPr>
      </p:pic>
    </p:spTree>
    <p:extLst>
      <p:ext uri="{BB962C8B-B14F-4D97-AF65-F5344CB8AC3E}">
        <p14:creationId xmlns:p14="http://schemas.microsoft.com/office/powerpoint/2010/main" val="30660449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73618"/>
            <a:ext cx="6272426" cy="446916"/>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Fermentation </a:t>
            </a:r>
            <a:r>
              <a:rPr sz="2800" spc="-105" dirty="0">
                <a:solidFill>
                  <a:srgbClr val="FFFFFF"/>
                </a:solidFill>
              </a:rPr>
              <a:t>v. </a:t>
            </a:r>
            <a:r>
              <a:rPr sz="2800" dirty="0">
                <a:solidFill>
                  <a:srgbClr val="FFFFFF"/>
                </a:solidFill>
              </a:rPr>
              <a:t>Oxidative respiration in</a:t>
            </a:r>
            <a:r>
              <a:rPr sz="2800" spc="-160" dirty="0">
                <a:solidFill>
                  <a:srgbClr val="FFFFFF"/>
                </a:solidFill>
              </a:rPr>
              <a:t> </a:t>
            </a:r>
            <a:r>
              <a:rPr sz="2800" spc="-75" dirty="0">
                <a:solidFill>
                  <a:srgbClr val="FFFFFF"/>
                </a:solidFill>
              </a:rPr>
              <a:t>ATP</a:t>
            </a:r>
            <a:endParaRPr sz="2800" dirty="0"/>
          </a:p>
        </p:txBody>
      </p:sp>
      <p:sp>
        <p:nvSpPr>
          <p:cNvPr id="3" name="object 3"/>
          <p:cNvSpPr/>
          <p:nvPr/>
        </p:nvSpPr>
        <p:spPr>
          <a:xfrm>
            <a:off x="924305" y="1619248"/>
            <a:ext cx="9132570" cy="5123180"/>
          </a:xfrm>
          <a:custGeom>
            <a:avLst/>
            <a:gdLst/>
            <a:ahLst/>
            <a:cxnLst/>
            <a:rect l="l" t="t" r="r" b="b"/>
            <a:pathLst>
              <a:path w="9132570" h="5123180">
                <a:moveTo>
                  <a:pt x="9132570" y="0"/>
                </a:moveTo>
                <a:lnTo>
                  <a:pt x="0" y="0"/>
                </a:lnTo>
                <a:lnTo>
                  <a:pt x="0" y="5122926"/>
                </a:lnTo>
                <a:lnTo>
                  <a:pt x="9132570" y="5122926"/>
                </a:lnTo>
                <a:lnTo>
                  <a:pt x="9132570" y="0"/>
                </a:lnTo>
                <a:close/>
              </a:path>
            </a:pathLst>
          </a:custGeom>
          <a:solidFill>
            <a:srgbClr val="FFFFFF"/>
          </a:solidFill>
        </p:spPr>
        <p:txBody>
          <a:bodyPr wrap="square" lIns="0" tIns="0" rIns="0" bIns="0" rtlCol="0"/>
          <a:lstStyle/>
          <a:p>
            <a:endParaRPr/>
          </a:p>
        </p:txBody>
      </p:sp>
      <p:sp>
        <p:nvSpPr>
          <p:cNvPr id="4" name="object 4"/>
          <p:cNvSpPr txBox="1"/>
          <p:nvPr/>
        </p:nvSpPr>
        <p:spPr>
          <a:xfrm>
            <a:off x="1003300" y="1548892"/>
            <a:ext cx="7858125" cy="5064125"/>
          </a:xfrm>
          <a:prstGeom prst="rect">
            <a:avLst/>
          </a:prstGeom>
        </p:spPr>
        <p:txBody>
          <a:bodyPr vert="horz" wrap="square" lIns="0" tIns="12700" rIns="0" bIns="0" rtlCol="0">
            <a:spAutoFit/>
          </a:bodyPr>
          <a:lstStyle/>
          <a:p>
            <a:pPr marL="241300" indent="-228600">
              <a:lnSpc>
                <a:spcPct val="100000"/>
              </a:lnSpc>
              <a:spcBef>
                <a:spcPts val="100"/>
              </a:spcBef>
              <a:buFont typeface="Arial"/>
              <a:buChar char="•"/>
              <a:tabLst>
                <a:tab pos="240665" algn="l"/>
                <a:tab pos="241300" algn="l"/>
                <a:tab pos="5499100" algn="l"/>
              </a:tabLst>
            </a:pPr>
            <a:r>
              <a:rPr sz="2200" spc="-10" dirty="0">
                <a:latin typeface="Carlito"/>
                <a:cs typeface="Carlito"/>
              </a:rPr>
              <a:t>Fermentatie: </a:t>
            </a:r>
            <a:r>
              <a:rPr sz="2200" spc="5" dirty="0">
                <a:latin typeface="Carlito"/>
                <a:cs typeface="Carlito"/>
              </a:rPr>
              <a:t> </a:t>
            </a:r>
            <a:r>
              <a:rPr sz="2200" dirty="0">
                <a:latin typeface="Carlito"/>
                <a:cs typeface="Carlito"/>
              </a:rPr>
              <a:t>2</a:t>
            </a:r>
            <a:r>
              <a:rPr sz="2200" spc="10" dirty="0">
                <a:latin typeface="Carlito"/>
                <a:cs typeface="Carlito"/>
              </a:rPr>
              <a:t> </a:t>
            </a:r>
            <a:r>
              <a:rPr sz="2200" spc="-65" dirty="0">
                <a:latin typeface="Carlito"/>
                <a:cs typeface="Carlito"/>
              </a:rPr>
              <a:t>ATP	</a:t>
            </a:r>
            <a:r>
              <a:rPr sz="2200" spc="-10" dirty="0">
                <a:latin typeface="Carlito"/>
                <a:cs typeface="Carlito"/>
              </a:rPr>
              <a:t>zonder</a:t>
            </a:r>
            <a:r>
              <a:rPr sz="2200" spc="-20" dirty="0">
                <a:latin typeface="Carlito"/>
                <a:cs typeface="Carlito"/>
              </a:rPr>
              <a:t> </a:t>
            </a:r>
            <a:r>
              <a:rPr sz="2200" spc="-15" dirty="0">
                <a:latin typeface="Carlito"/>
                <a:cs typeface="Carlito"/>
              </a:rPr>
              <a:t>zuurstof</a:t>
            </a:r>
            <a:endParaRPr sz="2200">
              <a:latin typeface="Carlito"/>
              <a:cs typeface="Carlito"/>
            </a:endParaRPr>
          </a:p>
          <a:p>
            <a:pPr>
              <a:lnSpc>
                <a:spcPct val="100000"/>
              </a:lnSpc>
              <a:buFont typeface="Arial"/>
              <a:buChar char="•"/>
            </a:pPr>
            <a:endParaRPr sz="2500">
              <a:latin typeface="Carlito"/>
              <a:cs typeface="Carlito"/>
            </a:endParaRPr>
          </a:p>
          <a:p>
            <a:pPr marL="241300" indent="-228600">
              <a:lnSpc>
                <a:spcPct val="100000"/>
              </a:lnSpc>
              <a:spcBef>
                <a:spcPts val="5"/>
              </a:spcBef>
              <a:buFont typeface="Arial"/>
              <a:buChar char="•"/>
              <a:tabLst>
                <a:tab pos="240665" algn="l"/>
                <a:tab pos="241300" algn="l"/>
                <a:tab pos="1386205" algn="l"/>
                <a:tab pos="5499100" algn="l"/>
              </a:tabLst>
            </a:pPr>
            <a:r>
              <a:rPr sz="2200" spc="-15" dirty="0">
                <a:latin typeface="Carlito"/>
                <a:cs typeface="Carlito"/>
              </a:rPr>
              <a:t>Krebs:	</a:t>
            </a:r>
            <a:r>
              <a:rPr sz="2200" dirty="0">
                <a:latin typeface="Carlito"/>
                <a:cs typeface="Carlito"/>
              </a:rPr>
              <a:t>38 </a:t>
            </a:r>
            <a:r>
              <a:rPr sz="2200" spc="-65" dirty="0">
                <a:latin typeface="Carlito"/>
                <a:cs typeface="Carlito"/>
              </a:rPr>
              <a:t>ATP</a:t>
            </a:r>
            <a:r>
              <a:rPr sz="2200" spc="20" dirty="0">
                <a:latin typeface="Carlito"/>
                <a:cs typeface="Carlito"/>
              </a:rPr>
              <a:t> </a:t>
            </a:r>
            <a:r>
              <a:rPr sz="2200" spc="-5" dirty="0">
                <a:latin typeface="Carlito"/>
                <a:cs typeface="Carlito"/>
              </a:rPr>
              <a:t>(19x</a:t>
            </a:r>
            <a:r>
              <a:rPr sz="2200" spc="-10" dirty="0">
                <a:latin typeface="Carlito"/>
                <a:cs typeface="Carlito"/>
              </a:rPr>
              <a:t> </a:t>
            </a:r>
            <a:r>
              <a:rPr sz="2200" dirty="0">
                <a:latin typeface="Carlito"/>
                <a:cs typeface="Carlito"/>
              </a:rPr>
              <a:t>meer!)	</a:t>
            </a:r>
            <a:r>
              <a:rPr sz="2200" spc="-5" dirty="0">
                <a:latin typeface="Carlito"/>
                <a:cs typeface="Carlito"/>
              </a:rPr>
              <a:t>met</a:t>
            </a:r>
            <a:r>
              <a:rPr sz="2200" spc="-10" dirty="0">
                <a:latin typeface="Carlito"/>
                <a:cs typeface="Carlito"/>
              </a:rPr>
              <a:t> </a:t>
            </a:r>
            <a:r>
              <a:rPr sz="2200" spc="-15" dirty="0">
                <a:latin typeface="Carlito"/>
                <a:cs typeface="Carlito"/>
              </a:rPr>
              <a:t>zuurstof</a:t>
            </a:r>
            <a:endParaRPr sz="2200">
              <a:latin typeface="Carlito"/>
              <a:cs typeface="Carlito"/>
            </a:endParaRPr>
          </a:p>
          <a:p>
            <a:pPr>
              <a:lnSpc>
                <a:spcPct val="100000"/>
              </a:lnSpc>
              <a:spcBef>
                <a:spcPts val="5"/>
              </a:spcBef>
              <a:buFont typeface="Arial"/>
              <a:buChar char="•"/>
            </a:pPr>
            <a:endParaRPr sz="2500">
              <a:latin typeface="Carlito"/>
              <a:cs typeface="Carlito"/>
            </a:endParaRPr>
          </a:p>
          <a:p>
            <a:pPr marL="241300" indent="-228600">
              <a:lnSpc>
                <a:spcPct val="100000"/>
              </a:lnSpc>
              <a:buFont typeface="Arial"/>
              <a:buChar char="•"/>
              <a:tabLst>
                <a:tab pos="240665" algn="l"/>
                <a:tab pos="241300" algn="l"/>
              </a:tabLst>
            </a:pPr>
            <a:r>
              <a:rPr sz="2200" spc="-10" dirty="0">
                <a:latin typeface="Carlito"/>
                <a:cs typeface="Carlito"/>
              </a:rPr>
              <a:t>Energie </a:t>
            </a:r>
            <a:r>
              <a:rPr sz="2200" dirty="0">
                <a:latin typeface="Carlito"/>
                <a:cs typeface="Carlito"/>
              </a:rPr>
              <a:t>in </a:t>
            </a:r>
            <a:r>
              <a:rPr sz="2200" spc="-10" dirty="0">
                <a:latin typeface="Carlito"/>
                <a:cs typeface="Carlito"/>
              </a:rPr>
              <a:t>elektronen </a:t>
            </a:r>
            <a:r>
              <a:rPr sz="2200" spc="-15" dirty="0">
                <a:latin typeface="Carlito"/>
                <a:cs typeface="Carlito"/>
              </a:rPr>
              <a:t>wordt </a:t>
            </a:r>
            <a:r>
              <a:rPr sz="2200" spc="-20" dirty="0">
                <a:latin typeface="Carlito"/>
                <a:cs typeface="Carlito"/>
              </a:rPr>
              <a:t>afgetapt </a:t>
            </a:r>
            <a:r>
              <a:rPr sz="2200" spc="-5" dirty="0">
                <a:latin typeface="Carlito"/>
                <a:cs typeface="Carlito"/>
              </a:rPr>
              <a:t>(in </a:t>
            </a:r>
            <a:r>
              <a:rPr sz="2200" spc="-10" dirty="0">
                <a:latin typeface="Carlito"/>
                <a:cs typeface="Carlito"/>
              </a:rPr>
              <a:t>stapjes) </a:t>
            </a:r>
            <a:r>
              <a:rPr sz="2200" dirty="0">
                <a:latin typeface="Carlito"/>
                <a:cs typeface="Carlito"/>
              </a:rPr>
              <a:t>en </a:t>
            </a:r>
            <a:r>
              <a:rPr sz="2200" spc="-15" dirty="0">
                <a:latin typeface="Carlito"/>
                <a:cs typeface="Carlito"/>
              </a:rPr>
              <a:t>omgezet </a:t>
            </a:r>
            <a:r>
              <a:rPr sz="2200" dirty="0">
                <a:latin typeface="Carlito"/>
                <a:cs typeface="Carlito"/>
              </a:rPr>
              <a:t>in</a:t>
            </a:r>
            <a:r>
              <a:rPr sz="2200" spc="40" dirty="0">
                <a:latin typeface="Carlito"/>
                <a:cs typeface="Carlito"/>
              </a:rPr>
              <a:t> </a:t>
            </a:r>
            <a:r>
              <a:rPr sz="2200" spc="-65" dirty="0">
                <a:latin typeface="Carlito"/>
                <a:cs typeface="Carlito"/>
              </a:rPr>
              <a:t>ATP</a:t>
            </a:r>
            <a:endParaRPr sz="2200">
              <a:latin typeface="Carlito"/>
              <a:cs typeface="Carlito"/>
            </a:endParaRPr>
          </a:p>
          <a:p>
            <a:pPr marL="241300" indent="-228600">
              <a:lnSpc>
                <a:spcPct val="100000"/>
              </a:lnSpc>
              <a:spcBef>
                <a:spcPts val="204"/>
              </a:spcBef>
              <a:buFont typeface="Arial"/>
              <a:buChar char="•"/>
              <a:tabLst>
                <a:tab pos="240665" algn="l"/>
                <a:tab pos="241300" algn="l"/>
              </a:tabLst>
            </a:pPr>
            <a:r>
              <a:rPr sz="2200" dirty="0">
                <a:latin typeface="Carlito"/>
                <a:cs typeface="Carlito"/>
              </a:rPr>
              <a:t>Bij </a:t>
            </a:r>
            <a:r>
              <a:rPr sz="2200" spc="-10" dirty="0">
                <a:latin typeface="Carlito"/>
                <a:cs typeface="Carlito"/>
              </a:rPr>
              <a:t>directe </a:t>
            </a:r>
            <a:r>
              <a:rPr sz="2200" spc="-15" dirty="0">
                <a:latin typeface="Carlito"/>
                <a:cs typeface="Carlito"/>
              </a:rPr>
              <a:t>oxidatie wordt </a:t>
            </a:r>
            <a:r>
              <a:rPr sz="2200" spc="-5" dirty="0">
                <a:latin typeface="Carlito"/>
                <a:cs typeface="Carlito"/>
              </a:rPr>
              <a:t>de energie </a:t>
            </a:r>
            <a:r>
              <a:rPr sz="2200" spc="-20" dirty="0">
                <a:latin typeface="Carlito"/>
                <a:cs typeface="Carlito"/>
              </a:rPr>
              <a:t>omgezet </a:t>
            </a:r>
            <a:r>
              <a:rPr sz="2200" dirty="0">
                <a:latin typeface="Carlito"/>
                <a:cs typeface="Carlito"/>
              </a:rPr>
              <a:t>in </a:t>
            </a:r>
            <a:r>
              <a:rPr sz="2200" spc="-15" dirty="0">
                <a:latin typeface="Carlito"/>
                <a:cs typeface="Carlito"/>
              </a:rPr>
              <a:t>fotonen</a:t>
            </a:r>
            <a:r>
              <a:rPr sz="2200" spc="40" dirty="0">
                <a:latin typeface="Carlito"/>
                <a:cs typeface="Carlito"/>
              </a:rPr>
              <a:t> </a:t>
            </a:r>
            <a:r>
              <a:rPr sz="2200" spc="-10" dirty="0">
                <a:latin typeface="Carlito"/>
                <a:cs typeface="Carlito"/>
              </a:rPr>
              <a:t>(vuur)</a:t>
            </a:r>
            <a:endParaRPr sz="2200">
              <a:latin typeface="Carlito"/>
              <a:cs typeface="Carlito"/>
            </a:endParaRPr>
          </a:p>
          <a:p>
            <a:pPr>
              <a:lnSpc>
                <a:spcPct val="100000"/>
              </a:lnSpc>
              <a:spcBef>
                <a:spcPts val="50"/>
              </a:spcBef>
              <a:buFont typeface="Arial"/>
              <a:buChar char="•"/>
            </a:pPr>
            <a:endParaRPr sz="2300">
              <a:latin typeface="Carlito"/>
              <a:cs typeface="Carlito"/>
            </a:endParaRPr>
          </a:p>
          <a:p>
            <a:pPr marL="12700" marR="4182745">
              <a:lnSpc>
                <a:spcPct val="107700"/>
              </a:lnSpc>
              <a:buFont typeface="Arial"/>
              <a:buChar char="•"/>
              <a:tabLst>
                <a:tab pos="240665" algn="l"/>
                <a:tab pos="241300" algn="l"/>
              </a:tabLst>
            </a:pPr>
            <a:r>
              <a:rPr sz="2200" spc="-50" dirty="0">
                <a:latin typeface="Carlito"/>
                <a:cs typeface="Carlito"/>
              </a:rPr>
              <a:t>ATP: </a:t>
            </a:r>
            <a:r>
              <a:rPr sz="2200" u="heavy" spc="-50" dirty="0">
                <a:solidFill>
                  <a:srgbClr val="0462C1"/>
                </a:solidFill>
                <a:uFill>
                  <a:solidFill>
                    <a:srgbClr val="0462C1"/>
                  </a:solidFill>
                </a:uFill>
                <a:latin typeface="Carlito"/>
                <a:cs typeface="Carlito"/>
                <a:hlinkClick r:id="rId2"/>
              </a:rPr>
              <a:t> </a:t>
            </a:r>
            <a:r>
              <a:rPr sz="2200" u="heavy" spc="-10" dirty="0">
                <a:solidFill>
                  <a:srgbClr val="0462C1"/>
                </a:solidFill>
                <a:uFill>
                  <a:solidFill>
                    <a:srgbClr val="0462C1"/>
                  </a:solidFill>
                </a:uFill>
                <a:latin typeface="Carlito"/>
                <a:cs typeface="Carlito"/>
                <a:hlinkClick r:id="rId2"/>
              </a:rPr>
              <a:t>https://youtu.be/5GMLIMIVUvo</a:t>
            </a:r>
            <a:endParaRPr sz="2200">
              <a:latin typeface="Carlito"/>
              <a:cs typeface="Carlito"/>
            </a:endParaRPr>
          </a:p>
          <a:p>
            <a:pPr marL="12700" marR="1986914">
              <a:lnSpc>
                <a:spcPts val="2850"/>
              </a:lnSpc>
              <a:spcBef>
                <a:spcPts val="130"/>
              </a:spcBef>
            </a:pPr>
            <a:r>
              <a:rPr sz="2200" u="heavy" spc="-15" dirty="0">
                <a:solidFill>
                  <a:srgbClr val="0462C1"/>
                </a:solidFill>
                <a:uFill>
                  <a:solidFill>
                    <a:srgbClr val="0462C1"/>
                  </a:solidFill>
                </a:uFill>
                <a:latin typeface="Carlito"/>
                <a:cs typeface="Carlito"/>
                <a:hlinkClick r:id="rId3"/>
              </a:rPr>
              <a:t>https://www.youtube.com/watch?v=ZP5SrwGPm-s </a:t>
            </a:r>
            <a:r>
              <a:rPr sz="2200" spc="-15" dirty="0">
                <a:solidFill>
                  <a:srgbClr val="0462C1"/>
                </a:solidFill>
                <a:latin typeface="Carlito"/>
                <a:cs typeface="Carlito"/>
              </a:rPr>
              <a:t> </a:t>
            </a:r>
            <a:r>
              <a:rPr sz="2200" u="heavy" spc="-15" dirty="0">
                <a:solidFill>
                  <a:srgbClr val="0462C1"/>
                </a:solidFill>
                <a:uFill>
                  <a:solidFill>
                    <a:srgbClr val="0462C1"/>
                  </a:solidFill>
                </a:uFill>
                <a:latin typeface="Carlito"/>
                <a:cs typeface="Carlito"/>
                <a:hlinkClick r:id="rId4"/>
              </a:rPr>
              <a:t>https://www.youtube.com/watch?v=OHzJuURsDgw</a:t>
            </a:r>
            <a:endParaRPr sz="2200">
              <a:latin typeface="Carlito"/>
              <a:cs typeface="Carlito"/>
            </a:endParaRPr>
          </a:p>
          <a:p>
            <a:pPr>
              <a:lnSpc>
                <a:spcPct val="100000"/>
              </a:lnSpc>
              <a:spcBef>
                <a:spcPts val="25"/>
              </a:spcBef>
            </a:pPr>
            <a:endParaRPr sz="2200">
              <a:latin typeface="Carlito"/>
              <a:cs typeface="Carlito"/>
            </a:endParaRPr>
          </a:p>
          <a:p>
            <a:pPr marL="12700" marR="1913889">
              <a:lnSpc>
                <a:spcPct val="108000"/>
              </a:lnSpc>
              <a:spcBef>
                <a:spcPts val="5"/>
              </a:spcBef>
            </a:pPr>
            <a:r>
              <a:rPr sz="2200" spc="-10" dirty="0">
                <a:latin typeface="Carlito"/>
                <a:cs typeface="Carlito"/>
              </a:rPr>
              <a:t>Glycolysis </a:t>
            </a:r>
            <a:r>
              <a:rPr sz="2200" spc="-5" dirty="0">
                <a:latin typeface="Carlito"/>
                <a:cs typeface="Carlito"/>
              </a:rPr>
              <a:t>enzymes  </a:t>
            </a:r>
            <a:r>
              <a:rPr sz="2200" u="heavy" spc="-20" dirty="0">
                <a:solidFill>
                  <a:srgbClr val="0462C1"/>
                </a:solidFill>
                <a:uFill>
                  <a:solidFill>
                    <a:srgbClr val="0462C1"/>
                  </a:solidFill>
                </a:uFill>
                <a:latin typeface="Carlito"/>
                <a:cs typeface="Carlito"/>
                <a:hlinkClick r:id="rId5"/>
              </a:rPr>
              <a:t>https://www.youtube.com/watch?v=mmACA_eVLTE</a:t>
            </a:r>
            <a:endParaRPr sz="2200">
              <a:latin typeface="Carlito"/>
              <a:cs typeface="Carli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5F086-ABCF-9371-912F-17DA543C426E}"/>
              </a:ext>
            </a:extLst>
          </p:cNvPr>
          <p:cNvSpPr>
            <a:spLocks noGrp="1"/>
          </p:cNvSpPr>
          <p:nvPr>
            <p:ph type="title"/>
          </p:nvPr>
        </p:nvSpPr>
        <p:spPr/>
        <p:txBody>
          <a:bodyPr/>
          <a:lstStyle/>
          <a:p>
            <a:r>
              <a:rPr lang="nl-NL" dirty="0"/>
              <a:t>Fermentatie /  vergisting</a:t>
            </a:r>
          </a:p>
        </p:txBody>
      </p:sp>
      <p:sp>
        <p:nvSpPr>
          <p:cNvPr id="3" name="Tijdelijke aanduiding voor inhoud 2">
            <a:extLst>
              <a:ext uri="{FF2B5EF4-FFF2-40B4-BE49-F238E27FC236}">
                <a16:creationId xmlns:a16="http://schemas.microsoft.com/office/drawing/2014/main" id="{C18E34CB-AFFA-1873-4BDF-C193BB2187C1}"/>
              </a:ext>
            </a:extLst>
          </p:cNvPr>
          <p:cNvSpPr>
            <a:spLocks noGrp="1"/>
          </p:cNvSpPr>
          <p:nvPr>
            <p:ph idx="1"/>
          </p:nvPr>
        </p:nvSpPr>
        <p:spPr>
          <a:xfrm>
            <a:off x="628476" y="1825625"/>
            <a:ext cx="9455092" cy="4351338"/>
          </a:xfrm>
        </p:spPr>
        <p:txBody>
          <a:bodyPr>
            <a:normAutofit/>
          </a:bodyPr>
          <a:lstStyle/>
          <a:p>
            <a:r>
              <a:rPr lang="nl-NL" sz="1800" dirty="0">
                <a:solidFill>
                  <a:schemeClr val="bg1"/>
                </a:solidFill>
              </a:rPr>
              <a:t>Fermentatie is een brede term voor een proces waarbij micro-organismen suikers omzetten, terwijl gisting meestal verwijst naar een specifieke, alcoholische vorm van fermentatie. Bij alcoholische gisting zetten gisten (zoals </a:t>
            </a:r>
            <a:r>
              <a:rPr lang="nl-NL" sz="1800" i="1" dirty="0" err="1">
                <a:solidFill>
                  <a:schemeClr val="bg1"/>
                </a:solidFill>
              </a:rPr>
              <a:t>Saccharomyces</a:t>
            </a:r>
            <a:r>
              <a:rPr lang="nl-NL" sz="1800" i="1" dirty="0">
                <a:solidFill>
                  <a:schemeClr val="bg1"/>
                </a:solidFill>
              </a:rPr>
              <a:t> </a:t>
            </a:r>
            <a:r>
              <a:rPr lang="nl-NL" sz="1800" i="1" dirty="0" err="1">
                <a:solidFill>
                  <a:schemeClr val="bg1"/>
                </a:solidFill>
              </a:rPr>
              <a:t>cerevisae</a:t>
            </a:r>
            <a:r>
              <a:rPr lang="nl-NL" sz="1800" dirty="0">
                <a:solidFill>
                  <a:schemeClr val="bg1"/>
                </a:solidFill>
              </a:rPr>
              <a:t>) koolhydraten om in alcohol en kooldioxide, zoals bij de productie van bier en wijn. Fermentatie kan ook andere soorten micro-organismen en producten omvatten, zoals melkzuurbacteriën die melkzuur produceren in zuurkool of yoghurt. </a:t>
            </a:r>
          </a:p>
          <a:p>
            <a:r>
              <a:rPr lang="nl-NL" sz="1800" dirty="0">
                <a:solidFill>
                  <a:schemeClr val="bg1"/>
                </a:solidFill>
                <a:hlinkClick r:id="rId2"/>
              </a:rPr>
              <a:t>https://nl.wikipedia.org/wiki/Fermentatie</a:t>
            </a:r>
            <a:endParaRPr lang="nl-NL" sz="1800" dirty="0">
              <a:solidFill>
                <a:schemeClr val="bg1"/>
              </a:solidFill>
            </a:endParaRPr>
          </a:p>
          <a:p>
            <a:endParaRPr lang="nl-NL" sz="1800" dirty="0">
              <a:solidFill>
                <a:schemeClr val="bg1"/>
              </a:solidFill>
            </a:endParaRPr>
          </a:p>
        </p:txBody>
      </p:sp>
    </p:spTree>
    <p:extLst>
      <p:ext uri="{BB962C8B-B14F-4D97-AF65-F5344CB8AC3E}">
        <p14:creationId xmlns:p14="http://schemas.microsoft.com/office/powerpoint/2010/main" val="19802989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56BA5B-69E4-1D5C-F612-8B9E3CE1DED0}"/>
              </a:ext>
            </a:extLst>
          </p:cNvPr>
          <p:cNvSpPr>
            <a:spLocks noGrp="1"/>
          </p:cNvSpPr>
          <p:nvPr>
            <p:ph type="title"/>
          </p:nvPr>
        </p:nvSpPr>
        <p:spPr/>
        <p:txBody>
          <a:bodyPr/>
          <a:lstStyle/>
          <a:p>
            <a:r>
              <a:rPr lang="en-US" b="1" dirty="0">
                <a:solidFill>
                  <a:schemeClr val="bg1"/>
                </a:solidFill>
              </a:rPr>
              <a:t>Diabetes mellitus type 1</a:t>
            </a:r>
            <a:endParaRPr lang="nl-NL" dirty="0"/>
          </a:p>
        </p:txBody>
      </p:sp>
      <p:sp>
        <p:nvSpPr>
          <p:cNvPr id="3" name="Tijdelijke aanduiding voor inhoud 2">
            <a:extLst>
              <a:ext uri="{FF2B5EF4-FFF2-40B4-BE49-F238E27FC236}">
                <a16:creationId xmlns:a16="http://schemas.microsoft.com/office/drawing/2014/main" id="{A98BB7F3-389B-1DE5-83DC-152270B9D258}"/>
              </a:ext>
            </a:extLst>
          </p:cNvPr>
          <p:cNvSpPr>
            <a:spLocks noGrp="1"/>
          </p:cNvSpPr>
          <p:nvPr>
            <p:ph idx="1"/>
          </p:nvPr>
        </p:nvSpPr>
        <p:spPr>
          <a:xfrm>
            <a:off x="687198" y="1909515"/>
            <a:ext cx="9195033" cy="4351338"/>
          </a:xfrm>
        </p:spPr>
        <p:txBody>
          <a:bodyPr>
            <a:normAutofit/>
          </a:bodyPr>
          <a:lstStyle/>
          <a:p>
            <a:r>
              <a:rPr lang="en-US" sz="1800" b="1" dirty="0">
                <a:solidFill>
                  <a:schemeClr val="bg1"/>
                </a:solidFill>
              </a:rPr>
              <a:t>Diabetes mellitus type 1</a:t>
            </a:r>
            <a:r>
              <a:rPr lang="en-US" sz="1800" dirty="0">
                <a:solidFill>
                  <a:schemeClr val="bg1"/>
                </a:solidFill>
              </a:rPr>
              <a:t>, commonly known as </a:t>
            </a:r>
            <a:r>
              <a:rPr lang="en-US" sz="1800" b="1" dirty="0">
                <a:solidFill>
                  <a:schemeClr val="bg1"/>
                </a:solidFill>
              </a:rPr>
              <a:t>type 1 diabetes</a:t>
            </a:r>
            <a:r>
              <a:rPr lang="en-US" sz="1800" dirty="0">
                <a:solidFill>
                  <a:schemeClr val="bg1"/>
                </a:solidFill>
              </a:rPr>
              <a:t> (</a:t>
            </a:r>
            <a:r>
              <a:rPr lang="en-US" sz="1800" b="1" dirty="0">
                <a:solidFill>
                  <a:schemeClr val="bg1"/>
                </a:solidFill>
              </a:rPr>
              <a:t>T1D</a:t>
            </a:r>
            <a:r>
              <a:rPr lang="en-US" sz="1800" dirty="0">
                <a:solidFill>
                  <a:schemeClr val="bg1"/>
                </a:solidFill>
              </a:rPr>
              <a:t>), and formerly known as </a:t>
            </a:r>
            <a:r>
              <a:rPr lang="en-US" sz="1800" b="1" dirty="0">
                <a:solidFill>
                  <a:schemeClr val="bg1"/>
                </a:solidFill>
              </a:rPr>
              <a:t>juvenile diabetes</a:t>
            </a:r>
            <a:r>
              <a:rPr lang="en-US" sz="1800" dirty="0">
                <a:solidFill>
                  <a:schemeClr val="bg1"/>
                </a:solidFill>
              </a:rPr>
              <a:t>, is an </a:t>
            </a:r>
            <a:r>
              <a:rPr lang="en-US" sz="1800" dirty="0">
                <a:solidFill>
                  <a:schemeClr val="bg1"/>
                </a:solidFill>
                <a:hlinkClick r:id="rId2" tooltip="Autoimmune disease">
                  <a:extLst>
                    <a:ext uri="{A12FA001-AC4F-418D-AE19-62706E023703}">
                      <ahyp:hlinkClr xmlns:ahyp="http://schemas.microsoft.com/office/drawing/2018/hyperlinkcolor" val="tx"/>
                    </a:ext>
                  </a:extLst>
                </a:hlinkClick>
              </a:rPr>
              <a:t>autoimmune disease</a:t>
            </a:r>
            <a:r>
              <a:rPr lang="en-US" sz="1800" dirty="0">
                <a:solidFill>
                  <a:schemeClr val="bg1"/>
                </a:solidFill>
              </a:rPr>
              <a:t> that occurs when the body's </a:t>
            </a:r>
            <a:r>
              <a:rPr lang="en-US" sz="1800" dirty="0">
                <a:solidFill>
                  <a:schemeClr val="bg1"/>
                </a:solidFill>
                <a:hlinkClick r:id="rId3" tooltip="Immune system">
                  <a:extLst>
                    <a:ext uri="{A12FA001-AC4F-418D-AE19-62706E023703}">
                      <ahyp:hlinkClr xmlns:ahyp="http://schemas.microsoft.com/office/drawing/2018/hyperlinkcolor" val="tx"/>
                    </a:ext>
                  </a:extLst>
                </a:hlinkClick>
              </a:rPr>
              <a:t>immune system</a:t>
            </a:r>
            <a:r>
              <a:rPr lang="en-US" sz="1800" dirty="0">
                <a:solidFill>
                  <a:schemeClr val="bg1"/>
                </a:solidFill>
              </a:rPr>
              <a:t> destroys pancreatic cells (beta cells).</a:t>
            </a:r>
            <a:r>
              <a:rPr lang="en-US" sz="1800" baseline="30000" dirty="0">
                <a:solidFill>
                  <a:schemeClr val="bg1"/>
                </a:solidFill>
                <a:hlinkClick r:id="rId4">
                  <a:extLst>
                    <a:ext uri="{A12FA001-AC4F-418D-AE19-62706E023703}">
                      <ahyp:hlinkClr xmlns:ahyp="http://schemas.microsoft.com/office/drawing/2018/hyperlinkcolor" val="tx"/>
                    </a:ext>
                  </a:extLst>
                </a:hlinkClick>
              </a:rPr>
              <a:t>[5]</a:t>
            </a:r>
            <a:r>
              <a:rPr lang="en-US" sz="1800" dirty="0">
                <a:solidFill>
                  <a:schemeClr val="bg1"/>
                </a:solidFill>
              </a:rPr>
              <a:t> In healthy persons, beta cells produce </a:t>
            </a:r>
            <a:r>
              <a:rPr lang="en-US" sz="1800" dirty="0">
                <a:solidFill>
                  <a:schemeClr val="bg1"/>
                </a:solidFill>
                <a:hlinkClick r:id="rId5" tooltip="Insulin">
                  <a:extLst>
                    <a:ext uri="{A12FA001-AC4F-418D-AE19-62706E023703}">
                      <ahyp:hlinkClr xmlns:ahyp="http://schemas.microsoft.com/office/drawing/2018/hyperlinkcolor" val="tx"/>
                    </a:ext>
                  </a:extLst>
                </a:hlinkClick>
              </a:rPr>
              <a:t>insulin</a:t>
            </a:r>
            <a:r>
              <a:rPr lang="en-US" sz="1800" dirty="0">
                <a:solidFill>
                  <a:schemeClr val="bg1"/>
                </a:solidFill>
              </a:rPr>
              <a:t>. Insulin is a hormone required by the body to store and convert </a:t>
            </a:r>
            <a:r>
              <a:rPr lang="en-US" sz="1800" dirty="0">
                <a:solidFill>
                  <a:schemeClr val="bg1"/>
                </a:solidFill>
                <a:hlinkClick r:id="rId6" tooltip="Blood sugar">
                  <a:extLst>
                    <a:ext uri="{A12FA001-AC4F-418D-AE19-62706E023703}">
                      <ahyp:hlinkClr xmlns:ahyp="http://schemas.microsoft.com/office/drawing/2018/hyperlinkcolor" val="tx"/>
                    </a:ext>
                  </a:extLst>
                </a:hlinkClick>
              </a:rPr>
              <a:t>blood sugar</a:t>
            </a:r>
            <a:r>
              <a:rPr lang="en-US" sz="1800" dirty="0">
                <a:solidFill>
                  <a:schemeClr val="bg1"/>
                </a:solidFill>
              </a:rPr>
              <a:t> into energy</a:t>
            </a:r>
          </a:p>
          <a:p>
            <a:r>
              <a:rPr lang="nl-NL" sz="1800" dirty="0">
                <a:solidFill>
                  <a:srgbClr val="0563C1"/>
                </a:solidFill>
                <a:hlinkClick r:id="rId7">
                  <a:extLst>
                    <a:ext uri="{A12FA001-AC4F-418D-AE19-62706E023703}">
                      <ahyp:hlinkClr xmlns:ahyp="http://schemas.microsoft.com/office/drawing/2018/hyperlinkcolor" val="tx"/>
                    </a:ext>
                  </a:extLst>
                </a:hlinkClick>
              </a:rPr>
              <a:t>https://en.wikipedia.org/wiki/Type_1_</a:t>
            </a:r>
            <a:r>
              <a:rPr lang="nl-NL" sz="1800" dirty="0">
                <a:solidFill>
                  <a:schemeClr val="bg1"/>
                </a:solidFill>
                <a:hlinkClick r:id="rId7">
                  <a:extLst>
                    <a:ext uri="{A12FA001-AC4F-418D-AE19-62706E023703}">
                      <ahyp:hlinkClr xmlns:ahyp="http://schemas.microsoft.com/office/drawing/2018/hyperlinkcolor" val="tx"/>
                    </a:ext>
                  </a:extLst>
                </a:hlinkClick>
              </a:rPr>
              <a:t>diabetes</a:t>
            </a:r>
            <a:endParaRPr lang="nl-NL" sz="1800" dirty="0">
              <a:solidFill>
                <a:schemeClr val="bg1"/>
              </a:solidFill>
            </a:endParaRPr>
          </a:p>
          <a:p>
            <a:endParaRPr lang="nl-NL" sz="1800" dirty="0">
              <a:solidFill>
                <a:schemeClr val="bg1"/>
              </a:solidFill>
            </a:endParaRPr>
          </a:p>
        </p:txBody>
      </p:sp>
    </p:spTree>
    <p:extLst>
      <p:ext uri="{BB962C8B-B14F-4D97-AF65-F5344CB8AC3E}">
        <p14:creationId xmlns:p14="http://schemas.microsoft.com/office/powerpoint/2010/main" val="15499806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BajSaBMAAAAlAAAAZAAAAA0AAAAAkAAAAEgAAACQAAAASAAAAAAAAAABAAAAAAAAAAEAAABQAAAAAAAAAAAA4D8AAAAAAADgPwAAAAAAAOA/AAAAAAAA4D8AAAAAAADgPwAAAAAAAOA/AAAAAAAA4D8AAAAAAADgPwAAAAAAAOA/AAAAAAAA4D8CAAAAjAAAAAAAAAAAAAAARHLE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RHLEBf///wEAAAAAAAAAAAAAAAAAAAAAAAAAAAAAAAAAAAAAAAAAAAAAAAJ/f38A5+bmA8zMzADAwP8Af39/AAAAAAAAAAAAAAAAAAAAAAAAAAAAIQAAABgAAAAUAAAAKQ0AADkCAABvPwAAmwUAABAAAAAmAAAACAAAAAEgAAAAAAAA"/>
              </a:ext>
            </a:extLst>
          </p:cNvSpPr>
          <p:nvPr>
            <p:ph type="title"/>
          </p:nvPr>
        </p:nvSpPr>
        <p:spPr>
          <a:xfrm>
            <a:off x="1342390" y="523240"/>
            <a:ext cx="8172450" cy="549910"/>
          </a:xfrm>
        </p:spPr>
        <p:txBody>
          <a:bodyPr vert="horz" wrap="square" lIns="91440" tIns="45720" rIns="91440" bIns="45720" numCol="1" spcCol="215900" anchor="ctr">
            <a:prstTxWarp prst="textNoShape">
              <a:avLst/>
            </a:prstTxWarp>
            <a:normAutofit fontScale="90000"/>
          </a:bodyPr>
          <a:lstStyle/>
          <a:p>
            <a:pPr>
              <a:defRPr lang="nl-nl"/>
            </a:pPr>
            <a:r>
              <a:rPr lang="nl-nl" sz="2800" cap="none" dirty="0">
                <a:latin typeface="Arial" pitchFamily="2" charset="0"/>
                <a:ea typeface="Calibri Light" pitchFamily="2" charset="0"/>
                <a:cs typeface="Calibri Light" pitchFamily="2" charset="0"/>
              </a:rPr>
              <a:t>Cursus Afweer</a:t>
            </a:r>
            <a:br>
              <a:rPr lang="nl-nl" sz="2800" cap="none" dirty="0">
                <a:solidFill>
                  <a:schemeClr val="bg1"/>
                </a:solidFill>
                <a:latin typeface="Arial" pitchFamily="2" charset="0"/>
                <a:ea typeface="Calibri Light" pitchFamily="2" charset="0"/>
                <a:cs typeface="Calibri Light" pitchFamily="2" charset="0"/>
              </a:rPr>
            </a:br>
            <a:r>
              <a:rPr lang="nl-NL" sz="2800" cap="none" dirty="0">
                <a:solidFill>
                  <a:schemeClr val="bg1"/>
                </a:solidFill>
                <a:latin typeface="Arial" pitchFamily="2" charset="0"/>
                <a:ea typeface="Calibri Light" pitchFamily="2" charset="0"/>
                <a:cs typeface="Calibri Light" pitchFamily="2" charset="0"/>
              </a:rPr>
              <a:t>Afweer</a:t>
            </a:r>
            <a:r>
              <a:rPr lang="nl-nl" sz="2800" cap="none" dirty="0">
                <a:solidFill>
                  <a:schemeClr val="bg1"/>
                </a:solidFill>
                <a:latin typeface="Arial" pitchFamily="2" charset="0"/>
                <a:ea typeface="Calibri Light" pitchFamily="2" charset="0"/>
                <a:cs typeface="Calibri Light" pitchFamily="2" charset="0"/>
              </a:rPr>
              <a:t>systeem</a:t>
            </a:r>
            <a:r>
              <a:rPr lang="nl-nl" sz="2800" dirty="0">
                <a:solidFill>
                  <a:schemeClr val="bg1"/>
                </a:solidFill>
                <a:latin typeface="Arial" pitchFamily="2" charset="0"/>
                <a:ea typeface="Calibri Light" pitchFamily="2" charset="0"/>
                <a:cs typeface="Calibri Light" pitchFamily="2" charset="0"/>
              </a:rPr>
              <a:t> i</a:t>
            </a:r>
            <a:r>
              <a:rPr lang="nl-nl" sz="2800" cap="none" dirty="0">
                <a:solidFill>
                  <a:schemeClr val="bg1"/>
                </a:solidFill>
                <a:latin typeface="Arial" pitchFamily="2" charset="0"/>
                <a:ea typeface="Calibri Light" pitchFamily="2" charset="0"/>
                <a:cs typeface="Calibri Light" pitchFamily="2" charset="0"/>
              </a:rPr>
              <a:t>s zeer agressief, </a:t>
            </a:r>
            <a:r>
              <a:rPr lang="nl-nl" sz="2800" cap="none" dirty="0" err="1">
                <a:solidFill>
                  <a:schemeClr val="bg1"/>
                </a:solidFill>
                <a:latin typeface="Arial" pitchFamily="2" charset="0"/>
                <a:ea typeface="Calibri Light" pitchFamily="2" charset="0"/>
                <a:cs typeface="Calibri Light" pitchFamily="2" charset="0"/>
              </a:rPr>
              <a:t>under-reaction</a:t>
            </a:r>
            <a:r>
              <a:rPr lang="nl-nl" sz="2800" cap="none" dirty="0">
                <a:solidFill>
                  <a:schemeClr val="bg1"/>
                </a:solidFill>
                <a:latin typeface="Arial" pitchFamily="2" charset="0"/>
                <a:ea typeface="Calibri Light" pitchFamily="2" charset="0"/>
                <a:cs typeface="Calibri Light" pitchFamily="2" charset="0"/>
              </a:rPr>
              <a:t> =&gt; </a:t>
            </a:r>
          </a:p>
        </p:txBody>
      </p:sp>
      <p:sp>
        <p:nvSpPr>
          <p:cNvPr id="3" name="Tijdelijke aanduiding voor inhoud 2"/>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BajSaBMAAAAlAAAAZAAAAA0AAAAAkAAAAEgAAACQAAAASAAAAAAAAAAAAAAAAAAAAAEAAABQAAAAAAAAAAAA4D8AAAAAAADgPwAAAAAAAOA/AAAAAAAA4D8AAAAAAADgPwAAAAAAAOA/AAAAAAAA4D8AAAAAAADgPwAAAAAAAOA/AAAAAAAA4D8CAAAAjAAAAAAAAAAAAAAARHLE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Kampv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RHLEBf///wEAAAAAAAAAAAAAAAAAAAAAAAAAAAAAAAAAAAAAAAAAAAAAAAJ/f38A5+bmA8zMzADAwP8Af39/AAAAAAAAAAAAAAAAAAAAAAAAAAAAIQAAABgAAAAUAAAAQggAAPYJAACOFQAARiMAABAAAAAmAAAACAAAAAEgAAAAAAAA"/>
              </a:ext>
            </a:extLst>
          </p:cNvSpPr>
          <p:nvPr>
            <p:ph type="body" idx="1"/>
          </p:nvPr>
        </p:nvSpPr>
        <p:spPr>
          <a:xfrm>
            <a:off x="1342390" y="1619250"/>
            <a:ext cx="2055151" cy="4114800"/>
          </a:xfrm>
        </p:spPr>
        <p:txBody>
          <a:bodyPr vert="horz" wrap="square" lIns="91440" tIns="45720" rIns="91440" bIns="45720" numCol="1" spcCol="215900" anchor="t">
            <a:prstTxWarp prst="textNoShape">
              <a:avLst/>
            </a:prstTxWarp>
          </a:bodyPr>
          <a:lstStyle/>
          <a:p>
            <a:pPr marL="0" indent="0">
              <a:lnSpc>
                <a:spcPct val="70000"/>
              </a:lnSpc>
              <a:spcBef>
                <a:spcPts val="700"/>
              </a:spcBef>
              <a:buNone/>
              <a:defRPr lang="nl-nl" sz="1960" cap="none"/>
            </a:pPr>
            <a:r>
              <a:rPr lang="nl-nl" cap="none" dirty="0">
                <a:solidFill>
                  <a:schemeClr val="bg1"/>
                </a:solidFill>
              </a:rPr>
              <a:t>Evolutionaire selectie voor "over-</a:t>
            </a:r>
            <a:r>
              <a:rPr lang="nl-nl" cap="none" dirty="0" err="1">
                <a:solidFill>
                  <a:schemeClr val="bg1"/>
                </a:solidFill>
              </a:rPr>
              <a:t>reaction</a:t>
            </a:r>
            <a:r>
              <a:rPr lang="nl-nl" cap="none" dirty="0">
                <a:solidFill>
                  <a:schemeClr val="bg1"/>
                </a:solidFill>
              </a:rPr>
              <a:t>"</a:t>
            </a:r>
          </a:p>
          <a:p>
            <a:pPr marL="0" indent="0">
              <a:lnSpc>
                <a:spcPct val="70000"/>
              </a:lnSpc>
              <a:spcBef>
                <a:spcPts val="700"/>
              </a:spcBef>
              <a:buNone/>
              <a:defRPr lang="nl-nl" sz="1960" cap="none"/>
            </a:pPr>
            <a:endParaRPr lang="nl-nl" cap="none" dirty="0">
              <a:solidFill>
                <a:schemeClr val="bg1"/>
              </a:solidFill>
            </a:endParaRPr>
          </a:p>
          <a:p>
            <a:pPr marL="0" indent="0">
              <a:lnSpc>
                <a:spcPct val="70000"/>
              </a:lnSpc>
              <a:spcBef>
                <a:spcPts val="700"/>
              </a:spcBef>
              <a:buNone/>
              <a:defRPr lang="nl-nl" sz="1960" cap="none"/>
            </a:pPr>
            <a:r>
              <a:rPr lang="nl-nl" cap="none" dirty="0">
                <a:solidFill>
                  <a:schemeClr val="bg1"/>
                </a:solidFill>
              </a:rPr>
              <a:t>=&gt; controle mechanismen!</a:t>
            </a:r>
          </a:p>
          <a:p>
            <a:pPr marL="0" indent="0">
              <a:lnSpc>
                <a:spcPct val="70000"/>
              </a:lnSpc>
              <a:spcBef>
                <a:spcPts val="700"/>
              </a:spcBef>
              <a:buNone/>
              <a:defRPr lang="nl-nl" sz="1960" cap="none"/>
            </a:pPr>
            <a:endParaRPr lang="nl-nl" cap="none" dirty="0">
              <a:solidFill>
                <a:schemeClr val="bg1"/>
              </a:solidFill>
            </a:endParaRPr>
          </a:p>
          <a:p>
            <a:pPr marL="0" indent="0">
              <a:lnSpc>
                <a:spcPct val="70000"/>
              </a:lnSpc>
              <a:spcBef>
                <a:spcPts val="700"/>
              </a:spcBef>
              <a:buNone/>
              <a:defRPr lang="nl-nl" sz="1960" cap="none"/>
            </a:pPr>
            <a:endParaRPr lang="nl-nl" cap="none" dirty="0">
              <a:solidFill>
                <a:schemeClr val="bg1"/>
              </a:solidFill>
            </a:endParaRPr>
          </a:p>
        </p:txBody>
      </p:sp>
      <p:pic>
        <p:nvPicPr>
          <p:cNvPr id="4" name="Picture 2"/>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BajSaBMAAAAlAAAAEQAAAC0AAAAAkAAAAEgAAACQAAAASAAAAAAAAAAAAAAAAAAAAAEAAABQAAAAAAAAAAAA4D8AAAAAAADgPwAAAAAAAOA/AAAAAAAA4D8AAAAAAADgPwAAAAAAAOA/AAAAAAAA4D8AAAAAAADgPwAAAAAAAOA/AAAAAAAA4D8CAAAAjAAAAAAAAAAAAAAARHLE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Cc/UrO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ERyxAX///8BAAAAAAAAAAAAAAAAAAAAAAAAAAAAAAAAAAAAAAAAAAAAAAACf39/AOfm5gPMzMwAwMD/AH9/fwAAAAAAAAAAAAAAAAD///8AAAAAACEAAAAYAAAAFAAAANEWAAD2CQAAgDwAAKQmAAAQAAAAJgAAAAgAAAD//////////w=="/>
              </a:ext>
            </a:extLst>
          </p:cNvPicPr>
          <p:nvPr/>
        </p:nvPicPr>
        <p:blipFill>
          <a:blip r:embed="rId2"/>
          <a:stretch>
            <a:fillRect/>
          </a:stretch>
        </p:blipFill>
        <p:spPr>
          <a:xfrm>
            <a:off x="3709035" y="1619250"/>
            <a:ext cx="6125845" cy="4662170"/>
          </a:xfrm>
          <a:prstGeom prst="rect">
            <a:avLst/>
          </a:prstGeom>
          <a:noFill/>
          <a:ln>
            <a:noFill/>
          </a:ln>
          <a:effectLst/>
        </p:spPr>
      </p:pic>
      <p:pic>
        <p:nvPicPr>
          <p:cNvPr id="5" name="Picture 3"/>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BajSaBMAAAAlAAAAEQAAAC0AAAAAkAAAAEgAAACQAAAASAAAAAAAAAAAAAAAAAAAAAEAAABQAAAAAAAAAAAA4D8AAAAAAADgPwAAAAAAAOA/AAAAAAAA4D8AAAAAAADgPwAAAAAAAOA/AAAAAAAA4D8AAAAAAADgPwAAAAAAAOA/AAAAAAAA4D8CAAAAjAAAAAAAAAAAAAAARHLE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TmHEC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ERyxAX///8BAAAAAAAAAAAAAAAAAAAAAAAAAAAAAAAAAAAAAAAAAAAAAAACf39/AOfm5gPMzMwAwMD/AH9/fwAAAAAAAAAAAAAAAAD///8AAAAAACEAAAAYAAAAFAAAAAQxAAA4AwAARjMAAFMGAAAQAAAAJgAAAAgAAAD//////////w=="/>
              </a:ext>
            </a:extLst>
          </p:cNvPicPr>
          <p:nvPr/>
        </p:nvPicPr>
        <p:blipFill>
          <a:blip r:embed="rId3"/>
          <a:stretch>
            <a:fillRect/>
          </a:stretch>
        </p:blipFill>
        <p:spPr>
          <a:xfrm>
            <a:off x="8930005" y="632148"/>
            <a:ext cx="367030" cy="504825"/>
          </a:xfrm>
          <a:prstGeom prst="rect">
            <a:avLst/>
          </a:prstGeom>
          <a:noFill/>
          <a:ln>
            <a:noFill/>
          </a:ln>
          <a:effectLst/>
        </p:spPr>
      </p:pic>
      <p:sp>
        <p:nvSpPr>
          <p:cNvPr id="6" name="Tekstvak 1"/>
          <p:cNvSpPr>
            <a:extLst>
              <a:ext uri="smNativeData">
                <pr:smNativeData xmlns="smNativeData" xmlns:pr="smNativeData" xmlns:p15="http://schemas.microsoft.com/office/powerpoint/2012/main" xmlns:p14="http://schemas.microsoft.com/office/powerpoint/2010/main" xmlns:mc="http://schemas.openxmlformats.org/markup-compatibility/2006" val="SMDATA_15_BajSaBMAAAAlAAAAZAAAAE0AAAAAkAAAAEgAAACQAAAASAAAAAAAAAAAAAAAAAAAAAEAAABQAAAAAAAAAAAA4D8AAAAAAADgPwAAAAAAAOA/AAAAAAAA4D8AAAAAAADgPwAAAAAAAOA/AAAAAAAA4D8AAAAAAADgPwAAAAAAAOA/AAAAAAAA4D8CAAAAjAAAAAAAAAAAAAAARHLE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RHLEBf///wEAAAAAAAAAAAAAAAAAAAAAAAAAAAAAAAAAAAAAAAAAAAAAAAB/f38A5+bmA8zMzADAwP8Af39/AAAAAAAAAAAAAAAAAAAAAAAAAAAAIQAAABgAAAAUAAAAEDgAAHgKAADnOwAAEQ4AABAgAAAmAAAACAAAAP//////////"/>
              </a:ext>
            </a:extLst>
          </p:cNvSpPr>
          <p:nvPr/>
        </p:nvSpPr>
        <p:spPr>
          <a:xfrm>
            <a:off x="9113520" y="1701800"/>
            <a:ext cx="624205" cy="584835"/>
          </a:xfrm>
          <a:prstGeom prst="rect">
            <a:avLst/>
          </a:prstGeom>
          <a:noFill/>
          <a:ln>
            <a:noFill/>
          </a:ln>
          <a:effectLst/>
        </p:spPr>
        <p:txBody>
          <a:bodyPr vert="horz" wrap="square" lIns="91440" tIns="45720" rIns="91440" bIns="45720" numCol="1" spcCol="215900" anchor="t"/>
          <a:lstStyle/>
          <a:p>
            <a:pPr algn="l">
              <a:defRPr lang="nl-nl"/>
            </a:pPr>
            <a:r>
              <a:rPr lang="nl-nl" sz="3200" b="1" cap="none"/>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txBox="1">
            <a:spLocks noGrp="1"/>
          </p:cNvSpPr>
          <p:nvPr>
            <p:ph type="title"/>
          </p:nvPr>
        </p:nvSpPr>
        <p:spPr>
          <a:xfrm>
            <a:off x="708797" y="55669"/>
            <a:ext cx="7772400" cy="1143000"/>
          </a:xfrm>
        </p:spPr>
        <p:txBody>
          <a:bodyPr>
            <a:normAutofit fontScale="90000"/>
          </a:bodyPr>
          <a:lstStyle/>
          <a:p>
            <a:br>
              <a:rPr lang="nl-NL" altLang="nl-NL" sz="2800" dirty="0">
                <a:solidFill>
                  <a:schemeClr val="bg1"/>
                </a:solidFill>
                <a:latin typeface="+mn-lt"/>
              </a:rPr>
            </a:br>
            <a:r>
              <a:rPr lang="nl-NL" altLang="nl-NL" sz="2800" dirty="0">
                <a:solidFill>
                  <a:schemeClr val="bg1"/>
                </a:solidFill>
                <a:latin typeface="+mn-lt"/>
              </a:rPr>
              <a:t>Cursus afweer:</a:t>
            </a:r>
            <a:br>
              <a:rPr lang="nl-NL" altLang="nl-NL" sz="2800" dirty="0">
                <a:solidFill>
                  <a:schemeClr val="bg1"/>
                </a:solidFill>
                <a:latin typeface="+mn-lt"/>
              </a:rPr>
            </a:br>
            <a:r>
              <a:rPr lang="nl-NL" altLang="nl-NL" sz="2800" dirty="0">
                <a:solidFill>
                  <a:schemeClr val="bg1"/>
                </a:solidFill>
                <a:latin typeface="+mn-lt"/>
              </a:rPr>
              <a:t>Antilichamen</a:t>
            </a:r>
            <a:endParaRPr altLang="nl-NL" sz="2800" dirty="0">
              <a:solidFill>
                <a:schemeClr val="bg1"/>
              </a:solidFill>
              <a:latin typeface="+mn-lt"/>
            </a:endParaRPr>
          </a:p>
        </p:txBody>
      </p:sp>
      <p:sp>
        <p:nvSpPr>
          <p:cNvPr id="14339" name="Tijdelijke aanduiding voor inhoud 2"/>
          <p:cNvSpPr txBox="1">
            <a:spLocks noGrp="1"/>
          </p:cNvSpPr>
          <p:nvPr>
            <p:ph idx="1"/>
          </p:nvPr>
        </p:nvSpPr>
        <p:spPr>
          <a:xfrm>
            <a:off x="708797" y="2487507"/>
            <a:ext cx="7772400" cy="4114800"/>
          </a:xfrm>
        </p:spPr>
        <p:txBody>
          <a:bodyPr>
            <a:normAutofit/>
          </a:bodyPr>
          <a:lstStyle/>
          <a:p>
            <a:pPr marL="0" indent="0">
              <a:buNone/>
              <a:defRPr/>
            </a:pPr>
            <a:r>
              <a:rPr lang="nl-NL" altLang="nl-NL" sz="1800" dirty="0">
                <a:solidFill>
                  <a:schemeClr val="bg1"/>
                </a:solidFill>
                <a:latin typeface="Arial" pitchFamily="34" charset="0"/>
              </a:rPr>
              <a:t>Gemaakt door B-cellen</a:t>
            </a:r>
          </a:p>
          <a:p>
            <a:pPr marL="0" indent="0">
              <a:buNone/>
              <a:defRPr/>
            </a:pPr>
            <a:r>
              <a:rPr altLang="nl-NL" sz="1800" dirty="0">
                <a:solidFill>
                  <a:schemeClr val="bg1"/>
                </a:solidFill>
                <a:latin typeface="Arial" pitchFamily="34" charset="0"/>
              </a:rPr>
              <a:t>Is eiwit =&gt; 3D</a:t>
            </a:r>
          </a:p>
          <a:p>
            <a:pPr marL="0" indent="0">
              <a:buNone/>
              <a:defRPr/>
            </a:pPr>
            <a:r>
              <a:rPr altLang="nl-NL" sz="1800" dirty="0">
                <a:solidFill>
                  <a:schemeClr val="bg1"/>
                </a:solidFill>
                <a:latin typeface="Arial" pitchFamily="34" charset="0"/>
              </a:rPr>
              <a:t>Heeft </a:t>
            </a:r>
            <a:r>
              <a:rPr altLang="nl-NL" sz="1800" dirty="0" err="1">
                <a:solidFill>
                  <a:schemeClr val="bg1"/>
                </a:solidFill>
                <a:latin typeface="Arial" pitchFamily="34" charset="0"/>
              </a:rPr>
              <a:t>Fc</a:t>
            </a:r>
            <a:r>
              <a:rPr altLang="nl-NL" sz="1800" dirty="0">
                <a:solidFill>
                  <a:schemeClr val="bg1"/>
                </a:solidFill>
                <a:latin typeface="Arial" pitchFamily="34" charset="0"/>
              </a:rPr>
              <a:t>-gedeelte en antigeen herkennend (</a:t>
            </a:r>
            <a:r>
              <a:rPr altLang="nl-NL" sz="1800" dirty="0" err="1">
                <a:solidFill>
                  <a:schemeClr val="bg1"/>
                </a:solidFill>
                <a:latin typeface="Arial" pitchFamily="34" charset="0"/>
              </a:rPr>
              <a:t>Fab</a:t>
            </a:r>
            <a:r>
              <a:rPr altLang="nl-NL" sz="1800" dirty="0">
                <a:solidFill>
                  <a:schemeClr val="bg1"/>
                </a:solidFill>
                <a:latin typeface="Arial" pitchFamily="34" charset="0"/>
              </a:rPr>
              <a:t>) deel</a:t>
            </a:r>
          </a:p>
          <a:p>
            <a:pPr marL="0" indent="0">
              <a:buNone/>
              <a:defRPr/>
            </a:pPr>
            <a:r>
              <a:rPr lang="nl-NL" altLang="nl-NL" sz="1800" dirty="0" err="1">
                <a:solidFill>
                  <a:schemeClr val="bg1"/>
                </a:solidFill>
              </a:rPr>
              <a:t>Fc</a:t>
            </a:r>
            <a:r>
              <a:rPr lang="nl-NL" altLang="nl-NL" sz="1800" dirty="0">
                <a:solidFill>
                  <a:schemeClr val="bg1"/>
                </a:solidFill>
              </a:rPr>
              <a:t>-</a:t>
            </a:r>
            <a:r>
              <a:rPr altLang="nl-NL" sz="1800" dirty="0">
                <a:solidFill>
                  <a:schemeClr val="bg1"/>
                </a:solidFill>
                <a:latin typeface="Arial" pitchFamily="34" charset="0"/>
              </a:rPr>
              <a:t>receptoren op Fagocyten binden antilichamen </a:t>
            </a:r>
          </a:p>
          <a:p>
            <a:pPr marL="0" indent="0">
              <a:buNone/>
              <a:defRPr/>
            </a:pPr>
            <a:r>
              <a:rPr altLang="nl-NL" sz="1800" dirty="0">
                <a:solidFill>
                  <a:srgbClr val="FFFF00"/>
                </a:solidFill>
                <a:latin typeface="Arial" pitchFamily="34" charset="0"/>
              </a:rPr>
              <a:t>=&gt; extra </a:t>
            </a:r>
            <a:r>
              <a:rPr altLang="nl-NL" sz="1800" dirty="0" err="1">
                <a:solidFill>
                  <a:srgbClr val="FFFF00"/>
                </a:solidFill>
                <a:latin typeface="Arial" pitchFamily="34" charset="0"/>
              </a:rPr>
              <a:t>efficient</a:t>
            </a:r>
            <a:r>
              <a:rPr altLang="nl-NL" sz="1800" dirty="0">
                <a:solidFill>
                  <a:srgbClr val="FFFF00"/>
                </a:solidFill>
                <a:latin typeface="Arial" pitchFamily="34" charset="0"/>
              </a:rPr>
              <a:t> opruimen van ziekmakers</a:t>
            </a:r>
          </a:p>
          <a:p>
            <a:pPr>
              <a:defRPr/>
            </a:pPr>
            <a:endParaRPr lang="nl-NL"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buFont typeface="Symbol" pitchFamily="18" charset="2"/>
              <a:buChar char="Þ"/>
              <a:defRPr/>
            </a:pPr>
            <a:r>
              <a:rPr altLang="nl-NL" sz="1800" dirty="0" err="1">
                <a:solidFill>
                  <a:schemeClr val="bg1"/>
                </a:solidFill>
                <a:latin typeface="Arial" pitchFamily="34" charset="0"/>
              </a:rPr>
              <a:t>Versterken</a:t>
            </a:r>
            <a:r>
              <a:rPr altLang="nl-NL" sz="1800" dirty="0">
                <a:solidFill>
                  <a:schemeClr val="bg1"/>
                </a:solidFill>
                <a:latin typeface="Arial" pitchFamily="34" charset="0"/>
              </a:rPr>
              <a:t> </a:t>
            </a:r>
            <a:r>
              <a:rPr altLang="nl-NL" sz="1800" dirty="0" err="1">
                <a:solidFill>
                  <a:schemeClr val="bg1"/>
                </a:solidFill>
                <a:latin typeface="Arial" pitchFamily="34" charset="0"/>
              </a:rPr>
              <a:t>ontstekin</a:t>
            </a:r>
            <a:r>
              <a:rPr lang="nl-NL" altLang="nl-NL" sz="1800" dirty="0">
                <a:solidFill>
                  <a:schemeClr val="bg1"/>
                </a:solidFill>
                <a:latin typeface="Arial" pitchFamily="34" charset="0"/>
              </a:rPr>
              <a:t>g</a:t>
            </a:r>
            <a:endParaRPr altLang="nl-NL" sz="1800" dirty="0">
              <a:solidFill>
                <a:schemeClr val="bg1"/>
              </a:solidFill>
              <a:latin typeface="Arial" pitchFamily="34" charset="0"/>
            </a:endParaRPr>
          </a:p>
          <a:p>
            <a:pPr marL="0" indent="0">
              <a:buNone/>
              <a:defRPr/>
            </a:pPr>
            <a:r>
              <a:rPr altLang="nl-NL" sz="1800" dirty="0">
                <a:solidFill>
                  <a:schemeClr val="bg1"/>
                </a:solidFill>
                <a:latin typeface="Arial" pitchFamily="34" charset="0"/>
              </a:rPr>
              <a:t> </a:t>
            </a:r>
            <a:r>
              <a:rPr altLang="nl-NL" sz="1800" dirty="0">
                <a:solidFill>
                  <a:srgbClr val="FFFF00"/>
                </a:solidFill>
                <a:latin typeface="Arial" pitchFamily="34" charset="0"/>
              </a:rPr>
              <a:t>(pro-inflammatoir), </a:t>
            </a:r>
          </a:p>
          <a:p>
            <a:pPr marL="0" indent="0">
              <a:buNone/>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683" y="4521304"/>
            <a:ext cx="3599916" cy="2076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8" name="Picture 2"/>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3560088" y="170237"/>
            <a:ext cx="2489051" cy="2056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572" y="1833139"/>
            <a:ext cx="5019675"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4603285"/>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1">
            <a:extLst>
              <a:ext uri="{FF2B5EF4-FFF2-40B4-BE49-F238E27FC236}">
                <a16:creationId xmlns:a16="http://schemas.microsoft.com/office/drawing/2014/main" id="{B67F2ED4-65DF-48B6-BC0B-9CB248C6E635}"/>
              </a:ext>
            </a:extLst>
          </p:cNvPr>
          <p:cNvSpPr txBox="1">
            <a:spLocks noGrp="1"/>
          </p:cNvSpPr>
          <p:nvPr>
            <p:ph type="title"/>
          </p:nvPr>
        </p:nvSpPr>
        <p:spPr/>
        <p:txBody>
          <a:bodyPr>
            <a:normAutofit/>
          </a:bodyPr>
          <a:lstStyle/>
          <a:p>
            <a:r>
              <a:rPr lang="nl-NL" altLang="nl-NL" sz="2800" dirty="0">
                <a:solidFill>
                  <a:schemeClr val="bg1"/>
                </a:solidFill>
                <a:latin typeface="Arial" panose="020B0604020202020204" pitchFamily="34" charset="0"/>
              </a:rPr>
              <a:t>Monoklonale a</a:t>
            </a:r>
            <a:r>
              <a:rPr altLang="nl-NL" sz="2800" dirty="0" err="1">
                <a:solidFill>
                  <a:schemeClr val="bg1"/>
                </a:solidFill>
                <a:latin typeface="Arial" panose="020B0604020202020204" pitchFamily="34" charset="0"/>
              </a:rPr>
              <a:t>ntilichamen</a:t>
            </a:r>
            <a:r>
              <a:rPr lang="nl-NL" altLang="nl-NL" sz="2800" dirty="0">
                <a:solidFill>
                  <a:schemeClr val="bg1"/>
                </a:solidFill>
                <a:latin typeface="Arial" panose="020B0604020202020204" pitchFamily="34" charset="0"/>
              </a:rPr>
              <a:t> (</a:t>
            </a:r>
            <a:r>
              <a:rPr lang="nl-NL" altLang="nl-NL" sz="2800" dirty="0" err="1">
                <a:solidFill>
                  <a:schemeClr val="bg1"/>
                </a:solidFill>
                <a:latin typeface="Arial" panose="020B0604020202020204" pitchFamily="34" charset="0"/>
              </a:rPr>
              <a:t>mAb</a:t>
            </a:r>
            <a:r>
              <a:rPr lang="nl-NL" altLang="nl-NL" sz="2800" dirty="0">
                <a:solidFill>
                  <a:schemeClr val="bg1"/>
                </a:solidFill>
                <a:latin typeface="Arial" panose="020B0604020202020204" pitchFamily="34" charset="0"/>
              </a:rPr>
              <a:t>)</a:t>
            </a:r>
            <a:r>
              <a:rPr altLang="nl-NL" sz="2800" dirty="0">
                <a:solidFill>
                  <a:schemeClr val="bg1"/>
                </a:solidFill>
                <a:latin typeface="Arial" panose="020B0604020202020204" pitchFamily="34" charset="0"/>
              </a:rPr>
              <a:t>:</a:t>
            </a:r>
            <a:br>
              <a:rPr altLang="nl-NL" sz="2800" dirty="0">
                <a:solidFill>
                  <a:schemeClr val="bg1"/>
                </a:solidFill>
                <a:latin typeface="Arial" panose="020B0604020202020204" pitchFamily="34" charset="0"/>
              </a:rPr>
            </a:br>
            <a:endParaRPr altLang="nl-NL" sz="2800" dirty="0">
              <a:solidFill>
                <a:schemeClr val="bg1"/>
              </a:solidFill>
              <a:latin typeface="Arial" panose="020B0604020202020204" pitchFamily="34" charset="0"/>
            </a:endParaRPr>
          </a:p>
        </p:txBody>
      </p:sp>
      <p:sp>
        <p:nvSpPr>
          <p:cNvPr id="3" name="Tijdelijke aanduiding voor inhoud 2">
            <a:extLst>
              <a:ext uri="{FF2B5EF4-FFF2-40B4-BE49-F238E27FC236}">
                <a16:creationId xmlns:a16="http://schemas.microsoft.com/office/drawing/2014/main" id="{3FAFFE7E-9DCE-4DAF-9811-60192DC21E50}"/>
              </a:ext>
            </a:extLst>
          </p:cNvPr>
          <p:cNvSpPr>
            <a:spLocks noGrp="1"/>
          </p:cNvSpPr>
          <p:nvPr>
            <p:ph idx="1"/>
          </p:nvPr>
        </p:nvSpPr>
        <p:spPr>
          <a:xfrm>
            <a:off x="838200" y="1564853"/>
            <a:ext cx="4404919" cy="4351338"/>
          </a:xfrm>
        </p:spPr>
        <p:txBody>
          <a:bodyPr>
            <a:noAutofit/>
          </a:bodyPr>
          <a:lstStyle/>
          <a:p>
            <a:pPr>
              <a:defRPr/>
            </a:pPr>
            <a:r>
              <a:rPr sz="1800" dirty="0">
                <a:solidFill>
                  <a:schemeClr val="bg1"/>
                </a:solidFill>
              </a:rPr>
              <a:t>Kennis</a:t>
            </a:r>
            <a:endParaRPr lang="nl-NL" sz="1800" dirty="0">
              <a:solidFill>
                <a:schemeClr val="bg1"/>
              </a:solidFill>
            </a:endParaRPr>
          </a:p>
          <a:p>
            <a:pPr marL="0" indent="0">
              <a:buNone/>
              <a:defRPr/>
            </a:pPr>
            <a:r>
              <a:rPr lang="nl-NL" sz="1800" dirty="0">
                <a:solidFill>
                  <a:schemeClr val="bg1"/>
                </a:solidFill>
              </a:rPr>
              <a:t>=&gt; herkenning</a:t>
            </a:r>
            <a:endParaRPr sz="1800" dirty="0">
              <a:solidFill>
                <a:schemeClr val="bg1"/>
              </a:solidFill>
            </a:endParaRPr>
          </a:p>
          <a:p>
            <a:pPr>
              <a:defRPr/>
            </a:pPr>
            <a:r>
              <a:rPr sz="1800" dirty="0" err="1">
                <a:solidFill>
                  <a:schemeClr val="bg1"/>
                </a:solidFill>
              </a:rPr>
              <a:t>Geneesmiddel</a:t>
            </a:r>
            <a:r>
              <a:rPr sz="1800" dirty="0">
                <a:solidFill>
                  <a:schemeClr val="bg1"/>
                </a:solidFill>
              </a:rPr>
              <a:t> </a:t>
            </a:r>
            <a:endParaRPr lang="nl-NL" sz="1800" dirty="0">
              <a:solidFill>
                <a:schemeClr val="bg1"/>
              </a:solidFill>
            </a:endParaRPr>
          </a:p>
          <a:p>
            <a:pPr>
              <a:buFont typeface="Symbol" panose="05050102010706020507" pitchFamily="18" charset="2"/>
              <a:buChar char="Þ"/>
              <a:defRPr/>
            </a:pPr>
            <a:r>
              <a:rPr lang="nl-NL" sz="1800" dirty="0">
                <a:solidFill>
                  <a:schemeClr val="bg1"/>
                </a:solidFill>
              </a:rPr>
              <a:t>Blokkade van interactie</a:t>
            </a:r>
          </a:p>
          <a:p>
            <a:pPr>
              <a:buFont typeface="Symbol" panose="05050102010706020507" pitchFamily="18" charset="2"/>
              <a:buChar char="Þ"/>
              <a:defRPr/>
            </a:pPr>
            <a:r>
              <a:rPr lang="nl-NL" sz="1800" dirty="0">
                <a:solidFill>
                  <a:schemeClr val="bg1"/>
                </a:solidFill>
              </a:rPr>
              <a:t>Delivery van actieve stof</a:t>
            </a:r>
          </a:p>
          <a:p>
            <a:pPr marL="0" indent="0">
              <a:buNone/>
              <a:defRPr/>
            </a:pPr>
            <a:endParaRPr lang="nl-NL" sz="1800" dirty="0">
              <a:solidFill>
                <a:schemeClr val="bg1"/>
              </a:solidFill>
            </a:endParaRPr>
          </a:p>
          <a:p>
            <a:pPr marL="0" indent="0">
              <a:buNone/>
              <a:defRPr/>
            </a:pPr>
            <a:endParaRPr lang="nl-NL" sz="1800" dirty="0">
              <a:solidFill>
                <a:schemeClr val="bg1"/>
              </a:solidFill>
            </a:endParaRPr>
          </a:p>
          <a:p>
            <a:pPr marL="0" indent="0">
              <a:buNone/>
              <a:defRPr/>
            </a:pPr>
            <a:endParaRPr lang="nl-NL" sz="1800" dirty="0">
              <a:solidFill>
                <a:schemeClr val="bg1"/>
              </a:solidFill>
            </a:endParaRPr>
          </a:p>
          <a:p>
            <a:pPr marL="0" indent="0">
              <a:buNone/>
              <a:defRPr/>
            </a:pPr>
            <a:endParaRPr lang="nl-NL" sz="1800" dirty="0">
              <a:solidFill>
                <a:schemeClr val="bg1"/>
              </a:solidFill>
            </a:endParaRPr>
          </a:p>
          <a:p>
            <a:pPr marL="0" indent="0">
              <a:buNone/>
              <a:defRPr/>
            </a:pPr>
            <a:endParaRPr lang="nl-NL" sz="1800" dirty="0">
              <a:solidFill>
                <a:schemeClr val="bg1"/>
              </a:solidFill>
            </a:endParaRPr>
          </a:p>
          <a:p>
            <a:pPr marL="0" indent="0">
              <a:buNone/>
              <a:defRPr/>
            </a:pPr>
            <a:endParaRPr lang="nl-NL" sz="1800" dirty="0">
              <a:solidFill>
                <a:schemeClr val="bg1"/>
              </a:solidFill>
            </a:endParaRPr>
          </a:p>
          <a:p>
            <a:pPr marL="0" indent="0">
              <a:buNone/>
              <a:defRPr/>
            </a:pPr>
            <a:r>
              <a:rPr lang="nl-NL" sz="1800" dirty="0">
                <a:solidFill>
                  <a:schemeClr val="bg1"/>
                </a:solidFill>
              </a:rPr>
              <a:t>NB alle geneesmiddelen eindigend op </a:t>
            </a:r>
            <a:r>
              <a:rPr lang="nl-NL" sz="1800" dirty="0" err="1">
                <a:solidFill>
                  <a:srgbClr val="FFFF00"/>
                </a:solidFill>
              </a:rPr>
              <a:t>mab</a:t>
            </a:r>
            <a:r>
              <a:rPr lang="nl-NL" sz="1800" dirty="0">
                <a:solidFill>
                  <a:schemeClr val="bg1"/>
                </a:solidFill>
              </a:rPr>
              <a:t> zijn monoklonale antilichamen</a:t>
            </a:r>
          </a:p>
          <a:p>
            <a:pPr marL="0" indent="0">
              <a:buNone/>
              <a:defRPr/>
            </a:pPr>
            <a:endParaRPr sz="1800" dirty="0">
              <a:solidFill>
                <a:schemeClr val="bg1"/>
              </a:solidFill>
            </a:endParaRPr>
          </a:p>
        </p:txBody>
      </p:sp>
      <p:pic>
        <p:nvPicPr>
          <p:cNvPr id="77829" name="Picture 3">
            <a:extLst>
              <a:ext uri="{FF2B5EF4-FFF2-40B4-BE49-F238E27FC236}">
                <a16:creationId xmlns:a16="http://schemas.microsoft.com/office/drawing/2014/main" id="{11F46325-C2A7-41C1-A46C-C2A1E5E5D4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71" r="16193"/>
          <a:stretch/>
        </p:blipFill>
        <p:spPr bwMode="auto">
          <a:xfrm>
            <a:off x="5922628" y="1800790"/>
            <a:ext cx="4345497" cy="4376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8" name="Picture 2">
            <a:extLst>
              <a:ext uri="{FF2B5EF4-FFF2-40B4-BE49-F238E27FC236}">
                <a16:creationId xmlns:a16="http://schemas.microsoft.com/office/drawing/2014/main" id="{9B7ACA11-3A3F-4372-853E-6DA7AA29E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738" y="3429000"/>
            <a:ext cx="3705985" cy="2253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4033079"/>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81DA7-C6CB-C04A-0C76-3DA428AD7160}"/>
              </a:ext>
            </a:extLst>
          </p:cNvPr>
          <p:cNvSpPr>
            <a:spLocks noGrp="1"/>
          </p:cNvSpPr>
          <p:nvPr>
            <p:ph type="title"/>
          </p:nvPr>
        </p:nvSpPr>
        <p:spPr>
          <a:xfrm>
            <a:off x="970085" y="365125"/>
            <a:ext cx="10515600" cy="1325563"/>
          </a:xfrm>
        </p:spPr>
        <p:txBody>
          <a:bodyPr>
            <a:normAutofit/>
          </a:bodyPr>
          <a:lstStyle/>
          <a:p>
            <a:r>
              <a:rPr lang="en-US" sz="2800" b="1" i="0" dirty="0">
                <a:effectLst/>
                <a:latin typeface="Arial" panose="020B0604020202020204" pitchFamily="34" charset="0"/>
              </a:rPr>
              <a:t>Peer review</a:t>
            </a:r>
            <a:r>
              <a:rPr lang="en-US" sz="2800" b="0" i="0" dirty="0">
                <a:effectLst/>
                <a:latin typeface="Arial" panose="020B0604020202020204" pitchFamily="34" charset="0"/>
              </a:rPr>
              <a:t> </a:t>
            </a:r>
            <a:endParaRPr lang="nl-NL" sz="2800" dirty="0"/>
          </a:p>
        </p:txBody>
      </p:sp>
      <p:sp>
        <p:nvSpPr>
          <p:cNvPr id="3" name="Tijdelijke aanduiding voor inhoud 2">
            <a:extLst>
              <a:ext uri="{FF2B5EF4-FFF2-40B4-BE49-F238E27FC236}">
                <a16:creationId xmlns:a16="http://schemas.microsoft.com/office/drawing/2014/main" id="{010A6EA5-95F6-36FD-10CE-AF704ACE554A}"/>
              </a:ext>
            </a:extLst>
          </p:cNvPr>
          <p:cNvSpPr>
            <a:spLocks noGrp="1"/>
          </p:cNvSpPr>
          <p:nvPr>
            <p:ph idx="1"/>
          </p:nvPr>
        </p:nvSpPr>
        <p:spPr>
          <a:xfrm>
            <a:off x="688731" y="2274033"/>
            <a:ext cx="8912469" cy="4351338"/>
          </a:xfrm>
        </p:spPr>
        <p:txBody>
          <a:bodyPr>
            <a:normAutofit/>
          </a:bodyPr>
          <a:lstStyle/>
          <a:p>
            <a:r>
              <a:rPr lang="en-US" sz="1800" b="1" i="0" dirty="0">
                <a:solidFill>
                  <a:schemeClr val="bg1"/>
                </a:solidFill>
                <a:effectLst/>
              </a:rPr>
              <a:t>Peer review</a:t>
            </a:r>
            <a:r>
              <a:rPr lang="en-US" sz="1800" b="0" i="0" dirty="0">
                <a:solidFill>
                  <a:schemeClr val="bg1"/>
                </a:solidFill>
                <a:effectLst/>
              </a:rPr>
              <a:t> is the evaluation of work by one or more people with similar competencies as the producers of the work (</a:t>
            </a:r>
            <a:r>
              <a:rPr lang="en-US" sz="1800" b="0" i="0" u="none" strike="noStrike" dirty="0">
                <a:solidFill>
                  <a:schemeClr val="bg1"/>
                </a:solidFill>
                <a:effectLst/>
                <a:hlinkClick r:id="rId2" tooltip="wiktionary:peer">
                  <a:extLst>
                    <a:ext uri="{A12FA001-AC4F-418D-AE19-62706E023703}">
                      <ahyp:hlinkClr xmlns:ahyp="http://schemas.microsoft.com/office/drawing/2018/hyperlinkcolor" val="tx"/>
                    </a:ext>
                  </a:extLst>
                </a:hlinkClick>
              </a:rPr>
              <a:t>peers</a:t>
            </a:r>
            <a:r>
              <a:rPr lang="en-US" sz="1800" b="0" i="0" dirty="0">
                <a:solidFill>
                  <a:schemeClr val="bg1"/>
                </a:solidFill>
                <a:effectLst/>
              </a:rPr>
              <a:t>).</a:t>
            </a:r>
            <a:r>
              <a:rPr lang="en-US" sz="1800" b="0" i="0" u="none" strike="noStrike" baseline="30000" dirty="0">
                <a:solidFill>
                  <a:schemeClr val="bg1"/>
                </a:solidFill>
                <a:effectLst/>
                <a:hlinkClick r:id="rId3">
                  <a:extLst>
                    <a:ext uri="{A12FA001-AC4F-418D-AE19-62706E023703}">
                      <ahyp:hlinkClr xmlns:ahyp="http://schemas.microsoft.com/office/drawing/2018/hyperlinkcolor" val="tx"/>
                    </a:ext>
                  </a:extLst>
                </a:hlinkClick>
              </a:rPr>
              <a:t>[1]</a:t>
            </a:r>
            <a:r>
              <a:rPr lang="en-US" sz="1800" b="0" i="0" dirty="0">
                <a:solidFill>
                  <a:schemeClr val="bg1"/>
                </a:solidFill>
                <a:effectLst/>
              </a:rPr>
              <a:t> It functions as a form of self-regulation by qualified members of a profession within the relevant </a:t>
            </a:r>
            <a:r>
              <a:rPr lang="en-US" sz="1800" b="0" i="0" u="none" strike="noStrike" dirty="0">
                <a:solidFill>
                  <a:schemeClr val="bg1"/>
                </a:solidFill>
                <a:effectLst/>
                <a:hlinkClick r:id="rId4" tooltip="Field of study">
                  <a:extLst>
                    <a:ext uri="{A12FA001-AC4F-418D-AE19-62706E023703}">
                      <ahyp:hlinkClr xmlns:ahyp="http://schemas.microsoft.com/office/drawing/2018/hyperlinkcolor" val="tx"/>
                    </a:ext>
                  </a:extLst>
                </a:hlinkClick>
              </a:rPr>
              <a:t>field</a:t>
            </a:r>
            <a:r>
              <a:rPr lang="en-US" sz="1800" b="0" i="0" dirty="0">
                <a:solidFill>
                  <a:schemeClr val="bg1"/>
                </a:solidFill>
                <a:effectLst/>
              </a:rPr>
              <a:t>. Peer review methods are used to maintain quality standards, improve performance, and </a:t>
            </a:r>
            <a:r>
              <a:rPr lang="en-US" sz="1800" b="0" i="0" dirty="0">
                <a:solidFill>
                  <a:srgbClr val="FFFF00"/>
                </a:solidFill>
                <a:effectLst/>
              </a:rPr>
              <a:t>provide credibility</a:t>
            </a:r>
            <a:r>
              <a:rPr lang="en-US" sz="1800" b="0" i="0" dirty="0">
                <a:solidFill>
                  <a:schemeClr val="bg1"/>
                </a:solidFill>
                <a:effectLst/>
              </a:rPr>
              <a:t>. In </a:t>
            </a:r>
            <a:r>
              <a:rPr lang="en-US" sz="1800" b="0" i="0" u="none" strike="noStrike" dirty="0">
                <a:solidFill>
                  <a:schemeClr val="bg1"/>
                </a:solidFill>
                <a:effectLst/>
                <a:hlinkClick r:id="rId5" tooltip="Academia">
                  <a:extLst>
                    <a:ext uri="{A12FA001-AC4F-418D-AE19-62706E023703}">
                      <ahyp:hlinkClr xmlns:ahyp="http://schemas.microsoft.com/office/drawing/2018/hyperlinkcolor" val="tx"/>
                    </a:ext>
                  </a:extLst>
                </a:hlinkClick>
              </a:rPr>
              <a:t>academia</a:t>
            </a:r>
            <a:r>
              <a:rPr lang="en-US" sz="1800" b="0" i="0" dirty="0">
                <a:solidFill>
                  <a:schemeClr val="bg1"/>
                </a:solidFill>
                <a:effectLst/>
              </a:rPr>
              <a:t>, </a:t>
            </a:r>
            <a:r>
              <a:rPr lang="en-US" sz="1800" b="0" i="0" u="none" strike="noStrike" dirty="0">
                <a:solidFill>
                  <a:schemeClr val="bg1"/>
                </a:solidFill>
                <a:effectLst/>
                <a:hlinkClick r:id="rId6" tooltip="Scholarly peer review">
                  <a:extLst>
                    <a:ext uri="{A12FA001-AC4F-418D-AE19-62706E023703}">
                      <ahyp:hlinkClr xmlns:ahyp="http://schemas.microsoft.com/office/drawing/2018/hyperlinkcolor" val="tx"/>
                    </a:ext>
                  </a:extLst>
                </a:hlinkClick>
              </a:rPr>
              <a:t>scholarly peer review</a:t>
            </a:r>
            <a:r>
              <a:rPr lang="en-US" sz="1800" b="0" i="0" dirty="0">
                <a:solidFill>
                  <a:schemeClr val="bg1"/>
                </a:solidFill>
                <a:effectLst/>
              </a:rPr>
              <a:t> is often used to determine an </a:t>
            </a:r>
            <a:r>
              <a:rPr lang="en-US" sz="1800" b="0" i="0" u="none" strike="noStrike" dirty="0">
                <a:solidFill>
                  <a:schemeClr val="bg1"/>
                </a:solidFill>
                <a:effectLst/>
                <a:hlinkClick r:id="rId7" tooltip="Academic paper">
                  <a:extLst>
                    <a:ext uri="{A12FA001-AC4F-418D-AE19-62706E023703}">
                      <ahyp:hlinkClr xmlns:ahyp="http://schemas.microsoft.com/office/drawing/2018/hyperlinkcolor" val="tx"/>
                    </a:ext>
                  </a:extLst>
                </a:hlinkClick>
              </a:rPr>
              <a:t>academic paper</a:t>
            </a:r>
            <a:r>
              <a:rPr lang="en-US" sz="1800" b="0" i="0" dirty="0">
                <a:solidFill>
                  <a:schemeClr val="bg1"/>
                </a:solidFill>
                <a:effectLst/>
              </a:rPr>
              <a:t>'s suitability for publication.</a:t>
            </a:r>
          </a:p>
          <a:p>
            <a:r>
              <a:rPr lang="nl-NL" sz="1800" dirty="0">
                <a:solidFill>
                  <a:schemeClr val="bg1"/>
                </a:solidFill>
                <a:hlinkClick r:id="rId8">
                  <a:extLst>
                    <a:ext uri="{A12FA001-AC4F-418D-AE19-62706E023703}">
                      <ahyp:hlinkClr xmlns:ahyp="http://schemas.microsoft.com/office/drawing/2018/hyperlinkcolor" val="tx"/>
                    </a:ext>
                  </a:extLst>
                </a:hlinkClick>
              </a:rPr>
              <a:t>https://en.wikipedia.org/wiki/Peer_review</a:t>
            </a:r>
            <a:endParaRPr lang="en-US" sz="1800" dirty="0">
              <a:solidFill>
                <a:schemeClr val="bg1"/>
              </a:solidFill>
            </a:endParaRPr>
          </a:p>
          <a:p>
            <a:endParaRPr lang="nl-NL" sz="1800" dirty="0">
              <a:solidFill>
                <a:schemeClr val="bg1"/>
              </a:solidFill>
              <a:hlinkClick r:id="rId9">
                <a:extLst>
                  <a:ext uri="{A12FA001-AC4F-418D-AE19-62706E023703}">
                    <ahyp:hlinkClr xmlns:ahyp="http://schemas.microsoft.com/office/drawing/2018/hyperlinkcolor" val="tx"/>
                  </a:ext>
                </a:extLst>
              </a:hlinkClick>
            </a:endParaRPr>
          </a:p>
          <a:p>
            <a:r>
              <a:rPr lang="nl-NL" sz="1800" dirty="0">
                <a:solidFill>
                  <a:schemeClr val="bg1"/>
                </a:solidFill>
                <a:hlinkClick r:id="rId9">
                  <a:extLst>
                    <a:ext uri="{A12FA001-AC4F-418D-AE19-62706E023703}">
                      <ahyp:hlinkClr xmlns:ahyp="http://schemas.microsoft.com/office/drawing/2018/hyperlinkcolor" val="tx"/>
                    </a:ext>
                  </a:extLst>
                </a:hlinkClick>
              </a:rPr>
              <a:t>https://www.nature.com/</a:t>
            </a:r>
            <a:endParaRPr lang="nl-NL" sz="1800" dirty="0">
              <a:solidFill>
                <a:schemeClr val="bg1"/>
              </a:solidFill>
            </a:endParaRPr>
          </a:p>
          <a:p>
            <a:r>
              <a:rPr lang="nl-NL" sz="1800" dirty="0">
                <a:solidFill>
                  <a:schemeClr val="bg1"/>
                </a:solidFill>
                <a:hlinkClick r:id="rId10">
                  <a:extLst>
                    <a:ext uri="{A12FA001-AC4F-418D-AE19-62706E023703}">
                      <ahyp:hlinkClr xmlns:ahyp="http://schemas.microsoft.com/office/drawing/2018/hyperlinkcolor" val="tx"/>
                    </a:ext>
                  </a:extLst>
                </a:hlinkClick>
              </a:rPr>
              <a:t>https://www.science.org/toc/science/current</a:t>
            </a:r>
            <a:endParaRPr lang="nl-NL" sz="1800" dirty="0">
              <a:solidFill>
                <a:schemeClr val="bg1"/>
              </a:solidFill>
            </a:endParaRPr>
          </a:p>
          <a:p>
            <a:endParaRPr lang="nl-NL" sz="1800" dirty="0">
              <a:solidFill>
                <a:schemeClr val="bg1"/>
              </a:solidFill>
            </a:endParaRPr>
          </a:p>
          <a:p>
            <a:pPr marL="0" indent="0">
              <a:buNone/>
            </a:pPr>
            <a:r>
              <a:rPr lang="nl-NL" sz="1800" dirty="0">
                <a:solidFill>
                  <a:schemeClr val="bg1"/>
                </a:solidFill>
              </a:rPr>
              <a:t>=&gt; </a:t>
            </a:r>
            <a:r>
              <a:rPr lang="nl-NL" sz="1800" dirty="0">
                <a:solidFill>
                  <a:srgbClr val="FFFF00"/>
                </a:solidFill>
              </a:rPr>
              <a:t>wetenschappelijke literatuur</a:t>
            </a:r>
          </a:p>
        </p:txBody>
      </p:sp>
      <p:pic>
        <p:nvPicPr>
          <p:cNvPr id="4" name="Afbeelding 3">
            <a:extLst>
              <a:ext uri="{FF2B5EF4-FFF2-40B4-BE49-F238E27FC236}">
                <a16:creationId xmlns:a16="http://schemas.microsoft.com/office/drawing/2014/main" id="{7438C069-E10D-DECA-E69A-F4E20262436A}"/>
              </a:ext>
            </a:extLst>
          </p:cNvPr>
          <p:cNvPicPr>
            <a:picLocks noChangeAspect="1"/>
          </p:cNvPicPr>
          <p:nvPr/>
        </p:nvPicPr>
        <p:blipFill>
          <a:blip r:embed="rId11"/>
          <a:stretch>
            <a:fillRect/>
          </a:stretch>
        </p:blipFill>
        <p:spPr>
          <a:xfrm>
            <a:off x="10339753" y="365125"/>
            <a:ext cx="1322509" cy="1765618"/>
          </a:xfrm>
          <a:prstGeom prst="rect">
            <a:avLst/>
          </a:prstGeom>
        </p:spPr>
      </p:pic>
    </p:spTree>
    <p:extLst>
      <p:ext uri="{BB962C8B-B14F-4D97-AF65-F5344CB8AC3E}">
        <p14:creationId xmlns:p14="http://schemas.microsoft.com/office/powerpoint/2010/main" val="26416092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385C11-FE09-C18C-AF5F-A6B514AE6A94}"/>
              </a:ext>
            </a:extLst>
          </p:cNvPr>
          <p:cNvSpPr>
            <a:spLocks noGrp="1"/>
          </p:cNvSpPr>
          <p:nvPr>
            <p:ph type="title"/>
          </p:nvPr>
        </p:nvSpPr>
        <p:spPr/>
        <p:txBody>
          <a:bodyPr/>
          <a:lstStyle/>
          <a:p>
            <a:r>
              <a:rPr lang="nl-NL" dirty="0"/>
              <a:t>Literatuur</a:t>
            </a:r>
          </a:p>
        </p:txBody>
      </p:sp>
      <p:pic>
        <p:nvPicPr>
          <p:cNvPr id="4" name="Afbeelding 3">
            <a:extLst>
              <a:ext uri="{FF2B5EF4-FFF2-40B4-BE49-F238E27FC236}">
                <a16:creationId xmlns:a16="http://schemas.microsoft.com/office/drawing/2014/main" id="{CB7AE91F-886E-AD6A-8BAD-A09F81D56873}"/>
              </a:ext>
            </a:extLst>
          </p:cNvPr>
          <p:cNvPicPr>
            <a:picLocks noChangeAspect="1"/>
          </p:cNvPicPr>
          <p:nvPr/>
        </p:nvPicPr>
        <p:blipFill>
          <a:blip r:embed="rId2"/>
          <a:stretch>
            <a:fillRect/>
          </a:stretch>
        </p:blipFill>
        <p:spPr>
          <a:xfrm>
            <a:off x="4644704" y="1465976"/>
            <a:ext cx="3296894" cy="4861420"/>
          </a:xfrm>
          <a:prstGeom prst="rect">
            <a:avLst/>
          </a:prstGeom>
        </p:spPr>
      </p:pic>
      <p:pic>
        <p:nvPicPr>
          <p:cNvPr id="5" name="Afbeelding 4">
            <a:extLst>
              <a:ext uri="{FF2B5EF4-FFF2-40B4-BE49-F238E27FC236}">
                <a16:creationId xmlns:a16="http://schemas.microsoft.com/office/drawing/2014/main" id="{7353BA3A-2BB2-2138-ECB6-F729227014FC}"/>
              </a:ext>
            </a:extLst>
          </p:cNvPr>
          <p:cNvPicPr>
            <a:picLocks noChangeAspect="1"/>
          </p:cNvPicPr>
          <p:nvPr/>
        </p:nvPicPr>
        <p:blipFill>
          <a:blip r:embed="rId3"/>
          <a:stretch>
            <a:fillRect/>
          </a:stretch>
        </p:blipFill>
        <p:spPr>
          <a:xfrm>
            <a:off x="990177" y="1465976"/>
            <a:ext cx="3406090" cy="4861420"/>
          </a:xfrm>
          <a:prstGeom prst="rect">
            <a:avLst/>
          </a:prstGeom>
        </p:spPr>
      </p:pic>
    </p:spTree>
    <p:extLst>
      <p:ext uri="{BB962C8B-B14F-4D97-AF65-F5344CB8AC3E}">
        <p14:creationId xmlns:p14="http://schemas.microsoft.com/office/powerpoint/2010/main" val="9036530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55B0C7-C60B-F36E-E433-F822A695C312}"/>
              </a:ext>
            </a:extLst>
          </p:cNvPr>
          <p:cNvSpPr>
            <a:spLocks noGrp="1"/>
          </p:cNvSpPr>
          <p:nvPr>
            <p:ph type="title"/>
          </p:nvPr>
        </p:nvSpPr>
        <p:spPr/>
        <p:txBody>
          <a:bodyPr/>
          <a:lstStyle/>
          <a:p>
            <a:r>
              <a:rPr lang="nl-NL" dirty="0"/>
              <a:t>Volgend jaar, voorlopige afspraak</a:t>
            </a:r>
          </a:p>
        </p:txBody>
      </p:sp>
      <p:sp>
        <p:nvSpPr>
          <p:cNvPr id="3" name="Tijdelijke aanduiding voor inhoud 2">
            <a:extLst>
              <a:ext uri="{FF2B5EF4-FFF2-40B4-BE49-F238E27FC236}">
                <a16:creationId xmlns:a16="http://schemas.microsoft.com/office/drawing/2014/main" id="{238F8320-4442-84CE-9B81-B8885A7552EE}"/>
              </a:ext>
            </a:extLst>
          </p:cNvPr>
          <p:cNvSpPr>
            <a:spLocks noGrp="1"/>
          </p:cNvSpPr>
          <p:nvPr>
            <p:ph idx="1"/>
          </p:nvPr>
        </p:nvSpPr>
        <p:spPr/>
        <p:txBody>
          <a:bodyPr>
            <a:normAutofit/>
          </a:bodyPr>
          <a:lstStyle/>
          <a:p>
            <a:r>
              <a:rPr lang="nl-NL" sz="1800" dirty="0">
                <a:solidFill>
                  <a:schemeClr val="bg1"/>
                </a:solidFill>
              </a:rPr>
              <a:t>26 februari; 5, 12, 19 en 26 maart 2026</a:t>
            </a:r>
          </a:p>
          <a:p>
            <a:r>
              <a:rPr lang="nl-NL" sz="1800" dirty="0">
                <a:solidFill>
                  <a:schemeClr val="bg1"/>
                </a:solidFill>
              </a:rPr>
              <a:t>Van 15.00-17.00</a:t>
            </a:r>
          </a:p>
        </p:txBody>
      </p:sp>
    </p:spTree>
    <p:extLst>
      <p:ext uri="{BB962C8B-B14F-4D97-AF65-F5344CB8AC3E}">
        <p14:creationId xmlns:p14="http://schemas.microsoft.com/office/powerpoint/2010/main" val="1523012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84876-A224-E4C3-CA77-56730B299B9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54AE51-1B6D-E55B-023F-32D3496CFD26}"/>
              </a:ext>
            </a:extLst>
          </p:cNvPr>
          <p:cNvSpPr>
            <a:spLocks noGrp="1"/>
          </p:cNvSpPr>
          <p:nvPr>
            <p:ph type="title"/>
          </p:nvPr>
        </p:nvSpPr>
        <p:spPr/>
        <p:txBody>
          <a:bodyPr/>
          <a:lstStyle/>
          <a:p>
            <a:r>
              <a:rPr lang="nl-NL" dirty="0"/>
              <a:t>Aminozuur</a:t>
            </a:r>
          </a:p>
        </p:txBody>
      </p:sp>
      <p:sp>
        <p:nvSpPr>
          <p:cNvPr id="3" name="Tijdelijke aanduiding voor inhoud 2">
            <a:extLst>
              <a:ext uri="{FF2B5EF4-FFF2-40B4-BE49-F238E27FC236}">
                <a16:creationId xmlns:a16="http://schemas.microsoft.com/office/drawing/2014/main" id="{B2D2FEDE-74AE-2306-B68E-915A0487E148}"/>
              </a:ext>
            </a:extLst>
          </p:cNvPr>
          <p:cNvSpPr>
            <a:spLocks noGrp="1"/>
          </p:cNvSpPr>
          <p:nvPr>
            <p:ph idx="1"/>
          </p:nvPr>
        </p:nvSpPr>
        <p:spPr>
          <a:xfrm>
            <a:off x="695587" y="1842403"/>
            <a:ext cx="9916486" cy="4351338"/>
          </a:xfrm>
        </p:spPr>
        <p:txBody>
          <a:bodyPr>
            <a:normAutofit/>
          </a:bodyPr>
          <a:lstStyle/>
          <a:p>
            <a:r>
              <a:rPr lang="nl-NL" sz="1800" dirty="0">
                <a:solidFill>
                  <a:schemeClr val="bg1"/>
                </a:solidFill>
              </a:rPr>
              <a:t>Een </a:t>
            </a:r>
            <a:r>
              <a:rPr lang="nl-NL" sz="1800" b="1" dirty="0">
                <a:solidFill>
                  <a:schemeClr val="bg1"/>
                </a:solidFill>
              </a:rPr>
              <a:t>aminozuur</a:t>
            </a:r>
            <a:r>
              <a:rPr lang="nl-NL" sz="1800" dirty="0">
                <a:solidFill>
                  <a:schemeClr val="bg1"/>
                </a:solidFill>
              </a:rPr>
              <a:t> is een </a:t>
            </a:r>
            <a:r>
              <a:rPr lang="nl-NL" sz="1800" dirty="0">
                <a:solidFill>
                  <a:schemeClr val="bg1"/>
                </a:solidFill>
                <a:hlinkClick r:id="rId2" tooltip="Organische verbinding">
                  <a:extLst>
                    <a:ext uri="{A12FA001-AC4F-418D-AE19-62706E023703}">
                      <ahyp:hlinkClr xmlns:ahyp="http://schemas.microsoft.com/office/drawing/2018/hyperlinkcolor" val="tx"/>
                    </a:ext>
                  </a:extLst>
                </a:hlinkClick>
              </a:rPr>
              <a:t>organische verbinding</a:t>
            </a:r>
            <a:r>
              <a:rPr lang="nl-NL" sz="1800" dirty="0">
                <a:solidFill>
                  <a:schemeClr val="bg1"/>
                </a:solidFill>
              </a:rPr>
              <a:t> die zowel een </a:t>
            </a:r>
            <a:r>
              <a:rPr lang="nl-NL" sz="1800" dirty="0" err="1">
                <a:solidFill>
                  <a:schemeClr val="bg1"/>
                </a:solidFill>
                <a:hlinkClick r:id="rId3" tooltip="Carboxygroep">
                  <a:extLst>
                    <a:ext uri="{A12FA001-AC4F-418D-AE19-62706E023703}">
                      <ahyp:hlinkClr xmlns:ahyp="http://schemas.microsoft.com/office/drawing/2018/hyperlinkcolor" val="tx"/>
                    </a:ext>
                  </a:extLst>
                </a:hlinkClick>
              </a:rPr>
              <a:t>carboxygroep</a:t>
            </a:r>
            <a:r>
              <a:rPr lang="nl-NL" sz="1800" dirty="0">
                <a:solidFill>
                  <a:schemeClr val="bg1"/>
                </a:solidFill>
              </a:rPr>
              <a:t> (-COOH) als een </a:t>
            </a:r>
            <a:r>
              <a:rPr lang="nl-NL" sz="1800" dirty="0">
                <a:solidFill>
                  <a:schemeClr val="bg1"/>
                </a:solidFill>
                <a:hlinkClick r:id="rId4" tooltip="Amine">
                  <a:extLst>
                    <a:ext uri="{A12FA001-AC4F-418D-AE19-62706E023703}">
                      <ahyp:hlinkClr xmlns:ahyp="http://schemas.microsoft.com/office/drawing/2018/hyperlinkcolor" val="tx"/>
                    </a:ext>
                  </a:extLst>
                </a:hlinkClick>
              </a:rPr>
              <a:t>aminegroep</a:t>
            </a:r>
            <a:r>
              <a:rPr lang="nl-NL" sz="1800" dirty="0">
                <a:solidFill>
                  <a:schemeClr val="bg1"/>
                </a:solidFill>
              </a:rPr>
              <a:t> (-NH</a:t>
            </a:r>
            <a:r>
              <a:rPr lang="nl-NL" sz="1800" baseline="-25000" dirty="0">
                <a:solidFill>
                  <a:schemeClr val="bg1"/>
                </a:solidFill>
              </a:rPr>
              <a:t>2</a:t>
            </a:r>
            <a:r>
              <a:rPr lang="nl-NL" sz="1800" dirty="0">
                <a:solidFill>
                  <a:schemeClr val="bg1"/>
                </a:solidFill>
              </a:rPr>
              <a:t>) bezit.</a:t>
            </a:r>
          </a:p>
          <a:p>
            <a:r>
              <a:rPr lang="nl-NL" sz="1900" dirty="0">
                <a:solidFill>
                  <a:schemeClr val="bg1"/>
                </a:solidFill>
              </a:rPr>
              <a:t>In de natuur zijn ongeveer 500 verschillende aminozuren geïdentificeerd, twintig daarvan komen in </a:t>
            </a:r>
            <a:r>
              <a:rPr lang="nl-NL" sz="1900" dirty="0">
                <a:solidFill>
                  <a:schemeClr val="bg1"/>
                </a:solidFill>
                <a:hlinkClick r:id="rId5" tooltip="Mens">
                  <a:extLst>
                    <a:ext uri="{A12FA001-AC4F-418D-AE19-62706E023703}">
                      <ahyp:hlinkClr xmlns:ahyp="http://schemas.microsoft.com/office/drawing/2018/hyperlinkcolor" val="tx"/>
                    </a:ext>
                  </a:extLst>
                </a:hlinkClick>
              </a:rPr>
              <a:t>menselijke</a:t>
            </a:r>
            <a:r>
              <a:rPr lang="nl-NL" sz="1900" dirty="0">
                <a:solidFill>
                  <a:schemeClr val="bg1"/>
                </a:solidFill>
              </a:rPr>
              <a:t> eiwitten voor, de zogeheten fundamentele aminozuren. Tijdens de </a:t>
            </a:r>
            <a:r>
              <a:rPr lang="nl-NL" sz="1900" dirty="0">
                <a:solidFill>
                  <a:schemeClr val="bg1"/>
                </a:solidFill>
                <a:hlinkClick r:id="rId6" tooltip="Spijsvertering">
                  <a:extLst>
                    <a:ext uri="{A12FA001-AC4F-418D-AE19-62706E023703}">
                      <ahyp:hlinkClr xmlns:ahyp="http://schemas.microsoft.com/office/drawing/2018/hyperlinkcolor" val="tx"/>
                    </a:ext>
                  </a:extLst>
                </a:hlinkClick>
              </a:rPr>
              <a:t>spijsvertering</a:t>
            </a:r>
            <a:r>
              <a:rPr lang="nl-NL" sz="1900" dirty="0">
                <a:solidFill>
                  <a:schemeClr val="bg1"/>
                </a:solidFill>
              </a:rPr>
              <a:t> worden aminozuren, onder invloed van </a:t>
            </a:r>
            <a:r>
              <a:rPr lang="nl-NL" sz="1900" dirty="0">
                <a:solidFill>
                  <a:schemeClr val="bg1"/>
                </a:solidFill>
                <a:hlinkClick r:id="rId7" tooltip="Enzyme">
                  <a:extLst>
                    <a:ext uri="{A12FA001-AC4F-418D-AE19-62706E023703}">
                      <ahyp:hlinkClr xmlns:ahyp="http://schemas.microsoft.com/office/drawing/2018/hyperlinkcolor" val="tx"/>
                    </a:ext>
                  </a:extLst>
                </a:hlinkClick>
              </a:rPr>
              <a:t>enzymen</a:t>
            </a:r>
            <a:r>
              <a:rPr lang="nl-NL" sz="1900" dirty="0">
                <a:solidFill>
                  <a:schemeClr val="bg1"/>
                </a:solidFill>
              </a:rPr>
              <a:t>, uit in de voeding aanwezige eiwitten vrijgemaakt (</a:t>
            </a:r>
            <a:r>
              <a:rPr lang="nl-NL" sz="1900" dirty="0">
                <a:solidFill>
                  <a:schemeClr val="bg1"/>
                </a:solidFill>
                <a:hlinkClick r:id="rId8" tooltip="Hydrolyse">
                  <a:extLst>
                    <a:ext uri="{A12FA001-AC4F-418D-AE19-62706E023703}">
                      <ahyp:hlinkClr xmlns:ahyp="http://schemas.microsoft.com/office/drawing/2018/hyperlinkcolor" val="tx"/>
                    </a:ext>
                  </a:extLst>
                </a:hlinkClick>
              </a:rPr>
              <a:t>hydrolyse</a:t>
            </a:r>
            <a:r>
              <a:rPr lang="nl-NL" sz="1900" dirty="0">
                <a:solidFill>
                  <a:schemeClr val="bg1"/>
                </a:solidFill>
              </a:rPr>
              <a:t>). Uit de vrijgekomen aminozuren kan het </a:t>
            </a:r>
            <a:r>
              <a:rPr lang="nl-NL" sz="1900" dirty="0">
                <a:solidFill>
                  <a:schemeClr val="bg1"/>
                </a:solidFill>
                <a:hlinkClick r:id="rId9" tooltip="Organisme">
                  <a:extLst>
                    <a:ext uri="{A12FA001-AC4F-418D-AE19-62706E023703}">
                      <ahyp:hlinkClr xmlns:ahyp="http://schemas.microsoft.com/office/drawing/2018/hyperlinkcolor" val="tx"/>
                    </a:ext>
                  </a:extLst>
                </a:hlinkClick>
              </a:rPr>
              <a:t>organisme</a:t>
            </a:r>
            <a:r>
              <a:rPr lang="nl-NL" sz="1900" dirty="0">
                <a:solidFill>
                  <a:schemeClr val="bg1"/>
                </a:solidFill>
              </a:rPr>
              <a:t> zijn eigen specifieke eiwitten weer </a:t>
            </a:r>
            <a:r>
              <a:rPr lang="nl-NL" sz="1900" dirty="0">
                <a:solidFill>
                  <a:schemeClr val="bg1"/>
                </a:solidFill>
                <a:hlinkClick r:id="rId10" tooltip="Anabolisme">
                  <a:extLst>
                    <a:ext uri="{A12FA001-AC4F-418D-AE19-62706E023703}">
                      <ahyp:hlinkClr xmlns:ahyp="http://schemas.microsoft.com/office/drawing/2018/hyperlinkcolor" val="tx"/>
                    </a:ext>
                  </a:extLst>
                </a:hlinkClick>
              </a:rPr>
              <a:t>opbouwen</a:t>
            </a:r>
            <a:r>
              <a:rPr lang="nl-NL" sz="1900" dirty="0">
                <a:solidFill>
                  <a:schemeClr val="bg1"/>
                </a:solidFill>
              </a:rPr>
              <a:t>. Het organisme kan een aantal fundamentele aminozuren zelf synthetiseren, andere echter niet. Deze laatste moeten in het voedsel aanwezig zijn, men noemt ze de noodzakelijke of </a:t>
            </a:r>
            <a:r>
              <a:rPr lang="nl-NL" sz="1900" dirty="0">
                <a:solidFill>
                  <a:schemeClr val="bg1"/>
                </a:solidFill>
                <a:hlinkClick r:id="rId11" tooltip="Essentiële aminozuren">
                  <a:extLst>
                    <a:ext uri="{A12FA001-AC4F-418D-AE19-62706E023703}">
                      <ahyp:hlinkClr xmlns:ahyp="http://schemas.microsoft.com/office/drawing/2018/hyperlinkcolor" val="tx"/>
                    </a:ext>
                  </a:extLst>
                </a:hlinkClick>
              </a:rPr>
              <a:t>essentiële aminozuren</a:t>
            </a:r>
            <a:r>
              <a:rPr lang="nl-NL" sz="1900" dirty="0">
                <a:solidFill>
                  <a:schemeClr val="bg1"/>
                </a:solidFill>
              </a:rPr>
              <a:t>. Volwassen mensen hebben </a:t>
            </a:r>
            <a:r>
              <a:rPr lang="nl-NL" sz="1900" dirty="0">
                <a:solidFill>
                  <a:srgbClr val="FFFF00"/>
                </a:solidFill>
              </a:rPr>
              <a:t>negen essentiële aminozuren nodig</a:t>
            </a:r>
            <a:r>
              <a:rPr lang="nl-NL" sz="1900" dirty="0">
                <a:solidFill>
                  <a:schemeClr val="bg1"/>
                </a:solidFill>
              </a:rPr>
              <a:t>: </a:t>
            </a:r>
          </a:p>
          <a:p>
            <a:r>
              <a:rPr lang="nl-NL" sz="1900" dirty="0">
                <a:solidFill>
                  <a:schemeClr val="bg1"/>
                </a:solidFill>
                <a:hlinkClick r:id="rId12" tooltip="Lysine">
                  <a:extLst>
                    <a:ext uri="{A12FA001-AC4F-418D-AE19-62706E023703}">
                      <ahyp:hlinkClr xmlns:ahyp="http://schemas.microsoft.com/office/drawing/2018/hyperlinkcolor" val="tx"/>
                    </a:ext>
                  </a:extLst>
                </a:hlinkClick>
              </a:rPr>
              <a:t>lysine</a:t>
            </a:r>
            <a:r>
              <a:rPr lang="nl-NL" sz="1900" dirty="0">
                <a:solidFill>
                  <a:schemeClr val="bg1"/>
                </a:solidFill>
              </a:rPr>
              <a:t>, </a:t>
            </a:r>
            <a:r>
              <a:rPr lang="nl-NL" sz="1900" dirty="0">
                <a:solidFill>
                  <a:schemeClr val="bg1"/>
                </a:solidFill>
                <a:hlinkClick r:id="rId13" tooltip="Tryptofaan">
                  <a:extLst>
                    <a:ext uri="{A12FA001-AC4F-418D-AE19-62706E023703}">
                      <ahyp:hlinkClr xmlns:ahyp="http://schemas.microsoft.com/office/drawing/2018/hyperlinkcolor" val="tx"/>
                    </a:ext>
                  </a:extLst>
                </a:hlinkClick>
              </a:rPr>
              <a:t>tryptofaan</a:t>
            </a:r>
            <a:r>
              <a:rPr lang="nl-NL" sz="1900" dirty="0">
                <a:solidFill>
                  <a:schemeClr val="bg1"/>
                </a:solidFill>
              </a:rPr>
              <a:t>, </a:t>
            </a:r>
            <a:r>
              <a:rPr lang="nl-NL" sz="1900" dirty="0">
                <a:solidFill>
                  <a:schemeClr val="bg1"/>
                </a:solidFill>
                <a:hlinkClick r:id="rId14" tooltip="Fenylalanine">
                  <a:extLst>
                    <a:ext uri="{A12FA001-AC4F-418D-AE19-62706E023703}">
                      <ahyp:hlinkClr xmlns:ahyp="http://schemas.microsoft.com/office/drawing/2018/hyperlinkcolor" val="tx"/>
                    </a:ext>
                  </a:extLst>
                </a:hlinkClick>
              </a:rPr>
              <a:t>fenylalanine</a:t>
            </a:r>
            <a:r>
              <a:rPr lang="nl-NL" sz="1900" dirty="0">
                <a:solidFill>
                  <a:schemeClr val="bg1"/>
                </a:solidFill>
              </a:rPr>
              <a:t>, </a:t>
            </a:r>
            <a:r>
              <a:rPr lang="nl-NL" sz="1900" dirty="0" err="1">
                <a:solidFill>
                  <a:schemeClr val="bg1"/>
                </a:solidFill>
                <a:hlinkClick r:id="rId15" tooltip="Leucine">
                  <a:extLst>
                    <a:ext uri="{A12FA001-AC4F-418D-AE19-62706E023703}">
                      <ahyp:hlinkClr xmlns:ahyp="http://schemas.microsoft.com/office/drawing/2018/hyperlinkcolor" val="tx"/>
                    </a:ext>
                  </a:extLst>
                </a:hlinkClick>
              </a:rPr>
              <a:t>leucine</a:t>
            </a:r>
            <a:r>
              <a:rPr lang="nl-NL" sz="1900" dirty="0">
                <a:solidFill>
                  <a:schemeClr val="bg1"/>
                </a:solidFill>
              </a:rPr>
              <a:t>, </a:t>
            </a:r>
            <a:r>
              <a:rPr lang="nl-NL" sz="1900" dirty="0" err="1">
                <a:solidFill>
                  <a:schemeClr val="bg1"/>
                </a:solidFill>
                <a:hlinkClick r:id="rId16" tooltip="Isoleucine">
                  <a:extLst>
                    <a:ext uri="{A12FA001-AC4F-418D-AE19-62706E023703}">
                      <ahyp:hlinkClr xmlns:ahyp="http://schemas.microsoft.com/office/drawing/2018/hyperlinkcolor" val="tx"/>
                    </a:ext>
                  </a:extLst>
                </a:hlinkClick>
              </a:rPr>
              <a:t>isoleucine</a:t>
            </a:r>
            <a:r>
              <a:rPr lang="nl-NL" sz="1900" dirty="0">
                <a:solidFill>
                  <a:schemeClr val="bg1"/>
                </a:solidFill>
              </a:rPr>
              <a:t>, </a:t>
            </a:r>
            <a:r>
              <a:rPr lang="nl-NL" sz="1900" dirty="0" err="1">
                <a:solidFill>
                  <a:schemeClr val="bg1"/>
                </a:solidFill>
                <a:hlinkClick r:id="rId17" tooltip="Threonine">
                  <a:extLst>
                    <a:ext uri="{A12FA001-AC4F-418D-AE19-62706E023703}">
                      <ahyp:hlinkClr xmlns:ahyp="http://schemas.microsoft.com/office/drawing/2018/hyperlinkcolor" val="tx"/>
                    </a:ext>
                  </a:extLst>
                </a:hlinkClick>
              </a:rPr>
              <a:t>threonine</a:t>
            </a:r>
            <a:r>
              <a:rPr lang="nl-NL" sz="1900" dirty="0">
                <a:solidFill>
                  <a:schemeClr val="bg1"/>
                </a:solidFill>
              </a:rPr>
              <a:t>, </a:t>
            </a:r>
            <a:r>
              <a:rPr lang="nl-NL" sz="1900" dirty="0" err="1">
                <a:solidFill>
                  <a:schemeClr val="bg1"/>
                </a:solidFill>
                <a:hlinkClick r:id="rId18" tooltip="Methionine">
                  <a:extLst>
                    <a:ext uri="{A12FA001-AC4F-418D-AE19-62706E023703}">
                      <ahyp:hlinkClr xmlns:ahyp="http://schemas.microsoft.com/office/drawing/2018/hyperlinkcolor" val="tx"/>
                    </a:ext>
                  </a:extLst>
                </a:hlinkClick>
              </a:rPr>
              <a:t>methionine</a:t>
            </a:r>
            <a:r>
              <a:rPr lang="nl-NL" sz="1900" dirty="0">
                <a:solidFill>
                  <a:schemeClr val="bg1"/>
                </a:solidFill>
              </a:rPr>
              <a:t>, </a:t>
            </a:r>
            <a:r>
              <a:rPr lang="nl-NL" sz="1900" dirty="0">
                <a:solidFill>
                  <a:schemeClr val="bg1"/>
                </a:solidFill>
                <a:hlinkClick r:id="rId19" tooltip="Histidine">
                  <a:extLst>
                    <a:ext uri="{A12FA001-AC4F-418D-AE19-62706E023703}">
                      <ahyp:hlinkClr xmlns:ahyp="http://schemas.microsoft.com/office/drawing/2018/hyperlinkcolor" val="tx"/>
                    </a:ext>
                  </a:extLst>
                </a:hlinkClick>
              </a:rPr>
              <a:t>histidine</a:t>
            </a:r>
            <a:r>
              <a:rPr lang="nl-NL" sz="1900" dirty="0">
                <a:solidFill>
                  <a:schemeClr val="bg1"/>
                </a:solidFill>
              </a:rPr>
              <a:t> en </a:t>
            </a:r>
            <a:r>
              <a:rPr lang="nl-NL" sz="1900" dirty="0" err="1">
                <a:solidFill>
                  <a:schemeClr val="bg1"/>
                </a:solidFill>
                <a:hlinkClick r:id="rId20" tooltip="Valine">
                  <a:extLst>
                    <a:ext uri="{A12FA001-AC4F-418D-AE19-62706E023703}">
                      <ahyp:hlinkClr xmlns:ahyp="http://schemas.microsoft.com/office/drawing/2018/hyperlinkcolor" val="tx"/>
                    </a:ext>
                  </a:extLst>
                </a:hlinkClick>
              </a:rPr>
              <a:t>valine</a:t>
            </a:r>
            <a:r>
              <a:rPr lang="nl-NL" sz="1900" dirty="0">
                <a:solidFill>
                  <a:schemeClr val="bg1"/>
                </a:solidFill>
              </a:rPr>
              <a:t>.</a:t>
            </a:r>
          </a:p>
          <a:p>
            <a:endParaRPr lang="nl-NL" sz="1900" dirty="0">
              <a:solidFill>
                <a:schemeClr val="bg1"/>
              </a:solidFill>
            </a:endParaRPr>
          </a:p>
          <a:p>
            <a:r>
              <a:rPr lang="nl-NL" sz="1900" dirty="0">
                <a:solidFill>
                  <a:schemeClr val="bg1"/>
                </a:solidFill>
                <a:hlinkClick r:id="rId21"/>
              </a:rPr>
              <a:t>https://nl.wikipedia.org/wiki/Essentieel_aminozuur</a:t>
            </a:r>
            <a:endParaRPr lang="nl-NL" sz="1900" dirty="0">
              <a:solidFill>
                <a:schemeClr val="bg1"/>
              </a:solidFill>
            </a:endParaRPr>
          </a:p>
          <a:p>
            <a:endParaRPr lang="nl-NL" sz="1900" dirty="0">
              <a:solidFill>
                <a:schemeClr val="bg1"/>
              </a:solidFill>
            </a:endParaRPr>
          </a:p>
        </p:txBody>
      </p:sp>
    </p:spTree>
    <p:extLst>
      <p:ext uri="{BB962C8B-B14F-4D97-AF65-F5344CB8AC3E}">
        <p14:creationId xmlns:p14="http://schemas.microsoft.com/office/powerpoint/2010/main" val="21741708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8C9D39-5A0F-AB81-809E-47AFFBEABA49}"/>
              </a:ext>
            </a:extLst>
          </p:cNvPr>
          <p:cNvSpPr>
            <a:spLocks noGrp="1"/>
          </p:cNvSpPr>
          <p:nvPr>
            <p:ph type="title"/>
          </p:nvPr>
        </p:nvSpPr>
        <p:spPr/>
        <p:txBody>
          <a:bodyPr/>
          <a:lstStyle/>
          <a:p>
            <a:r>
              <a:rPr lang="nl-NL" dirty="0"/>
              <a:t>Volgende week</a:t>
            </a:r>
          </a:p>
        </p:txBody>
      </p:sp>
      <p:sp>
        <p:nvSpPr>
          <p:cNvPr id="3" name="Tijdelijke aanduiding voor inhoud 2">
            <a:extLst>
              <a:ext uri="{FF2B5EF4-FFF2-40B4-BE49-F238E27FC236}">
                <a16:creationId xmlns:a16="http://schemas.microsoft.com/office/drawing/2014/main" id="{9129C05E-9BF8-BF98-0416-F878018EC2BE}"/>
              </a:ext>
            </a:extLst>
          </p:cNvPr>
          <p:cNvSpPr>
            <a:spLocks noGrp="1"/>
          </p:cNvSpPr>
          <p:nvPr>
            <p:ph idx="1"/>
          </p:nvPr>
        </p:nvSpPr>
        <p:spPr/>
        <p:txBody>
          <a:bodyPr>
            <a:normAutofit/>
          </a:bodyPr>
          <a:lstStyle/>
          <a:p>
            <a:r>
              <a:rPr lang="nl-NL" sz="1800" dirty="0" err="1">
                <a:solidFill>
                  <a:schemeClr val="bg1"/>
                </a:solidFill>
              </a:rPr>
              <a:t>Gentechniek</a:t>
            </a:r>
            <a:endParaRPr lang="nl-NL" sz="1800" dirty="0">
              <a:solidFill>
                <a:schemeClr val="bg1"/>
              </a:solidFill>
            </a:endParaRPr>
          </a:p>
          <a:p>
            <a:r>
              <a:rPr lang="nl-NL" sz="1800" dirty="0">
                <a:solidFill>
                  <a:schemeClr val="bg1"/>
                </a:solidFill>
              </a:rPr>
              <a:t>CRISPR</a:t>
            </a:r>
          </a:p>
          <a:p>
            <a:endParaRPr lang="nl-NL" sz="1800" dirty="0">
              <a:solidFill>
                <a:schemeClr val="bg1"/>
              </a:solidFill>
            </a:endParaRPr>
          </a:p>
          <a:p>
            <a:r>
              <a:rPr lang="nl-NL" sz="1800" dirty="0" err="1">
                <a:solidFill>
                  <a:schemeClr val="bg1"/>
                </a:solidFill>
              </a:rPr>
              <a:t>Epigenetica</a:t>
            </a:r>
            <a:endParaRPr lang="nl-NL" sz="1800" dirty="0">
              <a:solidFill>
                <a:schemeClr val="bg1"/>
              </a:solidFill>
            </a:endParaRPr>
          </a:p>
          <a:p>
            <a:r>
              <a:rPr lang="nl-NL" sz="1800" dirty="0">
                <a:solidFill>
                  <a:schemeClr val="bg1"/>
                </a:solidFill>
              </a:rPr>
              <a:t>Stamcellen</a:t>
            </a:r>
          </a:p>
        </p:txBody>
      </p:sp>
    </p:spTree>
    <p:extLst>
      <p:ext uri="{BB962C8B-B14F-4D97-AF65-F5344CB8AC3E}">
        <p14:creationId xmlns:p14="http://schemas.microsoft.com/office/powerpoint/2010/main" val="11639616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txBox="1">
            <a:spLocks noGrp="1"/>
          </p:cNvSpPr>
          <p:nvPr>
            <p:ph type="title"/>
          </p:nvPr>
        </p:nvSpPr>
        <p:spPr>
          <a:xfrm>
            <a:off x="989202" y="170110"/>
            <a:ext cx="10515600" cy="1325563"/>
          </a:xfrm>
        </p:spPr>
        <p:txBody>
          <a:bodyPr>
            <a:normAutofit/>
          </a:bodyPr>
          <a:lstStyle/>
          <a:p>
            <a:r>
              <a:rPr altLang="nl-NL" sz="2800" dirty="0">
                <a:solidFill>
                  <a:schemeClr val="bg1"/>
                </a:solidFill>
                <a:latin typeface="Arial" pitchFamily="34" charset="0"/>
              </a:rPr>
              <a:t>E</a:t>
            </a:r>
            <a:r>
              <a:rPr lang="nl-NL" altLang="nl-NL" sz="2800" dirty="0">
                <a:solidFill>
                  <a:schemeClr val="bg1"/>
                </a:solidFill>
                <a:latin typeface="Arial" pitchFamily="34" charset="0"/>
              </a:rPr>
              <a:t>iwitten</a:t>
            </a:r>
            <a:r>
              <a:rPr altLang="nl-NL" sz="2800" dirty="0">
                <a:solidFill>
                  <a:schemeClr val="bg1"/>
                </a:solidFill>
                <a:latin typeface="Arial" pitchFamily="34" charset="0"/>
              </a:rPr>
              <a:t> in de </a:t>
            </a:r>
            <a:r>
              <a:rPr altLang="nl-NL" sz="2800" dirty="0" err="1">
                <a:latin typeface="Arial" pitchFamily="34" charset="0"/>
              </a:rPr>
              <a:t>celkern</a:t>
            </a:r>
            <a:endParaRPr altLang="nl-NL" sz="2800" dirty="0">
              <a:latin typeface="Arial" pitchFamily="34" charset="0"/>
            </a:endParaRPr>
          </a:p>
        </p:txBody>
      </p:sp>
      <p:sp>
        <p:nvSpPr>
          <p:cNvPr id="28675" name="Tijdelijke aanduiding voor inhoud 2"/>
          <p:cNvSpPr txBox="1">
            <a:spLocks noGrp="1"/>
          </p:cNvSpPr>
          <p:nvPr>
            <p:ph idx="1"/>
          </p:nvPr>
        </p:nvSpPr>
        <p:spPr>
          <a:xfrm>
            <a:off x="989202" y="1417739"/>
            <a:ext cx="8102025" cy="4563188"/>
          </a:xfrm>
        </p:spPr>
        <p:txBody>
          <a:bodyPr>
            <a:normAutofit fontScale="62500" lnSpcReduction="20000"/>
          </a:bodyPr>
          <a:lstStyle/>
          <a:p>
            <a:pPr marL="0" indent="0">
              <a:buNone/>
            </a:pPr>
            <a:r>
              <a:rPr lang="nl-NL" altLang="nl-NL" dirty="0">
                <a:solidFill>
                  <a:schemeClr val="bg1"/>
                </a:solidFill>
                <a:latin typeface="Arial" pitchFamily="34" charset="0"/>
              </a:rPr>
              <a:t>=&gt; DNA machinerie</a:t>
            </a: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pPr marL="0" indent="0">
              <a:buNone/>
            </a:pPr>
            <a:r>
              <a:rPr lang="nl-NL" altLang="nl-NL" dirty="0">
                <a:solidFill>
                  <a:schemeClr val="bg1"/>
                </a:solidFill>
                <a:latin typeface="Arial" pitchFamily="34" charset="0"/>
              </a:rPr>
              <a:t>=&gt; Vouwen, </a:t>
            </a:r>
            <a:r>
              <a:rPr lang="nl-NL" altLang="nl-NL" dirty="0" err="1">
                <a:solidFill>
                  <a:schemeClr val="bg1"/>
                </a:solidFill>
                <a:latin typeface="Arial" pitchFamily="34" charset="0"/>
              </a:rPr>
              <a:t>kopieren</a:t>
            </a:r>
            <a:r>
              <a:rPr lang="nl-NL" altLang="nl-NL" dirty="0">
                <a:solidFill>
                  <a:schemeClr val="bg1"/>
                </a:solidFill>
                <a:latin typeface="Arial" pitchFamily="34" charset="0"/>
              </a:rPr>
              <a:t>, knippen, plakken</a:t>
            </a:r>
            <a:endParaRPr altLang="nl-NL" dirty="0">
              <a:solidFill>
                <a:schemeClr val="bg1"/>
              </a:solidFill>
              <a:latin typeface="Arial" pitchFamily="34" charset="0"/>
            </a:endParaRPr>
          </a:p>
          <a:p>
            <a:endParaRPr altLang="nl-NL" dirty="0">
              <a:solidFill>
                <a:schemeClr val="bg1"/>
              </a:solidFill>
              <a:latin typeface="Arial" pitchFamily="34" charset="0"/>
            </a:endParaRPr>
          </a:p>
          <a:p>
            <a:endParaRPr altLang="nl-NL" dirty="0">
              <a:solidFill>
                <a:schemeClr val="bg1"/>
              </a:solidFill>
              <a:latin typeface="Arial" pitchFamily="34" charset="0"/>
            </a:endParaRPr>
          </a:p>
          <a:p>
            <a:endParaRPr altLang="nl-NL" dirty="0">
              <a:solidFill>
                <a:schemeClr val="bg1"/>
              </a:solidFill>
              <a:latin typeface="Arial" pitchFamily="34" charset="0"/>
            </a:endParaRPr>
          </a:p>
          <a:p>
            <a:endParaRPr altLang="nl-NL" dirty="0">
              <a:solidFill>
                <a:schemeClr val="bg1"/>
              </a:solidFill>
              <a:latin typeface="Arial"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674" b="8849"/>
          <a:stretch/>
        </p:blipFill>
        <p:spPr bwMode="auto">
          <a:xfrm>
            <a:off x="1035903" y="1734248"/>
            <a:ext cx="8157614" cy="378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fbeelding 1">
            <a:extLst>
              <a:ext uri="{FF2B5EF4-FFF2-40B4-BE49-F238E27FC236}">
                <a16:creationId xmlns:a16="http://schemas.microsoft.com/office/drawing/2014/main" id="{39A01E3E-1FA9-4C4C-851C-DF840D3C1BD9}"/>
              </a:ext>
            </a:extLst>
          </p:cNvPr>
          <p:cNvPicPr>
            <a:picLocks noChangeAspect="1"/>
          </p:cNvPicPr>
          <p:nvPr/>
        </p:nvPicPr>
        <p:blipFill>
          <a:blip r:embed="rId3"/>
          <a:stretch>
            <a:fillRect/>
          </a:stretch>
        </p:blipFill>
        <p:spPr>
          <a:xfrm>
            <a:off x="7684316" y="490629"/>
            <a:ext cx="2372124" cy="2655132"/>
          </a:xfrm>
          <a:prstGeom prst="rect">
            <a:avLst/>
          </a:prstGeom>
        </p:spPr>
      </p:pic>
    </p:spTree>
    <p:extLst>
      <p:ext uri="{BB962C8B-B14F-4D97-AF65-F5344CB8AC3E}">
        <p14:creationId xmlns:p14="http://schemas.microsoft.com/office/powerpoint/2010/main" val="3625197038"/>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txBox="1">
            <a:spLocks noGrp="1"/>
          </p:cNvSpPr>
          <p:nvPr>
            <p:ph type="title"/>
          </p:nvPr>
        </p:nvSpPr>
        <p:spPr>
          <a:xfrm>
            <a:off x="1039536" y="138622"/>
            <a:ext cx="10515600" cy="1325563"/>
          </a:xfrm>
        </p:spPr>
        <p:txBody>
          <a:bodyPr>
            <a:normAutofit/>
          </a:bodyPr>
          <a:lstStyle/>
          <a:p>
            <a:r>
              <a:rPr lang="nl-NL" altLang="nl-NL" sz="2800" dirty="0">
                <a:solidFill>
                  <a:schemeClr val="bg1"/>
                </a:solidFill>
                <a:latin typeface="Arial" pitchFamily="34" charset="0"/>
              </a:rPr>
              <a:t>Biotechnologie: </a:t>
            </a:r>
            <a:r>
              <a:rPr altLang="nl-NL" sz="2800" dirty="0" err="1">
                <a:solidFill>
                  <a:schemeClr val="bg1"/>
                </a:solidFill>
                <a:latin typeface="Arial" pitchFamily="34" charset="0"/>
              </a:rPr>
              <a:t>Enzymen</a:t>
            </a:r>
            <a:r>
              <a:rPr altLang="nl-NL" sz="2800" dirty="0">
                <a:solidFill>
                  <a:schemeClr val="bg1"/>
                </a:solidFill>
                <a:latin typeface="Arial" pitchFamily="34" charset="0"/>
              </a:rPr>
              <a:t> </a:t>
            </a:r>
            <a:r>
              <a:rPr altLang="nl-NL" sz="2800" dirty="0" err="1">
                <a:solidFill>
                  <a:schemeClr val="bg1"/>
                </a:solidFill>
                <a:latin typeface="Arial" pitchFamily="34" charset="0"/>
              </a:rPr>
              <a:t>opzuiveren</a:t>
            </a:r>
            <a:br>
              <a:rPr altLang="nl-NL" sz="2800" dirty="0">
                <a:solidFill>
                  <a:schemeClr val="bg1"/>
                </a:solidFill>
                <a:latin typeface="Arial" pitchFamily="34" charset="0"/>
              </a:rPr>
            </a:br>
            <a:r>
              <a:rPr lang="nl-NL" altLang="nl-NL" sz="2800" dirty="0">
                <a:solidFill>
                  <a:schemeClr val="bg1"/>
                </a:solidFill>
                <a:latin typeface="Arial" pitchFamily="34" charset="0"/>
              </a:rPr>
              <a:t>=&gt; </a:t>
            </a:r>
            <a:r>
              <a:rPr altLang="nl-NL" sz="2800" dirty="0" err="1">
                <a:solidFill>
                  <a:schemeClr val="bg1"/>
                </a:solidFill>
                <a:latin typeface="Arial" pitchFamily="34" charset="0"/>
              </a:rPr>
              <a:t>Gebruiken</a:t>
            </a:r>
            <a:r>
              <a:rPr altLang="nl-NL" sz="2800" dirty="0">
                <a:solidFill>
                  <a:schemeClr val="bg1"/>
                </a:solidFill>
                <a:latin typeface="Arial" pitchFamily="34" charset="0"/>
              </a:rPr>
              <a:t> </a:t>
            </a:r>
            <a:r>
              <a:rPr altLang="nl-NL" sz="2800" dirty="0" err="1">
                <a:solidFill>
                  <a:schemeClr val="bg1"/>
                </a:solidFill>
                <a:latin typeface="Arial" pitchFamily="34" charset="0"/>
              </a:rPr>
              <a:t>voor</a:t>
            </a:r>
            <a:r>
              <a:rPr altLang="nl-NL" sz="2800" dirty="0">
                <a:solidFill>
                  <a:schemeClr val="bg1"/>
                </a:solidFill>
                <a:latin typeface="Arial" pitchFamily="34" charset="0"/>
              </a:rPr>
              <a:t> </a:t>
            </a:r>
            <a:r>
              <a:rPr altLang="nl-NL" sz="2800" dirty="0" err="1">
                <a:latin typeface="Arial" pitchFamily="34" charset="0"/>
              </a:rPr>
              <a:t>gentechnologie</a:t>
            </a:r>
            <a:r>
              <a:rPr altLang="nl-NL" sz="2800" dirty="0">
                <a:solidFill>
                  <a:schemeClr val="bg1"/>
                </a:solidFill>
                <a:latin typeface="Arial" pitchFamily="34" charset="0"/>
              </a:rPr>
              <a:t>.</a:t>
            </a: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287" y="1464185"/>
            <a:ext cx="7620000"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A67C1F01-CB77-4ACE-BBB1-52281A417B6E}"/>
              </a:ext>
            </a:extLst>
          </p:cNvPr>
          <p:cNvSpPr txBox="1"/>
          <p:nvPr/>
        </p:nvSpPr>
        <p:spPr>
          <a:xfrm>
            <a:off x="9155885" y="2632046"/>
            <a:ext cx="2399251" cy="2031325"/>
          </a:xfrm>
          <a:prstGeom prst="rect">
            <a:avLst/>
          </a:prstGeom>
          <a:noFill/>
        </p:spPr>
        <p:txBody>
          <a:bodyPr wrap="square" rtlCol="0">
            <a:spAutoFit/>
          </a:bodyPr>
          <a:lstStyle/>
          <a:p>
            <a:r>
              <a:rPr lang="nl-NL" dirty="0">
                <a:solidFill>
                  <a:schemeClr val="bg1"/>
                </a:solidFill>
              </a:rPr>
              <a:t>DNA (</a:t>
            </a:r>
            <a:r>
              <a:rPr lang="nl-NL" dirty="0" err="1">
                <a:solidFill>
                  <a:schemeClr val="bg1"/>
                </a:solidFill>
              </a:rPr>
              <a:t>Taq</a:t>
            </a:r>
            <a:r>
              <a:rPr lang="nl-NL" dirty="0">
                <a:solidFill>
                  <a:schemeClr val="bg1"/>
                </a:solidFill>
              </a:rPr>
              <a:t>) polymerase,</a:t>
            </a:r>
          </a:p>
          <a:p>
            <a:r>
              <a:rPr lang="nl-NL" dirty="0">
                <a:solidFill>
                  <a:schemeClr val="bg1"/>
                </a:solidFill>
              </a:rPr>
              <a:t>maakt kopie van DNA</a:t>
            </a:r>
          </a:p>
          <a:p>
            <a:r>
              <a:rPr lang="nl-NL" dirty="0">
                <a:solidFill>
                  <a:schemeClr val="bg1"/>
                </a:solidFill>
              </a:rPr>
              <a:t>in reageerbuis!</a:t>
            </a:r>
          </a:p>
          <a:p>
            <a:endParaRPr lang="nl-NL" dirty="0">
              <a:solidFill>
                <a:schemeClr val="bg1"/>
              </a:solidFill>
            </a:endParaRPr>
          </a:p>
          <a:p>
            <a:r>
              <a:rPr lang="nl-NL" dirty="0">
                <a:solidFill>
                  <a:srgbClr val="FFFF00"/>
                </a:solidFill>
              </a:rPr>
              <a:t>Voor veel </a:t>
            </a:r>
            <a:r>
              <a:rPr lang="nl-NL" dirty="0" err="1">
                <a:solidFill>
                  <a:srgbClr val="FFFF00"/>
                </a:solidFill>
              </a:rPr>
              <a:t>mol.biol</a:t>
            </a:r>
            <a:r>
              <a:rPr lang="nl-NL" dirty="0">
                <a:solidFill>
                  <a:srgbClr val="FFFF00"/>
                </a:solidFill>
              </a:rPr>
              <a:t>.       is geen cel nodig!</a:t>
            </a:r>
          </a:p>
          <a:p>
            <a:endParaRPr lang="nl-NL" dirty="0">
              <a:solidFill>
                <a:schemeClr val="bg1"/>
              </a:solidFill>
            </a:endParaRPr>
          </a:p>
        </p:txBody>
      </p:sp>
      <p:sp>
        <p:nvSpPr>
          <p:cNvPr id="3" name="Tekstvak 2">
            <a:extLst>
              <a:ext uri="{FF2B5EF4-FFF2-40B4-BE49-F238E27FC236}">
                <a16:creationId xmlns:a16="http://schemas.microsoft.com/office/drawing/2014/main" id="{821B3C34-E31D-42F1-AB61-273A7B2065E0}"/>
              </a:ext>
            </a:extLst>
          </p:cNvPr>
          <p:cNvSpPr txBox="1"/>
          <p:nvPr/>
        </p:nvSpPr>
        <p:spPr>
          <a:xfrm>
            <a:off x="9219501" y="5321631"/>
            <a:ext cx="2335635" cy="1200329"/>
          </a:xfrm>
          <a:prstGeom prst="rect">
            <a:avLst/>
          </a:prstGeom>
          <a:solidFill>
            <a:schemeClr val="bg1"/>
          </a:solidFill>
        </p:spPr>
        <p:txBody>
          <a:bodyPr wrap="square" rtlCol="0">
            <a:spAutoFit/>
          </a:bodyPr>
          <a:lstStyle/>
          <a:p>
            <a:r>
              <a:rPr lang="nl-NL" dirty="0">
                <a:hlinkClick r:id="rId3"/>
              </a:rPr>
              <a:t>https://youtu.be/fkUDu042xic</a:t>
            </a:r>
            <a:endParaRPr lang="nl-NL" dirty="0"/>
          </a:p>
          <a:p>
            <a:r>
              <a:rPr lang="nl-NL" dirty="0">
                <a:hlinkClick r:id="rId4"/>
              </a:rPr>
              <a:t>https://youtu.be/iQsu3Kz9NYo</a:t>
            </a:r>
            <a:endParaRPr lang="nl-NL" dirty="0"/>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txBox="1">
            <a:spLocks noGrp="1"/>
          </p:cNvSpPr>
          <p:nvPr>
            <p:ph type="title"/>
          </p:nvPr>
        </p:nvSpPr>
        <p:spPr>
          <a:xfrm>
            <a:off x="692285" y="112206"/>
            <a:ext cx="10515600" cy="1325563"/>
          </a:xfrm>
        </p:spPr>
        <p:txBody>
          <a:bodyPr>
            <a:normAutofit/>
          </a:bodyPr>
          <a:lstStyle/>
          <a:p>
            <a:r>
              <a:rPr altLang="nl-NL" sz="2800" dirty="0">
                <a:solidFill>
                  <a:schemeClr val="bg1"/>
                </a:solidFill>
                <a:latin typeface="Arial" pitchFamily="34" charset="0"/>
              </a:rPr>
              <a:t>DNA technieken (</a:t>
            </a:r>
            <a:r>
              <a:rPr altLang="nl-NL" sz="2800" dirty="0" err="1">
                <a:solidFill>
                  <a:schemeClr val="bg1"/>
                </a:solidFill>
                <a:latin typeface="Arial" pitchFamily="34" charset="0"/>
              </a:rPr>
              <a:t>engels</a:t>
            </a:r>
            <a:r>
              <a:rPr altLang="nl-NL" sz="2800" dirty="0">
                <a:solidFill>
                  <a:schemeClr val="bg1"/>
                </a:solidFill>
                <a:latin typeface="Arial" pitchFamily="34" charset="0"/>
              </a:rPr>
              <a:t>)</a:t>
            </a:r>
            <a:br>
              <a:rPr altLang="nl-NL" sz="2800" dirty="0">
                <a:solidFill>
                  <a:schemeClr val="bg1"/>
                </a:solidFill>
                <a:latin typeface="Arial" pitchFamily="34" charset="0"/>
              </a:rPr>
            </a:br>
            <a:r>
              <a:rPr lang="nl-NL" altLang="nl-NL" sz="2800" dirty="0">
                <a:solidFill>
                  <a:schemeClr val="bg1"/>
                </a:solidFill>
                <a:latin typeface="Arial" pitchFamily="34" charset="0"/>
              </a:rPr>
              <a:t>=&gt; </a:t>
            </a:r>
            <a:r>
              <a:rPr lang="nl-NL" altLang="nl-NL" sz="2800" dirty="0">
                <a:latin typeface="Arial" pitchFamily="34" charset="0"/>
              </a:rPr>
              <a:t>in </a:t>
            </a:r>
            <a:r>
              <a:rPr lang="nl-NL" altLang="nl-NL" sz="2800" dirty="0" err="1">
                <a:latin typeface="Arial" pitchFamily="34" charset="0"/>
              </a:rPr>
              <a:t>silico</a:t>
            </a:r>
            <a:endParaRPr altLang="nl-NL" sz="2800" dirty="0">
              <a:solidFill>
                <a:schemeClr val="bg1"/>
              </a:solidFill>
              <a:latin typeface="Arial" pitchFamily="34" charset="0"/>
            </a:endParaRPr>
          </a:p>
        </p:txBody>
      </p:sp>
      <p:sp>
        <p:nvSpPr>
          <p:cNvPr id="21507" name="Tijdelijke aanduiding voor inhoud 2"/>
          <p:cNvSpPr txBox="1">
            <a:spLocks noGrp="1"/>
          </p:cNvSpPr>
          <p:nvPr>
            <p:ph idx="1"/>
          </p:nvPr>
        </p:nvSpPr>
        <p:spPr>
          <a:xfrm>
            <a:off x="692285" y="1329482"/>
            <a:ext cx="7772400" cy="5400675"/>
          </a:xfrm>
          <a:solidFill>
            <a:schemeClr val="bg2"/>
          </a:solidFill>
        </p:spPr>
        <p:txBody>
          <a:bodyPr>
            <a:noAutofit/>
          </a:bodyPr>
          <a:lstStyle/>
          <a:p>
            <a:r>
              <a:rPr altLang="nl-NL" sz="1800" dirty="0">
                <a:latin typeface="Arial" pitchFamily="34" charset="0"/>
                <a:hlinkClick r:id="rId2"/>
              </a:rPr>
              <a:t>https://youtu.be/8cYvyYOjzOc</a:t>
            </a:r>
            <a:endParaRPr altLang="nl-NL" sz="1800" dirty="0">
              <a:latin typeface="Arial" pitchFamily="34" charset="0"/>
            </a:endParaRPr>
          </a:p>
          <a:p>
            <a:r>
              <a:rPr altLang="nl-NL" sz="1800" dirty="0">
                <a:latin typeface="Arial" pitchFamily="34" charset="0"/>
                <a:hlinkClick r:id="rId3"/>
              </a:rPr>
              <a:t>https://youtu.be/xlrwef2Y3f0</a:t>
            </a:r>
            <a:endParaRPr altLang="nl-NL" sz="1800" dirty="0">
              <a:latin typeface="Arial" pitchFamily="34" charset="0"/>
            </a:endParaRPr>
          </a:p>
          <a:p>
            <a:r>
              <a:rPr altLang="nl-NL" sz="1800" dirty="0">
                <a:latin typeface="Arial" pitchFamily="34" charset="0"/>
                <a:hlinkClick r:id="rId4"/>
              </a:rPr>
              <a:t>https://youtu.be/iYaxOwZLIAk</a:t>
            </a:r>
            <a:endParaRPr altLang="nl-NL" sz="1800" dirty="0">
              <a:latin typeface="Arial" pitchFamily="34" charset="0"/>
            </a:endParaRPr>
          </a:p>
          <a:p>
            <a:r>
              <a:rPr altLang="nl-NL" sz="1800" dirty="0">
                <a:latin typeface="Arial" pitchFamily="34" charset="0"/>
                <a:hlinkClick r:id="rId5"/>
              </a:rPr>
              <a:t>https://youtu.be/y7kny3Xy4k4</a:t>
            </a:r>
            <a:endParaRPr altLang="nl-NL" sz="1800" dirty="0">
              <a:latin typeface="Arial" pitchFamily="34" charset="0"/>
            </a:endParaRPr>
          </a:p>
          <a:p>
            <a:r>
              <a:rPr altLang="nl-NL" sz="1800" dirty="0">
                <a:latin typeface="Arial" pitchFamily="34" charset="0"/>
                <a:hlinkClick r:id="rId6"/>
              </a:rPr>
              <a:t>https://youtu.be/buzWMKIHbB</a:t>
            </a:r>
            <a:endParaRPr lang="nl-NL" altLang="nl-NL" sz="1800" dirty="0">
              <a:latin typeface="Arial" pitchFamily="34" charset="0"/>
              <a:hlinkClick r:id="rId6"/>
            </a:endParaRPr>
          </a:p>
          <a:p>
            <a:r>
              <a:rPr lang="nl-NL" altLang="nl-NL" sz="1800" dirty="0">
                <a:latin typeface="Arial" pitchFamily="34" charset="0"/>
                <a:hlinkClick r:id="rId6"/>
              </a:rPr>
              <a:t>https://youtu.be/fzB7tOwv4xk</a:t>
            </a:r>
          </a:p>
          <a:p>
            <a:r>
              <a:rPr altLang="nl-NL" sz="1800" dirty="0">
                <a:latin typeface="Arial" pitchFamily="34" charset="0"/>
                <a:hlinkClick r:id="rId7"/>
              </a:rPr>
              <a:t>https://www.youtube.com/watch?v=FvHRio1yyhQI</a:t>
            </a:r>
            <a:endParaRPr altLang="nl-NL" sz="1800" dirty="0">
              <a:latin typeface="Arial" pitchFamily="34" charset="0"/>
            </a:endParaRPr>
          </a:p>
          <a:p>
            <a:r>
              <a:rPr altLang="nl-NL" sz="1800" dirty="0">
                <a:latin typeface="Arial" pitchFamily="34" charset="0"/>
                <a:hlinkClick r:id="rId8"/>
              </a:rPr>
              <a:t>https://www.youtube.com/watch?v=jFCD8Q6qSTM</a:t>
            </a:r>
            <a:endParaRPr altLang="nl-NL" sz="1800" dirty="0">
              <a:latin typeface="Arial" pitchFamily="34" charset="0"/>
            </a:endParaRPr>
          </a:p>
          <a:p>
            <a:r>
              <a:rPr altLang="nl-NL" sz="1800" dirty="0">
                <a:latin typeface="Arial" pitchFamily="34" charset="0"/>
                <a:hlinkClick r:id="rId9"/>
              </a:rPr>
              <a:t>https://www.youtube.com/watch?v=mMIRBNUuX6I</a:t>
            </a:r>
            <a:endParaRPr altLang="nl-NL" sz="1800" dirty="0">
              <a:latin typeface="Arial" pitchFamily="34" charset="0"/>
            </a:endParaRPr>
          </a:p>
          <a:p>
            <a:r>
              <a:rPr altLang="nl-NL" sz="1800" dirty="0">
                <a:latin typeface="Arial" pitchFamily="34" charset="0"/>
                <a:hlinkClick r:id="rId10"/>
              </a:rPr>
              <a:t>https://www.youtube.com/watch?v=LmdH9u_WTqI</a:t>
            </a:r>
            <a:endParaRPr altLang="nl-NL" sz="1800" dirty="0">
              <a:latin typeface="Arial" pitchFamily="34" charset="0"/>
            </a:endParaRPr>
          </a:p>
          <a:p>
            <a:r>
              <a:rPr altLang="nl-NL" sz="1800" dirty="0">
                <a:latin typeface="Arial" pitchFamily="34" charset="0"/>
                <a:hlinkClick r:id="rId11"/>
              </a:rPr>
              <a:t>https://www.youtube.com/watch?v=1S0x3aRCviM</a:t>
            </a:r>
            <a:endParaRPr altLang="nl-NL" sz="1800" dirty="0">
              <a:latin typeface="Arial" pitchFamily="34" charset="0"/>
            </a:endParaRPr>
          </a:p>
          <a:p>
            <a:r>
              <a:rPr altLang="nl-NL" sz="1800" dirty="0">
                <a:latin typeface="Arial" pitchFamily="34" charset="0"/>
                <a:hlinkClick r:id="rId12"/>
              </a:rPr>
              <a:t>https://www.youtube.com/watch?v=avM1Yg5oEu0</a:t>
            </a:r>
            <a:endParaRPr altLang="nl-NL" sz="1800" dirty="0">
              <a:latin typeface="Arial" pitchFamily="34" charset="0"/>
            </a:endParaRPr>
          </a:p>
          <a:p>
            <a:r>
              <a:rPr lang="nl-NL" sz="1800" dirty="0">
                <a:hlinkClick r:id="rId2"/>
              </a:rPr>
              <a:t>https://youtu.be/8cYvyYOjzOc</a:t>
            </a:r>
            <a:endParaRPr lang="nl-NL" sz="1800" dirty="0"/>
          </a:p>
          <a:p>
            <a:r>
              <a:rPr lang="nl-NL" sz="1800" dirty="0">
                <a:hlinkClick r:id="rId13"/>
              </a:rPr>
              <a:t>https://youtu.be/tcPgdR9_t64</a:t>
            </a:r>
            <a:endParaRPr lang="nl-NL" sz="1800" dirty="0"/>
          </a:p>
          <a:p>
            <a:endParaRPr altLang="nl-NL" sz="1800" dirty="0">
              <a:latin typeface="Arial" pitchFamily="34" charset="0"/>
            </a:endParaRPr>
          </a:p>
          <a:p>
            <a:endParaRPr altLang="nl-NL" sz="1800" dirty="0">
              <a:latin typeface="Arial" pitchFamily="34" charset="0"/>
            </a:endParaRPr>
          </a:p>
          <a:p>
            <a:endParaRPr altLang="nl-NL" sz="1800" dirty="0">
              <a:latin typeface="Arial" pitchFamily="34" charset="0"/>
            </a:endParaRPr>
          </a:p>
          <a:p>
            <a:endParaRPr altLang="nl-NL" sz="1800" dirty="0">
              <a:latin typeface="Arial" pitchFamily="34" charset="0"/>
            </a:endParaRPr>
          </a:p>
          <a:p>
            <a:endParaRPr altLang="nl-NL" sz="1800" dirty="0">
              <a:latin typeface="Arial" pitchFamily="34" charset="0"/>
            </a:endParaRPr>
          </a:p>
          <a:p>
            <a:endParaRPr altLang="nl-NL" sz="1800" dirty="0">
              <a:latin typeface="Arial" pitchFamily="34" charset="0"/>
            </a:endParaRPr>
          </a:p>
          <a:p>
            <a:endParaRPr altLang="nl-NL" sz="1800" dirty="0">
              <a:latin typeface="Arial" pitchFamily="34" charset="0"/>
            </a:endParaRPr>
          </a:p>
          <a:p>
            <a:endParaRPr altLang="nl-NL" sz="1800" dirty="0">
              <a:latin typeface="Arial" pitchFamily="34" charset="0"/>
            </a:endParaRPr>
          </a:p>
          <a:p>
            <a:endParaRPr altLang="nl-NL" sz="1800" dirty="0">
              <a:latin typeface="Arial" pitchFamily="34" charset="0"/>
            </a:endParaRPr>
          </a:p>
          <a:p>
            <a:endParaRPr altLang="nl-NL" sz="1800" dirty="0">
              <a:latin typeface="Arial" pitchFamily="34" charset="0"/>
            </a:endParaRPr>
          </a:p>
        </p:txBody>
      </p:sp>
      <p:pic>
        <p:nvPicPr>
          <p:cNvPr id="1026"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5462" t="12645" r="29425" b="14516"/>
          <a:stretch/>
        </p:blipFill>
        <p:spPr bwMode="auto">
          <a:xfrm>
            <a:off x="6340495" y="1969152"/>
            <a:ext cx="5274331" cy="3318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32AB346E-9CC1-AE93-A65F-57C674AA699D}"/>
              </a:ext>
            </a:extLst>
          </p:cNvPr>
          <p:cNvSpPr txBox="1"/>
          <p:nvPr/>
        </p:nvSpPr>
        <p:spPr>
          <a:xfrm>
            <a:off x="8860536" y="5528518"/>
            <a:ext cx="2754290" cy="923330"/>
          </a:xfrm>
          <a:prstGeom prst="rect">
            <a:avLst/>
          </a:prstGeom>
          <a:noFill/>
        </p:spPr>
        <p:txBody>
          <a:bodyPr wrap="square" rtlCol="0">
            <a:spAutoFit/>
          </a:bodyPr>
          <a:lstStyle/>
          <a:p>
            <a:r>
              <a:rPr lang="nl-NL" altLang="nl-NL" sz="1800" dirty="0">
                <a:solidFill>
                  <a:srgbClr val="FFFF00"/>
                </a:solidFill>
                <a:latin typeface="Arial" pitchFamily="34" charset="0"/>
              </a:rPr>
              <a:t>epje</a:t>
            </a:r>
            <a:r>
              <a:rPr lang="nl-NL" altLang="nl-NL" sz="1800" dirty="0">
                <a:solidFill>
                  <a:schemeClr val="bg1"/>
                </a:solidFill>
                <a:latin typeface="Arial" pitchFamily="34" charset="0"/>
              </a:rPr>
              <a:t> </a:t>
            </a:r>
          </a:p>
          <a:p>
            <a:r>
              <a:rPr lang="nl-NL" altLang="nl-NL" sz="1800" dirty="0">
                <a:solidFill>
                  <a:schemeClr val="bg1"/>
                </a:solidFill>
                <a:latin typeface="Arial" pitchFamily="34" charset="0"/>
              </a:rPr>
              <a:t>(</a:t>
            </a:r>
            <a:r>
              <a:rPr lang="nl-NL" altLang="nl-NL" sz="1800" dirty="0" err="1">
                <a:solidFill>
                  <a:schemeClr val="bg1"/>
                </a:solidFill>
                <a:latin typeface="Arial" pitchFamily="34" charset="0"/>
              </a:rPr>
              <a:t>eppendorf</a:t>
            </a:r>
            <a:r>
              <a:rPr lang="nl-NL" altLang="nl-NL" sz="1800" dirty="0">
                <a:solidFill>
                  <a:schemeClr val="bg1"/>
                </a:solidFill>
                <a:latin typeface="Arial" pitchFamily="34" charset="0"/>
              </a:rPr>
              <a:t> tube) </a:t>
            </a:r>
          </a:p>
          <a:p>
            <a:r>
              <a:rPr lang="nl-NL" altLang="nl-NL" dirty="0">
                <a:solidFill>
                  <a:schemeClr val="bg1"/>
                </a:solidFill>
                <a:latin typeface="Arial" pitchFamily="34" charset="0"/>
              </a:rPr>
              <a:t>=&gt; In </a:t>
            </a:r>
            <a:r>
              <a:rPr lang="nl-NL" altLang="nl-NL" sz="1800" dirty="0" err="1">
                <a:solidFill>
                  <a:schemeClr val="bg1"/>
                </a:solidFill>
                <a:latin typeface="Arial" pitchFamily="34" charset="0"/>
              </a:rPr>
              <a:t>plastico</a:t>
            </a:r>
            <a:endParaRPr lang="nl-NL" dirty="0"/>
          </a:p>
        </p:txBody>
      </p:sp>
    </p:spTree>
    <p:extLst>
      <p:ext uri="{BB962C8B-B14F-4D97-AF65-F5344CB8AC3E}">
        <p14:creationId xmlns:p14="http://schemas.microsoft.com/office/powerpoint/2010/main" val="3764039119"/>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5C775-1008-33FE-EB3A-FE53905771A7}"/>
            </a:ext>
          </a:extLst>
        </p:cNvPr>
        <p:cNvGrpSpPr/>
        <p:nvPr/>
      </p:nvGrpSpPr>
      <p:grpSpPr>
        <a:xfrm>
          <a:off x="0" y="0"/>
          <a:ext cx="0" cy="0"/>
          <a:chOff x="0" y="0"/>
          <a:chExt cx="0" cy="0"/>
        </a:xfrm>
      </p:grpSpPr>
      <p:sp>
        <p:nvSpPr>
          <p:cNvPr id="98306" name="Rectangle 1">
            <a:extLst>
              <a:ext uri="{FF2B5EF4-FFF2-40B4-BE49-F238E27FC236}">
                <a16:creationId xmlns:a16="http://schemas.microsoft.com/office/drawing/2014/main" id="{8FCF8112-6359-F8CE-E91D-EECEC1E07A47}"/>
              </a:ext>
            </a:extLst>
          </p:cNvPr>
          <p:cNvSpPr>
            <a:spLocks noChangeArrowheads="1"/>
          </p:cNvSpPr>
          <p:nvPr/>
        </p:nvSpPr>
        <p:spPr bwMode="auto">
          <a:xfrm>
            <a:off x="2135189" y="3930651"/>
            <a:ext cx="5692775" cy="1692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a:r>
              <a:rPr lang="nl-NL" altLang="nl-NL" sz="1000" dirty="0">
                <a:solidFill>
                  <a:srgbClr val="222222"/>
                </a:solidFill>
                <a:latin typeface="HELVETICA" pitchFamily="34" charset="0"/>
                <a:ea typeface="MS PGothic" pitchFamily="34" charset="-128"/>
              </a:rPr>
              <a:t>                                                                                                                                                          </a:t>
            </a:r>
            <a:endParaRPr lang="nl-NL" altLang="nl-NL" sz="600" dirty="0">
              <a:solidFill>
                <a:srgbClr val="000000"/>
              </a:solidFill>
              <a:ea typeface="MS PGothic" pitchFamily="34" charset="-128"/>
            </a:endParaRPr>
          </a:p>
          <a:p>
            <a:pPr eaLnBrk="1"/>
            <a:r>
              <a:rPr lang="nl-NL" altLang="nl-NL" sz="1000" dirty="0">
                <a:solidFill>
                  <a:srgbClr val="222222"/>
                </a:solidFill>
                <a:latin typeface="HELVETICA" pitchFamily="34" charset="0"/>
                <a:ea typeface="MS PGothic" pitchFamily="34" charset="-128"/>
              </a:rPr>
              <a:t>CRISPR (</a:t>
            </a:r>
            <a:r>
              <a:rPr lang="nl-NL" altLang="nl-NL" sz="1000" b="1" dirty="0" err="1">
                <a:solidFill>
                  <a:srgbClr val="222222"/>
                </a:solidFill>
                <a:latin typeface="HELVETICA" pitchFamily="34" charset="0"/>
                <a:ea typeface="MS PGothic" pitchFamily="34" charset="-128"/>
              </a:rPr>
              <a:t>C</a:t>
            </a:r>
            <a:r>
              <a:rPr lang="nl-NL" altLang="nl-NL" sz="1000" dirty="0" err="1">
                <a:solidFill>
                  <a:srgbClr val="222222"/>
                </a:solidFill>
                <a:latin typeface="HELVETICA" pitchFamily="34" charset="0"/>
                <a:ea typeface="MS PGothic" pitchFamily="34" charset="-128"/>
              </a:rPr>
              <a:t>lustered</a:t>
            </a:r>
            <a:r>
              <a:rPr lang="nl-NL" altLang="nl-NL" sz="1000" dirty="0">
                <a:solidFill>
                  <a:srgbClr val="222222"/>
                </a:solidFill>
                <a:latin typeface="HELVETICA" pitchFamily="34" charset="0"/>
                <a:ea typeface="MS PGothic" pitchFamily="34" charset="-128"/>
              </a:rPr>
              <a:t> </a:t>
            </a:r>
            <a:r>
              <a:rPr lang="nl-NL" altLang="nl-NL" sz="1000" b="1" dirty="0" err="1">
                <a:solidFill>
                  <a:srgbClr val="222222"/>
                </a:solidFill>
                <a:latin typeface="HELVETICA" pitchFamily="34" charset="0"/>
                <a:ea typeface="MS PGothic" pitchFamily="34" charset="-128"/>
              </a:rPr>
              <a:t>R</a:t>
            </a:r>
            <a:r>
              <a:rPr lang="nl-NL" altLang="nl-NL" sz="1000" dirty="0" err="1">
                <a:solidFill>
                  <a:srgbClr val="222222"/>
                </a:solidFill>
                <a:latin typeface="HELVETICA" pitchFamily="34" charset="0"/>
                <a:ea typeface="MS PGothic" pitchFamily="34" charset="-128"/>
              </a:rPr>
              <a:t>egularly</a:t>
            </a:r>
            <a:r>
              <a:rPr lang="nl-NL" altLang="nl-NL" sz="1000" dirty="0">
                <a:solidFill>
                  <a:srgbClr val="222222"/>
                </a:solidFill>
                <a:latin typeface="HELVETICA" pitchFamily="34" charset="0"/>
                <a:ea typeface="MS PGothic" pitchFamily="34" charset="-128"/>
              </a:rPr>
              <a:t> </a:t>
            </a:r>
            <a:r>
              <a:rPr lang="nl-NL" altLang="nl-NL" sz="1000" b="1" dirty="0" err="1">
                <a:solidFill>
                  <a:srgbClr val="222222"/>
                </a:solidFill>
                <a:latin typeface="HELVETICA" pitchFamily="34" charset="0"/>
                <a:ea typeface="MS PGothic" pitchFamily="34" charset="-128"/>
              </a:rPr>
              <a:t>I</a:t>
            </a:r>
            <a:r>
              <a:rPr lang="nl-NL" altLang="nl-NL" sz="1000" dirty="0" err="1">
                <a:solidFill>
                  <a:srgbClr val="222222"/>
                </a:solidFill>
                <a:latin typeface="HELVETICA" pitchFamily="34" charset="0"/>
                <a:ea typeface="MS PGothic" pitchFamily="34" charset="-128"/>
              </a:rPr>
              <a:t>nterspaced</a:t>
            </a:r>
            <a:r>
              <a:rPr lang="nl-NL" altLang="nl-NL" sz="1000" dirty="0">
                <a:solidFill>
                  <a:srgbClr val="222222"/>
                </a:solidFill>
                <a:latin typeface="HELVETICA" pitchFamily="34" charset="0"/>
                <a:ea typeface="MS PGothic" pitchFamily="34" charset="-128"/>
              </a:rPr>
              <a:t> </a:t>
            </a:r>
            <a:r>
              <a:rPr lang="nl-NL" altLang="nl-NL" sz="1000" b="1" dirty="0">
                <a:solidFill>
                  <a:srgbClr val="222222"/>
                </a:solidFill>
                <a:latin typeface="HELVETICA" pitchFamily="34" charset="0"/>
                <a:ea typeface="MS PGothic" pitchFamily="34" charset="-128"/>
              </a:rPr>
              <a:t>S</a:t>
            </a:r>
            <a:r>
              <a:rPr lang="nl-NL" altLang="nl-NL" sz="1000" dirty="0">
                <a:solidFill>
                  <a:srgbClr val="222222"/>
                </a:solidFill>
                <a:latin typeface="HELVETICA" pitchFamily="34" charset="0"/>
                <a:ea typeface="MS PGothic" pitchFamily="34" charset="-128"/>
              </a:rPr>
              <a:t>hort </a:t>
            </a:r>
            <a:r>
              <a:rPr lang="nl-NL" altLang="nl-NL" sz="1000" b="1" dirty="0" err="1">
                <a:solidFill>
                  <a:srgbClr val="222222"/>
                </a:solidFill>
                <a:latin typeface="HELVETICA" pitchFamily="34" charset="0"/>
                <a:ea typeface="MS PGothic" pitchFamily="34" charset="-128"/>
              </a:rPr>
              <a:t>P</a:t>
            </a:r>
            <a:r>
              <a:rPr lang="nl-NL" altLang="nl-NL" sz="1000" dirty="0" err="1">
                <a:solidFill>
                  <a:srgbClr val="222222"/>
                </a:solidFill>
                <a:latin typeface="HELVETICA" pitchFamily="34" charset="0"/>
                <a:ea typeface="MS PGothic" pitchFamily="34" charset="-128"/>
              </a:rPr>
              <a:t>alindromic</a:t>
            </a:r>
            <a:r>
              <a:rPr lang="nl-NL" altLang="nl-NL" sz="1000" dirty="0">
                <a:solidFill>
                  <a:srgbClr val="222222"/>
                </a:solidFill>
                <a:latin typeface="HELVETICA" pitchFamily="34" charset="0"/>
                <a:ea typeface="MS PGothic" pitchFamily="34" charset="-128"/>
              </a:rPr>
              <a:t> </a:t>
            </a:r>
            <a:r>
              <a:rPr lang="nl-NL" altLang="nl-NL" sz="1000" b="1" dirty="0" err="1">
                <a:solidFill>
                  <a:srgbClr val="222222"/>
                </a:solidFill>
                <a:latin typeface="HELVETICA" pitchFamily="34" charset="0"/>
                <a:ea typeface="MS PGothic" pitchFamily="34" charset="-128"/>
              </a:rPr>
              <a:t>R</a:t>
            </a:r>
            <a:r>
              <a:rPr lang="nl-NL" altLang="nl-NL" sz="1000" dirty="0" err="1">
                <a:solidFill>
                  <a:srgbClr val="222222"/>
                </a:solidFill>
                <a:latin typeface="HELVETICA" pitchFamily="34" charset="0"/>
                <a:ea typeface="MS PGothic" pitchFamily="34" charset="-128"/>
              </a:rPr>
              <a:t>epeats</a:t>
            </a:r>
            <a:r>
              <a:rPr lang="nl-NL" altLang="nl-NL" sz="1000" dirty="0">
                <a:solidFill>
                  <a:srgbClr val="222222"/>
                </a:solidFill>
                <a:latin typeface="HELVETICA" pitchFamily="34" charset="0"/>
                <a:ea typeface="MS PGothic" pitchFamily="34" charset="-128"/>
              </a:rPr>
              <a:t>) is a </a:t>
            </a:r>
            <a:r>
              <a:rPr lang="nl-NL" altLang="nl-NL" sz="1000" dirty="0" err="1">
                <a:solidFill>
                  <a:srgbClr val="222222"/>
                </a:solidFill>
                <a:latin typeface="HELVETICA" pitchFamily="34" charset="0"/>
                <a:ea typeface="MS PGothic" pitchFamily="34" charset="-128"/>
              </a:rPr>
              <a:t>microbial</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nuclease</a:t>
            </a:r>
            <a:r>
              <a:rPr lang="nl-NL" altLang="nl-NL" sz="1000" dirty="0">
                <a:solidFill>
                  <a:srgbClr val="222222"/>
                </a:solidFill>
                <a:latin typeface="HELVETICA" pitchFamily="34" charset="0"/>
                <a:ea typeface="MS PGothic" pitchFamily="34" charset="-128"/>
              </a:rPr>
              <a:t> system </a:t>
            </a:r>
            <a:r>
              <a:rPr lang="nl-NL" altLang="nl-NL" sz="1000" dirty="0" err="1">
                <a:solidFill>
                  <a:srgbClr val="222222"/>
                </a:solidFill>
                <a:latin typeface="HELVETICA" pitchFamily="34" charset="0"/>
                <a:ea typeface="MS PGothic" pitchFamily="34" charset="-128"/>
              </a:rPr>
              <a:t>involved</a:t>
            </a:r>
            <a:r>
              <a:rPr lang="nl-NL" altLang="nl-NL" sz="1000" dirty="0">
                <a:solidFill>
                  <a:srgbClr val="222222"/>
                </a:solidFill>
                <a:latin typeface="HELVETICA" pitchFamily="34" charset="0"/>
                <a:ea typeface="MS PGothic" pitchFamily="34" charset="-128"/>
              </a:rPr>
              <a:t> in </a:t>
            </a:r>
            <a:r>
              <a:rPr lang="nl-NL" altLang="nl-NL" sz="1000" b="1" dirty="0" err="1">
                <a:solidFill>
                  <a:srgbClr val="FF0000"/>
                </a:solidFill>
                <a:latin typeface="HELVETICA" pitchFamily="34" charset="0"/>
                <a:ea typeface="MS PGothic" pitchFamily="34" charset="-128"/>
              </a:rPr>
              <a:t>defense</a:t>
            </a:r>
            <a:r>
              <a:rPr lang="nl-NL" altLang="nl-NL" sz="1000" b="1" dirty="0">
                <a:solidFill>
                  <a:srgbClr val="FF0000"/>
                </a:solidFill>
                <a:latin typeface="HELVETICA" pitchFamily="34" charset="0"/>
                <a:ea typeface="MS PGothic" pitchFamily="34" charset="-128"/>
              </a:rPr>
              <a:t> </a:t>
            </a:r>
            <a:r>
              <a:rPr lang="nl-NL" altLang="nl-NL" sz="1000" b="1" dirty="0" err="1">
                <a:solidFill>
                  <a:srgbClr val="FF0000"/>
                </a:solidFill>
                <a:latin typeface="HELVETICA" pitchFamily="34" charset="0"/>
                <a:ea typeface="MS PGothic" pitchFamily="34" charset="-128"/>
              </a:rPr>
              <a:t>against</a:t>
            </a:r>
            <a:r>
              <a:rPr lang="nl-NL" altLang="nl-NL" sz="1000" b="1" dirty="0">
                <a:solidFill>
                  <a:srgbClr val="FF0000"/>
                </a:solidFill>
                <a:latin typeface="HELVETICA" pitchFamily="34" charset="0"/>
                <a:ea typeface="MS PGothic" pitchFamily="34" charset="-128"/>
              </a:rPr>
              <a:t> </a:t>
            </a:r>
            <a:r>
              <a:rPr lang="nl-NL" altLang="nl-NL" sz="1000" b="1" dirty="0" err="1">
                <a:solidFill>
                  <a:srgbClr val="FF0000"/>
                </a:solidFill>
                <a:latin typeface="HELVETICA" pitchFamily="34" charset="0"/>
                <a:ea typeface="MS PGothic" pitchFamily="34" charset="-128"/>
              </a:rPr>
              <a:t>invading</a:t>
            </a:r>
            <a:r>
              <a:rPr lang="nl-NL" altLang="nl-NL" sz="1000" b="1" dirty="0">
                <a:solidFill>
                  <a:srgbClr val="FF0000"/>
                </a:solidFill>
                <a:latin typeface="HELVETICA" pitchFamily="34" charset="0"/>
                <a:ea typeface="MS PGothic" pitchFamily="34" charset="-128"/>
              </a:rPr>
              <a:t> </a:t>
            </a:r>
            <a:r>
              <a:rPr lang="nl-NL" altLang="nl-NL" sz="1000" b="1" dirty="0" err="1">
                <a:solidFill>
                  <a:srgbClr val="FF0000"/>
                </a:solidFill>
                <a:latin typeface="HELVETICA" pitchFamily="34" charset="0"/>
                <a:ea typeface="MS PGothic" pitchFamily="34" charset="-128"/>
              </a:rPr>
              <a:t>phages</a:t>
            </a:r>
            <a:r>
              <a:rPr lang="nl-NL" altLang="nl-NL" sz="1000" b="1" dirty="0">
                <a:solidFill>
                  <a:srgbClr val="FF0000"/>
                </a:solidFill>
                <a:latin typeface="HELVETICA" pitchFamily="34" charset="0"/>
                <a:ea typeface="MS PGothic" pitchFamily="34" charset="-128"/>
              </a:rPr>
              <a:t> </a:t>
            </a:r>
            <a:r>
              <a:rPr lang="nl-NL" altLang="nl-NL" sz="1000" b="1" dirty="0" err="1">
                <a:solidFill>
                  <a:srgbClr val="FF0000"/>
                </a:solidFill>
                <a:latin typeface="HELVETICA" pitchFamily="34" charset="0"/>
                <a:ea typeface="MS PGothic" pitchFamily="34" charset="-128"/>
              </a:rPr>
              <a:t>and</a:t>
            </a:r>
            <a:r>
              <a:rPr lang="nl-NL" altLang="nl-NL" sz="1000" b="1" dirty="0">
                <a:solidFill>
                  <a:srgbClr val="FF0000"/>
                </a:solidFill>
                <a:latin typeface="HELVETICA" pitchFamily="34" charset="0"/>
                <a:ea typeface="MS PGothic" pitchFamily="34" charset="-128"/>
              </a:rPr>
              <a:t> </a:t>
            </a:r>
            <a:r>
              <a:rPr lang="nl-NL" altLang="nl-NL" sz="1000" b="1" dirty="0" err="1">
                <a:solidFill>
                  <a:srgbClr val="FF0000"/>
                </a:solidFill>
                <a:latin typeface="HELVETICA" pitchFamily="34" charset="0"/>
                <a:ea typeface="MS PGothic" pitchFamily="34" charset="-128"/>
              </a:rPr>
              <a:t>plasmids</a:t>
            </a:r>
            <a:r>
              <a:rPr lang="nl-NL" altLang="nl-NL" sz="1000" dirty="0">
                <a:solidFill>
                  <a:srgbClr val="222222"/>
                </a:solidFill>
                <a:latin typeface="HELVETICA" pitchFamily="34" charset="0"/>
                <a:ea typeface="MS PGothic" pitchFamily="34" charset="-128"/>
              </a:rPr>
              <a:t>. CRISPR </a:t>
            </a:r>
            <a:r>
              <a:rPr lang="nl-NL" altLang="nl-NL" sz="1000" dirty="0" err="1">
                <a:solidFill>
                  <a:srgbClr val="222222"/>
                </a:solidFill>
                <a:latin typeface="HELVETICA" pitchFamily="34" charset="0"/>
                <a:ea typeface="MS PGothic" pitchFamily="34" charset="-128"/>
              </a:rPr>
              <a:t>loci</a:t>
            </a:r>
            <a:r>
              <a:rPr lang="nl-NL" altLang="nl-NL" sz="1000" dirty="0">
                <a:solidFill>
                  <a:srgbClr val="222222"/>
                </a:solidFill>
                <a:latin typeface="HELVETICA" pitchFamily="34" charset="0"/>
                <a:ea typeface="MS PGothic" pitchFamily="34" charset="-128"/>
              </a:rPr>
              <a:t> in </a:t>
            </a:r>
            <a:r>
              <a:rPr lang="nl-NL" altLang="nl-NL" sz="1000" dirty="0" err="1">
                <a:solidFill>
                  <a:srgbClr val="222222"/>
                </a:solidFill>
                <a:latin typeface="HELVETICA" pitchFamily="34" charset="0"/>
                <a:ea typeface="MS PGothic" pitchFamily="34" charset="-128"/>
              </a:rPr>
              <a:t>microbial</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hosts</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contain</a:t>
            </a:r>
            <a:r>
              <a:rPr lang="nl-NL" altLang="nl-NL" sz="1000" dirty="0">
                <a:solidFill>
                  <a:srgbClr val="222222"/>
                </a:solidFill>
                <a:latin typeface="HELVETICA" pitchFamily="34" charset="0"/>
                <a:ea typeface="MS PGothic" pitchFamily="34" charset="-128"/>
              </a:rPr>
              <a:t> a </a:t>
            </a:r>
            <a:r>
              <a:rPr lang="nl-NL" altLang="nl-NL" sz="1000" dirty="0" err="1">
                <a:solidFill>
                  <a:srgbClr val="222222"/>
                </a:solidFill>
                <a:latin typeface="HELVETICA" pitchFamily="34" charset="0"/>
                <a:ea typeface="MS PGothic" pitchFamily="34" charset="-128"/>
              </a:rPr>
              <a:t>combination</a:t>
            </a:r>
            <a:r>
              <a:rPr lang="nl-NL" altLang="nl-NL" sz="1000" dirty="0">
                <a:solidFill>
                  <a:srgbClr val="222222"/>
                </a:solidFill>
                <a:latin typeface="HELVETICA" pitchFamily="34" charset="0"/>
                <a:ea typeface="MS PGothic" pitchFamily="34" charset="-128"/>
              </a:rPr>
              <a:t> of CRISPR-</a:t>
            </a:r>
            <a:r>
              <a:rPr lang="nl-NL" altLang="nl-NL" sz="1000" dirty="0" err="1">
                <a:solidFill>
                  <a:srgbClr val="222222"/>
                </a:solidFill>
                <a:latin typeface="HELVETICA" pitchFamily="34" charset="0"/>
                <a:ea typeface="MS PGothic" pitchFamily="34" charset="-128"/>
              </a:rPr>
              <a:t>associated</a:t>
            </a:r>
            <a:r>
              <a:rPr lang="nl-NL" altLang="nl-NL" sz="1000" dirty="0">
                <a:solidFill>
                  <a:srgbClr val="222222"/>
                </a:solidFill>
                <a:latin typeface="HELVETICA" pitchFamily="34" charset="0"/>
                <a:ea typeface="MS PGothic" pitchFamily="34" charset="-128"/>
              </a:rPr>
              <a:t> (Cas) </a:t>
            </a:r>
            <a:r>
              <a:rPr lang="nl-NL" altLang="nl-NL" sz="1000" dirty="0" err="1">
                <a:solidFill>
                  <a:srgbClr val="222222"/>
                </a:solidFill>
                <a:latin typeface="HELVETICA" pitchFamily="34" charset="0"/>
                <a:ea typeface="MS PGothic" pitchFamily="34" charset="-128"/>
              </a:rPr>
              <a:t>genes</a:t>
            </a:r>
            <a:r>
              <a:rPr lang="nl-NL" altLang="nl-NL" sz="1000" dirty="0">
                <a:solidFill>
                  <a:srgbClr val="222222"/>
                </a:solidFill>
                <a:latin typeface="HELVETICA" pitchFamily="34" charset="0"/>
                <a:ea typeface="MS PGothic" pitchFamily="34" charset="-128"/>
              </a:rPr>
              <a:t> as well as </a:t>
            </a:r>
            <a:r>
              <a:rPr lang="nl-NL" altLang="nl-NL" sz="1000" b="1" u="sng" dirty="0">
                <a:solidFill>
                  <a:srgbClr val="FF0000"/>
                </a:solidFill>
                <a:latin typeface="HELVETICA" pitchFamily="34" charset="0"/>
                <a:ea typeface="MS PGothic" pitchFamily="34" charset="-128"/>
              </a:rPr>
              <a:t>non-</a:t>
            </a:r>
            <a:r>
              <a:rPr lang="nl-NL" altLang="nl-NL" sz="1000" b="1" u="sng" dirty="0" err="1">
                <a:solidFill>
                  <a:srgbClr val="FF0000"/>
                </a:solidFill>
                <a:latin typeface="HELVETICA" pitchFamily="34" charset="0"/>
                <a:ea typeface="MS PGothic" pitchFamily="34" charset="-128"/>
              </a:rPr>
              <a:t>coding</a:t>
            </a:r>
            <a:r>
              <a:rPr lang="nl-NL" altLang="nl-NL" sz="1000" b="1" u="sng" dirty="0">
                <a:solidFill>
                  <a:srgbClr val="FF0000"/>
                </a:solidFill>
                <a:latin typeface="HELVETICA" pitchFamily="34" charset="0"/>
                <a:ea typeface="MS PGothic" pitchFamily="34" charset="-128"/>
              </a:rPr>
              <a:t> RNA </a:t>
            </a:r>
            <a:r>
              <a:rPr lang="nl-NL" altLang="nl-NL" sz="1000" b="1" u="sng" dirty="0" err="1">
                <a:solidFill>
                  <a:srgbClr val="FF0000"/>
                </a:solidFill>
                <a:latin typeface="HELVETICA" pitchFamily="34" charset="0"/>
                <a:ea typeface="MS PGothic" pitchFamily="34" charset="-128"/>
              </a:rPr>
              <a:t>elements</a:t>
            </a:r>
            <a:r>
              <a:rPr lang="nl-NL" altLang="nl-NL" sz="1000" dirty="0">
                <a:solidFill>
                  <a:srgbClr val="FF0000"/>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capable</a:t>
            </a:r>
            <a:r>
              <a:rPr lang="nl-NL" altLang="nl-NL" sz="1000" dirty="0">
                <a:solidFill>
                  <a:srgbClr val="222222"/>
                </a:solidFill>
                <a:latin typeface="HELVETICA" pitchFamily="34" charset="0"/>
                <a:ea typeface="MS PGothic" pitchFamily="34" charset="-128"/>
              </a:rPr>
              <a:t> of </a:t>
            </a:r>
            <a:r>
              <a:rPr lang="nl-NL" altLang="nl-NL" sz="1000" dirty="0" err="1">
                <a:solidFill>
                  <a:srgbClr val="222222"/>
                </a:solidFill>
                <a:latin typeface="HELVETICA" pitchFamily="34" charset="0"/>
                <a:ea typeface="MS PGothic" pitchFamily="34" charset="-128"/>
              </a:rPr>
              <a:t>programming</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the</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specificity</a:t>
            </a:r>
            <a:r>
              <a:rPr lang="nl-NL" altLang="nl-NL" sz="1000" dirty="0">
                <a:solidFill>
                  <a:srgbClr val="222222"/>
                </a:solidFill>
                <a:latin typeface="HELVETICA" pitchFamily="34" charset="0"/>
                <a:ea typeface="MS PGothic" pitchFamily="34" charset="-128"/>
              </a:rPr>
              <a:t> of </a:t>
            </a:r>
            <a:r>
              <a:rPr lang="nl-NL" altLang="nl-NL" sz="1000" dirty="0" err="1">
                <a:solidFill>
                  <a:srgbClr val="222222"/>
                </a:solidFill>
                <a:latin typeface="HELVETICA" pitchFamily="34" charset="0"/>
                <a:ea typeface="MS PGothic" pitchFamily="34" charset="-128"/>
              </a:rPr>
              <a:t>the</a:t>
            </a:r>
            <a:r>
              <a:rPr lang="nl-NL" altLang="nl-NL" sz="1000" dirty="0">
                <a:solidFill>
                  <a:srgbClr val="222222"/>
                </a:solidFill>
                <a:latin typeface="HELVETICA" pitchFamily="34" charset="0"/>
                <a:ea typeface="MS PGothic" pitchFamily="34" charset="-128"/>
              </a:rPr>
              <a:t> CRISPR-</a:t>
            </a:r>
            <a:r>
              <a:rPr lang="nl-NL" altLang="nl-NL" sz="1000" dirty="0" err="1">
                <a:solidFill>
                  <a:srgbClr val="222222"/>
                </a:solidFill>
                <a:latin typeface="HELVETICA" pitchFamily="34" charset="0"/>
                <a:ea typeface="MS PGothic" pitchFamily="34" charset="-128"/>
              </a:rPr>
              <a:t>mediated</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nucleic</a:t>
            </a:r>
            <a:r>
              <a:rPr lang="nl-NL" altLang="nl-NL" sz="1000" dirty="0">
                <a:solidFill>
                  <a:srgbClr val="222222"/>
                </a:solidFill>
                <a:latin typeface="HELVETICA" pitchFamily="34" charset="0"/>
                <a:ea typeface="MS PGothic" pitchFamily="34" charset="-128"/>
              </a:rPr>
              <a:t> acid </a:t>
            </a:r>
            <a:r>
              <a:rPr lang="nl-NL" altLang="nl-NL" sz="1000" dirty="0" err="1">
                <a:solidFill>
                  <a:srgbClr val="222222"/>
                </a:solidFill>
                <a:latin typeface="HELVETICA" pitchFamily="34" charset="0"/>
                <a:ea typeface="MS PGothic" pitchFamily="34" charset="-128"/>
              </a:rPr>
              <a:t>cleavage</a:t>
            </a:r>
            <a:r>
              <a:rPr lang="nl-NL" altLang="nl-NL" sz="1000" dirty="0">
                <a:solidFill>
                  <a:srgbClr val="222222"/>
                </a:solidFill>
                <a:latin typeface="HELVETICA" pitchFamily="34" charset="0"/>
                <a:ea typeface="MS PGothic" pitchFamily="34" charset="-128"/>
              </a:rPr>
              <a:t>. We have </a:t>
            </a:r>
            <a:r>
              <a:rPr lang="nl-NL" altLang="nl-NL" sz="1000" dirty="0" err="1">
                <a:solidFill>
                  <a:srgbClr val="222222"/>
                </a:solidFill>
                <a:latin typeface="HELVETICA" pitchFamily="34" charset="0"/>
                <a:ea typeface="MS PGothic" pitchFamily="34" charset="-128"/>
              </a:rPr>
              <a:t>recently</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harnessed</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the</a:t>
            </a:r>
            <a:r>
              <a:rPr lang="nl-NL" altLang="nl-NL" sz="1000" dirty="0">
                <a:solidFill>
                  <a:srgbClr val="222222"/>
                </a:solidFill>
                <a:latin typeface="HELVETICA" pitchFamily="34" charset="0"/>
                <a:ea typeface="MS PGothic" pitchFamily="34" charset="-128"/>
              </a:rPr>
              <a:t> type II CRISPR </a:t>
            </a:r>
            <a:r>
              <a:rPr lang="nl-NL" altLang="nl-NL" sz="1000" dirty="0" err="1">
                <a:solidFill>
                  <a:srgbClr val="222222"/>
                </a:solidFill>
                <a:latin typeface="HELVETICA" pitchFamily="34" charset="0"/>
                <a:ea typeface="MS PGothic" pitchFamily="34" charset="-128"/>
              </a:rPr>
              <a:t>nuclease</a:t>
            </a:r>
            <a:r>
              <a:rPr lang="nl-NL" altLang="nl-NL" sz="1000" dirty="0">
                <a:solidFill>
                  <a:srgbClr val="222222"/>
                </a:solidFill>
                <a:latin typeface="HELVETICA" pitchFamily="34" charset="0"/>
                <a:ea typeface="MS PGothic" pitchFamily="34" charset="-128"/>
              </a:rPr>
              <a:t> system </a:t>
            </a:r>
            <a:r>
              <a:rPr lang="nl-NL" altLang="nl-NL" sz="1000" dirty="0" err="1">
                <a:solidFill>
                  <a:srgbClr val="222222"/>
                </a:solidFill>
                <a:latin typeface="HELVETICA" pitchFamily="34" charset="0"/>
                <a:ea typeface="MS PGothic" pitchFamily="34" charset="-128"/>
              </a:rPr>
              <a:t>to</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facilitate</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genome</a:t>
            </a:r>
            <a:r>
              <a:rPr lang="nl-NL" altLang="nl-NL" sz="1000" dirty="0">
                <a:solidFill>
                  <a:srgbClr val="222222"/>
                </a:solidFill>
                <a:latin typeface="HELVETICA" pitchFamily="34" charset="0"/>
                <a:ea typeface="MS PGothic" pitchFamily="34" charset="-128"/>
              </a:rPr>
              <a:t> editing in </a:t>
            </a:r>
            <a:r>
              <a:rPr lang="nl-NL" altLang="nl-NL" sz="1000" dirty="0" err="1">
                <a:solidFill>
                  <a:srgbClr val="222222"/>
                </a:solidFill>
                <a:latin typeface="HELVETICA" pitchFamily="34" charset="0"/>
                <a:ea typeface="MS PGothic" pitchFamily="34" charset="-128"/>
              </a:rPr>
              <a:t>mammalian</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cells</a:t>
            </a:r>
            <a:endParaRPr lang="nl-NL" altLang="nl-NL" sz="600" dirty="0">
              <a:solidFill>
                <a:srgbClr val="000000"/>
              </a:solidFill>
              <a:ea typeface="MS PGothic" pitchFamily="34" charset="-128"/>
            </a:endParaRPr>
          </a:p>
          <a:p>
            <a:pPr eaLnBrk="1"/>
            <a:r>
              <a:rPr lang="nl-NL" altLang="nl-NL" sz="1000" dirty="0">
                <a:solidFill>
                  <a:srgbClr val="222222"/>
                </a:solidFill>
                <a:latin typeface="HELVETICA" pitchFamily="34" charset="0"/>
                <a:ea typeface="MS PGothic" pitchFamily="34" charset="-128"/>
              </a:rPr>
              <a:t>The CRISPR/Cas system </a:t>
            </a:r>
            <a:r>
              <a:rPr lang="nl-NL" altLang="nl-NL" sz="1000" dirty="0" err="1">
                <a:solidFill>
                  <a:srgbClr val="222222"/>
                </a:solidFill>
                <a:latin typeface="HELVETICA" pitchFamily="34" charset="0"/>
                <a:ea typeface="MS PGothic" pitchFamily="34" charset="-128"/>
              </a:rPr>
              <a:t>can</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be</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implemented</a:t>
            </a:r>
            <a:r>
              <a:rPr lang="nl-NL" altLang="nl-NL" sz="1000" dirty="0">
                <a:solidFill>
                  <a:srgbClr val="222222"/>
                </a:solidFill>
                <a:latin typeface="HELVETICA" pitchFamily="34" charset="0"/>
                <a:ea typeface="MS PGothic" pitchFamily="34" charset="-128"/>
              </a:rPr>
              <a:t> in </a:t>
            </a:r>
            <a:r>
              <a:rPr lang="nl-NL" altLang="nl-NL" sz="1000" dirty="0" err="1">
                <a:solidFill>
                  <a:srgbClr val="222222"/>
                </a:solidFill>
                <a:latin typeface="HELVETICA" pitchFamily="34" charset="0"/>
                <a:ea typeface="MS PGothic" pitchFamily="34" charset="-128"/>
              </a:rPr>
              <a:t>mammalian</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cells</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by</a:t>
            </a:r>
            <a:r>
              <a:rPr lang="nl-NL" altLang="nl-NL" sz="1000" dirty="0">
                <a:solidFill>
                  <a:srgbClr val="222222"/>
                </a:solidFill>
                <a:latin typeface="HELVETICA" pitchFamily="34" charset="0"/>
                <a:ea typeface="MS PGothic" pitchFamily="34" charset="-128"/>
              </a:rPr>
              <a:t> co-</a:t>
            </a:r>
            <a:r>
              <a:rPr lang="nl-NL" altLang="nl-NL" sz="1000" dirty="0" err="1">
                <a:solidFill>
                  <a:srgbClr val="222222"/>
                </a:solidFill>
                <a:latin typeface="HELVETICA" pitchFamily="34" charset="0"/>
                <a:ea typeface="MS PGothic" pitchFamily="34" charset="-128"/>
              </a:rPr>
              <a:t>expressing</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the</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bacterial</a:t>
            </a:r>
            <a:r>
              <a:rPr lang="nl-NL" altLang="nl-NL" sz="1000" dirty="0">
                <a:solidFill>
                  <a:srgbClr val="222222"/>
                </a:solidFill>
                <a:latin typeface="HELVETICA" pitchFamily="34" charset="0"/>
                <a:ea typeface="MS PGothic" pitchFamily="34" charset="-128"/>
              </a:rPr>
              <a:t> Cas9 </a:t>
            </a:r>
            <a:r>
              <a:rPr lang="nl-NL" altLang="nl-NL" sz="1000" dirty="0" err="1">
                <a:solidFill>
                  <a:srgbClr val="222222"/>
                </a:solidFill>
                <a:latin typeface="HELVETICA" pitchFamily="34" charset="0"/>
                <a:ea typeface="MS PGothic" pitchFamily="34" charset="-128"/>
              </a:rPr>
              <a:t>nuclease</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along</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with</a:t>
            </a:r>
            <a:r>
              <a:rPr lang="nl-NL" altLang="nl-NL" sz="1000" dirty="0">
                <a:solidFill>
                  <a:srgbClr val="222222"/>
                </a:solidFill>
                <a:latin typeface="HELVETICA" pitchFamily="34" charset="0"/>
                <a:ea typeface="MS PGothic" pitchFamily="34" charset="-128"/>
              </a:rPr>
              <a:t> </a:t>
            </a:r>
            <a:r>
              <a:rPr lang="nl-NL" altLang="nl-NL" sz="1000" b="1" u="sng" dirty="0" err="1">
                <a:solidFill>
                  <a:srgbClr val="FF0000"/>
                </a:solidFill>
                <a:latin typeface="HELVETICA" pitchFamily="34" charset="0"/>
                <a:ea typeface="MS PGothic" pitchFamily="34" charset="-128"/>
              </a:rPr>
              <a:t>the</a:t>
            </a:r>
            <a:r>
              <a:rPr lang="nl-NL" altLang="nl-NL" sz="1000" b="1" u="sng" dirty="0">
                <a:solidFill>
                  <a:srgbClr val="FF0000"/>
                </a:solidFill>
                <a:latin typeface="HELVETICA" pitchFamily="34" charset="0"/>
                <a:ea typeface="MS PGothic" pitchFamily="34" charset="-128"/>
              </a:rPr>
              <a:t> guide RNA</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Two</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forms</a:t>
            </a:r>
            <a:r>
              <a:rPr lang="nl-NL" altLang="nl-NL" sz="1000" dirty="0">
                <a:solidFill>
                  <a:srgbClr val="222222"/>
                </a:solidFill>
                <a:latin typeface="HELVETICA" pitchFamily="34" charset="0"/>
                <a:ea typeface="MS PGothic" pitchFamily="34" charset="-128"/>
              </a:rPr>
              <a:t> of guide </a:t>
            </a:r>
            <a:r>
              <a:rPr lang="nl-NL" altLang="nl-NL" sz="1000" dirty="0" err="1">
                <a:solidFill>
                  <a:srgbClr val="222222"/>
                </a:solidFill>
                <a:latin typeface="HELVETICA" pitchFamily="34" charset="0"/>
                <a:ea typeface="MS PGothic" pitchFamily="34" charset="-128"/>
              </a:rPr>
              <a:t>RNAs</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can</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be</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used</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to</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facilitate</a:t>
            </a:r>
            <a:r>
              <a:rPr lang="nl-NL" altLang="nl-NL" sz="1000" dirty="0">
                <a:solidFill>
                  <a:srgbClr val="222222"/>
                </a:solidFill>
                <a:latin typeface="HELVETICA" pitchFamily="34" charset="0"/>
                <a:ea typeface="MS PGothic" pitchFamily="34" charset="-128"/>
              </a:rPr>
              <a:t> Cas9-mediated </a:t>
            </a:r>
            <a:r>
              <a:rPr lang="nl-NL" altLang="nl-NL" sz="1000" dirty="0" err="1">
                <a:solidFill>
                  <a:srgbClr val="222222"/>
                </a:solidFill>
                <a:latin typeface="HELVETICA" pitchFamily="34" charset="0"/>
                <a:ea typeface="MS PGothic" pitchFamily="34" charset="-128"/>
              </a:rPr>
              <a:t>genome</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cleavage</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using</a:t>
            </a:r>
            <a:r>
              <a:rPr lang="nl-NL" altLang="nl-NL" sz="1000" dirty="0">
                <a:solidFill>
                  <a:srgbClr val="222222"/>
                </a:solidFill>
                <a:latin typeface="HELVETICA" pitchFamily="34" charset="0"/>
                <a:ea typeface="MS PGothic" pitchFamily="34" charset="-128"/>
              </a:rPr>
              <a:t> a CRISPR RNA array </a:t>
            </a:r>
            <a:r>
              <a:rPr lang="nl-NL" altLang="nl-NL" sz="1000" dirty="0" err="1">
                <a:solidFill>
                  <a:srgbClr val="222222"/>
                </a:solidFill>
                <a:latin typeface="HELVETICA" pitchFamily="34" charset="0"/>
                <a:ea typeface="MS PGothic" pitchFamily="34" charset="-128"/>
              </a:rPr>
              <a:t>and</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tracrRNA</a:t>
            </a:r>
            <a:r>
              <a:rPr lang="nl-NL" altLang="nl-NL" sz="1000" dirty="0">
                <a:solidFill>
                  <a:srgbClr val="222222"/>
                </a:solidFill>
                <a:latin typeface="HELVETICA" pitchFamily="34" charset="0"/>
                <a:ea typeface="MS PGothic" pitchFamily="34" charset="-128"/>
              </a:rPr>
              <a:t> or a </a:t>
            </a:r>
            <a:r>
              <a:rPr lang="nl-NL" altLang="nl-NL" sz="1000" b="1" dirty="0" err="1">
                <a:solidFill>
                  <a:srgbClr val="FF0000"/>
                </a:solidFill>
                <a:latin typeface="HELVETICA" pitchFamily="34" charset="0"/>
                <a:ea typeface="MS PGothic" pitchFamily="34" charset="-128"/>
              </a:rPr>
              <a:t>synthetic</a:t>
            </a:r>
            <a:r>
              <a:rPr lang="nl-NL" altLang="nl-NL" sz="1000" b="1" dirty="0">
                <a:solidFill>
                  <a:srgbClr val="FF0000"/>
                </a:solidFill>
                <a:latin typeface="HELVETICA" pitchFamily="34" charset="0"/>
                <a:ea typeface="MS PGothic" pitchFamily="34" charset="-128"/>
              </a:rPr>
              <a:t> guide RNA </a:t>
            </a:r>
            <a:r>
              <a:rPr lang="nl-NL" altLang="nl-NL" sz="1000" dirty="0" err="1">
                <a:solidFill>
                  <a:srgbClr val="222222"/>
                </a:solidFill>
                <a:latin typeface="HELVETICA" pitchFamily="34" charset="0"/>
                <a:ea typeface="MS PGothic" pitchFamily="34" charset="-128"/>
              </a:rPr>
              <a:t>fusing</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the</a:t>
            </a:r>
            <a:r>
              <a:rPr lang="nl-NL" altLang="nl-NL" sz="1000" dirty="0">
                <a:solidFill>
                  <a:srgbClr val="222222"/>
                </a:solidFill>
                <a:latin typeface="HELVETICA" pitchFamily="34" charset="0"/>
                <a:ea typeface="MS PGothic" pitchFamily="34" charset="-128"/>
              </a:rPr>
              <a:t> CRISPR RNA </a:t>
            </a:r>
            <a:r>
              <a:rPr lang="nl-NL" altLang="nl-NL" sz="1000" dirty="0" err="1">
                <a:solidFill>
                  <a:srgbClr val="222222"/>
                </a:solidFill>
                <a:latin typeface="HELVETICA" pitchFamily="34" charset="0"/>
                <a:ea typeface="MS PGothic" pitchFamily="34" charset="-128"/>
              </a:rPr>
              <a:t>with</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the</a:t>
            </a:r>
            <a:r>
              <a:rPr lang="nl-NL" altLang="nl-NL" sz="1000" dirty="0">
                <a:solidFill>
                  <a:srgbClr val="222222"/>
                </a:solidFill>
                <a:latin typeface="HELVETICA" pitchFamily="34" charset="0"/>
                <a:ea typeface="MS PGothic" pitchFamily="34" charset="-128"/>
              </a:rPr>
              <a:t> </a:t>
            </a:r>
            <a:r>
              <a:rPr lang="nl-NL" altLang="nl-NL" sz="1000" dirty="0" err="1">
                <a:solidFill>
                  <a:srgbClr val="222222"/>
                </a:solidFill>
                <a:latin typeface="HELVETICA" pitchFamily="34" charset="0"/>
                <a:ea typeface="MS PGothic" pitchFamily="34" charset="-128"/>
              </a:rPr>
              <a:t>tracrRNA</a:t>
            </a:r>
            <a:r>
              <a:rPr lang="nl-NL" altLang="nl-NL" sz="1000" dirty="0">
                <a:solidFill>
                  <a:srgbClr val="222222"/>
                </a:solidFill>
                <a:latin typeface="HELVETICA" pitchFamily="34" charset="0"/>
                <a:ea typeface="MS PGothic" pitchFamily="34" charset="-128"/>
              </a:rPr>
              <a:t>. These </a:t>
            </a:r>
            <a:r>
              <a:rPr lang="nl-NL" altLang="nl-NL" sz="1000" dirty="0" err="1">
                <a:solidFill>
                  <a:srgbClr val="222222"/>
                </a:solidFill>
                <a:latin typeface="HELVETICA" pitchFamily="34" charset="0"/>
                <a:ea typeface="MS PGothic" pitchFamily="34" charset="-128"/>
              </a:rPr>
              <a:t>two</a:t>
            </a:r>
            <a:r>
              <a:rPr lang="nl-NL" altLang="nl-NL" sz="1000" dirty="0">
                <a:solidFill>
                  <a:srgbClr val="222222"/>
                </a:solidFill>
                <a:latin typeface="HELVETICA" pitchFamily="34" charset="0"/>
                <a:ea typeface="MS PGothic" pitchFamily="34" charset="-128"/>
              </a:rPr>
              <a:t> systems are </a:t>
            </a:r>
            <a:r>
              <a:rPr lang="nl-NL" altLang="nl-NL" sz="1000" dirty="0" err="1">
                <a:solidFill>
                  <a:srgbClr val="222222"/>
                </a:solidFill>
                <a:latin typeface="HELVETICA" pitchFamily="34" charset="0"/>
                <a:ea typeface="MS PGothic" pitchFamily="34" charset="-128"/>
              </a:rPr>
              <a:t>described</a:t>
            </a:r>
            <a:r>
              <a:rPr lang="nl-NL" altLang="nl-NL" sz="1000" dirty="0">
                <a:solidFill>
                  <a:srgbClr val="222222"/>
                </a:solidFill>
                <a:latin typeface="HELVETICA" pitchFamily="34" charset="0"/>
                <a:ea typeface="MS PGothic" pitchFamily="34" charset="-128"/>
              </a:rPr>
              <a:t> below. </a:t>
            </a:r>
          </a:p>
        </p:txBody>
      </p:sp>
      <p:pic>
        <p:nvPicPr>
          <p:cNvPr id="98307" name="Picture 2" descr="http://www.addgene.org/static/cms/images/Zhang-lab-CRISPR-logo.png">
            <a:extLst>
              <a:ext uri="{FF2B5EF4-FFF2-40B4-BE49-F238E27FC236}">
                <a16:creationId xmlns:a16="http://schemas.microsoft.com/office/drawing/2014/main" id="{438FB732-9AB6-014F-29D5-145641D94A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501651"/>
            <a:ext cx="5991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3" descr="http://www.addgene.org/static/cms/images/pX260.png">
            <a:extLst>
              <a:ext uri="{FF2B5EF4-FFF2-40B4-BE49-F238E27FC236}">
                <a16:creationId xmlns:a16="http://schemas.microsoft.com/office/drawing/2014/main" id="{1CEA8055-1CD6-3E2A-1605-DD8E51A878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412876"/>
            <a:ext cx="76136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al 1">
            <a:extLst>
              <a:ext uri="{FF2B5EF4-FFF2-40B4-BE49-F238E27FC236}">
                <a16:creationId xmlns:a16="http://schemas.microsoft.com/office/drawing/2014/main" id="{993CC96E-7BEB-C3CF-D1FE-05CD183DEFA7}"/>
              </a:ext>
            </a:extLst>
          </p:cNvPr>
          <p:cNvSpPr/>
          <p:nvPr/>
        </p:nvSpPr>
        <p:spPr>
          <a:xfrm>
            <a:off x="8183564" y="1268414"/>
            <a:ext cx="936625" cy="865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98310" name="Picture 6">
            <a:extLst>
              <a:ext uri="{FF2B5EF4-FFF2-40B4-BE49-F238E27FC236}">
                <a16:creationId xmlns:a16="http://schemas.microsoft.com/office/drawing/2014/main" id="{38A285B9-9D7A-6D79-2B33-5737D8C70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7664" y="3841751"/>
            <a:ext cx="256222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Rechte verbindingslijn met pijl 3">
            <a:extLst>
              <a:ext uri="{FF2B5EF4-FFF2-40B4-BE49-F238E27FC236}">
                <a16:creationId xmlns:a16="http://schemas.microsoft.com/office/drawing/2014/main" id="{A84A64F2-1C31-EE0E-6A6D-DB8917123872}"/>
              </a:ext>
            </a:extLst>
          </p:cNvPr>
          <p:cNvCxnSpPr/>
          <p:nvPr/>
        </p:nvCxnSpPr>
        <p:spPr>
          <a:xfrm>
            <a:off x="8904289" y="2205039"/>
            <a:ext cx="344487" cy="19446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BEE817CE-08FF-D3A7-8034-D5CE28E694B4}"/>
              </a:ext>
            </a:extLst>
          </p:cNvPr>
          <p:cNvSpPr txBox="1"/>
          <p:nvPr/>
        </p:nvSpPr>
        <p:spPr>
          <a:xfrm>
            <a:off x="2135189" y="6067426"/>
            <a:ext cx="5692775" cy="646113"/>
          </a:xfrm>
          <a:prstGeom prst="rect">
            <a:avLst/>
          </a:prstGeom>
          <a:solidFill>
            <a:schemeClr val="accent6">
              <a:lumMod val="75000"/>
            </a:schemeClr>
          </a:solidFill>
        </p:spPr>
        <p:txBody>
          <a:bodyPr>
            <a:spAutoFit/>
          </a:bodyPr>
          <a:lstStyle/>
          <a:p>
            <a:pPr>
              <a:defRPr/>
            </a:pPr>
            <a:r>
              <a:rPr lang="nl-NL" dirty="0">
                <a:hlinkClick r:id="rId5"/>
              </a:rPr>
              <a:t>https://youtu.be/MnYppmstxIs</a:t>
            </a:r>
            <a:endParaRPr lang="nl-NL" dirty="0"/>
          </a:p>
          <a:p>
            <a:pPr>
              <a:defRPr/>
            </a:pPr>
            <a:r>
              <a:rPr lang="nl-NL" dirty="0">
                <a:hlinkClick r:id="rId6"/>
              </a:rPr>
              <a:t>https://youtu.be/4YKFw2KZA5o</a:t>
            </a:r>
            <a:endParaRPr lang="nl-NL" dirty="0"/>
          </a:p>
        </p:txBody>
      </p:sp>
      <p:sp>
        <p:nvSpPr>
          <p:cNvPr id="5" name="Tekstvak 4">
            <a:extLst>
              <a:ext uri="{FF2B5EF4-FFF2-40B4-BE49-F238E27FC236}">
                <a16:creationId xmlns:a16="http://schemas.microsoft.com/office/drawing/2014/main" id="{1359F23A-3A7A-3CB4-F937-3AE954575B72}"/>
              </a:ext>
            </a:extLst>
          </p:cNvPr>
          <p:cNvSpPr txBox="1"/>
          <p:nvPr/>
        </p:nvSpPr>
        <p:spPr>
          <a:xfrm>
            <a:off x="2135188" y="5741377"/>
            <a:ext cx="4461974" cy="369332"/>
          </a:xfrm>
          <a:prstGeom prst="rect">
            <a:avLst/>
          </a:prstGeom>
          <a:noFill/>
        </p:spPr>
        <p:txBody>
          <a:bodyPr wrap="square" rtlCol="0">
            <a:spAutoFit/>
          </a:bodyPr>
          <a:lstStyle/>
          <a:p>
            <a:pPr algn="l"/>
            <a:r>
              <a:rPr lang="nl-NL" dirty="0">
                <a:solidFill>
                  <a:srgbClr val="FFFF00"/>
                </a:solidFill>
              </a:rPr>
              <a:t>Bacteriofagen</a:t>
            </a:r>
          </a:p>
        </p:txBody>
      </p:sp>
      <p:sp>
        <p:nvSpPr>
          <p:cNvPr id="6" name="Tekstvak 5">
            <a:extLst>
              <a:ext uri="{FF2B5EF4-FFF2-40B4-BE49-F238E27FC236}">
                <a16:creationId xmlns:a16="http://schemas.microsoft.com/office/drawing/2014/main" id="{AAE0CF45-8EC8-819A-7E4C-5D45184BF0BB}"/>
              </a:ext>
            </a:extLst>
          </p:cNvPr>
          <p:cNvSpPr txBox="1"/>
          <p:nvPr/>
        </p:nvSpPr>
        <p:spPr>
          <a:xfrm>
            <a:off x="342900" y="501651"/>
            <a:ext cx="1195754" cy="369332"/>
          </a:xfrm>
          <a:prstGeom prst="rect">
            <a:avLst/>
          </a:prstGeom>
          <a:noFill/>
        </p:spPr>
        <p:txBody>
          <a:bodyPr wrap="square" rtlCol="0">
            <a:spAutoFit/>
          </a:bodyPr>
          <a:lstStyle/>
          <a:p>
            <a:r>
              <a:rPr lang="nl-NL" altLang="nl-NL" sz="1800" dirty="0">
                <a:solidFill>
                  <a:schemeClr val="bg1"/>
                </a:solidFill>
                <a:latin typeface="Arial" panose="020B0604020202020204" pitchFamily="34" charset="0"/>
              </a:rPr>
              <a:t>Vector</a:t>
            </a:r>
            <a:endParaRPr lang="nl-NL" dirty="0"/>
          </a:p>
        </p:txBody>
      </p:sp>
    </p:spTree>
    <p:extLst>
      <p:ext uri="{BB962C8B-B14F-4D97-AF65-F5344CB8AC3E}">
        <p14:creationId xmlns:p14="http://schemas.microsoft.com/office/powerpoint/2010/main" val="3575183284"/>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9076B-6E70-E88C-5A65-2AA613F1AA93}"/>
            </a:ext>
          </a:extLst>
        </p:cNvPr>
        <p:cNvGrpSpPr/>
        <p:nvPr/>
      </p:nvGrpSpPr>
      <p:grpSpPr>
        <a:xfrm>
          <a:off x="0" y="0"/>
          <a:ext cx="0" cy="0"/>
          <a:chOff x="0" y="0"/>
          <a:chExt cx="0" cy="0"/>
        </a:xfrm>
      </p:grpSpPr>
      <p:sp>
        <p:nvSpPr>
          <p:cNvPr id="30722" name="Rectangle 2">
            <a:extLst>
              <a:ext uri="{FF2B5EF4-FFF2-40B4-BE49-F238E27FC236}">
                <a16:creationId xmlns:a16="http://schemas.microsoft.com/office/drawing/2014/main" id="{092546EF-B49F-CEE0-31B4-E9AA69677D63}"/>
              </a:ext>
            </a:extLst>
          </p:cNvPr>
          <p:cNvSpPr>
            <a:spLocks noGrp="1"/>
          </p:cNvSpPr>
          <p:nvPr>
            <p:ph type="title"/>
          </p:nvPr>
        </p:nvSpPr>
        <p:spPr>
          <a:xfrm>
            <a:off x="1749006" y="909492"/>
            <a:ext cx="7772400" cy="1143000"/>
          </a:xfrm>
        </p:spPr>
        <p:txBody>
          <a:bodyPr>
            <a:noAutofit/>
          </a:bodyPr>
          <a:lstStyle/>
          <a:p>
            <a:r>
              <a:rPr lang="nl-NL" altLang="nl-NL" sz="2800" dirty="0" err="1"/>
              <a:t>Biotech</a:t>
            </a:r>
            <a:r>
              <a:rPr lang="nl-NL" altLang="nl-NL" sz="2800" dirty="0"/>
              <a:t>:</a:t>
            </a:r>
            <a:br>
              <a:rPr lang="nl-NL" altLang="nl-NL" sz="2800" dirty="0">
                <a:solidFill>
                  <a:schemeClr val="bg1"/>
                </a:solidFill>
              </a:rPr>
            </a:br>
            <a:r>
              <a:rPr altLang="nl-NL" sz="2800" dirty="0" err="1">
                <a:solidFill>
                  <a:schemeClr val="bg1"/>
                </a:solidFill>
              </a:rPr>
              <a:t>guideRNA</a:t>
            </a:r>
            <a:r>
              <a:rPr altLang="nl-NL" sz="2800" dirty="0">
                <a:solidFill>
                  <a:schemeClr val="bg1"/>
                </a:solidFill>
              </a:rPr>
              <a:t>/</a:t>
            </a:r>
            <a:r>
              <a:rPr altLang="nl-NL" sz="2800" dirty="0"/>
              <a:t>primer</a:t>
            </a:r>
            <a:r>
              <a:rPr altLang="nl-NL" sz="2800" dirty="0">
                <a:solidFill>
                  <a:schemeClr val="bg1"/>
                </a:solidFill>
              </a:rPr>
              <a:t> actie</a:t>
            </a:r>
            <a:br>
              <a:rPr altLang="nl-NL" sz="2800" dirty="0">
                <a:solidFill>
                  <a:schemeClr val="bg1"/>
                </a:solidFill>
              </a:rPr>
            </a:br>
            <a:br>
              <a:rPr altLang="nl-NL" sz="2800" dirty="0">
                <a:solidFill>
                  <a:schemeClr val="bg1"/>
                </a:solidFill>
              </a:rPr>
            </a:br>
            <a:br>
              <a:rPr altLang="nl-NL" sz="2800" dirty="0">
                <a:solidFill>
                  <a:schemeClr val="bg1"/>
                </a:solidFill>
              </a:rPr>
            </a:br>
            <a:endParaRPr altLang="nl-NL" sz="2800" dirty="0">
              <a:solidFill>
                <a:schemeClr val="bg1"/>
              </a:solidFill>
            </a:endParaRPr>
          </a:p>
        </p:txBody>
      </p:sp>
      <p:sp>
        <p:nvSpPr>
          <p:cNvPr id="30723" name="Rectangle 3">
            <a:extLst>
              <a:ext uri="{FF2B5EF4-FFF2-40B4-BE49-F238E27FC236}">
                <a16:creationId xmlns:a16="http://schemas.microsoft.com/office/drawing/2014/main" id="{754F7EA0-FACD-242C-7022-954B428CCD6F}"/>
              </a:ext>
            </a:extLst>
          </p:cNvPr>
          <p:cNvSpPr txBox="1">
            <a:spLocks noGrp="1"/>
          </p:cNvSpPr>
          <p:nvPr>
            <p:ph idx="1"/>
          </p:nvPr>
        </p:nvSpPr>
        <p:spPr bwMode="auto">
          <a:xfrm>
            <a:off x="700089" y="1935162"/>
            <a:ext cx="7772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endParaRPr altLang="nl-NL" sz="1800" dirty="0">
              <a:solidFill>
                <a:schemeClr val="bg1"/>
              </a:solidFill>
            </a:endParaRPr>
          </a:p>
          <a:p>
            <a:pPr>
              <a:buFontTx/>
              <a:buNone/>
            </a:pPr>
            <a:r>
              <a:rPr altLang="nl-NL" sz="1800" dirty="0">
                <a:solidFill>
                  <a:schemeClr val="bg1"/>
                </a:solidFill>
              </a:rPr>
              <a:t>RNA/</a:t>
            </a:r>
          </a:p>
          <a:p>
            <a:pPr>
              <a:buFontTx/>
              <a:buNone/>
            </a:pPr>
            <a:r>
              <a:rPr altLang="nl-NL" sz="1800" dirty="0">
                <a:solidFill>
                  <a:schemeClr val="bg1"/>
                </a:solidFill>
              </a:rPr>
              <a:t>DNA</a:t>
            </a:r>
          </a:p>
          <a:p>
            <a:pPr>
              <a:buFontTx/>
              <a:buNone/>
            </a:pPr>
            <a:endParaRPr altLang="nl-NL" sz="1800" dirty="0">
              <a:solidFill>
                <a:schemeClr val="bg1"/>
              </a:solidFill>
            </a:endParaRPr>
          </a:p>
          <a:p>
            <a:pPr>
              <a:buFontTx/>
              <a:buNone/>
            </a:pPr>
            <a:r>
              <a:rPr altLang="nl-NL" sz="1800" dirty="0" err="1">
                <a:solidFill>
                  <a:schemeClr val="bg1"/>
                </a:solidFill>
              </a:rPr>
              <a:t>gRNA</a:t>
            </a:r>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pPr>
              <a:buFontTx/>
              <a:buNone/>
            </a:pPr>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a:p>
            <a:endParaRPr altLang="nl-NL" sz="1800" dirty="0">
              <a:solidFill>
                <a:schemeClr val="bg1"/>
              </a:solidFill>
            </a:endParaRPr>
          </a:p>
        </p:txBody>
      </p:sp>
      <p:pic>
        <p:nvPicPr>
          <p:cNvPr id="30724" name="Picture 4">
            <a:extLst>
              <a:ext uri="{FF2B5EF4-FFF2-40B4-BE49-F238E27FC236}">
                <a16:creationId xmlns:a16="http://schemas.microsoft.com/office/drawing/2014/main" id="{79623080-73FF-B55E-B071-5C36C6FB93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72264" y="115889"/>
            <a:ext cx="1800225"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a:extLst>
              <a:ext uri="{FF2B5EF4-FFF2-40B4-BE49-F238E27FC236}">
                <a16:creationId xmlns:a16="http://schemas.microsoft.com/office/drawing/2014/main" id="{A7E44DE0-231A-D2DF-98DC-DFDDBDDA14EF}"/>
              </a:ext>
            </a:extLst>
          </p:cNvPr>
          <p:cNvPicPr>
            <a:picLocks noChangeAspect="1"/>
          </p:cNvPicPr>
          <p:nvPr/>
        </p:nvPicPr>
        <p:blipFill>
          <a:blip r:embed="rId3">
            <a:extLst>
              <a:ext uri="{28A0092B-C50C-407E-A947-70E740481C1C}">
                <a14:useLocalDpi xmlns:a14="http://schemas.microsoft.com/office/drawing/2010/main" val="0"/>
              </a:ext>
            </a:extLst>
          </a:blip>
          <a:srcRect b="28738"/>
          <a:stretch>
            <a:fillRect/>
          </a:stretch>
        </p:blipFill>
        <p:spPr bwMode="auto">
          <a:xfrm>
            <a:off x="1679762" y="1926430"/>
            <a:ext cx="808196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a:extLst>
              <a:ext uri="{FF2B5EF4-FFF2-40B4-BE49-F238E27FC236}">
                <a16:creationId xmlns:a16="http://schemas.microsoft.com/office/drawing/2014/main" id="{6DF862A4-10BE-B7A6-5450-0D449343E7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0196" y="2953125"/>
            <a:ext cx="44100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kstvak 1">
            <a:extLst>
              <a:ext uri="{FF2B5EF4-FFF2-40B4-BE49-F238E27FC236}">
                <a16:creationId xmlns:a16="http://schemas.microsoft.com/office/drawing/2014/main" id="{BEBF26F8-029A-BDEE-3A44-8E7D8C76B027}"/>
              </a:ext>
            </a:extLst>
          </p:cNvPr>
          <p:cNvSpPr txBox="1">
            <a:spLocks noChangeArrowheads="1"/>
          </p:cNvSpPr>
          <p:nvPr/>
        </p:nvSpPr>
        <p:spPr bwMode="auto">
          <a:xfrm>
            <a:off x="1749006" y="4382994"/>
            <a:ext cx="80819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nl-NL" dirty="0">
                <a:solidFill>
                  <a:schemeClr val="bg1"/>
                </a:solidFill>
                <a:latin typeface="Calibri" panose="020F0502020204030204" pitchFamily="34" charset="0"/>
                <a:ea typeface="ＭＳ Ｐゴシック" panose="020B0600070205080204" pitchFamily="34" charset="-128"/>
              </a:rPr>
              <a:t>Kans = ¼ voor 1</a:t>
            </a:r>
            <a:r>
              <a:rPr lang="nl-NL" altLang="nl-NL" baseline="30000" dirty="0">
                <a:solidFill>
                  <a:schemeClr val="bg1"/>
                </a:solidFill>
                <a:latin typeface="Calibri" panose="020F0502020204030204" pitchFamily="34" charset="0"/>
                <a:ea typeface="ＭＳ Ｐゴシック" panose="020B0600070205080204" pitchFamily="34" charset="-128"/>
              </a:rPr>
              <a:t>e</a:t>
            </a:r>
            <a:r>
              <a:rPr lang="nl-NL" altLang="nl-NL" dirty="0">
                <a:solidFill>
                  <a:schemeClr val="bg1"/>
                </a:solidFill>
                <a:latin typeface="Calibri" panose="020F0502020204030204" pitchFamily="34" charset="0"/>
                <a:ea typeface="ＭＳ Ｐゴシック" panose="020B0600070205080204" pitchFamily="34" charset="-128"/>
              </a:rPr>
              <a:t> nucleotide, en ¼ voor 2</a:t>
            </a:r>
            <a:r>
              <a:rPr lang="nl-NL" altLang="nl-NL" baseline="30000" dirty="0">
                <a:solidFill>
                  <a:schemeClr val="bg1"/>
                </a:solidFill>
                <a:latin typeface="Calibri" panose="020F0502020204030204" pitchFamily="34" charset="0"/>
                <a:ea typeface="ＭＳ Ｐゴシック" panose="020B0600070205080204" pitchFamily="34" charset="-128"/>
              </a:rPr>
              <a:t>e</a:t>
            </a:r>
            <a:r>
              <a:rPr lang="nl-NL" altLang="nl-NL" dirty="0">
                <a:solidFill>
                  <a:schemeClr val="bg1"/>
                </a:solidFill>
                <a:latin typeface="Calibri" panose="020F0502020204030204" pitchFamily="34" charset="0"/>
                <a:ea typeface="ＭＳ Ｐゴシック" panose="020B0600070205080204" pitchFamily="34" charset="-128"/>
              </a:rPr>
              <a:t> nucleotide (er zijn 4 verschillende)</a:t>
            </a:r>
          </a:p>
          <a:p>
            <a:pPr eaLnBrk="1" hangingPunct="1"/>
            <a:r>
              <a:rPr lang="nl-NL" altLang="nl-NL" dirty="0">
                <a:solidFill>
                  <a:schemeClr val="bg1"/>
                </a:solidFill>
                <a:latin typeface="Calibri" panose="020F0502020204030204" pitchFamily="34" charset="0"/>
                <a:ea typeface="ＭＳ Ｐゴシック" panose="020B0600070205080204" pitchFamily="34" charset="-128"/>
              </a:rPr>
              <a:t>Kans = ¼ x ¼  = 1/4</a:t>
            </a:r>
            <a:r>
              <a:rPr lang="nl-NL" altLang="nl-NL" baseline="30000" dirty="0">
                <a:solidFill>
                  <a:schemeClr val="bg1"/>
                </a:solidFill>
                <a:latin typeface="Calibri" panose="020F0502020204030204" pitchFamily="34" charset="0"/>
                <a:ea typeface="ＭＳ Ｐゴシック" panose="020B0600070205080204" pitchFamily="34" charset="-128"/>
              </a:rPr>
              <a:t>2</a:t>
            </a:r>
            <a:r>
              <a:rPr lang="nl-NL" altLang="nl-NL" dirty="0">
                <a:solidFill>
                  <a:schemeClr val="bg1"/>
                </a:solidFill>
                <a:latin typeface="Calibri" panose="020F0502020204030204" pitchFamily="34" charset="0"/>
                <a:ea typeface="ＭＳ Ｐゴシック" panose="020B0600070205080204" pitchFamily="34" charset="-128"/>
              </a:rPr>
              <a:t> = 1 op 16 voor 2 nucleotiden (1/4</a:t>
            </a:r>
            <a:r>
              <a:rPr lang="nl-NL" altLang="nl-NL" baseline="30000" dirty="0">
                <a:solidFill>
                  <a:schemeClr val="bg1"/>
                </a:solidFill>
                <a:latin typeface="Calibri" panose="020F0502020204030204" pitchFamily="34" charset="0"/>
                <a:ea typeface="ＭＳ Ｐゴシック" panose="020B0600070205080204" pitchFamily="34" charset="-128"/>
              </a:rPr>
              <a:t>n</a:t>
            </a:r>
            <a:r>
              <a:rPr lang="nl-NL" altLang="nl-NL" dirty="0">
                <a:solidFill>
                  <a:schemeClr val="bg1"/>
                </a:solidFill>
                <a:latin typeface="Calibri" panose="020F0502020204030204" pitchFamily="34" charset="0"/>
                <a:ea typeface="ＭＳ Ｐゴシック" panose="020B0600070205080204" pitchFamily="34" charset="-128"/>
              </a:rPr>
              <a:t> voor n nucleotiden)</a:t>
            </a:r>
          </a:p>
          <a:p>
            <a:pPr eaLnBrk="1" hangingPunct="1"/>
            <a:r>
              <a:rPr lang="nl-NL" altLang="nl-NL" dirty="0">
                <a:solidFill>
                  <a:schemeClr val="bg1"/>
                </a:solidFill>
                <a:latin typeface="Calibri" panose="020F0502020204030204" pitchFamily="34" charset="0"/>
                <a:ea typeface="ＭＳ Ｐゴシック" panose="020B0600070205080204" pitchFamily="34" charset="-128"/>
              </a:rPr>
              <a:t>Kans = 1/4</a:t>
            </a:r>
            <a:r>
              <a:rPr lang="nl-NL" altLang="nl-NL" baseline="30000" dirty="0">
                <a:solidFill>
                  <a:schemeClr val="bg1"/>
                </a:solidFill>
                <a:latin typeface="Calibri" panose="020F0502020204030204" pitchFamily="34" charset="0"/>
                <a:ea typeface="ＭＳ Ｐゴシック" panose="020B0600070205080204" pitchFamily="34" charset="-128"/>
              </a:rPr>
              <a:t>20</a:t>
            </a:r>
            <a:r>
              <a:rPr lang="nl-NL" altLang="nl-NL" dirty="0">
                <a:solidFill>
                  <a:schemeClr val="bg1"/>
                </a:solidFill>
                <a:latin typeface="Calibri" panose="020F0502020204030204" pitchFamily="34" charset="0"/>
                <a:ea typeface="ＭＳ Ｐゴシック" panose="020B0600070205080204" pitchFamily="34" charset="-128"/>
              </a:rPr>
              <a:t> voor 20 nucleotiden = 1/1000.000.000.000</a:t>
            </a:r>
          </a:p>
          <a:p>
            <a:pPr eaLnBrk="1" hangingPunct="1"/>
            <a:r>
              <a:rPr lang="nl-NL" altLang="nl-NL" dirty="0">
                <a:solidFill>
                  <a:schemeClr val="bg1"/>
                </a:solidFill>
                <a:latin typeface="Calibri" panose="020F0502020204030204" pitchFamily="34" charset="0"/>
                <a:ea typeface="ＭＳ Ｐゴシック" panose="020B0600070205080204" pitchFamily="34" charset="-128"/>
              </a:rPr>
              <a:t>Aantal nucleotiden in het genoom = 3.000.000.000</a:t>
            </a:r>
          </a:p>
          <a:p>
            <a:pPr eaLnBrk="1" hangingPunct="1"/>
            <a:endParaRPr lang="nl-NL" altLang="nl-NL" dirty="0">
              <a:solidFill>
                <a:schemeClr val="bg1"/>
              </a:solidFill>
              <a:latin typeface="Calibri" panose="020F0502020204030204" pitchFamily="34" charset="0"/>
              <a:ea typeface="ＭＳ Ｐゴシック" panose="020B0600070205080204" pitchFamily="34" charset="-128"/>
            </a:endParaRPr>
          </a:p>
          <a:p>
            <a:pPr eaLnBrk="1" hangingPunct="1"/>
            <a:r>
              <a:rPr lang="nl-NL" altLang="nl-NL" dirty="0">
                <a:solidFill>
                  <a:schemeClr val="bg1"/>
                </a:solidFill>
                <a:latin typeface="Calibri" panose="020F0502020204030204" pitchFamily="34" charset="0"/>
                <a:ea typeface="ＭＳ Ｐゴシック" panose="020B0600070205080204" pitchFamily="34" charset="-128"/>
              </a:rPr>
              <a:t>Klein stukje </a:t>
            </a:r>
            <a:r>
              <a:rPr lang="nl-NL" altLang="nl-NL" dirty="0" err="1">
                <a:solidFill>
                  <a:schemeClr val="bg1"/>
                </a:solidFill>
                <a:latin typeface="Calibri" panose="020F0502020204030204" pitchFamily="34" charset="0"/>
                <a:ea typeface="ＭＳ Ｐゴシック" panose="020B0600070205080204" pitchFamily="34" charset="-128"/>
              </a:rPr>
              <a:t>GuideRNA</a:t>
            </a:r>
            <a:r>
              <a:rPr lang="nl-NL" altLang="nl-NL" dirty="0">
                <a:solidFill>
                  <a:schemeClr val="bg1"/>
                </a:solidFill>
                <a:latin typeface="Calibri" panose="020F0502020204030204" pitchFamily="34" charset="0"/>
                <a:ea typeface="ＭＳ Ｐゴシック" panose="020B0600070205080204" pitchFamily="34" charset="-128"/>
              </a:rPr>
              <a:t>/primer zorgt al voor specifieke herkenning</a:t>
            </a:r>
          </a:p>
          <a:p>
            <a:pPr eaLnBrk="1" hangingPunct="1"/>
            <a:r>
              <a:rPr lang="nl-NL" altLang="nl-NL" dirty="0">
                <a:solidFill>
                  <a:schemeClr val="bg1"/>
                </a:solidFill>
                <a:latin typeface="Calibri" panose="020F0502020204030204" pitchFamily="34" charset="0"/>
                <a:ea typeface="ＭＳ Ｐゴシック" panose="020B0600070205080204" pitchFamily="34" charset="-128"/>
              </a:rPr>
              <a:t> </a:t>
            </a:r>
            <a:r>
              <a:rPr lang="nl-NL" altLang="nl-NL" dirty="0">
                <a:solidFill>
                  <a:srgbClr val="FFFF00"/>
                </a:solidFill>
                <a:latin typeface="Calibri" panose="020F0502020204030204" pitchFamily="34" charset="0"/>
                <a:ea typeface="ＭＳ Ｐゴシック" panose="020B0600070205080204" pitchFamily="34" charset="-128"/>
              </a:rPr>
              <a:t>=&gt; in principe geen off-target </a:t>
            </a:r>
            <a:r>
              <a:rPr lang="nl-NL" altLang="nl-NL" dirty="0" err="1">
                <a:solidFill>
                  <a:srgbClr val="FFFF00"/>
                </a:solidFill>
                <a:latin typeface="Calibri" panose="020F0502020204030204" pitchFamily="34" charset="0"/>
                <a:ea typeface="ＭＳ Ｐゴシック" panose="020B0600070205080204" pitchFamily="34" charset="-128"/>
              </a:rPr>
              <a:t>effects</a:t>
            </a:r>
            <a:endParaRPr lang="nl-NL" altLang="nl-NL" dirty="0">
              <a:solidFill>
                <a:srgbClr val="FFFF00"/>
              </a:solidFill>
              <a:latin typeface="Calibri" panose="020F0502020204030204" pitchFamily="34" charset="0"/>
              <a:ea typeface="ＭＳ Ｐゴシック" panose="020B0600070205080204" pitchFamily="34" charset="-128"/>
            </a:endParaRPr>
          </a:p>
          <a:p>
            <a:pPr eaLnBrk="1" hangingPunct="1"/>
            <a:r>
              <a:rPr lang="nl-NL" altLang="nl-NL" dirty="0">
                <a:solidFill>
                  <a:srgbClr val="FFFF00"/>
                </a:solidFill>
                <a:latin typeface="Calibri" panose="020F0502020204030204" pitchFamily="34" charset="0"/>
                <a:ea typeface="ＭＳ Ｐゴシック" panose="020B0600070205080204" pitchFamily="34" charset="-128"/>
              </a:rPr>
              <a:t>=&gt; Zelfde techniek is de basis van PCR (guide =&gt; primer) </a:t>
            </a:r>
          </a:p>
        </p:txBody>
      </p:sp>
    </p:spTree>
    <p:extLst>
      <p:ext uri="{BB962C8B-B14F-4D97-AF65-F5344CB8AC3E}">
        <p14:creationId xmlns:p14="http://schemas.microsoft.com/office/powerpoint/2010/main" val="1245865883"/>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70370" y="365125"/>
            <a:ext cx="8283429" cy="1325563"/>
          </a:xfrm>
        </p:spPr>
        <p:txBody>
          <a:bodyPr>
            <a:normAutofit/>
          </a:bodyPr>
          <a:lstStyle/>
          <a:p>
            <a:r>
              <a:rPr lang="nl-NL" sz="2800" dirty="0">
                <a:solidFill>
                  <a:schemeClr val="bg1"/>
                </a:solidFill>
                <a:latin typeface="+mn-lt"/>
              </a:rPr>
              <a:t>Leven is een </a:t>
            </a:r>
            <a:r>
              <a:rPr lang="nl-NL" sz="2800" dirty="0" err="1">
                <a:solidFill>
                  <a:schemeClr val="bg1"/>
                </a:solidFill>
                <a:latin typeface="+mn-lt"/>
              </a:rPr>
              <a:t>fluide</a:t>
            </a:r>
            <a:r>
              <a:rPr lang="nl-NL" sz="2800" dirty="0">
                <a:solidFill>
                  <a:schemeClr val="bg1"/>
                </a:solidFill>
                <a:latin typeface="+mn-lt"/>
              </a:rPr>
              <a:t> verzameling</a:t>
            </a:r>
            <a:br>
              <a:rPr lang="nl-NL" sz="2800" dirty="0">
                <a:latin typeface="+mn-lt"/>
              </a:rPr>
            </a:br>
            <a:r>
              <a:rPr lang="nl-NL" sz="2800" dirty="0">
                <a:solidFill>
                  <a:schemeClr val="tx2">
                    <a:lumMod val="20000"/>
                    <a:lumOff val="80000"/>
                  </a:schemeClr>
                </a:solidFill>
                <a:latin typeface="+mn-lt"/>
              </a:rPr>
              <a:t>Atomen /</a:t>
            </a:r>
            <a:r>
              <a:rPr lang="nl-NL" sz="2800" dirty="0">
                <a:latin typeface="+mn-lt"/>
              </a:rPr>
              <a:t> </a:t>
            </a:r>
            <a:r>
              <a:rPr lang="nl-NL" sz="2800" u="sng" dirty="0">
                <a:latin typeface="+mn-lt"/>
              </a:rPr>
              <a:t>Cellen</a:t>
            </a:r>
            <a:r>
              <a:rPr lang="nl-NL" sz="2800" dirty="0">
                <a:latin typeface="+mn-lt"/>
              </a:rPr>
              <a:t> </a:t>
            </a:r>
            <a:r>
              <a:rPr lang="nl-NL" sz="2800" dirty="0">
                <a:solidFill>
                  <a:schemeClr val="tx2">
                    <a:lumMod val="20000"/>
                    <a:lumOff val="80000"/>
                  </a:schemeClr>
                </a:solidFill>
                <a:latin typeface="+mn-lt"/>
              </a:rPr>
              <a:t>/ Organismen </a:t>
            </a:r>
          </a:p>
        </p:txBody>
      </p:sp>
      <p:sp>
        <p:nvSpPr>
          <p:cNvPr id="5" name="Ovaal 4"/>
          <p:cNvSpPr/>
          <p:nvPr/>
        </p:nvSpPr>
        <p:spPr>
          <a:xfrm>
            <a:off x="3800128" y="2306054"/>
            <a:ext cx="792088"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p:cNvSpPr/>
          <p:nvPr/>
        </p:nvSpPr>
        <p:spPr>
          <a:xfrm>
            <a:off x="3800128" y="3038872"/>
            <a:ext cx="792088"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p:cNvSpPr/>
          <p:nvPr/>
        </p:nvSpPr>
        <p:spPr>
          <a:xfrm>
            <a:off x="4427184" y="2825316"/>
            <a:ext cx="792088"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p:cNvSpPr/>
          <p:nvPr/>
        </p:nvSpPr>
        <p:spPr>
          <a:xfrm>
            <a:off x="4439816" y="2185628"/>
            <a:ext cx="792088" cy="7920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p:cNvSpPr/>
          <p:nvPr/>
        </p:nvSpPr>
        <p:spPr>
          <a:xfrm>
            <a:off x="4965585" y="2546129"/>
            <a:ext cx="792088"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p:cNvSpPr/>
          <p:nvPr/>
        </p:nvSpPr>
        <p:spPr>
          <a:xfrm>
            <a:off x="3503712" y="2702098"/>
            <a:ext cx="792088"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4173497" y="3356992"/>
            <a:ext cx="792088"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p:cNvSpPr/>
          <p:nvPr/>
        </p:nvSpPr>
        <p:spPr>
          <a:xfrm>
            <a:off x="8688288" y="2429272"/>
            <a:ext cx="792088" cy="79208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p:cNvSpPr/>
          <p:nvPr/>
        </p:nvSpPr>
        <p:spPr>
          <a:xfrm>
            <a:off x="7248128" y="2185628"/>
            <a:ext cx="792088"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p:cNvSpPr/>
          <p:nvPr/>
        </p:nvSpPr>
        <p:spPr>
          <a:xfrm>
            <a:off x="4986172" y="3240985"/>
            <a:ext cx="792088" cy="79208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p:cNvSpPr/>
          <p:nvPr/>
        </p:nvSpPr>
        <p:spPr>
          <a:xfrm>
            <a:off x="7248661" y="2940668"/>
            <a:ext cx="792088" cy="79208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Rechte verbindingslijn met pijl 17"/>
          <p:cNvCxnSpPr/>
          <p:nvPr/>
        </p:nvCxnSpPr>
        <p:spPr>
          <a:xfrm flipH="1" flipV="1">
            <a:off x="8112224" y="2581672"/>
            <a:ext cx="504726" cy="2436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p:nvPr/>
        </p:nvCxnSpPr>
        <p:spPr>
          <a:xfrm flipH="1">
            <a:off x="8091208" y="2942174"/>
            <a:ext cx="504056" cy="1559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kstvak 2"/>
          <p:cNvSpPr txBox="1"/>
          <p:nvPr/>
        </p:nvSpPr>
        <p:spPr>
          <a:xfrm>
            <a:off x="4393150" y="4565348"/>
            <a:ext cx="1978132" cy="646331"/>
          </a:xfrm>
          <a:prstGeom prst="rect">
            <a:avLst/>
          </a:prstGeom>
          <a:noFill/>
        </p:spPr>
        <p:txBody>
          <a:bodyPr wrap="square" rtlCol="0">
            <a:spAutoFit/>
          </a:bodyPr>
          <a:lstStyle/>
          <a:p>
            <a:r>
              <a:rPr lang="nl-NL" dirty="0">
                <a:solidFill>
                  <a:srgbClr val="FF0000"/>
                </a:solidFill>
              </a:rPr>
              <a:t>Dode cel</a:t>
            </a:r>
          </a:p>
          <a:p>
            <a:r>
              <a:rPr lang="nl-NL" dirty="0">
                <a:solidFill>
                  <a:srgbClr val="00B050"/>
                </a:solidFill>
              </a:rPr>
              <a:t>stamcel</a:t>
            </a:r>
          </a:p>
        </p:txBody>
      </p:sp>
      <p:sp>
        <p:nvSpPr>
          <p:cNvPr id="9" name="Tekstvak 8">
            <a:extLst>
              <a:ext uri="{FF2B5EF4-FFF2-40B4-BE49-F238E27FC236}">
                <a16:creationId xmlns:a16="http://schemas.microsoft.com/office/drawing/2014/main" id="{69F48942-B25C-4CCE-9796-31ABEB7FA526}"/>
              </a:ext>
            </a:extLst>
          </p:cNvPr>
          <p:cNvSpPr txBox="1"/>
          <p:nvPr/>
        </p:nvSpPr>
        <p:spPr>
          <a:xfrm>
            <a:off x="6571130" y="4446162"/>
            <a:ext cx="4502614" cy="923330"/>
          </a:xfrm>
          <a:prstGeom prst="rect">
            <a:avLst/>
          </a:prstGeom>
          <a:noFill/>
        </p:spPr>
        <p:txBody>
          <a:bodyPr wrap="square" rtlCol="0">
            <a:spAutoFit/>
          </a:bodyPr>
          <a:lstStyle/>
          <a:p>
            <a:r>
              <a:rPr lang="nl-NL" dirty="0">
                <a:solidFill>
                  <a:schemeClr val="bg1"/>
                </a:solidFill>
              </a:rPr>
              <a:t>Elke cel wordt op termijn vervangen.</a:t>
            </a:r>
          </a:p>
          <a:p>
            <a:r>
              <a:rPr lang="nl-NL" dirty="0">
                <a:solidFill>
                  <a:schemeClr val="bg1"/>
                </a:solidFill>
              </a:rPr>
              <a:t>En uit een stamcel die deelt ontstaan 2 nieuwe cellen (1 wordt de nieuwe stamcel) </a:t>
            </a:r>
          </a:p>
        </p:txBody>
      </p:sp>
      <p:sp>
        <p:nvSpPr>
          <p:cNvPr id="4" name="Tekstvak 3">
            <a:extLst>
              <a:ext uri="{FF2B5EF4-FFF2-40B4-BE49-F238E27FC236}">
                <a16:creationId xmlns:a16="http://schemas.microsoft.com/office/drawing/2014/main" id="{D0B56A30-FAC3-351F-100C-0A326CC523B9}"/>
              </a:ext>
            </a:extLst>
          </p:cNvPr>
          <p:cNvSpPr txBox="1"/>
          <p:nvPr/>
        </p:nvSpPr>
        <p:spPr>
          <a:xfrm>
            <a:off x="8688288" y="3172326"/>
            <a:ext cx="2284512" cy="369332"/>
          </a:xfrm>
          <a:prstGeom prst="rect">
            <a:avLst/>
          </a:prstGeom>
          <a:noFill/>
        </p:spPr>
        <p:txBody>
          <a:bodyPr wrap="square" rtlCol="0">
            <a:spAutoFit/>
          </a:bodyPr>
          <a:lstStyle/>
          <a:p>
            <a:r>
              <a:rPr lang="nl-NL" dirty="0">
                <a:solidFill>
                  <a:srgbClr val="FFFF00"/>
                </a:solidFill>
              </a:rPr>
              <a:t>Deze cel verdwijnt</a:t>
            </a:r>
          </a:p>
        </p:txBody>
      </p:sp>
    </p:spTree>
    <p:extLst>
      <p:ext uri="{BB962C8B-B14F-4D97-AF65-F5344CB8AC3E}">
        <p14:creationId xmlns:p14="http://schemas.microsoft.com/office/powerpoint/2010/main" val="204208219"/>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C3CAE-4D1A-7844-B70C-A99B3C1539D1}"/>
            </a:ext>
          </a:extLst>
        </p:cNvPr>
        <p:cNvGrpSpPr/>
        <p:nvPr/>
      </p:nvGrpSpPr>
      <p:grpSpPr>
        <a:xfrm>
          <a:off x="0" y="0"/>
          <a:ext cx="0" cy="0"/>
          <a:chOff x="0" y="0"/>
          <a:chExt cx="0" cy="0"/>
        </a:xfrm>
      </p:grpSpPr>
      <p:sp>
        <p:nvSpPr>
          <p:cNvPr id="6146" name="Titel 1">
            <a:extLst>
              <a:ext uri="{FF2B5EF4-FFF2-40B4-BE49-F238E27FC236}">
                <a16:creationId xmlns:a16="http://schemas.microsoft.com/office/drawing/2014/main" id="{E41271FB-3DBB-24D4-45D3-884125C41F0F}"/>
              </a:ext>
            </a:extLst>
          </p:cNvPr>
          <p:cNvSpPr txBox="1">
            <a:spLocks noGrp="1"/>
          </p:cNvSpPr>
          <p:nvPr>
            <p:ph type="ctrTitle"/>
          </p:nvPr>
        </p:nvSpPr>
        <p:spPr>
          <a:xfrm>
            <a:off x="122231" y="160338"/>
            <a:ext cx="7559798" cy="785915"/>
          </a:xfrm>
        </p:spPr>
        <p:txBody>
          <a:bodyPr>
            <a:normAutofit/>
          </a:bodyPr>
          <a:lstStyle/>
          <a:p>
            <a:r>
              <a:rPr altLang="nl-NL" sz="2800" dirty="0" err="1">
                <a:solidFill>
                  <a:schemeClr val="bg1"/>
                </a:solidFill>
                <a:latin typeface="Arial" panose="020B0604020202020204" pitchFamily="34" charset="0"/>
              </a:rPr>
              <a:t>Celbiologie</a:t>
            </a:r>
            <a:r>
              <a:rPr lang="nl-NL" altLang="nl-NL" sz="2800" dirty="0">
                <a:solidFill>
                  <a:schemeClr val="bg1"/>
                </a:solidFill>
                <a:latin typeface="Arial" panose="020B0604020202020204" pitchFamily="34" charset="0"/>
              </a:rPr>
              <a:t>          </a:t>
            </a:r>
            <a:r>
              <a:rPr altLang="nl-NL" sz="2800" dirty="0" err="1">
                <a:solidFill>
                  <a:srgbClr val="FFFF00"/>
                </a:solidFill>
                <a:latin typeface="Arial" panose="020B0604020202020204" pitchFamily="34" charset="0"/>
              </a:rPr>
              <a:t>Concepten</a:t>
            </a:r>
            <a:endParaRPr altLang="nl-NL" sz="2800" dirty="0">
              <a:solidFill>
                <a:srgbClr val="FFFF00"/>
              </a:solidFill>
              <a:latin typeface="Arial" panose="020B0604020202020204" pitchFamily="34" charset="0"/>
            </a:endParaRPr>
          </a:p>
        </p:txBody>
      </p:sp>
      <p:sp>
        <p:nvSpPr>
          <p:cNvPr id="6147" name="AutoShape 8" descr="data:image/jpeg;base64,/9j/4AAQSkZJRgABAQAAAQABAAD/2wCEAAkGBxQSEhQUEhQUFRQXFxYUFRYYFhcXFBgXFxYZFhgXFRcYHCggGBolHBgYIjEhJSkrLi4uGB8zODMsNygtLisBCgoKDg0OGxAQGiwkHyQsLCwsLCwsLCwsLCwsLCwsLCwsLCwsLCwsLCwsLCwsLCwsLCwsLCwsLCwsLCwsLCwsLP/AABEIAPwAyAMBEQACEQEDEQH/xAAcAAABBQEBAQAAAAAAAAAAAAAAAQMEBQYCBwj/xABFEAACAQMCAwUFBQUHAwIHAAABAgMABBESIQUGMRMiQVFhBzJxgZEUI0KhsRVSksHRM2JygrLC4SRDg5OiFkRUY9Li8P/EABsBAQADAQEBAQAAAAAAAAAAAAABAgMEBQcG/8QAOxEAAgECBAMGBQMDAwMFAAAAAAECAxEEEiExBUFREyJhcYGRBhQyobFC0fAVweEjQ1IkcvEzNGKCkv/aAAwDAQACEQMRAD8A9Qr46eqFAFAFAFAFAFAFAFAFLASgCgCgCgCgFoAoAoAoAoAoAoAoAoAoApYCFvy61bK72IucpKpOAQTgHY52PQ/A4qzpyW6/iCZxPdohUMwBbIUeeOv0q8KFSabim7bkN2OJOIRLnVJGMdcuox1G+/ofpUxw1aW0W/RjMiJNzBbqyoZFJLBdtwCQ+Mt0/AwrohwzEzi5Zf55FXUiNf8AxPbacmTGBkjDMcadW2kEHu7nGcCr/wBLxN7KPr/5HaISbmONHdWDAI6xg495iAxx4YAPnn06VeHC6koxlFrVX8v55DtERv8A4vi1YCuQQcYAzldWoHfAICjbOdzttWq4NVtur/yxXtUWNlcyysTpVEVgpU7uRoVjuDgHLEePSuSvSpUko3bbV9Nt2i6bZZV55cKAKAKlIHDSgdSB8SKuqcnsmEmxiTiMK9ZYx8XX+taLDVntB+zLqjUe0X7Mjvx+2HWeL+MH9K1jw/FS2pv2NVg672g/YjvzVaD/ALyn4Bj+grZcJxb/AEGkeHYp/oZHk51tB0dj8Eb+dax4JinyXuarhWJfL7kd+e7cdFlP+UD9TWq4BiHu17mi4NiOdvcYf2gReEMh+JUVsvh6pzmjRcEq85IjP7QT4QfWT/8AWtY/Dq51PsaR4G+c/sR35/l8Iox8WY1qvh6lzmzVcDhzm/YYfnu4PRYh/lJ/U1quAYZbtmi4NQW7ZHk5yuz+NR8EX+ea2jwXCL9N/U0XCMKuT9z0TiRV4pE7RULoyasjbUMZ6+tfksMpQqxm4tpNO3Wx+VySktEZX9iogIN+oB97fBPcVFz398Bcb52Ne6sbJu6w9+l1trfpzKrB1nsn7MGt7NQNV6SVAC4bfYqQSRnvd3GR+8alVsW5XVDRvU1jw3EPaLGra4sVjjWScuU7X3Y+6e2OW20bYAAyMdPWpnTx0pylCnZPLu9e76m0eEYlr6fwEXEuHRHVGJNW2G0FjkIY9R1dTg5Odid6s6HEpq07WvtfxvyNY8ExHT7jcfHLBFVVglbSqoM+S5wSNWM7nfHjV3gsfKTbqJa3NY8Cq21sR7nmG0ZQos9gQeqr7vQEgE4q9Ph+Mi7utdtefgargD5yXoOvzquSRax5JySSMk9Mk6etVXBZLR1X09DaPAo85/Y4PPUv4YYV+TH9CKt/QqX6ptmkeB0ucn9hl+d7o9OzHwQ/zNXXA8Kt7v1NlwbDre7GH5vuz/3APgi/0rRcGwi/Tf1ZdcLwseXu2RZeZ7o9bhh8NI/QVvHhmFjtTX5J+UwUeS9/3ZDl4/KfeuX/APVP9a1jgqC2pr2J/wChj/wXsRJeNj8VwT/5Cf51ssPBbQXsUeNwEP1R9CLJxmLxkz/Ef5VoqVtkVfGMFHaXsmMnjUI8T/Cat2cjOXHsIubfocNx+LwDn5D+tT2TMpfEOHW0WNNzEvgjfUCnZPqYv4jhypv1ZweY/KP/AN3/ABU9l4mMviOXKn9xtuYm8EX5kn+lT2SMZfEVd7RS9xpuPy+AQfI/1qeyiZS4/intYbbjc3mB/lFOziZPjWMf6l7HDcWmP4z9B/SmSPQxlxTFveo/TQabiEp6yP8AxEVbLHoYyxuIe9R+401y56u38RqbIydeq95P3NQ/GIf38/In+Vc6pvoftXxrBrZ/YbbjkI/ePwX+tW7ORlL4gwy2TY23MMfgr/l/WnZvqYv4ioraD+w2eYl8I2+oqey8TF/Ei/TTfq0NtzEfCMfNv+KdkuplL4jqfpgvuNNzDJ4Kg+p/nU9kurMX8QYl7RSODx6X+6Pl/wA1PZxMpccxb6L0G341MfxAfBR/SpyR6GMuMYt/r/A0eJzH/uN+Q/Spyx6GUuI4p/7jG2vZD1kf+I0yroYyxdeW837jbTMerMfiTU2Rk6k3u2NmhS7YYqQKKASoAtSB02jhO0Mcmj9/Q2j+PGPzpZgaqASOHWEtxIIoI3kkboqDJ9T6D1O1SlcGi4l7OuIW8D3E0ASNF1OTJGWA+AarZWLmVqgNd7O+SxxNrjVMYVhRHJChidWrbcjGAp+tXiroD1tydE3Bn4k0sgcMVjTuhCO1EYLZGfPoalxshcxdZgKAKASgJVpw6aUZihlkA2JSN3APqVBAqbASwsZJ5FihRpJGzpRRljgZO3wBokB7i/B57VglzE0TsusK2MlckZ2J8QfpRqwINAarlPkw3ttdXJmEUdspZgULFtMZkIB1DTsPXrVlG6uDKZqoDNAA36UsBxYGLBQrFj7qhSWPwGMmlgb/ANkPLKz8QeO8gyqQM5imjI3Z0Ckqw8tVXigzMScIlu724jsoC+JZdKRqAqJ2jBd9lRcDxI6VDiCVxzkK/s4xLcQhULKmRIjYZzhQQDnrTKxcnv7Lr9DL2ixIsURmdy+U0gMdIIG74U7eGRvvTKCj5Liie/tFuADE0yBwehz0BHiC2AfTNQrXB7xxu/ktHvpOISQjhxjWO1gwupzo7wCgZJzkY+ewFasg+fuK8DuLTs/tMTRGRSyBipLAYydiT4jrismiT1bg0g4PwAXkKr9qutBDkZx2h7nyVMnHma02RB5zBxS/v5VtzczyNcMselpGMZyQclM6cDGdh4VRask9Y4dyDYRTrZNYXFx3My3rkrErFc4U6h6DujbI674ukiLkbkyxjsbbjpibXHE0saPnO0cJbBPiQXx8qctAVXM2IOV7GPoZWiP1Lzn9BSWwPJhWRIVACgEoD6H9kTC24bZq3W6mmI9e7IwP8MQrZaEMzXs84OLKbiF24AKXBsbbI6vJOEyP4ox8mqEGPc/csvxTjq26tojS1jaV8ZKrrkPdH7xLADPx8KNXYTG+Fcn8FvpLiztTcLcQq33xdipKtoLKCdLAMQD3R12pZPQHHK9m1vy9xMMO+0k8Jx4sAsGB881K0BfcI5IFiltHFYRXksmDdXEzKFjG2oIrZPicAD8O5yaiwI1pyTw9+KXUyqjW1tHG7QrvELg62YFemFVVOnplqmyFzN2PPsvFL6ztuxhitjcxSIqqe0xFlwGbOPDOAB0qOYLriEfb82RDqIY1J9AsTt/qkFTzBc8sTauLccuD0jWGIHy0RksPqtSCgd5LDl2KS0DCe7ZGlkQEyZmJY4I3zjCDyz51FrIEznK3lThnB7WUsZZLi1WXUSzagNTBidyQT+VGCn9vXH5RdR2qSMsQiEjqpI1s7Mvfx1AVenTc1WbJQ37BLOJpbt+6blI17AN+ENq1MB/iCgnwHxpAhm45f4VPe2yw8cgXtYplaKTUmZCp1AjSdtgQR+Jat5g8i9rN/PNxKbt0MfZ4jiQ9OzG6sD0OrJOR548KpIlGy5V4tZcT4SvDbqcW80QVY2YquezOUdC2zbd0r16+hq6d9yCpbl+24NLBefb4rmSOZD2EekOY2yjsBrYkgNnwG1VSsSanmXjtjdEyftyaKBgNVtFgPsNwMLrGcdDnqas3zIMbw/mi1g4Jd2aOxuJnl0robdGdVBZsYB0LnrUKSRIz7QObLa6srG1ttZ+zga9S6RlYgg05676qhvSwsYGswLQCCgEc4BqUD3LmG8FjJy9b9BGVL/NEhJP/AKj/AJ1rcgc514rH+1OHWURURi5F5Oc7dozMy6j0/ePzWjsByLm+3tuP3YmkRYpYYI1lyNCsi6sM3QA6jv5imZXFis4K/D+BfabgXsd3PKCsMcRUsELagGKsepxljgd2o2BS3fNkI4AtusyteSTGWVAGyC1y0xJ2x00+NG1YWLrifPPC+IRRNdzXtvIq4eKFpQrHxHcGlhnoTg70uLGb5S57t+HXVyIIJGsJtOIyR2q6Vxq7xIbOWyCfEVCkSMcQ5r4fDPbTcMsmieGUyuXb31KlTGO82kbn0HlTMiLF3de2FRcdvb2EaswxM7OO1kAGFUuqHCg4PrgdKZxYzdr7Q541v1SKMG9eR3YliydohTCdM4BOCajMTYOX/aXe2dsLaIxlFyIy6anjBOcKc4IB6ZBxTMwQb3nm9mFuJJVJtnEkTaFLawCNTE5DHc9RiocgVXGeMT3cpmuZDJIQFLEKuy9BhAB4nwqG7gjWty8TB43ZHHRkYqw+BG9ECRfcXuJmVpp5pGX3S0jEqfNcnY/ClwRJJCxyxLHzJJP50BzigEA8qAWoAVICoAUAUAUAUA7cXLyHMju5GwLszEDyBYnFS3cDOKgABUgXFQAoDbcsey+9voUnjaFInyVLu2ogEjOlVONx51dRuLnfMnspvrSJpvu5kQan7MtrUDq2lgMgemT6UysXJHs55Ms721uJrq4aMxkqArqoQaAwkbUDkEk+mxokrC558fjkefTPrjwqoEzQHr3sS5etp7e6muoIZtMgVe0RX0hU1NjUNs6h9K0hsQzyfSZJCI1JLsxREUk7kkBVXyHgKpa5JJ4jwe4gAaeCaJTsC8bKCfLJGM+lRZgYsbKSd1jhRpJG91FGWP8Ax60SBrk9lHFCur7Oo8dJmi1/6sfnVsrFyJZ+zy9kt5bhVj0RdqJFMn3gaEsHXSAQWyp8d6Zbi5zyRyPPxTtTC8caxaQzPqwS2TgaR1AGfmKhRuDOXkISR0DBwjMocbBtJI1LnwOKhgZqAFALQBQAaABQCUAtAJQC5oAoBKA+iP2FcS8u21tanTM8FsclymASsr94bjxFb8ipGE0nA+EOt473EzmQIFDvGhkGlUMjDZR13xnJAFQ9ESZTlTlCzPAZr2eEPMEuWRyzDGjUiYUHHVc9Ki11dAn8s8q2fDeHDiPEYu2lZVdIyAwXtMdmiodi5yCSem/lRJWFy6trCx49w+SSO2W3mTWisFUMkirqXvKBqQ5GxqdGgRPZwfs/Lt1Mdiy3b/NVMY/00W2gYvLdrHwTgn27s1e6ljjfLdcy6RHHnqFUMCQOuDRbXBbezbmB+M2dyl8kbAP2R0rhWVkDdCThhnr8KlagruR7FOE8HuL4KHmZZJNR8VVikS5/d6E/E1CWgY77E+N3V4Lya6meQBkVQcBFOCzBABgbFfypF8wV/sR4z278Rt3ORJI9yvqJWZXH+j60i7hnckf7E4DKo2uJ5JEXwOXYoD/liXPy9abIHh4GKyJCoAtAJQC0AlALQABQBQBigCgA0AmnOw6nYfOpQPoT2pQ3i2NnDYrcF9ShjDr1BEiIwxXoM46+Vay2IHrftbfgMo4u2p+ylDByGfDZESMfxPuPOp2QKe/bsOU1HjJBGvzmkB/3U2RBa8y8OPGuDwCydNQ7JwGOFyilWjYgHSwyeo6ioauiSJEycvcIaOWRGu5O0ZUU+9K4wMDroUAZbA6eopsgQZ51g5UVNQ1yQKMZGr76UE7dejGl0loB3g/GrHi3CY7K5uFt5kSNG1MqNqh06ZE17MDjp6kUWwI91zLY8FsHteHzLc3L6iXUqwDsNPaOy90aQAAo8h6mobSWg3K7kT2i2aWH2DiQbQqsgOkuskbEnSwXvKwzjPw3qYy0FjccscTto+E3E9rCbe0RZmi1Z1yBU3lbJJ7zZAySTgfCp5MHmvsK4Rcm9W4RSsCI6SuQdL6hsiH8TagDt0x61WO5LGfbRzOLu8EMbZhttSZByGlP9oflgL8jUTZCPPazJFFAFAFAJQC0AUAVIEqAAoBRQAaA6ikKsrDGVIYZ6ZBzv6VKBv5PbJxMjANuvqITn/3ORV84sZTj/Mt1ekG6neTG6qcBF9QigDPrjNVbuDi85iupYVt5J5GgUKFiJGgBPd2A8MUzaAjWHE54M9hNLFnr2cjpn46SM1FwM3Fw8jFpHd2PVnYsx+bEmjYGsUApFAGKgHofJ/P9naWiQT8PE7IXbtD2bZLMW/GuVxnHj0rSMlzII3PHtMm4hF9nSJbe3yNSK2pnA3UM2AAoO+APDrUOQsNw+0y6j4fHZQhY9KlDOCe0KEnAUdEIBA1bnbwpmJsYmqAKAKAKAKAQUAtAFAJQC0AlALQBigEoBaAKASgFoC04RwkTK7tJoCFVIwCTqDEYyy590jAyfSqVKuVqNt/5/clK5YcI4DBM0q9rJmIYbOiNWbDHZ2zpUaG94eXrjGtXqU0nZa+bfsv7ExirlDfQdnI6d7uswGoYJAJAOD5jeumLvFMhjNSQJQC1ACgCgEzU2AVACgAUAtAJQBQBQBQBQC1IENQBaAKAKASpAClgTuGQTy6oYFZywDMigEns8kHfpjJ6edUqzp01nqOyXN+JKT5Eme9vAwjbtlY5ATs9LNqXByoUFyVJGTk7nzqihRaclZrre6/wT3kQ7+1mQhp0kUsO72isCQNttW+OlaQlCWkGvQhp8zYPyraxcNjvpftDa9I0K6KO9kBslOmR09RvXkrH1qmNlhYZVbm7s0yJRzM59nckLQ3gntoZ1hjNwC6jVnpo1YPdOKcUVRTpulUcXJ5dOnXzFJqz0IXDuVJL2OS6V7W3iyzFNRHZovjpA2X1PWuitjoYaUaLUpN2Sdt3+5EYOWp3w3lmyaZYpOJISxI+7jbSDgkZlfuYz9apUxmJVNzjQenVq/tuFGN9ZGcggQXCxufuxMEZv7gk0k5+G+a75Sl2blFa2vbxsUVrmy5xvXspzbmztTaAgxAxZMkR8e2zkN136g15eAhHEUlV7SWfnrs/+3+XNZOz20KznCWzUx/Yo4ykluhO+p431MTq/v4Iz8K6MAsQ0/mG7qT8mv2KScdMpla9AoFQAoBKAKAWgEoBaAueBcMt5Snb3PZa3EaxrGzyZJUBidlVe91z4GufEVqsE+zheyvduy/ctFJ7mjv+AcJt5XgnuLxZFOGPZrpB8OiHIIOc+VedSxXEK1NVadODT5XdzRxgnZsqeZ+UTbRpcQSi4tHOFlAwQc4w4Gwyeh/SurB8QVabpVI5Zrk/yisoW1RYccntf2bFLHYxRSTvJGG1MzqIiuXUkdScj51hh41/nJwlVclFJ2tbfl6EytlvYyvB7qOKZHliWaMHvRtkKQdsnHlnPyr060JTpuMJZXyZRbmt58u4470W72sSW0bI4WIdk8qtGMEuOm5PQeFebwyE5YbtO0bm7rXVJ36F5vvWsWXtR4KgRGtQojtsRzQqMdn2gDrJ5kHIBPwrl4NiqjbjXesruL620aL1YrkZr2cQF7+LDsioGmkKsVykY1ENjqpOnIr0OKyy4WWl29F5szp6yLH2icRkXiazRSn3Ingb9xWXHdyPPJ+dYcJoL5Lspx5tNdbMmo+9cvfabEt6spiBM9kUVl2IkilVW1L8G/Q1xcHcsK4533Kl2vBp7epar3lpyHOYnY2vELIsGFpb2bKMbAr3nx67Cow0YqvSxCVu0lP/AATJd1x6GY5HXFlxds4/6ZB9TJ/xXocRd8Rh1/8AN/gpT2Z37NIlkHEIXcRrLaNqcg4UKTljjwGrfzFRxZuHY1ErtTVkudxT1uiLe8FsFtZmivO2nQqFGns1IyM6VbdxjO4raniMXKvGM6WWLvzu/tsQ4RS0MqK9HyMy64dzXdQhVWUsi9I3AZMeW4yBjbY9K5amCoVLtx16rR/YsptErnezhV4J4E7OO5hE3ZjojZ0sF9M7/WssBUqOE6dR3cJWv1XItPk+pmq7jMWoAUAUAUAgqQFQBRQD1lJpkjb910b6MDUVFeDXVP8ABK3NN7U41Xic+noezPzKDJrz+ENvBxv4/kvV+of5BLSW/EoD/Ym1eU56JIgJRh5E4P8AD6VnxLLCrQqL6s6XmnuiaeqaI3M2Rw/hQ80uGx8ZF3rTCf8Au8R5x/BEvpiZQ16SMzV88rrNjPgDt7WLJySWdMIxOeh3A+Vefw527Wl/xk/Z6mlTky15h46bXjEzupMTBIp4s7PGY1B6HfY6hXLhcMq/D4xi9VdxfR3/AImTKWWZKu+XU4fbX1yjh4polis2Dd4pP72fMgY39M1lDGyxdalRkrSi7zXjH9y2XIm/YgcV4c1z+xiiFy9uivpGe7DIoZm8gAxya3o1Y0fmczslJtf/AGRVq+XyDjfMLWXGLmWFVZcdloz3GXs1A6eRA+hFKGEjicBCFR67353v+wcrTbQnKHFWurjiPbEari0nY+C5QDAA9AfyqcbQjRp0VDaE4/cQldu/Qa5MmtVsrqOe6jha5VUGVdmQITuwAwQcnx8qvj413iKc6dNyUXfdK917inazRzyXe2lrJcvNOTGyNbBeyJd1fcyYBIVRp8f3qcQpYivCCpw1TUt9FbkRTcY31IBHC0U4F5MwOANSRo3rq06gPlmui+NlL9MV5Nv82I7iNJbXVlPfW05VEgjs2Z4WKnvxBlCY6OcEH1xXnzhiqWFnTzNzcrKXg/wXvFyTK/iPJYuGaewuLd4HJfDOEeHJyQ6nwXNbUuJypJU8TCSmtNFdS8n4kOmnqmVfPF9C8kMNs2uG2hWFZPBznUzD0yf1ro4fTqwhKdVWlOWa3ToRO17LkZuu0zFFAFAGKAKAKATFALQFhwbg010zCBA7IAxXUoJBbGwY7+vpWVfEU6KTqOyf7Fops2HtB5bu5uIN2VuzgpGFKABSAMdScDGw+VeVwzGYanhVmmlq9/MvUjJy0Or+x/ZHD5oZGVru9CoUU/2cS51ZPj7zDPTJ9KilV/qGKjUgv9Onrd82yfoj5lZZRi/sYrZGH2u2duxRmCiWKUglUJ21Ajpn/jpm/lcTKrJdyaV2tbNdfBlV3o2XIhnkq6jwbpVtYvxSyvHgbZ2RWLMfQCtVxHDz0pNzfRJ/tYjI1voa7iPDmFpZXdqDGtqkwDXWACg91xGdyz5yAB4jPSvMpVovEVaFXVzy/T1e6uunNmjWiaPOuLcUlupDLO2pyACenTpsNhXuUaMKMMlNWRi5N6sYku5GRUaRyi5KIWYopPUqpOB8vOrqEFJySV3u7a+4ubi44e44XbFrmKCRFnbT2mJHt5tDKgCZJydPd/vDNeTCqnjZrI5ReVXtopRvrr+TRruLUwZOeu9ewZF5yxxiG01ytG8k/eRF1BYTG6aXEgwSfgK5cVh6ldKCdo6N9bp30/yXjJIqLx0LkxIUTbSpYsRt+8etdEcyXed2VGasLhQgShIYpcgWgEqAFALQBQBQBmgAUAUAqsQcgkHzBIP1FNyS5j5uvlQRi6mCjP4stv8A3j3vzrleAwrlmdON/Itnl1KiednbU7M7HqWJY+fU/GuqMVFWSsVOVYgggkEbgg4I9QR0purECzSs5y7Mx82JY/nRJR20JudT3DvjW7tjYamLYHTAydqiKUdlYXY3mpICgEqQBceY+tTlYFXf3QT6AZP5VOXWwehIj4dO3u287fCJz+gq3ZsrmJUfLl43S0n+cbD9RU9kyM6La19nnEpBkWkmPUov6sKjsyydyyg9knE26wov+KVP9pNOzJuTIvYvxE9Wtl+Mrk/lHU9mRcq+Ieze4hbDzQfLWf1ArSNC5z1MSobkA8nsOswx6R/1atY4VM5pcRttEbbltR/3WPwVRWiwcOpzS4rLlEePKygZLydM9VH+2rfJ01uUfFKzf0r+epMHKkQG+s/5j/LFVeHprkawxtaX/gyiWcje7HIfgjH9BXlucVu17o9qz6EqLgV03u21wf8Awyf/AI1k8VQjvOPuv3JyvoTouTL9ulpN8wF/1EVjLiWEjvVj7/sTkfQmRezriLf/AC+n/FJGP91Yy4zgY/7n5J7KZLj9lvED+GEfGUfyBrGXH8Cv1P0RPYzJkHsjvD70luv+Z2/2CsZfEeEWyk/T/JPYSJkfscl/Fdxj4RMf1YVjL4moram/dfsW+XZMi9ji/ju2PwiA/VjWL+J+lL7/AOCfl/Elxex62HvXE7fARr/tNYy+J6vKnH7llh0TYvZPYjqZ2+MmP9IFYS+I8U9lFehPYRJUXsx4cP8AsufjNL/Jqyl8QY1/qX/5RPYw6E2HkHhy9LWM/wCLU3+omsZcaxr/ANz8E9lDoTYeVrJPdtLcf+JP6Vzy4ni5b1Je7LdnHoTY+GQr7sMS/BFH8qosRiKkks0m34sOMVqIf7oAHoAK+g8J4d8rSvN957v9jzqtTM9DvBPwr1zE5C1F7i1iNBzvEt0LRY5GbbMmwiGQCDqzuu+CfAg1jKraVjrjQvTz3NYHY6SCMHrjcdM7Gr3ZkrcyPxnia28TO2TgE6Rux+A8qTlZaEwjmlY8tg4k92vayxmMknSCDoK/hYMdt/KtaNVOOpx4zDuNSy1ObqxTWkTuiu/uIWAZvgPGt+2inZHFLBzlG9jmPk05yD671ftkjH5Ftl9acoIFJbdjVJV2zqp4GK3I3GOWCFJQgdev61VVLkzw9tUa9iAM7ADc+WK+Nd6TtufpkhQ2dwdvD1qri1ugFQANTYi4CjTJFqrJCgCgCgCgCgCgCgDs81+u+G+HZpfM1Fovp/uzkxM3bKhRDX7U4bDdyhKsFOCQQD5HGxo9iVueb8n8JubVpvtRa4LyBGTtMjUELl9PQgrjr5isHNR39jonlku7ubRucLKCaGNwRK40jEeSqk4Gph0GQR1qO0h9SLwo1JRaTNjAF6rjz2x/KtIyjLWLMGnzFkAAJ26b+dSyDz645tVb5bOK3LrpwZM4VSBsCMHu7YyKzhVzaI6Z4Zxp9o73I11yvHLexzPkvGA6qBpjVtX4RnYbfrVlSaldMosVF0srjd62/wAmpERBrY48tjrX6UsTdjtxZaxiovYlwuQeMQNJBIiY1MhUZOBvt1+FfJsJUhTrRlPZO57tCUY1FKWyZWT2VyzowIjVUwqq+QrjV723eB7v0r0IYjCxjJS1be7W6N41KMYtNXd+a5aDVrwq4yC7kDOogSsSSI8AE+RckkDyFWqYzD27q8Pp8f2Lzr0bd1fbx/Yci4VOIZkLlneJVXLsRr0nUc/h3Ph5VSWLourCSWieunIrLEU3UjJLRO+3LkJDwydXyD3VBCjtW3Xswqx4xthsnX16VaeKw8o7at9Od9/bkTKtScfHy8d/bkX0CaVUb7ADc5PTxJ6/GvJqSUpto4m7vQcrKwClgFLAKmxAUsSFRYCMcV04XDyr1Y047t2KSllVwSXavqmHoRoUlThstDy5Tu7szfE+cIopmgYsrAooyNnZ11KqkeOK1crcirTexQ8d4leylOw+7Qg6skBs5GM7HGxP0rGVOpU30RCrwp6bvyKuwtp1dwJI5JcglWy2xGkud+9jHTAzjwqnYQWvNGrq1sqlZqL5mo4dwEme2Bij7M5y7AGRnGXbV8QDjbA6bdKpUo9+PQ68PikqD6m04rZmOKR7fUsio2kAkgkA6Rp+OOlaTpqKvHQwpvNJJmS5Ga/uhI92x7PHcyAMMCQdO2T0rFRlPZs7cTClTttfoi44dwLsXbSctgZbAJJJYnOd/IbEdKmnQyO63/nIxq4h1Fl5dDOWPNzJfSwyIZMKx7i7qiSEbDx2YZHWqxrSh3pbXL1sIopeKNRy1x5LvtQAFaNhtnOqNxqjkHoRkehVh4V1UqinHMjilDK7F2Yx5VqRYdQ1AKiRcjAJHTcdevrXyGElF7XPVM0zgM2L9RucrgHGSwAOTkHruMdK91JtK+H5GHqcJLhQn28Ek6QQq7DHjjfoDuT1qXC8s3y9rai9v1CSTnp9vHezjCDSAc/izudsdc1MaaVn8vt7+3qQ/wDuJbWr3AYRXeUHdIQA4OFxlgc+BPzrm7WGHknOjr4+pezezJcnD5tRIuCBvpGkHHdAHx3BPzxWEcTh1FJ0iXF9Rs8Nudj9qOcEZ7MY3x+HOMjB+tX+bwu3Y/cjLLqOLYzhXH2gnUF0toXUhGnJHgc97r5is3iMPdS7PbdX0ZOWVtxh+F3Phdtnw+7XHQjJA6ncdfLpWnzeFv8A+j9xll1EPB5ypX7U2CSR3OmTkb5z1/pVljsOnfsvDcjJLqP29jcKwY3GoAnuFAARnxI3yB+grOpicNKLiqVn1uTll1GpuF3DBx9qIDZAAjAwCT0IOcgbZz4VaOLw0bf6W3iMsupZTTKpCk79ceJr2fhrC5pzxDW2i8znxM0llKnmbjUdrA00hwoOkdepyQPyr9jOUlG8Eciim9TF8Ct5b+7huWttEYVpVnONTkDs40x+FRqZh54z5VWjFwXed2WqSUlaJ6LZcHHVtz+dbuRhCilqQLHk+GK7mmTUGca+oIBZm1YBHTYfU1jl71zsdRulksR+ZeYHs57VBD2pLa8qSO6cxkadznvHHXpWdSo00b4bDdpByVzfQsWUHzGemCM+Y8DWyd1qcjsnYh3F2kERZu6oLAepydh9Kxc1Thc1p05VZ2WpmOWb68uLiczqqW5xowCrnyGry0nfxz41WlNzOjFUacIpRd2Xh4VFiUxoiyMCA2ACDpwDkb9RmrOjCSatuc7rTdk2VsPBmimW77vaLF2UqRjCyKSGJOerAgkbeJ86pklSV4+3kFKM+6zQxSq6hlOVIyD6GuiMlJXRk01ozrIq1yCsr4+eqQ34bCxBMaEg590dRnr59T9a644rEQ0UmUyoVuGwncxR+Oe4viMHw8qqsVXWim/cWQn7Nhx/ZR48O4uN9ttqn5vEX+p382LRH4bdUzoVVzucADP0rGdSc/qbZKsh2sybiZqbMXFzRoCFhUqL5IXAGoaa3QuhaqSFSiCgm4ZLJcGTogwB54H6V9N4RQ7DBwjzau/U8qtFyqXO+Y7SExxJd6OwaUCTWcJ3UZ1yT/eUV21L3TLQVrmhsmjeNHiKmNlBQqe6VIyCMeGK2IJAIFRcWMtxPmSSG97MxfchATJ1Jzv3R5g7b1y1K+Wdk7+R3UsPCVFyejHrHi9vcOrSRKrLujSPEzYO+cKxAGPM1EpRbXdfmYpzScU9GaaUGWE6CRqXukHf0INbtudPQzg1GacjK8qWEsMdwL1nmJlLAuNQUYHug+GfEeVc0Z5b5o6HViJxck6Q5a8wRStIsTZbOAR0zj+W3WtFUi7paX2MZUpRs5eo5y3bzRLJ28pkLuXAySFB8FJ3xWtNTS7xOJqUptdki5SX1rQ5rmU9mHEO1t7l8kg3lxoBOypqBVV8hg1CSjsWbb3NqGFSVKyRMjBz9SOhz4V8ijJxdz1b2MZqtkaQrJchtTMyDYFtRJA8Dnsztnx+n6T/AKiSjmjC1tH4W/yc/dOdcAJ+/uiNOVXvBs7tnV0x4Yx4GrJV7aU4eL0f2Gg7bPanu9tcOHGgA5xvIoGBjY6gFz6+dUnHFLvZIq2t/JBWHFkhT7ztrlij4KatmZVzg56jCn49N6zkq0v9PJBXV72/mpOi5jTS23eHb3QwBndiBhF8xgE+PqWHStFDEq3+nD7dSLx6s4ElqdDma67zArkkg7lepG2c/nVrYqKaUIfzUaMVOwLmMzXinWYxucFtYU4I6AFR8jVZ9uoZ8kHpfyVrhWObg2bbSNMCg3XAzgPI6nUBn8R2B8j4Zq0Xi1rCMbN38OQeVlrwPsYZTDEZXZgussNhpTuk7DcrpHyFcOMVarSVWaSS2tvvqWjZOyNFXis2OXbAzW+Ghnqxj1aKy0TCK7z0FfU4OysjznqU/O/Bvt1lNCNn9+I+UiHUv16fOtEyCs5G47EnCoy5Km1iVJ0IIkQqNsr1wfD41gqzUnGXp4l8hAtuKtfXkZgM0YbSznvaOwh1ZAb3WdndVIXpvvkYpldT6iykoqyN72EeMaFIzncA7+e/jWkKcYqyRm5tlbx/l37aI1WUxaWywUZV127rDI8tqTpqZvh8S6N/E0k0/YoWk9xFyWHgAOpH9K01ijBJzlpuyr4ZxyK+gdotRUMUOpcfTPXY1mpRqRZrVoyoyVzI23KMMTHST/aCQHYMCOg1Dcj0rPsNdy9TFufLUtri+MKsznKKCS3iAPOqZ6lPfVfcxspkbifG1S3aRWBJT7sDqzsMIoA8SdsVu6itcpZpjXJFibOyiib+0wXk/wAbnUw+ROPlV7kNmiN7tU3IuO18gPWKWWG8OdLwjc6cg4xqbGRjrpI8eua9aNXBpaqXj7fuZtSO0hu8rl4SMrnunOM98D1x0/5qrqYOzspX1td+wtIjTWN22Tqtw24VtHeUaiVwxXqB6VrDE4SKtaTXS+mxXLIfmhvNTaHg0FsqGQ5A8M46ms41cHlV1K/mTafgMpZXekq7xNnVnIyN/AjTuMZ8vnWnzGDzXUZEZZW3J3D7aTTi4ETYKlAq4UYA8D0Oa5K9ampJ0brrcuk+ZYaa4876lrBpFM8uosGKZmLC1UkYu5Qq5PmB9TivU4PHNi4X5Xf2M6r7otrIGO1fRU7nASwBVwZTi/D/ALRPcRRCNNMMaSPjJcSl9SOPFQoB/wA3hXLUoqTvHkXzNLUkw8aW2ULcxdgqDAkQarfSPJlH3Y26MB861jKS3RFk9iLdc15RJoY82xkjRp3bAwzhSUQZY7HOWCjG+atne+yJyJeZp7biUQYDWD06bjc46jaqRxVJvKnqV7OVtSzkvImUhsFWGCDjBB8CDW/aRaIs07ohp2EKGNAkY97A2Hlms41KcO6tC85TqO8ndlFxy/SMaUKtKwOhcjHTZm8lHnVKtXLZLdiFO+55fxfmK9lRrQIsshDRyGEdoGzke9jSgx5nNFq9w0kL7O+FSWt2FuwC7q+jLa+zeMK2PIEq7HI9avmjJ6cirVlc9QnlGDWlzNlffXuKkzkzRSMQNgT6DHn618khFSdm7HtIp4+NyZIa2l6kBlB07EDfIB8c7AjyzXpywFP9NVeu5lnfQbi5gc5/6aYhQwbA31L4KD13z+VXlw6C07WN3a3kM76D03GJB2ZFtKQxOr95QCR0G2dgevjWcMDSea9VXQc30E/brZUfZ5iWUHSB3lyXHf8AAe6PrRcPjZt1ErO1+T0TGd9DiPmAsTpt5mxkEgDTkHcZ86tLhsY71YjPfkxyfjTqXAt5m0kgNp7p8iPHHr+tZwwEGk5VYq/IOT6CScakUnNtKQNO675LdeuNh/KrRwFOUU+0Sb6jO+gh44//ANNPjx7ozucbD9f/AONFw+nbWrG4zvoWtnPrRWKshP4W2Yb4wa4K1NU5uKd7c0aJ3HqxJIfFFygH95f1r2uBK+K9DKrsdWKhelfvYbHGyaDWiZUqeG2YS5uXxgyEFj56UTT9ASK5qc328ovaya+9zRrupkjirNoZYlDuRspxpP8Aiz4davVqNNRW7EIp957HnNn7P7iJ1kVo1V5VM8CllUIT3jG64wQCdgB06mrO7jZ7k5jUW3IEI7iySdmdjG5WRDvnftFJ61i6FRyumvYjOrWt9zS8K5WEDao5XUadOkEaMf4CNIPrito0JreX2M7roO3vBMJgTSoDu2js1LerHRk/WrKjZbllPwMFx32epgPasRID3hIdesdcAvkA7nrtv4dao45Syncm8k8SAj7B0RHjUacY7ygaSWx+IEHNUpTV9S1WPMgcyzwx3tnpVe2eZ2JAGop2LqzN59V+lbq2rMXexPvbzY1DZmyu4m2VJ6UTuVkb53AGScD+u1fKIxcnZHskH9tQbgyKpH7x0+Onx9a7Hw/EJJ5b+WpTOjuTisKnBkQEEjqOoJU/mCPiDVVgsRJXUH7DMupx+2rfp2qZJwADk522wPHcVPyOI3yMZ11Om4xACQZYwRnI1DIxkHPw0n6VCweIavkfsMyE/bEHhKh9AcnoD0HoR9at8liG/oYzIP2zBgEyqAV1AnYY7w/2Nt/dNR8jiP8Ag97DMjk8bt8gdqh3K7HOCASc+XSp/p+ItfIxnQv7ZgyymRQVYqQ2242PXwyCM+lR8hiLJqLaavoM8RJOOQABu0XSTjI3GQVByfDGpfrUxwGIbayO4zomW1ysg1IysMkZByMjqK5qlKdOVpq3mWTuVfNfERbwdqRkB12+Jr1+BJvE28DOr9JQcL51WQ40sDX7ZKUTk3NRZ8VDrkK30q6qDKUfMnEzaiS9VWbEWhkJ7vdJKMB/ibB9D6VXWU04kqyWo/yxxjXaxTSka5F1uR0yfAeQHQUUowbGr0LKXmCBBl3A8vEn4AbmrdqrEZWyk4P7R4ppuzW3nUBtOt10r1x4Z/PFWnUcFctCm5OyPTInyAfOumLurmD0MxzxzNHZRhpQ5Hmozj1PpWNSp3siNYUnJOS5GZsecYpl1rqI8Kwzu9mS42VyBxvjUAjZ1Qo6ZkV8AYYZPe8wdwfQmiSbvbUXdrMzcPHYpbk3eh/7NY48jw3Lvv0BJwB5CohGUE1J6ipJbIkXnMinPdbofCtbGDIl7zKmCCrVZRKtnstfJ0z1zMyW8+W/6WB++XVu4M99TjHmQPePiM17qqYZ5f8AVktLP2f8sY2l0LWysVZVaWKMSnJbursSxPXf49etefXxEozcaU3lW2rNIpPdEg8Pi69nHnOfdXr59OtYfNVrWzP3JyoR+HxNnVHGc9copzuTvt5k/WixNZaKT9xlQLw2IZxFGM9e4u/x29BUvFVnvN+4yo6axjPWNDsR7o6HJI6dNz9TVViaq/U/cZUctw2E9Yo/H8C+PXw8at83X/5v3GVHT2MZOTGhOc7qOu+/T1P1qFiaqVlJ+4yoQ2EWMdmmNzjSMb4z4eg+gosTWTvmfuMqHYYVQYRQo3OAABv12FZzqSm7ydyUkil514ebi1aNepZD9Gr1OCVMmKXkylSN42KvlnlERDVIVJ8uo+tfu43nqclsproLUAelaxiRczntJ4e01kYY+sssERP7qtIMn9B86urLUi1zFc+8GWxeAWzNIGUqLPU/RV/tE0HPUbg9d/Ws8sXv7mictkT+UrG3gQfaUljmZV78mXiYAYBjcbLq66c7Zrjq1Wnd2aLRjrY0tzawKqvJpChkO3mWwOlKdSE1e5tSjUjUtDfkb23ukCr3h0Hjv0yK9JVIJbpHE4Su9DK8+XEJVRKAQ2QMjI9c+Vc+InG6/sbUVLK1fRnjI4nHHMi2gYiRgpDZ94HAGD0GKhxbu5ciU1lLiO3a8kKT/domC0IOS2ehdv3fQVEZWWhm11GuVrZfs51A5WWVQD1ADkAVeq7SISuO3cCHOBUQlcpJFXxDh+c1smYyR7vXyU9kSpIFoSFQAoAoAoAoAoAoAoCLxNCYnA64yPlvXZgZ5a8WQyDw4tgZr6HTOSa1LJGOK6EzNkbitu0sEiKcOVzGfASL3kPyYLTcWM5yNxhb9555Y9FxG/YaTgmMKi6gvoXL1WUbPUm91oTOO8UnLdlaQiQ4OZGx2aEfhxkaj8/GspZZ3RpFbX0KhuFPJHI7A9u2khAcAbgasbDpvt0PrWEKUYqyO2LhCukpadTSLysRFG0WVmOO0LO5XGOqgnAOcfnWtTCKcFbcw7eHayv9PIp+ZOVydnlLx7MCwGRge71wemc1V0uzkWw86eVuUW30M9BZrFOFwoLEBQFAGo9MHwO9Q3b6tizyOk0l3r6Ffx6/EE0cvRu9Ew8W8QPiCPzraKbWhxXurEmG47gBIzuW9SdyfrmrJGbkRbnofhVoopKRHu84Jq6KHsXEb1YY3lfOlBqOBk49BXy7D0JVqipx3Z6zdlci23HoHUN2ipnX3XIVh2ZZXyCegKNv02NdFTh9eEnHLfbVarVae5CnEcXjMDGMJIj9oxVNLKQSuc+PmMfEiq/I1kpOUWsqu7oZ0MwcwQMZMtoCOYyz4VSwJUhSTvup+lXnw6tFRaV8yvproR2iHX45bhghmj1EuB3hjMYy4J6DAqnyGIy5sj5P32JzrqdDjEBzplRjoaTCsC2hcgkDyyCPiKj5KsnaUGtbarmxmQxacw28ihxIFViQhbCh9IBfRk94LnB8iD5VpU4bXg8uW7525dL+YU0xTzFagkGeIYUOSWAUKxKg56dVNV/p2Jsu49brx08BnR3xTjMduiO+ohzhdA1ZwjSE9emlSajDYKpXk4x0tvfTnb8iU1FXZFXmi3KllYsQ6x6FAMhLNoU6c9CfE1u+FV4zyyVtL35aK71K9orFlw++SZA6E4yynIIIZSVZWB6EEEY9K4q9CVGeSf8ALl07okMNqzg8skySk4fPgkHqCQfka+jYeqpQUlzRzTRaxy5FdcZGbRwz4o3YWPJ7eKS1klmg1GZry6iljU+/FjtAyj99QRj41FZKSSv5fzxELrVG7uOZbO3hOqQRle7oIPaasbAId2z1z41SnrHbUs73uzO8H4rcSppnYxR4H3si6Zct007gD6dCKq7bfg6c8M6lCOmmh6bbuqWhZ5O4FB1t4DHXbrXSlalqznd5V7KOt9jNcwzIUgDkFWb7shiPA4Ocb/A1zSvlV3odVDtIzllWttbmH5k4rbguiFu3cEgKO+si4Vcg9GJG3wNOycrNbc/Io6zydk/NGam4ZNI/b3p+9OjCDoCxxnA2z1z8K2U4xWWGxyNN6s0kXDTiq5imU7exOD8KKYcDi9su6aspEZT0vjkaNBIsoJRhhgOpyRsK+b4OU1Xi4NX8dj0JbGbk4XYt1WQBkkXG2ArF9l2yuO1fTpxgeYxXsfMY2KdmtGn52t77K5laJLSysxIsw16g5YbZBJIfoR0BIOR59aynWxjhKnK1rWevp99iUo3uNT2VlJ3Cj7yNNr0jJeQtqDEggr95jB6ah5VaFXGQ1TW2W19ktvXyFosVuF2jCQjtSO+zLkKpEq6GUAAAA7dN8jJPnHzOLTiu6tl121GWI5YwWkOsL2mXjETnT4amP4VA1apDv8KrWni6tr20d1r6f2J7qG4uGWgTuiVEKSKBqC6VkEaOUHgSUU7eOo+O9pYjFOWri3dPbe12r+SIyxOP2XaBCga4VWUasbalEjTDUNPTUzbeIOMVd4nGOV2otr+6t1GWKJcv2d9AlLzaJGmUuoK+6y7jGCqqx+mawXzEZSdNKLato9d/yye7zJMnLcLkP94pJMgIbBBaQTZAI27wG1Yf1KvFZHZrb7WJ7NFlw+ySFAiA4yzbnJLMSzMxPUkkn51w4ivKvPPLf9ti6ViTWNyxn70aJm/vYYfofzFfteD1+0wqXNaGM0Sbdya9hSMWiUQTWm5B5/xiKO24qtxJqWBYmldv+2sz/dhzjfvLHj4gedXWsLeJXZ3LMtZXQ7S4McjkAoActEvVQCu4bxJ8/hWC7q6F99jCc9PBC6vHK0smR3ZiZAEORlB4MPOtKClJtW0E5KNmtza8p8WuLmyk7BjMEGOz7FwHHTCsxKk43waq6U0rXt4bl41U5JvfqN3fH4ikcc1wVdO60aaFMbA40nK5B+GKooVbWZpUnabs/XqRkisxLHLAFZw33gkJ1MGABbU2SXGARvVaqnKNkzODQWM6Xd3IwwYoe4h/ebHeb5HI+RqZJ92+7Jtoy6kCipTKWRScTvlGRV4xMpMp7q/671qolHI9huA2k6eu30yM4ztnGa+X0nFTWbY9F7FdKLrOfuyuD3epP9T1rui8Lyvcr3hYo5tA7saMGBGAMaSNx8cgZ/niolOhm3bVvW9wr2Oj9p/+0Phk+fmfhVb4Tm5DvCypcHQVKAgd/Pid86fQ7VMZYZNqV99PId45xdecXgMb+B6/TbHpRvCbai0hI2uT4RgZwM52HQn18cfKpl8otLyHeLOPOBnGcDOOmfHFcEmr6bF0hWUEYO48qhSad0LC1W5IUAUBX8Utg2lvFf0P/Ne7wOvlqum/1fkpMaiOmv18XYwYl/xeOFcuRnwHia0z6EZTyr2lcZllVSpCRyfcSf4SwdSf4W+ta0Hd68itRWRiZ7eW2nZLRmbKAnSMkDHj+vzrdSjON5GTTi7IveAX1nIB20YWZdiZN9RPqf0rnqxqR1i9DSDi9z2rl/mC1tbZSzqA3uRoNUkjHciONd2PwFXw2kXciqtdDx72scTgup9ccbrIAA5K6WBHVX8yOm2avTzZm+REloZW34pJpVWbGfxeJHl8amUFuiIyLG1469qqmLYHO3gQGYk/U4+VZunneppKeWNkXvDucBPsTpb93+nnUOi4mbqXO7m7LUtYruRJCaIix7/Xyk9QKXAUAUAUAUAUAUAUAUAUAUBzIuQRW2Hk41FJb3IexSStgE/E19CZgebyXLTSM0hJOSPQfAVs1ZaEcyHzDbq8QRhka0/M4/nWlFtSuRUWhXez/aOY4GrUQW/EQFGATV8T9SK0dmyfcQIzElFJPXbrjp+tZJtIs0ehch8Igf3oo/7PB7qjxz1Az4+dVprPO0i8nalddTz32p2yxz6EACqAAPQbfOtaejZlPYwSx51E/hXUPiGA39N66kzGK3JPGJNUdv0H3TbAYH9tLVYaN+ZNV7Ip1Yqcg4I6GtzM3PD5i0aMepAzXLJWZKJ7IKzLn//Z">
            <a:extLst>
              <a:ext uri="{FF2B5EF4-FFF2-40B4-BE49-F238E27FC236}">
                <a16:creationId xmlns:a16="http://schemas.microsoft.com/office/drawing/2014/main" id="{A777345B-1785-E976-ACE4-143DEF324EF5}"/>
              </a:ext>
            </a:extLst>
          </p:cNvPr>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nl-NL" altLang="nl-NL" sz="1800">
              <a:solidFill>
                <a:schemeClr val="tx1"/>
              </a:solidFill>
              <a:latin typeface="Calibri" panose="020F0502020204030204" pitchFamily="34" charset="0"/>
            </a:endParaRPr>
          </a:p>
        </p:txBody>
      </p:sp>
      <p:sp>
        <p:nvSpPr>
          <p:cNvPr id="6148" name="Tekstvak 4">
            <a:extLst>
              <a:ext uri="{FF2B5EF4-FFF2-40B4-BE49-F238E27FC236}">
                <a16:creationId xmlns:a16="http://schemas.microsoft.com/office/drawing/2014/main" id="{8EC1A37A-02B8-ABE2-BA75-8DD999F729CF}"/>
              </a:ext>
            </a:extLst>
          </p:cNvPr>
          <p:cNvSpPr txBox="1">
            <a:spLocks noChangeArrowheads="1"/>
          </p:cNvSpPr>
          <p:nvPr/>
        </p:nvSpPr>
        <p:spPr bwMode="auto">
          <a:xfrm>
            <a:off x="1600142" y="948690"/>
            <a:ext cx="792136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DNA</a:t>
            </a:r>
            <a:r>
              <a:rPr lang="nl-NL" altLang="nl-NL" sz="1800" b="1" dirty="0">
                <a:solidFill>
                  <a:srgbClr val="FFFF00"/>
                </a:solidFill>
                <a:latin typeface="Calibri" panose="020F0502020204030204" pitchFamily="34" charset="0"/>
              </a:rPr>
              <a:t> 			</a:t>
            </a:r>
            <a:r>
              <a:rPr lang="nl-NL" altLang="nl-NL" sz="1800" b="1" dirty="0">
                <a:solidFill>
                  <a:schemeClr val="bg1"/>
                </a:solidFill>
                <a:latin typeface="Calibri" panose="020F0502020204030204" pitchFamily="34" charset="0"/>
              </a:rPr>
              <a:t>=&gt; </a:t>
            </a:r>
            <a:r>
              <a:rPr lang="nl-NL" altLang="nl-NL" sz="1800" b="1" u="sng" dirty="0">
                <a:solidFill>
                  <a:schemeClr val="bg1"/>
                </a:solidFill>
                <a:latin typeface="Calibri" panose="020F0502020204030204" pitchFamily="34" charset="0"/>
              </a:rPr>
              <a:t>informatie code/taal</a:t>
            </a:r>
            <a:endParaRPr lang="nl-NL" altLang="nl-NL" sz="1800" u="sng" dirty="0">
              <a:solidFill>
                <a:schemeClr val="bg1"/>
              </a:solidFill>
              <a:latin typeface="Calibri" panose="020F0502020204030204" pitchFamily="34" charset="0"/>
            </a:endParaRPr>
          </a:p>
          <a:p>
            <a:pPr eaLnBrk="1" hangingPunct="1">
              <a:spcBef>
                <a:spcPct val="0"/>
              </a:spcBef>
              <a:buSzTx/>
              <a:buFontTx/>
              <a:buNone/>
            </a:pPr>
            <a:r>
              <a:rPr lang="nl-NL" altLang="nl-NL" sz="1800" dirty="0">
                <a:solidFill>
                  <a:schemeClr val="bg1"/>
                </a:solidFill>
                <a:latin typeface="Calibri" panose="020F0502020204030204" pitchFamily="34" charset="0"/>
              </a:rPr>
              <a:t> </a:t>
            </a:r>
          </a:p>
          <a:p>
            <a:pPr eaLnBrk="1" hangingPunct="1">
              <a:spcBef>
                <a:spcPct val="0"/>
              </a:spcBef>
              <a:buSzTx/>
              <a:buFontTx/>
              <a:buNone/>
            </a:pPr>
            <a:r>
              <a:rPr lang="nl-NL" altLang="nl-NL" sz="1800" b="1" dirty="0">
                <a:solidFill>
                  <a:schemeClr val="bg1"/>
                </a:solidFill>
                <a:latin typeface="Calibri" panose="020F0502020204030204" pitchFamily="34" charset="0"/>
              </a:rPr>
              <a:t>Energie 			=&gt; </a:t>
            </a:r>
            <a:r>
              <a:rPr lang="nl-NL" altLang="nl-NL" sz="1800" b="1" u="sng" dirty="0">
                <a:solidFill>
                  <a:schemeClr val="bg1"/>
                </a:solidFill>
                <a:latin typeface="Calibri" panose="020F0502020204030204" pitchFamily="34" charset="0"/>
              </a:rPr>
              <a:t>(anti)-entropie</a:t>
            </a: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Communicatie 		=&gt; </a:t>
            </a:r>
            <a:r>
              <a:rPr lang="nl-NL" altLang="nl-NL" sz="1800" b="1" u="sng" dirty="0">
                <a:solidFill>
                  <a:schemeClr val="bg1"/>
                </a:solidFill>
                <a:latin typeface="Calibri" panose="020F0502020204030204" pitchFamily="34" charset="0"/>
              </a:rPr>
              <a:t>feedback</a:t>
            </a:r>
          </a:p>
          <a:p>
            <a:pPr eaLnBrk="1" hangingPunct="1">
              <a:spcBef>
                <a:spcPct val="0"/>
              </a:spcBef>
              <a:buSzTx/>
              <a:buFontTx/>
              <a:buNone/>
            </a:pPr>
            <a:endParaRPr lang="nl-NL" altLang="nl-NL" sz="1800"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Biochemie 		=&gt; </a:t>
            </a:r>
            <a:r>
              <a:rPr lang="nl-NL" altLang="nl-NL" sz="1800" b="1" u="sng" dirty="0" err="1">
                <a:solidFill>
                  <a:schemeClr val="bg1"/>
                </a:solidFill>
                <a:latin typeface="Calibri" panose="020F0502020204030204" pitchFamily="34" charset="0"/>
              </a:rPr>
              <a:t>redundancy</a:t>
            </a:r>
            <a:endParaRPr lang="nl-NL" altLang="nl-NL" sz="1800" b="1" u="sng" dirty="0">
              <a:solidFill>
                <a:schemeClr val="bg1"/>
              </a:solidFill>
              <a:latin typeface="Calibri" panose="020F0502020204030204" pitchFamily="34" charset="0"/>
            </a:endParaRPr>
          </a:p>
          <a:p>
            <a:pPr eaLnBrk="1" hangingPunct="1">
              <a:spcBef>
                <a:spcPct val="0"/>
              </a:spcBef>
              <a:buSzTx/>
              <a:buFontTx/>
              <a:buNone/>
            </a:pPr>
            <a:endParaRPr lang="nl-NL" altLang="nl-NL" sz="1800"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Het zenuwstelsel 		=&gt; </a:t>
            </a:r>
            <a:r>
              <a:rPr lang="nl-NL" altLang="nl-NL" sz="1800" b="1" u="sng" dirty="0" err="1">
                <a:solidFill>
                  <a:schemeClr val="bg1"/>
                </a:solidFill>
                <a:latin typeface="Calibri" panose="020F0502020204030204" pitchFamily="34" charset="0"/>
              </a:rPr>
              <a:t>emergentie</a:t>
            </a:r>
            <a:endParaRPr lang="nl-NL" altLang="nl-NL" sz="1800" b="1" u="sng" dirty="0">
              <a:solidFill>
                <a:schemeClr val="bg1"/>
              </a:solidFill>
              <a:latin typeface="Calibri" panose="020F0502020204030204" pitchFamily="34" charset="0"/>
            </a:endParaRPr>
          </a:p>
          <a:p>
            <a:pPr eaLnBrk="1" hangingPunct="1">
              <a:spcBef>
                <a:spcPct val="0"/>
              </a:spcBef>
              <a:buSzTx/>
              <a:buFontTx/>
              <a:buNone/>
            </a:pPr>
            <a:r>
              <a:rPr lang="nl-NL" altLang="nl-NL" sz="1800" dirty="0">
                <a:solidFill>
                  <a:schemeClr val="bg1"/>
                </a:solidFill>
                <a:latin typeface="Calibri" panose="020F0502020204030204" pitchFamily="34" charset="0"/>
              </a:rPr>
              <a:t> </a:t>
            </a:r>
          </a:p>
          <a:p>
            <a:pPr eaLnBrk="1" hangingPunct="1">
              <a:spcBef>
                <a:spcPct val="0"/>
              </a:spcBef>
              <a:buSzTx/>
              <a:buFontTx/>
              <a:buNone/>
            </a:pPr>
            <a:r>
              <a:rPr lang="nl-NL" altLang="nl-NL" sz="1800" b="1" dirty="0">
                <a:solidFill>
                  <a:schemeClr val="bg1"/>
                </a:solidFill>
                <a:latin typeface="Calibri" panose="020F0502020204030204" pitchFamily="34" charset="0"/>
              </a:rPr>
              <a:t>Stamcellen		=&gt; </a:t>
            </a:r>
            <a:r>
              <a:rPr lang="nl-NL" altLang="nl-NL" sz="1800" b="1" u="sng" dirty="0">
                <a:solidFill>
                  <a:srgbClr val="FFFF00"/>
                </a:solidFill>
                <a:latin typeface="Calibri" panose="020F0502020204030204" pitchFamily="34" charset="0"/>
              </a:rPr>
              <a:t>modulair </a:t>
            </a: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Nieuwe ontwikkelingen in concepten =&gt; Doorbraken in geneeskunde, en filosofie</a:t>
            </a: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r>
              <a:rPr lang="nl-NL" altLang="nl-NL" sz="1800" dirty="0">
                <a:solidFill>
                  <a:schemeClr val="bg1"/>
                </a:solidFill>
                <a:latin typeface="Calibri" panose="020F0502020204030204" pitchFamily="34" charset="0"/>
              </a:rPr>
              <a:t> </a:t>
            </a:r>
          </a:p>
        </p:txBody>
      </p:sp>
      <p:sp>
        <p:nvSpPr>
          <p:cNvPr id="2" name="Tekstvak 1">
            <a:extLst>
              <a:ext uri="{FF2B5EF4-FFF2-40B4-BE49-F238E27FC236}">
                <a16:creationId xmlns:a16="http://schemas.microsoft.com/office/drawing/2014/main" id="{40FDADB3-6F56-D2B0-61C0-B91996CF6954}"/>
              </a:ext>
            </a:extLst>
          </p:cNvPr>
          <p:cNvSpPr txBox="1"/>
          <p:nvPr/>
        </p:nvSpPr>
        <p:spPr>
          <a:xfrm>
            <a:off x="1732918" y="5724644"/>
            <a:ext cx="4800600" cy="369332"/>
          </a:xfrm>
          <a:prstGeom prst="rect">
            <a:avLst/>
          </a:prstGeom>
          <a:solidFill>
            <a:schemeClr val="bg1"/>
          </a:solidFill>
        </p:spPr>
        <p:txBody>
          <a:bodyPr wrap="square" rtlCol="0">
            <a:spAutoFit/>
          </a:bodyPr>
          <a:lstStyle/>
          <a:p>
            <a:pPr algn="l"/>
            <a:r>
              <a:rPr lang="nl-NL" dirty="0">
                <a:hlinkClick r:id="rId3"/>
              </a:rPr>
              <a:t>http://sciencelight.nl/?page_id=23</a:t>
            </a:r>
            <a:endParaRPr lang="nl-NL" dirty="0"/>
          </a:p>
        </p:txBody>
      </p:sp>
    </p:spTree>
    <p:extLst>
      <p:ext uri="{BB962C8B-B14F-4D97-AF65-F5344CB8AC3E}">
        <p14:creationId xmlns:p14="http://schemas.microsoft.com/office/powerpoint/2010/main" val="610269438"/>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6A1D8-14EE-8CDE-906A-F989C9634A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8CA8E4B-6816-1CF0-8B0C-A48843DE3CCB}"/>
              </a:ext>
            </a:extLst>
          </p:cNvPr>
          <p:cNvSpPr>
            <a:spLocks noGrp="1"/>
          </p:cNvSpPr>
          <p:nvPr>
            <p:ph type="title"/>
          </p:nvPr>
        </p:nvSpPr>
        <p:spPr/>
        <p:txBody>
          <a:bodyPr>
            <a:normAutofit/>
          </a:bodyPr>
          <a:lstStyle/>
          <a:p>
            <a:r>
              <a:rPr lang="nl-NL" sz="2800" dirty="0">
                <a:solidFill>
                  <a:schemeClr val="bg1"/>
                </a:solidFill>
              </a:rPr>
              <a:t>Schip van Theseus </a:t>
            </a:r>
            <a:br>
              <a:rPr lang="nl-NL" sz="2800" dirty="0">
                <a:solidFill>
                  <a:schemeClr val="bg1"/>
                </a:solidFill>
              </a:rPr>
            </a:br>
            <a:r>
              <a:rPr lang="nl-NL" sz="2800" dirty="0">
                <a:solidFill>
                  <a:schemeClr val="bg1"/>
                </a:solidFill>
              </a:rPr>
              <a:t>Informatie en </a:t>
            </a:r>
            <a:r>
              <a:rPr lang="nl-NL" sz="2800" dirty="0" err="1">
                <a:solidFill>
                  <a:schemeClr val="bg1"/>
                </a:solidFill>
              </a:rPr>
              <a:t>Emergentie</a:t>
            </a:r>
            <a:endParaRPr lang="nl-NL" sz="2800" dirty="0">
              <a:solidFill>
                <a:schemeClr val="bg1"/>
              </a:solidFill>
            </a:endParaRPr>
          </a:p>
        </p:txBody>
      </p:sp>
      <p:sp>
        <p:nvSpPr>
          <p:cNvPr id="3" name="Tijdelijke aanduiding voor inhoud 2">
            <a:extLst>
              <a:ext uri="{FF2B5EF4-FFF2-40B4-BE49-F238E27FC236}">
                <a16:creationId xmlns:a16="http://schemas.microsoft.com/office/drawing/2014/main" id="{8A91FFF5-EAD3-D396-3ADF-3BC88251139F}"/>
              </a:ext>
            </a:extLst>
          </p:cNvPr>
          <p:cNvSpPr>
            <a:spLocks noGrp="1"/>
          </p:cNvSpPr>
          <p:nvPr>
            <p:ph idx="1"/>
          </p:nvPr>
        </p:nvSpPr>
        <p:spPr>
          <a:xfrm>
            <a:off x="924745" y="5560336"/>
            <a:ext cx="8352929" cy="1080120"/>
          </a:xfrm>
          <a:solidFill>
            <a:srgbClr val="00B0F0"/>
          </a:solidFill>
        </p:spPr>
        <p:txBody>
          <a:bodyPr>
            <a:normAutofit fontScale="70000" lnSpcReduction="20000"/>
          </a:bodyPr>
          <a:lstStyle/>
          <a:p>
            <a:pPr marL="0" indent="0">
              <a:buNone/>
            </a:pPr>
            <a:r>
              <a:rPr lang="nl-NL" dirty="0">
                <a:solidFill>
                  <a:schemeClr val="bg1"/>
                </a:solidFill>
                <a:hlinkClick r:id="rId2"/>
              </a:rPr>
              <a:t>https://youtu.be/dYAoiLhOuao</a:t>
            </a:r>
            <a:endParaRPr lang="nl-NL" dirty="0">
              <a:solidFill>
                <a:schemeClr val="bg1"/>
              </a:solidFill>
            </a:endParaRPr>
          </a:p>
          <a:p>
            <a:pPr marL="0" indent="0">
              <a:buNone/>
            </a:pPr>
            <a:r>
              <a:rPr lang="nl-NL" dirty="0">
                <a:solidFill>
                  <a:schemeClr val="bg1"/>
                </a:solidFill>
              </a:rPr>
              <a:t>Een structuur (boot / mens) is meer dan de som der delen (</a:t>
            </a:r>
            <a:r>
              <a:rPr lang="nl-NL" dirty="0" err="1">
                <a:solidFill>
                  <a:schemeClr val="bg1"/>
                </a:solidFill>
              </a:rPr>
              <a:t>emergentie</a:t>
            </a:r>
            <a:r>
              <a:rPr lang="nl-NL" dirty="0">
                <a:solidFill>
                  <a:schemeClr val="bg1"/>
                </a:solidFill>
              </a:rPr>
              <a:t>)</a:t>
            </a:r>
          </a:p>
          <a:p>
            <a:pPr marL="0" indent="0">
              <a:buNone/>
            </a:pPr>
            <a:r>
              <a:rPr lang="nl-NL" dirty="0">
                <a:solidFill>
                  <a:schemeClr val="bg1"/>
                </a:solidFill>
              </a:rPr>
              <a:t>Om onderdelen op de juiste manier samen te laten komen vereist informatie</a:t>
            </a:r>
          </a:p>
        </p:txBody>
      </p:sp>
      <p:pic>
        <p:nvPicPr>
          <p:cNvPr id="1026" name="Picture 2">
            <a:extLst>
              <a:ext uri="{FF2B5EF4-FFF2-40B4-BE49-F238E27FC236}">
                <a16:creationId xmlns:a16="http://schemas.microsoft.com/office/drawing/2014/main" id="{E153F123-6771-7704-031F-F452840501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745" y="1556716"/>
            <a:ext cx="6919374" cy="3892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6796403"/>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kstvak 1"/>
          <p:cNvSpPr txBox="1">
            <a:spLocks noChangeArrowheads="1"/>
          </p:cNvSpPr>
          <p:nvPr/>
        </p:nvSpPr>
        <p:spPr bwMode="auto">
          <a:xfrm>
            <a:off x="1212763" y="383267"/>
            <a:ext cx="61928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nl-NL" sz="2800" dirty="0">
                <a:solidFill>
                  <a:srgbClr val="FFFF00"/>
                </a:solidFill>
                <a:latin typeface="Calibri" pitchFamily="34" charset="0"/>
              </a:rPr>
              <a:t>Stamcellen</a:t>
            </a:r>
            <a:r>
              <a:rPr lang="nl-NL" altLang="nl-NL" sz="2800" dirty="0">
                <a:solidFill>
                  <a:schemeClr val="bg1"/>
                </a:solidFill>
                <a:latin typeface="Calibri" pitchFamily="34" charset="0"/>
              </a:rPr>
              <a:t> in het beenmerg</a:t>
            </a:r>
          </a:p>
          <a:p>
            <a:pPr eaLnBrk="1" hangingPunct="1">
              <a:spcBef>
                <a:spcPct val="0"/>
              </a:spcBef>
              <a:buSzTx/>
              <a:buFontTx/>
              <a:buNone/>
            </a:pPr>
            <a:endParaRPr lang="nl-NL" altLang="nl-NL" sz="2800" dirty="0">
              <a:solidFill>
                <a:schemeClr val="bg1"/>
              </a:solidFill>
              <a:latin typeface="Calibri" pitchFamily="34" charset="0"/>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763" y="1568241"/>
            <a:ext cx="8214578" cy="5042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6D5C658A-A761-4F72-B2B0-E34D8A386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9973" y="330299"/>
            <a:ext cx="1279772" cy="1139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79654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4679"/>
          </a:solidFill>
        </p:spPr>
        <p:txBody>
          <a:bodyPr wrap="square" lIns="0" tIns="0" rIns="0" bIns="0" rtlCol="0"/>
          <a:lstStyle/>
          <a:p>
            <a:endParaRPr/>
          </a:p>
        </p:txBody>
      </p:sp>
      <p:sp>
        <p:nvSpPr>
          <p:cNvPr id="3" name="object 3"/>
          <p:cNvSpPr txBox="1">
            <a:spLocks noGrp="1"/>
          </p:cNvSpPr>
          <p:nvPr>
            <p:ph type="title"/>
          </p:nvPr>
        </p:nvSpPr>
        <p:spPr>
          <a:xfrm>
            <a:off x="1632204" y="535035"/>
            <a:ext cx="7875846" cy="1305486"/>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latin typeface="+mn-lt"/>
              </a:rPr>
              <a:t>Stukje cel, membraan </a:t>
            </a:r>
            <a:r>
              <a:rPr sz="2800" dirty="0" err="1">
                <a:solidFill>
                  <a:srgbClr val="FFFFFF"/>
                </a:solidFill>
                <a:latin typeface="+mn-lt"/>
              </a:rPr>
              <a:t>en</a:t>
            </a:r>
            <a:r>
              <a:rPr sz="2800" spc="-40" dirty="0">
                <a:solidFill>
                  <a:srgbClr val="FFFFFF"/>
                </a:solidFill>
                <a:latin typeface="+mn-lt"/>
              </a:rPr>
              <a:t> </a:t>
            </a:r>
            <a:r>
              <a:rPr sz="2800" dirty="0" err="1">
                <a:solidFill>
                  <a:srgbClr val="FFFFFF"/>
                </a:solidFill>
                <a:latin typeface="+mn-lt"/>
              </a:rPr>
              <a:t>cytoplasma</a:t>
            </a:r>
            <a:r>
              <a:rPr lang="nl-NL" sz="2800" dirty="0">
                <a:solidFill>
                  <a:srgbClr val="FFFFFF"/>
                </a:solidFill>
                <a:latin typeface="+mn-lt"/>
              </a:rPr>
              <a:t> </a:t>
            </a:r>
            <a:br>
              <a:rPr lang="nl-NL" sz="2800" dirty="0">
                <a:solidFill>
                  <a:srgbClr val="FFFFFF"/>
                </a:solidFill>
                <a:latin typeface="+mn-lt"/>
              </a:rPr>
            </a:br>
            <a:br>
              <a:rPr lang="nl-NL" sz="2800" dirty="0">
                <a:solidFill>
                  <a:srgbClr val="FFFFFF"/>
                </a:solidFill>
                <a:latin typeface="+mn-lt"/>
              </a:rPr>
            </a:br>
            <a:r>
              <a:rPr lang="nl-NL" sz="2800" dirty="0">
                <a:solidFill>
                  <a:srgbClr val="FFFFFF"/>
                </a:solidFill>
                <a:latin typeface="+mn-lt"/>
              </a:rPr>
              <a:t>					</a:t>
            </a:r>
            <a:r>
              <a:rPr lang="nl-NL" sz="2800" dirty="0">
                <a:latin typeface="+mn-lt"/>
              </a:rPr>
              <a:t>Erwtensoep!</a:t>
            </a:r>
            <a:endParaRPr sz="2800" dirty="0">
              <a:latin typeface="+mn-lt"/>
            </a:endParaRPr>
          </a:p>
        </p:txBody>
      </p:sp>
      <p:sp>
        <p:nvSpPr>
          <p:cNvPr id="4" name="object 4"/>
          <p:cNvSpPr txBox="1"/>
          <p:nvPr/>
        </p:nvSpPr>
        <p:spPr>
          <a:xfrm>
            <a:off x="1555241" y="4149597"/>
            <a:ext cx="3315335" cy="546735"/>
          </a:xfrm>
          <a:prstGeom prst="rect">
            <a:avLst/>
          </a:prstGeom>
        </p:spPr>
        <p:txBody>
          <a:bodyPr vert="horz" wrap="square" lIns="0" tIns="43815" rIns="0" bIns="0" rtlCol="0">
            <a:spAutoFit/>
          </a:bodyPr>
          <a:lstStyle/>
          <a:p>
            <a:pPr marL="12700" marR="5080">
              <a:lnSpc>
                <a:spcPts val="1939"/>
              </a:lnSpc>
              <a:spcBef>
                <a:spcPts val="345"/>
              </a:spcBef>
            </a:pPr>
            <a:r>
              <a:rPr sz="1800" spc="-5" dirty="0">
                <a:solidFill>
                  <a:srgbClr val="FFFFFF"/>
                </a:solidFill>
                <a:latin typeface="Arial"/>
                <a:cs typeface="Arial"/>
              </a:rPr>
              <a:t>300,000 proteins in atomic detail  (neuron)</a:t>
            </a:r>
            <a:endParaRPr sz="1800" dirty="0">
              <a:latin typeface="Arial"/>
              <a:cs typeface="Arial"/>
            </a:endParaRPr>
          </a:p>
        </p:txBody>
      </p:sp>
      <p:grpSp>
        <p:nvGrpSpPr>
          <p:cNvPr id="5" name="object 5"/>
          <p:cNvGrpSpPr/>
          <p:nvPr/>
        </p:nvGrpSpPr>
        <p:grpSpPr>
          <a:xfrm>
            <a:off x="1632204" y="1268730"/>
            <a:ext cx="9017000" cy="5162550"/>
            <a:chOff x="1632204" y="1268730"/>
            <a:chExt cx="9017000" cy="5162550"/>
          </a:xfrm>
        </p:grpSpPr>
        <p:sp>
          <p:nvSpPr>
            <p:cNvPr id="6" name="object 6"/>
            <p:cNvSpPr/>
            <p:nvPr/>
          </p:nvSpPr>
          <p:spPr>
            <a:xfrm>
              <a:off x="1632204" y="1268730"/>
              <a:ext cx="3240023" cy="2430018"/>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3864483" y="1845183"/>
              <a:ext cx="360680" cy="288925"/>
            </a:xfrm>
            <a:custGeom>
              <a:avLst/>
              <a:gdLst/>
              <a:ahLst/>
              <a:cxnLst/>
              <a:rect l="l" t="t" r="r" b="b"/>
              <a:pathLst>
                <a:path w="360679" h="288925">
                  <a:moveTo>
                    <a:pt x="0" y="288798"/>
                  </a:moveTo>
                  <a:lnTo>
                    <a:pt x="360425" y="288798"/>
                  </a:lnTo>
                  <a:lnTo>
                    <a:pt x="360425" y="0"/>
                  </a:lnTo>
                  <a:lnTo>
                    <a:pt x="0" y="0"/>
                  </a:lnTo>
                  <a:lnTo>
                    <a:pt x="0" y="288798"/>
                  </a:lnTo>
                  <a:close/>
                </a:path>
              </a:pathLst>
            </a:custGeom>
            <a:ln w="12700">
              <a:solidFill>
                <a:srgbClr val="FF0000"/>
              </a:solidFill>
            </a:ln>
          </p:spPr>
          <p:txBody>
            <a:bodyPr wrap="square" lIns="0" tIns="0" rIns="0" bIns="0" rtlCol="0"/>
            <a:lstStyle/>
            <a:p>
              <a:endParaRPr/>
            </a:p>
          </p:txBody>
        </p:sp>
        <p:sp>
          <p:nvSpPr>
            <p:cNvPr id="8" name="object 8"/>
            <p:cNvSpPr/>
            <p:nvPr/>
          </p:nvSpPr>
          <p:spPr>
            <a:xfrm>
              <a:off x="5033772" y="2636519"/>
              <a:ext cx="5583174" cy="3762755"/>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5017897" y="2620644"/>
              <a:ext cx="5615305" cy="3794760"/>
            </a:xfrm>
            <a:custGeom>
              <a:avLst/>
              <a:gdLst/>
              <a:ahLst/>
              <a:cxnLst/>
              <a:rect l="l" t="t" r="r" b="b"/>
              <a:pathLst>
                <a:path w="5615305" h="3794760">
                  <a:moveTo>
                    <a:pt x="0" y="3794505"/>
                  </a:moveTo>
                  <a:lnTo>
                    <a:pt x="5614924" y="3794505"/>
                  </a:lnTo>
                  <a:lnTo>
                    <a:pt x="5614924" y="0"/>
                  </a:lnTo>
                  <a:lnTo>
                    <a:pt x="0" y="0"/>
                  </a:lnTo>
                  <a:lnTo>
                    <a:pt x="0" y="3794505"/>
                  </a:lnTo>
                  <a:close/>
                </a:path>
              </a:pathLst>
            </a:custGeom>
            <a:ln w="31750">
              <a:solidFill>
                <a:srgbClr val="FF0000"/>
              </a:solidFill>
            </a:ln>
          </p:spPr>
          <p:txBody>
            <a:bodyPr wrap="square" lIns="0" tIns="0" rIns="0" bIns="0" rtlCol="0"/>
            <a:lstStyle/>
            <a:p>
              <a:endParaRPr/>
            </a:p>
          </p:txBody>
        </p:sp>
        <p:sp>
          <p:nvSpPr>
            <p:cNvPr id="10" name="object 10"/>
            <p:cNvSpPr/>
            <p:nvPr/>
          </p:nvSpPr>
          <p:spPr>
            <a:xfrm>
              <a:off x="6959345" y="2781300"/>
              <a:ext cx="576580" cy="503555"/>
            </a:xfrm>
            <a:custGeom>
              <a:avLst/>
              <a:gdLst/>
              <a:ahLst/>
              <a:cxnLst/>
              <a:rect l="l" t="t" r="r" b="b"/>
              <a:pathLst>
                <a:path w="576579" h="503554">
                  <a:moveTo>
                    <a:pt x="0" y="503300"/>
                  </a:moveTo>
                  <a:lnTo>
                    <a:pt x="576326" y="0"/>
                  </a:lnTo>
                </a:path>
              </a:pathLst>
            </a:custGeom>
            <a:ln w="6350">
              <a:solidFill>
                <a:srgbClr val="000000"/>
              </a:solidFill>
            </a:ln>
          </p:spPr>
          <p:txBody>
            <a:bodyPr wrap="square" lIns="0" tIns="0" rIns="0" bIns="0" rtlCol="0"/>
            <a:lstStyle/>
            <a:p>
              <a:endParaRPr/>
            </a:p>
          </p:txBody>
        </p:sp>
        <p:sp>
          <p:nvSpPr>
            <p:cNvPr id="11" name="object 11"/>
            <p:cNvSpPr/>
            <p:nvPr/>
          </p:nvSpPr>
          <p:spPr>
            <a:xfrm>
              <a:off x="3864102" y="1844802"/>
              <a:ext cx="6753225" cy="4467225"/>
            </a:xfrm>
            <a:custGeom>
              <a:avLst/>
              <a:gdLst/>
              <a:ahLst/>
              <a:cxnLst/>
              <a:rect l="l" t="t" r="r" b="b"/>
              <a:pathLst>
                <a:path w="6753225" h="4467225">
                  <a:moveTo>
                    <a:pt x="360425" y="0"/>
                  </a:moveTo>
                  <a:lnTo>
                    <a:pt x="6753225" y="720725"/>
                  </a:lnTo>
                </a:path>
                <a:path w="6753225" h="4467225">
                  <a:moveTo>
                    <a:pt x="0" y="201168"/>
                  </a:moveTo>
                  <a:lnTo>
                    <a:pt x="1079500" y="4466780"/>
                  </a:lnTo>
                </a:path>
              </a:pathLst>
            </a:custGeom>
            <a:ln w="6350">
              <a:solidFill>
                <a:srgbClr val="FF0000"/>
              </a:solidFill>
            </a:ln>
          </p:spPr>
          <p:txBody>
            <a:bodyPr wrap="square" lIns="0" tIns="0" rIns="0" bIns="0" rtlCol="0"/>
            <a:lstStyle/>
            <a:p>
              <a:endParaRPr/>
            </a:p>
          </p:txBody>
        </p:sp>
      </p:grpSp>
      <p:sp>
        <p:nvSpPr>
          <p:cNvPr id="12" name="object 12"/>
          <p:cNvSpPr txBox="1"/>
          <p:nvPr/>
        </p:nvSpPr>
        <p:spPr>
          <a:xfrm>
            <a:off x="1558416" y="5787885"/>
            <a:ext cx="3312160" cy="646430"/>
          </a:xfrm>
          <a:prstGeom prst="rect">
            <a:avLst/>
          </a:prstGeom>
          <a:solidFill>
            <a:srgbClr val="E7E6E6"/>
          </a:solidFill>
        </p:spPr>
        <p:txBody>
          <a:bodyPr vert="horz" wrap="square" lIns="0" tIns="31750" rIns="0" bIns="0" rtlCol="0">
            <a:spAutoFit/>
          </a:bodyPr>
          <a:lstStyle/>
          <a:p>
            <a:pPr marL="90805">
              <a:lnSpc>
                <a:spcPct val="100000"/>
              </a:lnSpc>
              <a:spcBef>
                <a:spcPts val="250"/>
              </a:spcBef>
            </a:pPr>
            <a:r>
              <a:rPr sz="1800" u="sng" spc="-15" dirty="0">
                <a:solidFill>
                  <a:srgbClr val="0462C1"/>
                </a:solidFill>
                <a:uFill>
                  <a:solidFill>
                    <a:srgbClr val="0462C1"/>
                  </a:solidFill>
                </a:uFill>
                <a:latin typeface="Carlito"/>
                <a:cs typeface="Carlito"/>
                <a:hlinkClick r:id="rId4"/>
              </a:rPr>
              <a:t>https://www.youtube.com/watch</a:t>
            </a:r>
            <a:endParaRPr sz="1800" dirty="0">
              <a:latin typeface="Carlito"/>
              <a:cs typeface="Carlito"/>
            </a:endParaRPr>
          </a:p>
          <a:p>
            <a:pPr marL="90805">
              <a:lnSpc>
                <a:spcPct val="100000"/>
              </a:lnSpc>
            </a:pPr>
            <a:r>
              <a:rPr sz="1800" u="sng" spc="-10" dirty="0">
                <a:solidFill>
                  <a:srgbClr val="0462C1"/>
                </a:solidFill>
                <a:uFill>
                  <a:solidFill>
                    <a:srgbClr val="0462C1"/>
                  </a:solidFill>
                </a:uFill>
                <a:latin typeface="Carlito"/>
                <a:cs typeface="Carlito"/>
                <a:hlinkClick r:id="rId4"/>
              </a:rPr>
              <a:t>?v=s3UZ-mWpaIk</a:t>
            </a:r>
            <a:endParaRPr sz="1800" dirty="0">
              <a:latin typeface="Carlito"/>
              <a:cs typeface="Carlito"/>
            </a:endParaRPr>
          </a:p>
        </p:txBody>
      </p:sp>
      <p:sp>
        <p:nvSpPr>
          <p:cNvPr id="13" name="object 13"/>
          <p:cNvSpPr txBox="1"/>
          <p:nvPr/>
        </p:nvSpPr>
        <p:spPr>
          <a:xfrm>
            <a:off x="1555241" y="4846980"/>
            <a:ext cx="3168015" cy="574040"/>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FFFF00"/>
                </a:solidFill>
                <a:latin typeface="Carlito"/>
                <a:cs typeface="Carlito"/>
              </a:rPr>
              <a:t>the median mammalian </a:t>
            </a:r>
            <a:r>
              <a:rPr sz="1800" spc="-10" dirty="0">
                <a:solidFill>
                  <a:srgbClr val="FFFF00"/>
                </a:solidFill>
                <a:latin typeface="Carlito"/>
                <a:cs typeface="Carlito"/>
              </a:rPr>
              <a:t>protein</a:t>
            </a:r>
            <a:r>
              <a:rPr sz="1800" spc="-70" dirty="0">
                <a:solidFill>
                  <a:srgbClr val="FFFF00"/>
                </a:solidFill>
                <a:latin typeface="Carlito"/>
                <a:cs typeface="Carlito"/>
              </a:rPr>
              <a:t> </a:t>
            </a:r>
            <a:r>
              <a:rPr sz="1800" dirty="0">
                <a:solidFill>
                  <a:srgbClr val="FFFF00"/>
                </a:solidFill>
                <a:latin typeface="Carlito"/>
                <a:cs typeface="Carlito"/>
              </a:rPr>
              <a:t>is  </a:t>
            </a:r>
            <a:r>
              <a:rPr sz="1800" spc="-10" dirty="0">
                <a:solidFill>
                  <a:srgbClr val="FFFF00"/>
                </a:solidFill>
                <a:latin typeface="Carlito"/>
                <a:cs typeface="Carlito"/>
              </a:rPr>
              <a:t>present at </a:t>
            </a:r>
            <a:r>
              <a:rPr sz="1800" dirty="0">
                <a:solidFill>
                  <a:srgbClr val="FFFF00"/>
                </a:solidFill>
                <a:latin typeface="Carlito"/>
                <a:cs typeface="Carlito"/>
              </a:rPr>
              <a:t>18,000 </a:t>
            </a:r>
            <a:r>
              <a:rPr sz="1800" spc="-10" dirty="0">
                <a:solidFill>
                  <a:srgbClr val="FFFF00"/>
                </a:solidFill>
                <a:latin typeface="Carlito"/>
                <a:cs typeface="Carlito"/>
              </a:rPr>
              <a:t>copies </a:t>
            </a:r>
            <a:r>
              <a:rPr sz="1800" spc="-5" dirty="0">
                <a:solidFill>
                  <a:srgbClr val="FFFF00"/>
                </a:solidFill>
                <a:latin typeface="Carlito"/>
                <a:cs typeface="Carlito"/>
              </a:rPr>
              <a:t>per</a:t>
            </a:r>
            <a:r>
              <a:rPr sz="1800" spc="5" dirty="0">
                <a:solidFill>
                  <a:srgbClr val="FFFF00"/>
                </a:solidFill>
                <a:latin typeface="Carlito"/>
                <a:cs typeface="Carlito"/>
              </a:rPr>
              <a:t> </a:t>
            </a:r>
            <a:r>
              <a:rPr sz="1800" dirty="0">
                <a:solidFill>
                  <a:srgbClr val="FFFF00"/>
                </a:solidFill>
                <a:latin typeface="Carlito"/>
                <a:cs typeface="Carlito"/>
              </a:rPr>
              <a:t>cell.</a:t>
            </a:r>
            <a:endParaRPr sz="1800" dirty="0">
              <a:latin typeface="Carlito"/>
              <a:cs typeface="Carlito"/>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38862" y="-17432"/>
            <a:ext cx="7772400" cy="1143000"/>
          </a:xfrm>
        </p:spPr>
        <p:txBody>
          <a:bodyPr>
            <a:normAutofit/>
          </a:bodyPr>
          <a:lstStyle/>
          <a:p>
            <a:r>
              <a:rPr lang="nl-NL" sz="2800" dirty="0" err="1">
                <a:solidFill>
                  <a:schemeClr val="bg1"/>
                </a:solidFill>
              </a:rPr>
              <a:t>Organoids</a:t>
            </a:r>
            <a:br>
              <a:rPr lang="nl-NL" sz="2800" dirty="0">
                <a:solidFill>
                  <a:schemeClr val="bg1"/>
                </a:solidFill>
              </a:rPr>
            </a:br>
            <a:r>
              <a:rPr lang="nl-NL" sz="2800" dirty="0" err="1">
                <a:solidFill>
                  <a:schemeClr val="bg1"/>
                </a:solidFill>
              </a:rPr>
              <a:t>Growing</a:t>
            </a:r>
            <a:r>
              <a:rPr lang="nl-NL" sz="2800" dirty="0">
                <a:solidFill>
                  <a:schemeClr val="bg1"/>
                </a:solidFill>
              </a:rPr>
              <a:t> new tissues </a:t>
            </a:r>
            <a:r>
              <a:rPr lang="nl-NL" sz="2800" dirty="0" err="1">
                <a:solidFill>
                  <a:schemeClr val="bg1"/>
                </a:solidFill>
              </a:rPr>
              <a:t>outside</a:t>
            </a:r>
            <a:r>
              <a:rPr lang="nl-NL" sz="2800" dirty="0">
                <a:solidFill>
                  <a:schemeClr val="bg1"/>
                </a:solidFill>
              </a:rPr>
              <a:t> </a:t>
            </a:r>
            <a:r>
              <a:rPr lang="nl-NL" sz="2800" dirty="0" err="1">
                <a:solidFill>
                  <a:schemeClr val="bg1"/>
                </a:solidFill>
              </a:rPr>
              <a:t>the</a:t>
            </a:r>
            <a:r>
              <a:rPr lang="nl-NL" sz="2800" dirty="0">
                <a:solidFill>
                  <a:schemeClr val="bg1"/>
                </a:solidFill>
              </a:rPr>
              <a:t> body =&gt; ex vivo</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3927" y="1485939"/>
            <a:ext cx="5792191" cy="4330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645677" y="1485939"/>
            <a:ext cx="2664296" cy="4247317"/>
          </a:xfrm>
          <a:prstGeom prst="rect">
            <a:avLst/>
          </a:prstGeom>
          <a:noFill/>
        </p:spPr>
        <p:txBody>
          <a:bodyPr wrap="square" rtlCol="0">
            <a:spAutoFit/>
          </a:bodyPr>
          <a:lstStyle/>
          <a:p>
            <a:r>
              <a:rPr lang="nl-NL" dirty="0">
                <a:solidFill>
                  <a:schemeClr val="bg1"/>
                </a:solidFill>
              </a:rPr>
              <a:t>(Stam)cellen uit het lichaam van een </a:t>
            </a:r>
            <a:r>
              <a:rPr lang="nl-NL" dirty="0" err="1">
                <a:solidFill>
                  <a:schemeClr val="bg1"/>
                </a:solidFill>
              </a:rPr>
              <a:t>patients</a:t>
            </a:r>
            <a:r>
              <a:rPr lang="nl-NL" dirty="0">
                <a:solidFill>
                  <a:schemeClr val="bg1"/>
                </a:solidFill>
              </a:rPr>
              <a:t> worden in het lab (via </a:t>
            </a:r>
            <a:r>
              <a:rPr lang="nl-NL" dirty="0" err="1">
                <a:solidFill>
                  <a:schemeClr val="bg1"/>
                </a:solidFill>
              </a:rPr>
              <a:t>iPS</a:t>
            </a:r>
            <a:r>
              <a:rPr lang="nl-NL" dirty="0">
                <a:solidFill>
                  <a:schemeClr val="bg1"/>
                </a:solidFill>
              </a:rPr>
              <a:t>) gestimuleerd en opgekweekt tot mini-orgaantjes</a:t>
            </a:r>
          </a:p>
          <a:p>
            <a:endParaRPr lang="nl-NL" dirty="0">
              <a:solidFill>
                <a:schemeClr val="bg1"/>
              </a:solidFill>
            </a:endParaRPr>
          </a:p>
          <a:p>
            <a:r>
              <a:rPr lang="nl-NL" dirty="0">
                <a:solidFill>
                  <a:schemeClr val="bg1"/>
                </a:solidFill>
              </a:rPr>
              <a:t>=&gt; Volledige differentiatie</a:t>
            </a:r>
          </a:p>
          <a:p>
            <a:endParaRPr lang="nl-NL" dirty="0">
              <a:solidFill>
                <a:schemeClr val="bg1"/>
              </a:solidFill>
            </a:endParaRPr>
          </a:p>
          <a:p>
            <a:r>
              <a:rPr lang="nl-NL" dirty="0">
                <a:solidFill>
                  <a:schemeClr val="bg1"/>
                </a:solidFill>
              </a:rPr>
              <a:t>Die  kunnen dan worden gebruikt voor onderzoek,    en therapie</a:t>
            </a:r>
          </a:p>
          <a:p>
            <a:endParaRPr lang="nl-NL" dirty="0">
              <a:solidFill>
                <a:schemeClr val="bg1"/>
              </a:solidFill>
            </a:endParaRPr>
          </a:p>
          <a:p>
            <a:r>
              <a:rPr lang="nl-NL" dirty="0">
                <a:solidFill>
                  <a:schemeClr val="bg1"/>
                </a:solidFill>
              </a:rPr>
              <a:t>=&gt; Individuele geneeskunde</a:t>
            </a:r>
          </a:p>
        </p:txBody>
      </p:sp>
      <p:sp>
        <p:nvSpPr>
          <p:cNvPr id="4" name="Tekstvak 3"/>
          <p:cNvSpPr txBox="1"/>
          <p:nvPr/>
        </p:nvSpPr>
        <p:spPr>
          <a:xfrm>
            <a:off x="611815" y="5853712"/>
            <a:ext cx="8724303" cy="646331"/>
          </a:xfrm>
          <a:prstGeom prst="rect">
            <a:avLst/>
          </a:prstGeom>
          <a:noFill/>
        </p:spPr>
        <p:txBody>
          <a:bodyPr wrap="square" rtlCol="0">
            <a:spAutoFit/>
          </a:bodyPr>
          <a:lstStyle/>
          <a:p>
            <a:r>
              <a:rPr lang="nl-NL" dirty="0">
                <a:solidFill>
                  <a:srgbClr val="FFFF00"/>
                </a:solidFill>
              </a:rPr>
              <a:t>NB </a:t>
            </a:r>
            <a:r>
              <a:rPr lang="nl-NL" dirty="0" err="1">
                <a:solidFill>
                  <a:srgbClr val="FFFF00"/>
                </a:solidFill>
              </a:rPr>
              <a:t>iPS</a:t>
            </a:r>
            <a:r>
              <a:rPr lang="nl-NL" dirty="0">
                <a:solidFill>
                  <a:srgbClr val="FFFF00"/>
                </a:solidFill>
              </a:rPr>
              <a:t> cellen zijn nu in principe volledig gedifferentieerd, maar er hoeft maar 1 cel van een </a:t>
            </a:r>
            <a:r>
              <a:rPr lang="nl-NL" dirty="0" err="1">
                <a:solidFill>
                  <a:srgbClr val="FFFF00"/>
                </a:solidFill>
              </a:rPr>
              <a:t>organoid</a:t>
            </a:r>
            <a:r>
              <a:rPr lang="nl-NL" dirty="0">
                <a:solidFill>
                  <a:srgbClr val="FFFF00"/>
                </a:solidFill>
              </a:rPr>
              <a:t> zich niet aan de spelregels te houden =&gt; kanker. Veiligheid is dus nog een issue.</a:t>
            </a:r>
          </a:p>
        </p:txBody>
      </p:sp>
    </p:spTree>
    <p:extLst>
      <p:ext uri="{BB962C8B-B14F-4D97-AF65-F5344CB8AC3E}">
        <p14:creationId xmlns:p14="http://schemas.microsoft.com/office/powerpoint/2010/main" val="2400394654"/>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txBox="1">
            <a:spLocks noGrp="1"/>
          </p:cNvSpPr>
          <p:nvPr>
            <p:ph type="title"/>
          </p:nvPr>
        </p:nvSpPr>
        <p:spPr/>
        <p:txBody>
          <a:bodyPr>
            <a:normAutofit/>
          </a:bodyPr>
          <a:lstStyle/>
          <a:p>
            <a:pPr eaLnBrk="1" hangingPunct="1"/>
            <a:r>
              <a:rPr lang="nl-NL" altLang="nl-NL" sz="2800" dirty="0" err="1">
                <a:solidFill>
                  <a:schemeClr val="bg1"/>
                </a:solidFill>
                <a:latin typeface="Arial" pitchFamily="34" charset="0"/>
              </a:rPr>
              <a:t>Epigenetische</a:t>
            </a:r>
            <a:r>
              <a:rPr altLang="nl-NL" sz="2800" dirty="0">
                <a:solidFill>
                  <a:schemeClr val="bg1"/>
                </a:solidFill>
                <a:latin typeface="Arial" pitchFamily="34" charset="0"/>
              </a:rPr>
              <a:t> </a:t>
            </a:r>
            <a:r>
              <a:rPr altLang="nl-NL" sz="2800" dirty="0" err="1">
                <a:solidFill>
                  <a:schemeClr val="bg1"/>
                </a:solidFill>
                <a:latin typeface="Arial" pitchFamily="34" charset="0"/>
              </a:rPr>
              <a:t>modificatie</a:t>
            </a:r>
            <a:br>
              <a:rPr altLang="nl-NL" sz="2800" dirty="0">
                <a:latin typeface="Arial" pitchFamily="34" charset="0"/>
              </a:rPr>
            </a:br>
            <a:endParaRPr altLang="nl-NL" sz="1800" dirty="0">
              <a:latin typeface="Arial" pitchFamily="34" charset="0"/>
            </a:endParaRPr>
          </a:p>
        </p:txBody>
      </p:sp>
      <p:sp>
        <p:nvSpPr>
          <p:cNvPr id="40963" name="AutoShape 2" descr="data:image/jpeg;base64,/9j/4AAQSkZJRgABAQAAAQABAAD/2wCEAAkGBxQSEBUUEhQWFhUXGRkbFxgYGBsfHxkfHhoZGhgZGhwdHSggGRomGxgaIjEiJSosLi4uGB8zODMsNygtLisBCgoKDg0OGxAQGi8kICQtLCwsLDcsLCwsLywsLCwvNCwsLCwsLCwsNCwtLDQsLyw0LCw0LCwsLCwsLCwsLCwsL//AABEIAJYBTwMBIgACEQEDEQH/xAAcAAEAAwEBAQEBAAAAAAAAAAAABQYHBAMCAQj/xABIEAACAQIDBQUFBQQGCAcAAAABAgMAEQQSIQUGMUFREyJhcYEHIzKRoRRSgpKxQmJywRUzU6LR8CQlQ2OTstLxFjRUc7PC4v/EABkBAQADAQEAAAAAAAAAAAAAAAABAgMEBf/EAC0RAAICAQMCBAYBBQAAAAAAAAABAhEDEiExQVETMmHwBDNxgaGxkRQiQsHR/9oADAMBAAIRAxEAPwDcaUpQClKUApSlAKUpQClKUApSlAKUpQClKUApSlAKUpQClKUApSlAKUpQClKUApSlAfjsACSQAOJPKorD7y4SSTs0njLE2AvxPQHgfSo7flrrDGwJhd27UA2zBUZlW/K7AH0qjPu5EVVe0AZc2dhrm1QqQOQCtr5GrJHPkyyi6ijYKVE7qTO+ChMhJbIASeJtoCfMAGpaqm8XasUpShIpSlAK4dsbUTDpmYMxJsiLYs56C5A9SQBzNdOJxCxoXdgqqLkngKxb2ibelxE8MqRTR4ZkZYnche07wLOgvdQRl1NiRa1TpbTaLQVui8J7QkzWaCS4+JFu7qNATouRrE65XPDmanYNvCZyuGQy5QC73yopIuFJIuXtxAGnO1YltXbx7OJIkMZiKhTwyg9238NuPletS9kqMNnXY3DSyFWtbML2v5XBt4VTG3VyNMkIxWxdK/HYAXJAA4k8q4tsbVjw0faStYXAHVieCgczp9KzbenfKST4I+6NVz3y6c+y0LnndzbT4Odb48Up8HNPIol6xW8i8II2mPC6ghfzWN/QGoafbm0SSVijRR1jkf651/SqDhMbtLFwdukszKz5EjRihawubLGAAoHE8qmNibIxsWLyT4iaMdi0pVZ2e3xWLZrjiOGtdPhRiuhjrk2TLb246M3ZYHXpkdD887fpUxsbfmGUhZh2DnhmYFCemfS34gK58XHNDhe0x+TFRKmeR1Ts5Ixa7EAG0gGvAqbDgag8bsCN4e3wrdtC3TiOoYeB0N+HO1Rpxz6V6k3OJp9KyPdze6XBN2ct5MNc20OeIdQNSy/u8uXQ6tg8UksayRsHRhdWU3BHUVz5MUsb3NYTUj2pSlZFz8ZgASTYDUk8qrjb9YIPk7bnbNkbL+a1rePCvXfjN9jYD4S8Yf8AgLrm9DwPgTVDm2ZhmzAFRd84sQCAVf3QJ0ADKPzCrJI58uScXUaNZikDKGUggi4INwRyINfVVzcOMrhMtyUWSQRk/dzacNON+FWOqs2i7imKUpQsKUpQClKUApSuDbk8iYeRoVLSWsoAvqdL252ve3hQhulZSd9N7ZosUggJEcZ733ZWHxpe2oA08CT0q+7PxiTRJLGbo4BB/l58qzuPASZURsNKVjylGKOWzWYMzA6G7OzeJC3qe3OeaJ2imD5GsY2kXKSwUBxa1tbZuuhOpNWa2ObHKWt31/BbqUpVTqFZ1vJtLFYmbJBL2UQmaHusVN1Hed2GuXQ6DpWi1Str7AnSZ3gN43YtYAXUsVZrg8bsoNx4jzlGOZNqkce5O2cUs6w4ks8cmYI7G5DAZuPGxUE6+Fq0Gqfu5spxiFM51jXMikAE3GXNccQBceoqzY/E9mpN7AAsxtewHE2/zwNJE4E1Gmce34lmUYci7OQf4ADq/geQ6386jotzIg3ebMvTLY+pv+gFfkWPkUrNEn2gTsFJzBWRV05XBFrtbQ8jVoqE+xZ403bPmOMKoVQAAAAByA4AV9UpQuKV8SyBVLMQFAJJPAAcSaqG2t4sUoaSOKOPDpxaWXI79MoyNlBvoD3jpwqspqK3LRi5cFypWazbyzMqtJA+HjYXM08krKp5XVCCoPG7lRUxBhcaLOuNQjjbsSyMPxTE+oIrNZkX8Jn7vs3bT4bCX7ksih9SLizuw/LER+OrBtrYcGLgME6Bo9LAaFbcCpGqkeFUfaG0Wl2lgiUyukyqSDdTeOcEjn8PI8PHjWk10tpxi0UkmjOV9kGE7QF5sQ0YN+zLAA+BIFyK0HC4dI0VI1CooAVVFgANAAOletKo3ZDk3yVT2kYhY8IrNbSQW4fdfrWfwbsTTwS4vEExwqjMgtaSQ2OUa/ChJGvE39a13amyosQIxMuZY3DhTwLAMBmHMDNe3UCoffZs4w+GF/fyre3JY++SfDOEHrXViytJQRhOFvUz83H2d2GGhj5xxC/m+p+ij51GYiUSbSxwv8MEEHkZGb6+8q3bNjAViOBY28lsi/Rb+tUvdYdtiMVLykx5UfwwA2PzjX51VO3KXvklrZInvaCP9V4lR+1Hl/MQv86isFsySORpsL8Sxw54r92cZWzX6ScLP4WOnCR9o0uXZ0ni8Kj1lQV37CBzS9B2Sj/hI36tURdY/foS95FV2/s1MRAMThtEYHOtrFSCQykfskMLEcjVV3Y3lk2dKc92wzN7yMfsE/7RAfLVefnrVgxG2Xwm1ce5GbCBsOJ0+6ZIkHaqOetgw5jXiK4t9tgZTnhymOQXQ30ta/H5WPSumDTWiXDMpKnqRqeGxCyIrowZGAKsDcEHgRXrWQezzec4SYYSc+6kPcbkjnlc/sMdPA+ZrX65MuN45UbwlqR8SxhlKsAVIsQeBB4ioJt0odbFgOQuDb1IufU1YK8MbjEhQySsEQcST8h4knQDnWaDinyc+x5Rk7OwVou6yjh4EeBGtd9VZNoLiZFkgzKWEigsTHcRlSS2ha92FgbaZielc2I33iwkqw4oubosizKoZQrcA5TncHvBbEW4VbRJukE6Rcqre9G+UOBKqyvJIxsEjAJ+V7/IGpOfa0f2Zp45EZMpKuDdfDh41m+687GVdpEkrJMYSDYmOPL7tr9S2cG3Nx41fHju2w2WjD7/ACEKzwSqjLmuozEL98po5X95Qwq04DHRzxrJC6ujC6spuDWf7YwKqsiEa4SXtY7GxEMmjFWGqhA19OcRqr7XlBMscGIkRVkHbLGcokzHKkpHBSHssltDbNbW1aeDGXGxGpo28Gv2smxOzGgEmIwc8oeNhHEM4ZZ2jBOJZ82nZixF9LZD1FaNu1tdcXhY51Fsw7w6MNGGviPlasZ49KtFkyTpSlZkiuXaOHEiFScp4q33SOBrqqF2tu1DiJhM5kEgTICrkaXLcB4mm/QUnydeE2h7oNKCpGjG2mmmb+E8b8K7warGOYQu2Jmz5VSzxgNYBBdSLCzjMX1JtZxoCKl935w+GiItooXThde6SPDSovcmqRIUpSpIODa8BKCRDZ4+8vj1U+BH8qr9pXx0sruFi7FYzFdXKEm5Mqg6LxGh562q2yLcW+XpqPrVVCQnGPhlzdqyM9jwjVjaSxB1Vi+YKR8RueVqy6ExXJP4PZ4Rsxte1hlFuQFzcks1gBcngPOu2lKsQKUpQEBtTHdpiRh14IBJKfX3aeN7Fj/CvWojDxfap2cm8UDlYltoXGjyfhJKDpZvCoqbbJTaGMVQHYEDKpGYWBKkC+vxWI46V87s7biiwcSStkkCkuraHMxLMCDY8Sa5s8Wp7rY6ca22LfL0bUcxpVQ2jjPsDAqbYWQ2K30gY8GXXRGOhHAHhzrul24JB7pS/ioJHq3wj51VNv7fAYxgCfEcUivdI7ah3PO3Hpe3GqRxyn9O5psuTn2xtFzjoOzOVo27Zv3PdsI1P7xCliOjGtswc/aRo/3lVvmAawHDhfssKqxafGOnfPxFpSFZv4VUkepr+gYYgqqo4KAB5AWFehKtCS6fo5sh90pSszMVTcdMZNrEg3GGw+g/fkJ0+XZ1cqpW6dpnnnH+3xJ1/divl+iKK1x9WUn0Ra5GEMBJOkaEk+Crx+lVH2cwkQYcn4mWaVv4ndP/ANVM7+4rstm4lusZUebkIP8Amr43Rgyoo+7h4B6nO7f8wqV8tv19/sh+ZI4/adrhIl+9iYB/fzfyqf2YvemP+8H0jjX9QagPaLqmEXri4/ormrFss3Vj/vJPo5H8qP5a+/8Aon/IpghvtLH34GfAH5LDUzjMAsdsMwtBLfsD/ZyWJ7IdFIuV6WZfuioeFv8AWe0h0fAkfKL/AD61ctr4BZ4XjbTMNCOKsNVYHkQwBB8KtKVNfb9IhK7MS3m2OVkMZNiptwt1v/ny6VoPsx3mbEQnDzn38Itc8XQaBvFhwPoedQqv/SGHzyAJi4ltMo4SAadoOq5gQbagiqpjHmw8iTwEB0IKnoeDKfvKQSPI11yj4sdL5MU9LN4xOIWNC7myqLk/54nwrJN7NuYjHYtcLhP6y5BblCAO9Y8M4U95xqPhXqYrfT2jviokESmIAXZSdQ/MnwX9n59KsfsZwbCB+0Uhw0vxDXvLAeeouLH1rnjj8OOqXJs3qdI+9iYZMPsV5kUAoiyMpAZHbs0LMVYHU3bUWOtSW29nJ2uDlYteRpYne4ucy5xfS3CDKBawva1cuzxm3dxIP/ppR+WIj+X0qW3iQNssScopFluPupL3j/wy1Q/NfrQKfvduk+FuuFk7Mzk+6DZUntrbKTZZRobcDbSx7tfG6m1sOIvsT/6OXhVWL2AE6XIcNwsSFaxtrevbeiU7T2rg8KNUjsZiORXvSj+6F8zVq3l9nsWK1Vsh6lS3zswJ063860c0opTfqK7Fe3m3kWPDwToyGaSJ4HjvmJ07twDrYsw5i79L117F9m4bZfZysUxMtnZ+JTSwibXvLY2IvxJPIVLbq+zfDYOQTN72UfCSLKniq66+JJ9KulYzypbQ/ksl3Mfn2LtTCRJGwgkhTLGr3+CPNdu6SptwLaG4jF9L37d1d6JMIMskH+jOxdGTV0U83T4soUXLBbDmelv9oWDmlwEv2dc8qjMqfeFirKPHKzW8aoeF27h54HIYd0e8gsyd63wPHftsS19DmKpWkZa47oiqZrGAxiTRrJEwZGF1I510VBbj7NfD4CGKQAOAzMoFgpd2fIByC5relTtckkk2kXFKUqAc208P2kEqffRl+akfzqsey3G9pgcpPejcg+tn+hYj8NXCsb2ltGTZ+PmOGfNh5m7zAaKbksisRlzqxNjwGax52rJ1uXir2NT2ntqGDR2JY8FVSx9QB3R4mwriw28ImNosl+jNdvyi3618bECNErxghXAa7fEcwvdidS2vOo/abLjc0UUSSqDYzPcIhHHs2HeZwfukAEHvX0rF5JPguoI7ttbblw2HkmZVcIL5VRrn+8f0qA3JxMmabHYqKQNORlIF8ka8Lp8Yu1zoCcoW/Cvb+iMThlXPiJp4ALOEssiD7w0ZpVA/Zvm8WNSowIKiSPEzkZbqc6sDfh8Sm9V1Su2W0xqkWHCYtJVzRsGXqD9PA+Fe1Ur7JiIWLqyuwtqAI3PgbXSTnoQPMcaltnbyCWKXMpSeJe/Ewsbn4WHVWItcX1uLnidseRS26mUoUcu9O8wgFlBYlsiKnxSPcLlB5AEgX634WqL/AKC2pP3nnhwwNu4BJKw63YSKPlfzr62RhRPtQX1XBxg36yPmUHz7sp/EKvddUpaNkVMS3y3TbBSLK7F0fN74Ar2chto1ibISLgm+ua/GvzZDYwwqWxLhiNe52g/CUJBHStqnhV1KuoZWFirAEEdCDxFUDbfspw7tnwcsmEbmqE9mfwX7vp8qh5W1y7+36ZeMu5XMVhZJf6yfESDmqgRr6lgLfOo7FbUwuDjdYFWRwLskeq+cshF2PhXXN7JMYWN5kkU/2kkhH5ctqm9i+x9AQcbOZVFvcxL2cenANqWb6Vi5W+G/rx/CNNaSIb2WbJkx2LXGy3McWobk0mUgRp+4ma5I/ay9CK2qvHB4VIo1jiVURRZVUWAA5ACvap36mMpWxSlKFSK3p2j9mwU83NI2K/xEWX+8RUduVs0QYeCL+ziBPm/Xxsn1r83+wxlhghGqyToHHgFdx/eVamNlp/WNyLkL5IAgHzU/OtuMf1M+ZFb9qrE4KOIcZZ4l+TZv1UVYNipbtfB1X0WNB+t6re/wMmM2dCOcrufwhbfqatOx9Yy33nkPoZGy/wB21TLbGvv7/AW82QG/esuAXrih9EepzYH9Sf8A3Z//AJpKgN85D9u2Yo5zOT6KP+qrDsNbQL4lz83Y/wA6iXy177krzMqOX/WW0Tw/8rfztCavtUTFoBtDaHUwwv8AKw/+tW/ae1IsOmaVgL8BzY9FHM0yK6r3shHayi4TBKvasJBC8E2LySHgBnVwrj9pCGYW8dKhpXix6NJALSIPfQftIebKD8SX5jhUZvTtoNFiSTkLYtZEUanL2OQ3PC9wD61y+zbdXFYvEfahI8EaHSVdGc2+FAdCOpOnLXl1paVqbMudkcGK2eseKileLOEYM8R7okAINr2tfTyPA8a1b2fbUjxMmJkivZpXbKwsy3WIWZeXwn5V47c2GSD9oW45SxA5T4yRjvRnxW68eFU+PAthm7XD4hEPDOkqkHXQNqVbyYfKolpyx2e5KbjyXHYiltjYlefZYhPl2qfyr02ltiKHYzGUgiSJlVSfiLrw8u9cmqVsveiaCKTDq0E/aZ9AGL3kZmbuoTm1c8AOlSW7W4k2JeOTHBuxRVCxvcEhVCgdnfuA5QSWNzroL3qksai258XZZSvgmfZZsRsr46ZbSTiyC1rJoSbHUZmF/IDrWgV+KoAsNAOAr9rlnNzlZolSFKUqhJxbax4w+HkmPBFLf9/Csi2ls9sVG2KjljTEPllUpJFfu95AfeKb6C4IIB5G1zr212iEEnb6xFSHHUEWK2GpJvaw61iEu0mwaSrHiJmwykiJAxzot7FVfOEJU3ByiS3O1dXw622KyNZ3A2+cdgIp3Fn1V/4lOUkeBtf1qxVEbp7PigwcSQm6EZwfvZ+9f61Ku4AuSABxJrnnWp0WPqlRuL2yidPxHL/i30qOn3sSNSzqCo45Hufkyrf51KxyfCFkRv8A7VkeVMDA+QuEadxxCM+QKOhNmPkPGpjZ+z440EaqBGoAUcgBwrPoNrR4vamKlgfOGWHJe41UBguuo74IPnV0xm3VTCtLHqx0ReecsEVSOucgEceNc/xMNLjfY2x8Uj7xTNipTBGSsKG2IdSQWPEQoRw0+IjgCBxOk5BEqIFUBVUWAAsAOQArl2LgVggRAbkXLNzZibux8SxJrraQD/tVIqlZL7I+ZmFuPyqr4Nmw2IEZPuZ2JjB4RyasVHIBxdh0IPWrLIwPW3ThUBvRCZMO+Re+lnj/AIk7y8fEW9azydy8F0Jdhr1PXp/nrUJtkpnRj8SXYsOOUcVJ5qXyacLi/Kv0baV4EdNRKAVVdWa4vl8+vSxqobyY9nZcJAwOInYKSOCjUm3Mqi5mvzN+orX4XE8k76IibpF39msROHkxDccRK7L/AAL3E+eUt+KrdUPuiirg4o01SIGJT1EbGMH5LUxXVN3JnMKUpVAKUpQClKUApSlAcO1rBVci4jJf5I1vqa98BDkjVTxA18+J+t64d5IFeEBpnh7wIZLanXusCCCp5ivGHac6i7xCZfv4dh8yjkEehNaU3EpaTIHbBz7egH9jhmf87N/0Vbtkx5cPEp4iNAfPKL1nb7WjXaOLxE2aINEI4hKpUtZbaAj7zEVpWHlVlGRlYW0III+lXypqMV6EQdtlV3l721tnL0XEP8uxH86sGwhbDRfwg/PWqvtjEo228MFYExQTM9j8IJHHp8NVDa2+LmIRlxkCgBF0voAM2t28uHhV44nOKS97sq5qLb99Cw4/Hqdo48owZRgRdhqAykm1+B4iqLt/eBncszM7sLakEn6WA/dGlfWB2Ri8dIVhBS4AJJYAL0YdPMehrTd0PZ/BgrSP76fiXYaA/ujl5nWt3KGHndlEnMqO5Xs7knyz7QuE4pDwLdC9tVHhx8q1qCFUUKihVUWAAsAOgFelK4smWU3ubxio8CvCbBRv8caN/EoP6ivelZljzigVfhVV8gB+lelKUApSlAKUpQFU9qUUjbKxHZAllCuQpscqurPYjUHKCfSqdiIVxOFSKBbidAAALWU2vdQFDPbTVMw45xxqxe1TFvGmGBLLA8uWZlNrae7ubiwvfWoTcXEph9o4tjKogeNCSzr3pFt8FgM2jH4Rxrrx2sd/cq+TQMKUwWCQSsAsMaqT5ACw63OgFUHbe8GOxc8ceFVYznsIntcghiJi4uMoC8r2vzNc+2MRLtPFskN5BG/u0cZY8hAzOQyhumpv8RAq/bsbsx4NfiMkhFjIwF7ccq9FvrzqtLGrlu2OSIwns/RhfFzzTudSFdo0HgAhDEeJJr5x3szwjD3LTQt1EruPVZC1x5Wq7UrLxp9yaP5ww2ElwWKNu/llmjYqLBihNgBxFwpIHhzq7YHGx4sJJG+VlcOyt8LleBJAJRr87WNhfrXp7Q9m/Z8SZSp+z4gqSy8Y5RwPgTYEX0JBHnASYJ3mWW9kyMGmiA1a65TIvEG173FtdD00zNSjclcfymaQ9HuaEm2Cg97HIg6lMw/Otxbzr9/8QQcp4x+Mf41SsFicbFqhjmQ8GDFT8vh+tdy70YkEhsNLccD7tr+t64/Bxy8uRG2qS5iWB9sq39X2kvTs0Yj52t9a858dMwuyCFDxMjAt6Ipt829KgjvBjpCcsLAW/bZR+hNvlUZiNnyzSf6TObn/AGUNyx82tcD0HnUrFgj5pX6Lf9DVN8Kj6n2pFCv2fBIWa2puSba8WOiL14Cmy9nvhQZGIkx2KIjhHAIG6DiOpNr2X0ryheLALKdGLyZ44RrbuqoDt+2brmCjrzrs9l+Elx20pMbP8OHzKnTtHFm8yqE38XHSurXpjxS6L/pm11NX2RgBh8PHCDfIoW/3iBqx8Sbn1rspSsOTIUpSgFKUoBSlKAUpSgILfDBzywAYYKXDgkM2W4swNj1uRWeYrE46HWTCzAjmoLDx1QmtgpW+PO4Kqsyni1O7Mkwm/LhcsubxWRC36i9q+n21hJDrgYXJ5rhyT9BWsFR0oBar/wBRHpH8lfCfcyvCbKEx9zspBfTMyZFA8c51HkDVh2ZuMNDMUUf2WHUIv4mtmPplq6UqkviJPjYssSXJ4YLBxwoEiRUUcAosP+9e9KVgailKUApSlAKUpQClKUApSlAeWKwySoUkVXRhZlYAgjxBqo4r2dYZnUKAkAYP2SrbUcVVge6jHUi3M6jlc6VaM5R4Yo5sBgI4EyRIqL0UW+fWumlKryBSlKA8cZhUljaOVVdGFmVhcEdCKzXb+4uIwl59mSO1rk4djrbpGx42+6wN+tahSrRm48AwnCb1q4zT4Zg3BnVWU3HHOUtYjoa6n3gwnHtJ18AwP/MhIrUdt7q4bFEtIhWT+0jJR/Uj4vxXrK95N1ZUxqYXCYhpZHF/eoDlHEksLd0LYnTmBa5quTKusEzaFPq0fp3owwXuieU9CTr+VVFqjMfvPiGQhYkw0XMtYaeQOtWyH2U4hkCyY/L17KEAn8RaprY/spwMTB5u0xTjnO2ZfyWyn1vURySXliohyj1dmX7n7o4vaLsykpCWN8U4Oq9IENrk9eAvWjbr7LxOyZo8KAsuHlYhGQFbNYk5wScrZVve9mseBtWhooAAAAA4Acq+cRFmW17HQg9CDcfUVDje97lHOyLXba3Ygh1RismVWulmyk3uQdeWhtrXrsHbAxSOwjkjCyMnfA72X9pSpIKnz5Ecq4sbgTGhJRDCcglQXOZVvrY+YzfFcCp2K2UZbZbC1uFuVvCpVlbXB90pSpIFKUoBSlKAUpSgFKUoBSlKAUpSgFKUoBSlKAUpSgFKUoBSlKAUpSgFKUoBSlKAUpSgFKVy7UwInheJiyh1KkqbEX5g9aA8tp4/shxC62uVLXNicoUEcgTx+dQGxNlSf0rPiJLawqFI4EOwOl9RpEtdv2IxlYA5lz943ypkC2s10S1idLEG/pUts7BCJbacAoAvZVX4VF9Ta51PEk+VVq2myb5o66UpViBSlKA/GtbXhzvWbP7QxA7xxQiSJWYIxktpfgBlPdve2vC1X3beFaXDyxocrMjAHzHD14etZ1h4FRwzEcMMpWzXUxNH2mYW4e7PA63q0aObO52tLoue6O8y46NjlySIe8ma+h+FgbC4Njy5VP1QNzNmEYsSpZVWMiXJmysWY5FF+eUKT4jxq/1D5NMMpOP9wpSlQailKUApSlAKVG7DkLLJckkSuDc3tw0GpsPCpKgFKUoBSlKAUpSgFKUoBSlKAUpSgFKUoBSlKAUpSgFKUoBSlKArm9e9a4Exgxly4J0IFrW/xqCHtOTnhn/OP8K+fadhTJLDYcFb6kf4VC7alaUFFUlfd6ksdVTL3QTZBcm9hrYVdJUcWTJkUnT/AAaVsLvxic/FMA58ARdV8gD871JVGbtC2DgHSJB8lFSdUZ1w8qFKUoWFKUoBXHNsuJySyC54nUfpXZSgo8MJhEiXKi5Re/mepJ1Ne9KUApSlAKUpQClKUBybOw3ZhtAMzs2hBvfme6NdPHzNddKUApSlAKUpQClKUApSlAKUpQClKUApSlAKUpQClKUApSlAKUpQHLjNnRykGRbkcDcj9CK5v6Aw/wBw/nf/AKqUoRpXYkIowqhVFgBYAchX3SlCRSlKAUpSgFKUoBSlKAUpSgFKUoBSlKA//9k="/>
          <p:cNvSpPr>
            <a:spLocks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endParaRPr lang="nl-NL" altLang="nl-NL" sz="1800">
              <a:solidFill>
                <a:srgbClr val="000000"/>
              </a:solidFill>
              <a:latin typeface="Calibri" pitchFamily="34" charset="0"/>
            </a:endParaRPr>
          </a:p>
        </p:txBody>
      </p:sp>
      <p:pic>
        <p:nvPicPr>
          <p:cNvPr id="409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1863" y="1690688"/>
            <a:ext cx="6892491" cy="308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ijdelijke aanduiding voor inhoud 1"/>
          <p:cNvSpPr txBox="1">
            <a:spLocks noGrp="1"/>
          </p:cNvSpPr>
          <p:nvPr>
            <p:ph idx="1"/>
          </p:nvPr>
        </p:nvSpPr>
        <p:spPr>
          <a:xfrm>
            <a:off x="931863" y="4973061"/>
            <a:ext cx="7772400" cy="792162"/>
          </a:xfrm>
        </p:spPr>
        <p:txBody>
          <a:bodyPr>
            <a:noAutofit/>
          </a:bodyPr>
          <a:lstStyle/>
          <a:p>
            <a:pPr>
              <a:defRPr/>
            </a:pPr>
            <a:r>
              <a:rPr altLang="nl-NL" sz="1800" dirty="0" err="1">
                <a:solidFill>
                  <a:srgbClr val="FFFF00"/>
                </a:solidFill>
                <a:latin typeface="Arial" pitchFamily="34" charset="0"/>
              </a:rPr>
              <a:t>Differentiatie</a:t>
            </a:r>
            <a:r>
              <a:rPr altLang="nl-NL" sz="1800" dirty="0">
                <a:solidFill>
                  <a:schemeClr val="bg1"/>
                </a:solidFill>
                <a:latin typeface="Arial" pitchFamily="34" charset="0"/>
              </a:rPr>
              <a:t> van cellen: van stamcel tot </a:t>
            </a:r>
            <a:r>
              <a:rPr lang="nl-NL" altLang="nl-NL" sz="1800" dirty="0">
                <a:solidFill>
                  <a:schemeClr val="bg1"/>
                </a:solidFill>
                <a:latin typeface="Arial" pitchFamily="34" charset="0"/>
              </a:rPr>
              <a:t>weefsel</a:t>
            </a:r>
            <a:endParaRPr altLang="nl-NL" sz="1800" dirty="0">
              <a:solidFill>
                <a:schemeClr val="bg1"/>
              </a:solidFill>
              <a:latin typeface="Arial" pitchFamily="34" charset="0"/>
            </a:endParaRPr>
          </a:p>
          <a:p>
            <a:pPr marL="0" indent="0">
              <a:buNone/>
              <a:defRPr/>
            </a:pPr>
            <a:r>
              <a:rPr altLang="nl-NL" sz="1800" dirty="0">
                <a:solidFill>
                  <a:schemeClr val="bg1"/>
                </a:solidFill>
                <a:latin typeface="Arial" pitchFamily="34" charset="0"/>
              </a:rPr>
              <a:t>=&gt; Kanker, Veroudering </a:t>
            </a:r>
          </a:p>
          <a:p>
            <a:pPr marL="0" indent="0">
              <a:buNone/>
              <a:defRPr/>
            </a:pPr>
            <a:r>
              <a:rPr lang="nl-NL" altLang="nl-NL" sz="1800" dirty="0">
                <a:solidFill>
                  <a:schemeClr val="bg1"/>
                </a:solidFill>
                <a:latin typeface="Arial" pitchFamily="34" charset="0"/>
              </a:rPr>
              <a:t>=&gt; Non </a:t>
            </a:r>
            <a:r>
              <a:rPr lang="nl-NL" altLang="nl-NL" sz="1800" dirty="0" err="1">
                <a:solidFill>
                  <a:schemeClr val="bg1"/>
                </a:solidFill>
                <a:latin typeface="Arial" pitchFamily="34" charset="0"/>
              </a:rPr>
              <a:t>coding</a:t>
            </a:r>
            <a:r>
              <a:rPr lang="nl-NL" altLang="nl-NL" sz="1800" dirty="0">
                <a:solidFill>
                  <a:schemeClr val="bg1"/>
                </a:solidFill>
                <a:latin typeface="Arial" pitchFamily="34" charset="0"/>
              </a:rPr>
              <a:t> </a:t>
            </a:r>
            <a:r>
              <a:rPr altLang="nl-NL" sz="1800" dirty="0">
                <a:solidFill>
                  <a:schemeClr val="bg1"/>
                </a:solidFill>
                <a:latin typeface="Arial" pitchFamily="34" charset="0"/>
              </a:rPr>
              <a:t>RNA</a:t>
            </a:r>
          </a:p>
          <a:p>
            <a:pPr>
              <a:defRPr/>
            </a:pPr>
            <a:endParaRPr altLang="nl-NL" sz="1800" dirty="0">
              <a:solidFill>
                <a:schemeClr val="bg1"/>
              </a:solidFill>
              <a:latin typeface="Arial" pitchFamily="34" charset="0"/>
            </a:endParaRPr>
          </a:p>
        </p:txBody>
      </p:sp>
      <p:sp>
        <p:nvSpPr>
          <p:cNvPr id="2" name="Tekstvak 1">
            <a:extLst>
              <a:ext uri="{FF2B5EF4-FFF2-40B4-BE49-F238E27FC236}">
                <a16:creationId xmlns:a16="http://schemas.microsoft.com/office/drawing/2014/main" id="{5D878667-BB10-4759-8B64-1E804A5A9085}"/>
              </a:ext>
            </a:extLst>
          </p:cNvPr>
          <p:cNvSpPr txBox="1"/>
          <p:nvPr/>
        </p:nvSpPr>
        <p:spPr>
          <a:xfrm>
            <a:off x="8271164" y="3852917"/>
            <a:ext cx="3356263" cy="923330"/>
          </a:xfrm>
          <a:prstGeom prst="rect">
            <a:avLst/>
          </a:prstGeom>
          <a:solidFill>
            <a:schemeClr val="bg1"/>
          </a:solidFill>
        </p:spPr>
        <p:txBody>
          <a:bodyPr wrap="square" rtlCol="0">
            <a:spAutoFit/>
          </a:bodyPr>
          <a:lstStyle/>
          <a:p>
            <a:r>
              <a:rPr lang="nl-NL" altLang="nl-NL" sz="1800" dirty="0">
                <a:solidFill>
                  <a:srgbClr val="000000"/>
                </a:solidFill>
                <a:latin typeface="Arial" pitchFamily="34" charset="0"/>
                <a:hlinkClick r:id="rId3"/>
              </a:rPr>
              <a:t>https://www.youtube.com/watch?v=mHak9EZjySs&amp;list=PL761BC3F8B2447983</a:t>
            </a:r>
            <a:endParaRPr lang="nl-NL" altLang="nl-NL" sz="1800" dirty="0">
              <a:solidFill>
                <a:srgbClr val="000000"/>
              </a:solidFill>
              <a:latin typeface="Arial" pitchFamily="34" charset="0"/>
            </a:endParaRPr>
          </a:p>
        </p:txBody>
      </p:sp>
      <p:sp>
        <p:nvSpPr>
          <p:cNvPr id="7" name="Tekstvak 1">
            <a:extLst>
              <a:ext uri="{FF2B5EF4-FFF2-40B4-BE49-F238E27FC236}">
                <a16:creationId xmlns:a16="http://schemas.microsoft.com/office/drawing/2014/main" id="{A00156C5-5D38-4745-841B-4E1013E99F05}"/>
              </a:ext>
            </a:extLst>
          </p:cNvPr>
          <p:cNvSpPr txBox="1">
            <a:spLocks noChangeArrowheads="1"/>
          </p:cNvSpPr>
          <p:nvPr/>
        </p:nvSpPr>
        <p:spPr bwMode="auto">
          <a:xfrm>
            <a:off x="4102750" y="5534390"/>
            <a:ext cx="2331605" cy="461665"/>
          </a:xfrm>
          <a:prstGeom prst="rect">
            <a:avLst/>
          </a:prstGeom>
          <a:solidFill>
            <a:schemeClr val="tx1"/>
          </a:solidFill>
          <a:ln w="25400">
            <a:solidFill>
              <a:srgbClr val="FFFF00"/>
            </a:solidFill>
          </a:ln>
        </p:spPr>
        <p:txBody>
          <a:bodyPr wrap="square">
            <a:spAutoFit/>
          </a:bodyPr>
          <a:lstStyle>
            <a:lvl1pPr eaLnBrk="0" hangingPunct="0">
              <a:spcBef>
                <a:spcPts val="500"/>
              </a:spcBef>
              <a:buSzPct val="100000"/>
              <a:buChar char="•"/>
              <a:defRPr sz="1900">
                <a:solidFill>
                  <a:srgbClr val="00FF00"/>
                </a:solidFill>
                <a:latin typeface="Arial" pitchFamily="34" charset="0"/>
                <a:ea typeface="MS PGothic" pitchFamily="34" charset="-128"/>
              </a:defRPr>
            </a:lvl1pPr>
            <a:lvl2pPr marL="742950" indent="-285750" eaLnBrk="0" hangingPunct="0">
              <a:spcBef>
                <a:spcPts val="500"/>
              </a:spcBef>
              <a:buSzPct val="100000"/>
              <a:buChar char="–"/>
              <a:defRPr sz="1900">
                <a:solidFill>
                  <a:srgbClr val="00FF00"/>
                </a:solidFill>
                <a:latin typeface="Arial" pitchFamily="34" charset="0"/>
                <a:ea typeface="MS PGothic" pitchFamily="34" charset="-128"/>
              </a:defRPr>
            </a:lvl2pPr>
            <a:lvl3pPr marL="1143000" indent="-228600" eaLnBrk="0" hangingPunct="0">
              <a:spcBef>
                <a:spcPts val="500"/>
              </a:spcBef>
              <a:buSzPct val="100000"/>
              <a:buChar char="•"/>
              <a:defRPr sz="1900">
                <a:solidFill>
                  <a:srgbClr val="00FF00"/>
                </a:solidFill>
                <a:latin typeface="Arial" pitchFamily="34" charset="0"/>
                <a:ea typeface="MS PGothic" pitchFamily="34" charset="-128"/>
              </a:defRPr>
            </a:lvl3pPr>
            <a:lvl4pPr marL="1600200" indent="-228600" eaLnBrk="0" hangingPunct="0">
              <a:spcBef>
                <a:spcPts val="500"/>
              </a:spcBef>
              <a:buSzPct val="100000"/>
              <a:buChar char="–"/>
              <a:defRPr sz="1900">
                <a:solidFill>
                  <a:srgbClr val="00FF00"/>
                </a:solidFill>
                <a:latin typeface="Arial" pitchFamily="34" charset="0"/>
                <a:ea typeface="MS PGothic" pitchFamily="34" charset="-128"/>
              </a:defRPr>
            </a:lvl4pPr>
            <a:lvl5pPr marL="2057400" indent="-228600" eaLnBrk="0" hangingPunct="0">
              <a:spcBef>
                <a:spcPts val="500"/>
              </a:spcBef>
              <a:buSzPct val="100000"/>
              <a:buChar char="»"/>
              <a:defRPr sz="1900">
                <a:solidFill>
                  <a:srgbClr val="00FF00"/>
                </a:solidFill>
                <a:latin typeface="Arial" pitchFamily="34" charset="0"/>
                <a:ea typeface="MS PGothic"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9pPr>
          </a:lstStyle>
          <a:p>
            <a:pPr eaLnBrk="1" hangingPunct="1">
              <a:spcBef>
                <a:spcPct val="0"/>
              </a:spcBef>
              <a:buSzTx/>
              <a:buFontTx/>
              <a:buNone/>
            </a:pPr>
            <a:r>
              <a:rPr lang="nl-NL" altLang="nl-NL" sz="2400" dirty="0">
                <a:solidFill>
                  <a:schemeClr val="bg1"/>
                </a:solidFill>
                <a:latin typeface="Calibri" pitchFamily="34" charset="0"/>
              </a:rPr>
              <a:t>MCB H.18, p.309</a:t>
            </a: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a:extLst>
              <a:ext uri="{FF2B5EF4-FFF2-40B4-BE49-F238E27FC236}">
                <a16:creationId xmlns:a16="http://schemas.microsoft.com/office/drawing/2014/main" id="{EBEDB78E-8906-4774-B980-987D3058168D}"/>
              </a:ext>
            </a:extLst>
          </p:cNvPr>
          <p:cNvSpPr txBox="1">
            <a:spLocks noGrp="1"/>
          </p:cNvSpPr>
          <p:nvPr>
            <p:ph type="title"/>
          </p:nvPr>
        </p:nvSpPr>
        <p:spPr>
          <a:xfrm>
            <a:off x="900953" y="265905"/>
            <a:ext cx="10515600" cy="1325563"/>
          </a:xfrm>
        </p:spPr>
        <p:txBody>
          <a:bodyPr/>
          <a:lstStyle/>
          <a:p>
            <a:r>
              <a:rPr altLang="nl-NL" dirty="0" err="1">
                <a:solidFill>
                  <a:schemeClr val="bg1"/>
                </a:solidFill>
                <a:latin typeface="Arial" panose="020B0604020202020204" pitchFamily="34" charset="0"/>
              </a:rPr>
              <a:t>Epigenetica</a:t>
            </a:r>
            <a:r>
              <a:rPr altLang="nl-NL" dirty="0">
                <a:solidFill>
                  <a:schemeClr val="bg1"/>
                </a:solidFill>
                <a:latin typeface="Arial" panose="020B0604020202020204" pitchFamily="34" charset="0"/>
              </a:rPr>
              <a:t> </a:t>
            </a:r>
            <a:r>
              <a:rPr altLang="nl-NL" dirty="0" err="1">
                <a:solidFill>
                  <a:schemeClr val="bg1"/>
                </a:solidFill>
                <a:latin typeface="Arial" panose="020B0604020202020204" pitchFamily="34" charset="0"/>
              </a:rPr>
              <a:t>en</a:t>
            </a:r>
            <a:r>
              <a:rPr altLang="nl-NL" dirty="0">
                <a:solidFill>
                  <a:schemeClr val="bg1"/>
                </a:solidFill>
                <a:latin typeface="Arial" panose="020B0604020202020204" pitchFamily="34" charset="0"/>
              </a:rPr>
              <a:t> </a:t>
            </a:r>
            <a:r>
              <a:rPr altLang="nl-NL" dirty="0" err="1">
                <a:solidFill>
                  <a:schemeClr val="bg1"/>
                </a:solidFill>
                <a:latin typeface="Arial" panose="020B0604020202020204" pitchFamily="34" charset="0"/>
              </a:rPr>
              <a:t>cel</a:t>
            </a:r>
            <a:r>
              <a:rPr altLang="nl-NL" dirty="0">
                <a:solidFill>
                  <a:schemeClr val="bg1"/>
                </a:solidFill>
                <a:latin typeface="Arial" panose="020B0604020202020204" pitchFamily="34" charset="0"/>
              </a:rPr>
              <a:t> </a:t>
            </a:r>
            <a:r>
              <a:rPr altLang="nl-NL" dirty="0" err="1">
                <a:solidFill>
                  <a:schemeClr val="bg1"/>
                </a:solidFill>
                <a:latin typeface="Arial" panose="020B0604020202020204" pitchFamily="34" charset="0"/>
              </a:rPr>
              <a:t>differentiatie</a:t>
            </a:r>
            <a:endParaRPr altLang="nl-NL" dirty="0">
              <a:solidFill>
                <a:schemeClr val="bg1"/>
              </a:solidFill>
              <a:latin typeface="Arial" panose="020B0604020202020204" pitchFamily="34" charset="0"/>
            </a:endParaRPr>
          </a:p>
        </p:txBody>
      </p:sp>
      <p:sp>
        <p:nvSpPr>
          <p:cNvPr id="3" name="Tijdelijke aanduiding voor inhoud 2">
            <a:extLst>
              <a:ext uri="{FF2B5EF4-FFF2-40B4-BE49-F238E27FC236}">
                <a16:creationId xmlns:a16="http://schemas.microsoft.com/office/drawing/2014/main" id="{C7B9C7E9-F51C-4C9C-ABA4-FDEBA22B6EE9}"/>
              </a:ext>
            </a:extLst>
          </p:cNvPr>
          <p:cNvSpPr>
            <a:spLocks noGrp="1"/>
          </p:cNvSpPr>
          <p:nvPr>
            <p:ph idx="1"/>
          </p:nvPr>
        </p:nvSpPr>
        <p:spPr>
          <a:xfrm>
            <a:off x="1032810" y="5354029"/>
            <a:ext cx="3024188" cy="646113"/>
          </a:xfrm>
          <a:solidFill>
            <a:schemeClr val="bg2">
              <a:lumMod val="90000"/>
            </a:schemeClr>
          </a:solidFill>
        </p:spPr>
        <p:txBody>
          <a:bodyPr>
            <a:normAutofit/>
          </a:bodyPr>
          <a:lstStyle/>
          <a:p>
            <a:pPr marL="0" indent="0">
              <a:buNone/>
              <a:defRPr/>
            </a:pPr>
            <a:r>
              <a:rPr sz="1800" dirty="0">
                <a:ea typeface="MS PGothic" pitchFamily="34" charset="-128"/>
                <a:hlinkClick r:id="rId2"/>
              </a:rPr>
              <a:t>https://www.youtube.com/watch?v=i9a-ru2ES6Y</a:t>
            </a:r>
            <a:endParaRPr sz="1800" dirty="0">
              <a:ea typeface="MS PGothic" pitchFamily="34" charset="-128"/>
            </a:endParaRPr>
          </a:p>
        </p:txBody>
      </p:sp>
      <p:sp>
        <p:nvSpPr>
          <p:cNvPr id="32773" name="Rechthoek 1">
            <a:extLst>
              <a:ext uri="{FF2B5EF4-FFF2-40B4-BE49-F238E27FC236}">
                <a16:creationId xmlns:a16="http://schemas.microsoft.com/office/drawing/2014/main" id="{48FE33A0-6A99-4299-8E1D-9366DD77E564}"/>
              </a:ext>
            </a:extLst>
          </p:cNvPr>
          <p:cNvSpPr>
            <a:spLocks noChangeArrowheads="1"/>
          </p:cNvSpPr>
          <p:nvPr/>
        </p:nvSpPr>
        <p:spPr bwMode="auto">
          <a:xfrm>
            <a:off x="838200" y="1703389"/>
            <a:ext cx="6840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1800" dirty="0">
                <a:solidFill>
                  <a:schemeClr val="bg1"/>
                </a:solidFill>
              </a:rPr>
              <a:t>Meercellig =&gt; differentiatie</a:t>
            </a:r>
          </a:p>
          <a:p>
            <a:pPr eaLnBrk="1" hangingPunct="1">
              <a:spcBef>
                <a:spcPct val="0"/>
              </a:spcBef>
              <a:buSzTx/>
              <a:buFontTx/>
              <a:buNone/>
            </a:pPr>
            <a:r>
              <a:rPr lang="nl-NL" altLang="nl-NL" sz="1800" dirty="0">
                <a:solidFill>
                  <a:schemeClr val="bg1"/>
                </a:solidFill>
              </a:rPr>
              <a:t>=&gt; genen uit/aan</a:t>
            </a:r>
          </a:p>
        </p:txBody>
      </p:sp>
      <p:pic>
        <p:nvPicPr>
          <p:cNvPr id="32774" name="Picture 2">
            <a:extLst>
              <a:ext uri="{FF2B5EF4-FFF2-40B4-BE49-F238E27FC236}">
                <a16:creationId xmlns:a16="http://schemas.microsoft.com/office/drawing/2014/main" id="{5D4469ED-029E-4933-BEBC-0CAD25828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401" y="1628775"/>
            <a:ext cx="4797425"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a:extLst>
              <a:ext uri="{FF2B5EF4-FFF2-40B4-BE49-F238E27FC236}">
                <a16:creationId xmlns:a16="http://schemas.microsoft.com/office/drawing/2014/main" id="{10C59CB3-714D-4A80-8E0C-7AB59F8F4F1C}"/>
              </a:ext>
            </a:extLst>
          </p:cNvPr>
          <p:cNvSpPr txBox="1">
            <a:spLocks noGrp="1"/>
          </p:cNvSpPr>
          <p:nvPr>
            <p:ph type="body" idx="4294967295"/>
          </p:nvPr>
        </p:nvSpPr>
        <p:spPr>
          <a:xfrm>
            <a:off x="1326870" y="1625974"/>
            <a:ext cx="7772400" cy="4114800"/>
          </a:xfrm>
        </p:spPr>
        <p:txBody>
          <a:bodyPr/>
          <a:lstStyle/>
          <a:p>
            <a:pPr>
              <a:lnSpc>
                <a:spcPct val="80000"/>
              </a:lnSpc>
              <a:spcBef>
                <a:spcPts val="400"/>
              </a:spcBef>
              <a:defRPr/>
            </a:pPr>
            <a:r>
              <a:rPr lang="nl-NL" altLang="nl-NL" sz="1800" dirty="0">
                <a:solidFill>
                  <a:schemeClr val="bg1"/>
                </a:solidFill>
                <a:latin typeface="Arial" pitchFamily="34" charset="0"/>
              </a:rPr>
              <a:t>Lichaam bestaat uit &gt;100 miljard cellen</a:t>
            </a:r>
          </a:p>
          <a:p>
            <a:pPr>
              <a:lnSpc>
                <a:spcPct val="80000"/>
              </a:lnSpc>
              <a:spcBef>
                <a:spcPts val="400"/>
              </a:spcBef>
              <a:defRPr/>
            </a:pPr>
            <a:endParaRPr lang="nl-NL" altLang="nl-NL" sz="1800" dirty="0">
              <a:solidFill>
                <a:schemeClr val="bg1"/>
              </a:solidFill>
              <a:latin typeface="Arial" pitchFamily="34" charset="0"/>
            </a:endParaRPr>
          </a:p>
          <a:p>
            <a:pPr>
              <a:lnSpc>
                <a:spcPct val="80000"/>
              </a:lnSpc>
              <a:spcBef>
                <a:spcPts val="400"/>
              </a:spcBef>
              <a:defRPr/>
            </a:pPr>
            <a:r>
              <a:rPr lang="nl-NL" altLang="nl-NL" sz="1800" dirty="0">
                <a:solidFill>
                  <a:schemeClr val="bg1"/>
                </a:solidFill>
                <a:latin typeface="Arial" pitchFamily="34" charset="0"/>
              </a:rPr>
              <a:t>Voortgekomen uit 1 cel</a:t>
            </a:r>
          </a:p>
          <a:p>
            <a:pPr>
              <a:lnSpc>
                <a:spcPct val="80000"/>
              </a:lnSpc>
              <a:spcBef>
                <a:spcPts val="400"/>
              </a:spcBef>
              <a:defRPr/>
            </a:pPr>
            <a:endParaRPr lang="nl-NL" altLang="nl-NL" sz="1800" dirty="0">
              <a:solidFill>
                <a:schemeClr val="bg1"/>
              </a:solidFill>
              <a:latin typeface="Arial" pitchFamily="34" charset="0"/>
            </a:endParaRPr>
          </a:p>
          <a:p>
            <a:pPr>
              <a:lnSpc>
                <a:spcPct val="80000"/>
              </a:lnSpc>
              <a:spcBef>
                <a:spcPts val="400"/>
              </a:spcBef>
              <a:defRPr/>
            </a:pPr>
            <a:r>
              <a:rPr lang="nl-NL" altLang="nl-NL" sz="1800" dirty="0">
                <a:solidFill>
                  <a:schemeClr val="bg1"/>
                </a:solidFill>
                <a:latin typeface="Arial" pitchFamily="34" charset="0"/>
              </a:rPr>
              <a:t>Bevruchte eicel is ultieme stamcel</a:t>
            </a:r>
          </a:p>
          <a:p>
            <a:pPr marL="0" indent="0">
              <a:lnSpc>
                <a:spcPct val="80000"/>
              </a:lnSpc>
              <a:spcBef>
                <a:spcPts val="400"/>
              </a:spcBef>
              <a:buNone/>
              <a:defRPr/>
            </a:pPr>
            <a:endParaRPr lang="nl-NL" altLang="nl-NL" sz="1800" dirty="0">
              <a:solidFill>
                <a:schemeClr val="bg1"/>
              </a:solidFill>
              <a:latin typeface="Arial" pitchFamily="34" charset="0"/>
            </a:endParaRPr>
          </a:p>
          <a:p>
            <a:pPr>
              <a:lnSpc>
                <a:spcPct val="80000"/>
              </a:lnSpc>
              <a:spcBef>
                <a:spcPts val="400"/>
              </a:spcBef>
              <a:defRPr/>
            </a:pPr>
            <a:endParaRPr lang="nl-NL" altLang="nl-NL" sz="1800" dirty="0">
              <a:solidFill>
                <a:schemeClr val="bg1"/>
              </a:solidFill>
              <a:latin typeface="Arial" pitchFamily="34" charset="0"/>
            </a:endParaRPr>
          </a:p>
          <a:p>
            <a:pPr>
              <a:lnSpc>
                <a:spcPct val="80000"/>
              </a:lnSpc>
              <a:spcBef>
                <a:spcPts val="400"/>
              </a:spcBef>
              <a:defRPr/>
            </a:pPr>
            <a:endParaRPr lang="nl-NL" altLang="nl-NL" sz="1800" dirty="0">
              <a:solidFill>
                <a:schemeClr val="bg1"/>
              </a:solidFill>
              <a:latin typeface="Arial" pitchFamily="34" charset="0"/>
            </a:endParaRPr>
          </a:p>
          <a:p>
            <a:pPr>
              <a:lnSpc>
                <a:spcPct val="80000"/>
              </a:lnSpc>
              <a:spcBef>
                <a:spcPts val="400"/>
              </a:spcBef>
              <a:defRPr/>
            </a:pPr>
            <a:r>
              <a:rPr lang="nl-NL" altLang="nl-NL" sz="1800" dirty="0" err="1">
                <a:solidFill>
                  <a:schemeClr val="bg1"/>
                </a:solidFill>
                <a:latin typeface="Arial" pitchFamily="34" charset="0"/>
              </a:rPr>
              <a:t>Embryonic</a:t>
            </a:r>
            <a:r>
              <a:rPr lang="nl-NL" altLang="nl-NL" sz="1800" dirty="0">
                <a:solidFill>
                  <a:schemeClr val="bg1"/>
                </a:solidFill>
                <a:latin typeface="Arial" pitchFamily="34" charset="0"/>
              </a:rPr>
              <a:t> stem </a:t>
            </a:r>
            <a:r>
              <a:rPr lang="nl-NL" altLang="nl-NL" sz="1800" dirty="0" err="1">
                <a:solidFill>
                  <a:schemeClr val="bg1"/>
                </a:solidFill>
                <a:latin typeface="Arial" pitchFamily="34" charset="0"/>
              </a:rPr>
              <a:t>cells</a:t>
            </a:r>
            <a:endParaRPr lang="nl-NL" altLang="nl-NL" sz="1800" dirty="0">
              <a:solidFill>
                <a:schemeClr val="bg1"/>
              </a:solidFill>
              <a:latin typeface="Arial" pitchFamily="34" charset="0"/>
            </a:endParaRPr>
          </a:p>
          <a:p>
            <a:pPr marL="0" indent="0">
              <a:lnSpc>
                <a:spcPct val="80000"/>
              </a:lnSpc>
              <a:spcBef>
                <a:spcPts val="400"/>
              </a:spcBef>
              <a:buNone/>
              <a:defRPr/>
            </a:pPr>
            <a:r>
              <a:rPr lang="nl-NL" altLang="nl-NL" sz="1800" dirty="0">
                <a:solidFill>
                  <a:schemeClr val="bg1"/>
                </a:solidFill>
                <a:latin typeface="Arial" pitchFamily="34" charset="0"/>
              </a:rPr>
              <a:t>			</a:t>
            </a:r>
          </a:p>
          <a:p>
            <a:pPr>
              <a:lnSpc>
                <a:spcPct val="80000"/>
              </a:lnSpc>
              <a:spcBef>
                <a:spcPts val="400"/>
              </a:spcBef>
              <a:defRPr/>
            </a:pPr>
            <a:r>
              <a:rPr lang="nl-NL" altLang="nl-NL" sz="1800" dirty="0">
                <a:solidFill>
                  <a:srgbClr val="FFFF00"/>
                </a:solidFill>
                <a:latin typeface="Arial" pitchFamily="34" charset="0"/>
              </a:rPr>
              <a:t>Adult stem </a:t>
            </a:r>
            <a:r>
              <a:rPr lang="nl-NL" altLang="nl-NL" sz="1800" dirty="0" err="1">
                <a:solidFill>
                  <a:srgbClr val="FFFF00"/>
                </a:solidFill>
                <a:latin typeface="Arial" pitchFamily="34" charset="0"/>
              </a:rPr>
              <a:t>cells</a:t>
            </a:r>
            <a:r>
              <a:rPr lang="nl-NL" altLang="nl-NL" sz="1800" dirty="0">
                <a:solidFill>
                  <a:srgbClr val="FFFF00"/>
                </a:solidFill>
                <a:latin typeface="Arial" pitchFamily="34" charset="0"/>
              </a:rPr>
              <a:t>  </a:t>
            </a:r>
            <a:r>
              <a:rPr lang="nl-NL" altLang="nl-NL" sz="1800" dirty="0">
                <a:solidFill>
                  <a:schemeClr val="bg1"/>
                </a:solidFill>
                <a:latin typeface="Arial" pitchFamily="34" charset="0"/>
              </a:rPr>
              <a:t>=&gt; veilig	 			</a:t>
            </a:r>
          </a:p>
          <a:p>
            <a:pPr>
              <a:lnSpc>
                <a:spcPct val="80000"/>
              </a:lnSpc>
              <a:spcBef>
                <a:spcPts val="400"/>
              </a:spcBef>
              <a:buNone/>
              <a:defRPr/>
            </a:pPr>
            <a:r>
              <a:rPr lang="nl-NL" altLang="nl-NL" sz="1800" dirty="0">
                <a:solidFill>
                  <a:schemeClr val="bg1"/>
                </a:solidFill>
                <a:latin typeface="Arial" pitchFamily="34" charset="0"/>
              </a:rPr>
              <a:t>	</a:t>
            </a:r>
          </a:p>
          <a:p>
            <a:pPr>
              <a:lnSpc>
                <a:spcPct val="80000"/>
              </a:lnSpc>
              <a:spcBef>
                <a:spcPts val="400"/>
              </a:spcBef>
              <a:defRPr/>
            </a:pPr>
            <a:r>
              <a:rPr lang="nl-NL" altLang="nl-NL" sz="1800" dirty="0" err="1">
                <a:solidFill>
                  <a:schemeClr val="bg1"/>
                </a:solidFill>
                <a:latin typeface="Arial" pitchFamily="34" charset="0"/>
              </a:rPr>
              <a:t>Induced</a:t>
            </a:r>
            <a:r>
              <a:rPr lang="nl-NL" altLang="nl-NL" sz="1800" dirty="0">
                <a:solidFill>
                  <a:schemeClr val="bg1"/>
                </a:solidFill>
                <a:latin typeface="Arial" pitchFamily="34" charset="0"/>
              </a:rPr>
              <a:t> pluripotent stem </a:t>
            </a:r>
            <a:r>
              <a:rPr lang="nl-NL" altLang="nl-NL" sz="1800" dirty="0" err="1">
                <a:solidFill>
                  <a:schemeClr val="bg1"/>
                </a:solidFill>
                <a:latin typeface="Arial" pitchFamily="34" charset="0"/>
              </a:rPr>
              <a:t>cells</a:t>
            </a:r>
            <a:r>
              <a:rPr lang="nl-NL" altLang="nl-NL" sz="1800" dirty="0">
                <a:solidFill>
                  <a:schemeClr val="bg1"/>
                </a:solidFill>
                <a:latin typeface="Arial" pitchFamily="34" charset="0"/>
              </a:rPr>
              <a:t> 	 			</a:t>
            </a:r>
          </a:p>
          <a:p>
            <a:pPr>
              <a:lnSpc>
                <a:spcPct val="80000"/>
              </a:lnSpc>
              <a:spcBef>
                <a:spcPts val="400"/>
              </a:spcBef>
              <a:buNone/>
              <a:defRPr/>
            </a:pPr>
            <a:r>
              <a:rPr lang="nl-NL" altLang="nl-NL" sz="1800" dirty="0">
                <a:solidFill>
                  <a:schemeClr val="bg1"/>
                </a:solidFill>
                <a:latin typeface="Arial" pitchFamily="34" charset="0"/>
              </a:rPr>
              <a:t>	</a:t>
            </a:r>
          </a:p>
          <a:p>
            <a:pPr>
              <a:lnSpc>
                <a:spcPct val="80000"/>
              </a:lnSpc>
              <a:spcBef>
                <a:spcPts val="400"/>
              </a:spcBef>
              <a:buNone/>
              <a:defRPr/>
            </a:pPr>
            <a:r>
              <a:rPr lang="nl-NL" altLang="nl-NL" sz="1800" dirty="0">
                <a:solidFill>
                  <a:schemeClr val="bg1"/>
                </a:solidFill>
                <a:latin typeface="Arial" pitchFamily="34" charset="0"/>
              </a:rPr>
              <a:t>=&gt; </a:t>
            </a:r>
            <a:r>
              <a:rPr lang="nl-NL" altLang="nl-NL" sz="1800" dirty="0" err="1">
                <a:solidFill>
                  <a:schemeClr val="bg1"/>
                </a:solidFill>
                <a:latin typeface="Arial" pitchFamily="34" charset="0"/>
              </a:rPr>
              <a:t>biotech</a:t>
            </a:r>
            <a:endParaRPr lang="nl-NL" altLang="nl-NL" sz="1800" dirty="0">
              <a:solidFill>
                <a:schemeClr val="bg1"/>
              </a:solidFill>
              <a:latin typeface="Arial" pitchFamily="34" charset="0"/>
            </a:endParaRPr>
          </a:p>
          <a:p>
            <a:pPr>
              <a:lnSpc>
                <a:spcPct val="80000"/>
              </a:lnSpc>
              <a:spcBef>
                <a:spcPts val="400"/>
              </a:spcBef>
              <a:defRPr/>
            </a:pPr>
            <a:endParaRPr lang="nl-NL" altLang="nl-NL" sz="1800" dirty="0">
              <a:solidFill>
                <a:schemeClr val="bg1"/>
              </a:solidFill>
              <a:latin typeface="Arial" pitchFamily="34" charset="0"/>
            </a:endParaRPr>
          </a:p>
        </p:txBody>
      </p:sp>
      <p:pic>
        <p:nvPicPr>
          <p:cNvPr id="17411" name="Picture 4" descr="330px-Stem_cell_treatments">
            <a:extLst>
              <a:ext uri="{FF2B5EF4-FFF2-40B4-BE49-F238E27FC236}">
                <a16:creationId xmlns:a16="http://schemas.microsoft.com/office/drawing/2014/main" id="{F0307B2A-55C5-4456-9F72-2B109928CE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8345" y="1673670"/>
            <a:ext cx="5265211" cy="4324458"/>
          </a:xfrm>
          <a:prstGeom prst="rect">
            <a:avLst/>
          </a:prstGeom>
          <a:solidFill>
            <a:schemeClr val="accent1"/>
          </a:solidFill>
          <a:ln>
            <a:noFill/>
          </a:ln>
        </p:spPr>
      </p:pic>
      <p:pic>
        <p:nvPicPr>
          <p:cNvPr id="7" name="Picture 2">
            <a:extLst>
              <a:ext uri="{FF2B5EF4-FFF2-40B4-BE49-F238E27FC236}">
                <a16:creationId xmlns:a16="http://schemas.microsoft.com/office/drawing/2014/main" id="{1E0258E5-886B-4065-9529-7DBA1345B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3977" y="332657"/>
            <a:ext cx="1249579" cy="111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el 1">
            <a:extLst>
              <a:ext uri="{FF2B5EF4-FFF2-40B4-BE49-F238E27FC236}">
                <a16:creationId xmlns:a16="http://schemas.microsoft.com/office/drawing/2014/main" id="{5FBAE9EF-452C-41E9-822C-23A1B1EE8B7D}"/>
              </a:ext>
            </a:extLst>
          </p:cNvPr>
          <p:cNvSpPr txBox="1">
            <a:spLocks/>
          </p:cNvSpPr>
          <p:nvPr/>
        </p:nvSpPr>
        <p:spPr>
          <a:xfrm>
            <a:off x="1525371" y="485775"/>
            <a:ext cx="7772400"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ltLang="nl-NL" sz="2800" dirty="0">
                <a:solidFill>
                  <a:schemeClr val="bg1"/>
                </a:solidFill>
                <a:latin typeface="Arial" panose="020B0604020202020204" pitchFamily="34" charset="0"/>
              </a:rPr>
              <a:t>Stamcel </a:t>
            </a:r>
            <a:r>
              <a:rPr lang="nl-NL" altLang="nl-NL" sz="2800" dirty="0">
                <a:solidFill>
                  <a:srgbClr val="FFFF00"/>
                </a:solidFill>
                <a:latin typeface="Arial" panose="020B0604020202020204" pitchFamily="34" charset="0"/>
              </a:rPr>
              <a:t>therapie</a:t>
            </a:r>
          </a:p>
        </p:txBody>
      </p:sp>
    </p:spTree>
    <p:extLst>
      <p:ext uri="{BB962C8B-B14F-4D97-AF65-F5344CB8AC3E}">
        <p14:creationId xmlns:p14="http://schemas.microsoft.com/office/powerpoint/2010/main" val="428407895"/>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inhoud 2">
            <a:extLst>
              <a:ext uri="{FF2B5EF4-FFF2-40B4-BE49-F238E27FC236}">
                <a16:creationId xmlns:a16="http://schemas.microsoft.com/office/drawing/2014/main" id="{6D5E92A7-DCA7-4EFF-AB5C-F768A69076FC}"/>
              </a:ext>
            </a:extLst>
          </p:cNvPr>
          <p:cNvSpPr txBox="1">
            <a:spLocks noGrp="1"/>
          </p:cNvSpPr>
          <p:nvPr>
            <p:ph idx="1"/>
          </p:nvPr>
        </p:nvSpPr>
        <p:spPr>
          <a:xfrm>
            <a:off x="838200" y="1880394"/>
            <a:ext cx="4434635" cy="3097212"/>
          </a:xfrm>
        </p:spPr>
        <p:txBody>
          <a:bodyPr>
            <a:noAutofit/>
          </a:bodyPr>
          <a:lstStyle/>
          <a:p>
            <a:pPr marL="0" indent="0">
              <a:buNone/>
            </a:pPr>
            <a:r>
              <a:rPr lang="en-US" altLang="nl-NL" sz="1800" dirty="0">
                <a:solidFill>
                  <a:schemeClr val="bg1"/>
                </a:solidFill>
                <a:latin typeface="Arial" panose="020B0604020202020204" pitchFamily="34" charset="0"/>
              </a:rPr>
              <a:t>John B. Gurdon and Shinya Yamanaka (Nobel al </a:t>
            </a:r>
            <a:r>
              <a:rPr lang="en-US" altLang="nl-NL" sz="1800" dirty="0" err="1">
                <a:solidFill>
                  <a:schemeClr val="bg1"/>
                </a:solidFill>
                <a:latin typeface="Arial" panose="020B0604020202020204" pitchFamily="34" charset="0"/>
              </a:rPr>
              <a:t>binnen</a:t>
            </a:r>
            <a:r>
              <a:rPr lang="en-US" altLang="nl-NL" sz="1800" dirty="0">
                <a:solidFill>
                  <a:schemeClr val="bg1"/>
                </a:solidFill>
                <a:latin typeface="Arial" panose="020B0604020202020204" pitchFamily="34" charset="0"/>
              </a:rPr>
              <a:t> 10 </a:t>
            </a:r>
            <a:r>
              <a:rPr lang="en-US" altLang="nl-NL" sz="1800" dirty="0" err="1">
                <a:solidFill>
                  <a:schemeClr val="bg1"/>
                </a:solidFill>
                <a:latin typeface="Arial" panose="020B0604020202020204" pitchFamily="34" charset="0"/>
              </a:rPr>
              <a:t>jaar</a:t>
            </a:r>
            <a:r>
              <a:rPr lang="en-US" altLang="nl-NL" sz="1800" dirty="0">
                <a:solidFill>
                  <a:schemeClr val="bg1"/>
                </a:solidFill>
                <a:latin typeface="Arial" panose="020B0604020202020204" pitchFamily="34" charset="0"/>
              </a:rPr>
              <a:t> </a:t>
            </a:r>
            <a:r>
              <a:rPr lang="en-US" altLang="nl-NL" sz="1800" dirty="0" err="1">
                <a:solidFill>
                  <a:schemeClr val="bg1"/>
                </a:solidFill>
                <a:latin typeface="Arial" panose="020B0604020202020204" pitchFamily="34" charset="0"/>
              </a:rPr>
              <a:t>na</a:t>
            </a:r>
            <a:r>
              <a:rPr lang="en-US" altLang="nl-NL" sz="1800" dirty="0">
                <a:solidFill>
                  <a:schemeClr val="bg1"/>
                </a:solidFill>
                <a:latin typeface="Arial" panose="020B0604020202020204" pitchFamily="34" charset="0"/>
              </a:rPr>
              <a:t> </a:t>
            </a:r>
            <a:r>
              <a:rPr lang="en-US" altLang="nl-NL" sz="1800" dirty="0" err="1">
                <a:solidFill>
                  <a:schemeClr val="bg1"/>
                </a:solidFill>
                <a:latin typeface="Arial" panose="020B0604020202020204" pitchFamily="34" charset="0"/>
              </a:rPr>
              <a:t>ontdekking</a:t>
            </a:r>
            <a:r>
              <a:rPr lang="en-US" altLang="nl-NL" sz="1800" dirty="0">
                <a:solidFill>
                  <a:schemeClr val="bg1"/>
                </a:solidFill>
                <a:latin typeface="Arial" panose="020B0604020202020204" pitchFamily="34" charset="0"/>
              </a:rPr>
              <a:t>!)</a:t>
            </a:r>
          </a:p>
          <a:p>
            <a:pPr marL="0" indent="0">
              <a:buNone/>
            </a:pPr>
            <a:endParaRPr lang="en-US" altLang="nl-NL" sz="1800" dirty="0">
              <a:solidFill>
                <a:schemeClr val="bg1"/>
              </a:solidFill>
              <a:latin typeface="Arial" panose="020B0604020202020204" pitchFamily="34" charset="0"/>
            </a:endParaRPr>
          </a:p>
          <a:p>
            <a:pPr marL="0" indent="0">
              <a:buNone/>
            </a:pPr>
            <a:r>
              <a:rPr lang="en-US" altLang="nl-NL" sz="1800" dirty="0">
                <a:solidFill>
                  <a:schemeClr val="bg1"/>
                </a:solidFill>
                <a:latin typeface="Arial" panose="020B0604020202020204" pitchFamily="34" charset="0"/>
              </a:rPr>
              <a:t>Mature cells can be reprogrammed (</a:t>
            </a:r>
            <a:r>
              <a:rPr lang="en-US" altLang="nl-NL" sz="1800" dirty="0" err="1">
                <a:solidFill>
                  <a:schemeClr val="bg1"/>
                </a:solidFill>
                <a:latin typeface="Arial" panose="020B0604020202020204" pitchFamily="34" charset="0"/>
              </a:rPr>
              <a:t>iPS</a:t>
            </a:r>
            <a:r>
              <a:rPr lang="en-US" altLang="nl-NL" sz="1800" dirty="0">
                <a:solidFill>
                  <a:schemeClr val="bg1"/>
                </a:solidFill>
                <a:latin typeface="Arial" panose="020B0604020202020204" pitchFamily="34" charset="0"/>
              </a:rPr>
              <a:t>) to become pluripotent</a:t>
            </a:r>
          </a:p>
          <a:p>
            <a:pPr marL="0" indent="0">
              <a:buNone/>
            </a:pPr>
            <a:endParaRPr lang="en-US" altLang="nl-NL" sz="1800" dirty="0">
              <a:solidFill>
                <a:schemeClr val="bg1"/>
              </a:solidFill>
              <a:latin typeface="Arial" panose="020B0604020202020204" pitchFamily="34" charset="0"/>
            </a:endParaRPr>
          </a:p>
          <a:p>
            <a:pPr marL="0" indent="0">
              <a:buNone/>
            </a:pPr>
            <a:r>
              <a:rPr lang="en-US" altLang="nl-NL" sz="1800" dirty="0">
                <a:solidFill>
                  <a:srgbClr val="FFFF00"/>
                </a:solidFill>
                <a:latin typeface="Arial" panose="020B0604020202020204" pitchFamily="34" charset="0"/>
              </a:rPr>
              <a:t>Elke </a:t>
            </a:r>
            <a:r>
              <a:rPr lang="en-US" altLang="nl-NL" sz="1800" dirty="0" err="1">
                <a:solidFill>
                  <a:srgbClr val="FFFF00"/>
                </a:solidFill>
                <a:latin typeface="Arial" panose="020B0604020202020204" pitchFamily="34" charset="0"/>
              </a:rPr>
              <a:t>cel</a:t>
            </a:r>
            <a:r>
              <a:rPr lang="en-US" altLang="nl-NL" sz="1800" dirty="0">
                <a:solidFill>
                  <a:srgbClr val="FFFF00"/>
                </a:solidFill>
                <a:latin typeface="Arial" panose="020B0604020202020204" pitchFamily="34" charset="0"/>
              </a:rPr>
              <a:t> </a:t>
            </a:r>
            <a:r>
              <a:rPr lang="en-US" altLang="nl-NL" sz="1800" dirty="0" err="1">
                <a:solidFill>
                  <a:srgbClr val="FFFF00"/>
                </a:solidFill>
                <a:latin typeface="Arial" panose="020B0604020202020204" pitchFamily="34" charset="0"/>
              </a:rPr>
              <a:t>heeft</a:t>
            </a:r>
            <a:r>
              <a:rPr lang="en-US" altLang="nl-NL" sz="1800" dirty="0">
                <a:solidFill>
                  <a:srgbClr val="FFFF00"/>
                </a:solidFill>
                <a:latin typeface="Arial" panose="020B0604020202020204" pitchFamily="34" charset="0"/>
              </a:rPr>
              <a:t> </a:t>
            </a:r>
            <a:r>
              <a:rPr lang="en-US" altLang="nl-NL" sz="1800" dirty="0" err="1">
                <a:solidFill>
                  <a:srgbClr val="FFFF00"/>
                </a:solidFill>
                <a:latin typeface="Arial" panose="020B0604020202020204" pitchFamily="34" charset="0"/>
              </a:rPr>
              <a:t>nog</a:t>
            </a:r>
            <a:r>
              <a:rPr lang="en-US" altLang="nl-NL" sz="1800" dirty="0">
                <a:solidFill>
                  <a:srgbClr val="FFFF00"/>
                </a:solidFill>
                <a:latin typeface="Arial" panose="020B0604020202020204" pitchFamily="34" charset="0"/>
              </a:rPr>
              <a:t> al het DNA</a:t>
            </a:r>
          </a:p>
          <a:p>
            <a:pPr marL="0" indent="0">
              <a:buNone/>
            </a:pPr>
            <a:endParaRPr lang="en-US" altLang="nl-NL" sz="1800" dirty="0">
              <a:solidFill>
                <a:schemeClr val="bg1"/>
              </a:solidFill>
              <a:latin typeface="Arial" panose="020B0604020202020204" pitchFamily="34" charset="0"/>
            </a:endParaRPr>
          </a:p>
          <a:p>
            <a:pPr marL="0" indent="0">
              <a:buNone/>
            </a:pPr>
            <a:r>
              <a:rPr lang="en-US" altLang="nl-NL" sz="1800" dirty="0">
                <a:solidFill>
                  <a:schemeClr val="bg1"/>
                </a:solidFill>
                <a:latin typeface="Arial" panose="020B0604020202020204" pitchFamily="34" charset="0"/>
              </a:rPr>
              <a:t>Patient </a:t>
            </a:r>
            <a:r>
              <a:rPr lang="en-US" altLang="nl-NL" sz="1800" dirty="0" err="1">
                <a:solidFill>
                  <a:schemeClr val="bg1"/>
                </a:solidFill>
                <a:latin typeface="Arial" panose="020B0604020202020204" pitchFamily="34" charset="0"/>
              </a:rPr>
              <a:t>levert</a:t>
            </a:r>
            <a:r>
              <a:rPr lang="en-US" altLang="nl-NL" sz="1800" dirty="0">
                <a:solidFill>
                  <a:schemeClr val="bg1"/>
                </a:solidFill>
                <a:latin typeface="Arial" panose="020B0604020202020204" pitchFamily="34" charset="0"/>
              </a:rPr>
              <a:t> eigen </a:t>
            </a:r>
            <a:r>
              <a:rPr lang="en-US" altLang="nl-NL" sz="1800" dirty="0" err="1">
                <a:solidFill>
                  <a:schemeClr val="bg1"/>
                </a:solidFill>
                <a:latin typeface="Arial" panose="020B0604020202020204" pitchFamily="34" charset="0"/>
              </a:rPr>
              <a:t>materiaal</a:t>
            </a:r>
            <a:r>
              <a:rPr lang="en-US" altLang="nl-NL" sz="1800" dirty="0">
                <a:solidFill>
                  <a:schemeClr val="bg1"/>
                </a:solidFill>
                <a:latin typeface="Arial" panose="020B0604020202020204" pitchFamily="34" charset="0"/>
              </a:rPr>
              <a:t> </a:t>
            </a:r>
            <a:r>
              <a:rPr lang="en-US" altLang="nl-NL" sz="1800" dirty="0" err="1">
                <a:solidFill>
                  <a:schemeClr val="bg1"/>
                </a:solidFill>
                <a:latin typeface="Arial" panose="020B0604020202020204" pitchFamily="34" charset="0"/>
              </a:rPr>
              <a:t>voor</a:t>
            </a:r>
            <a:r>
              <a:rPr lang="en-US" altLang="nl-NL" sz="1800" dirty="0">
                <a:solidFill>
                  <a:schemeClr val="bg1"/>
                </a:solidFill>
                <a:latin typeface="Arial" panose="020B0604020202020204" pitchFamily="34" charset="0"/>
              </a:rPr>
              <a:t> </a:t>
            </a:r>
            <a:r>
              <a:rPr lang="en-US" altLang="nl-NL" sz="1800" dirty="0" err="1">
                <a:solidFill>
                  <a:schemeClr val="bg1"/>
                </a:solidFill>
                <a:latin typeface="Arial" panose="020B0604020202020204" pitchFamily="34" charset="0"/>
              </a:rPr>
              <a:t>therapie</a:t>
            </a:r>
            <a:r>
              <a:rPr lang="en-US" altLang="nl-NL" sz="1800" dirty="0">
                <a:solidFill>
                  <a:schemeClr val="bg1"/>
                </a:solidFill>
                <a:latin typeface="Arial" panose="020B0604020202020204" pitchFamily="34" charset="0"/>
              </a:rPr>
              <a:t> !</a:t>
            </a: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altLang="nl-NL" sz="1800" dirty="0">
              <a:solidFill>
                <a:schemeClr val="bg1"/>
              </a:solidFill>
              <a:latin typeface="Arial" panose="020B0604020202020204" pitchFamily="34" charset="0"/>
            </a:endParaRPr>
          </a:p>
          <a:p>
            <a:pPr marL="0" indent="0">
              <a:buNone/>
            </a:pPr>
            <a:endParaRPr altLang="nl-NL" sz="1800" dirty="0">
              <a:solidFill>
                <a:schemeClr val="bg1"/>
              </a:solidFill>
              <a:latin typeface="Arial" panose="020B0604020202020204" pitchFamily="34" charset="0"/>
            </a:endParaRPr>
          </a:p>
          <a:p>
            <a:pPr marL="0" indent="0">
              <a:buNone/>
            </a:pPr>
            <a:endParaRPr altLang="nl-NL" sz="1800" dirty="0">
              <a:solidFill>
                <a:schemeClr val="bg1"/>
              </a:solidFill>
              <a:latin typeface="Arial" panose="020B0604020202020204" pitchFamily="34" charset="0"/>
            </a:endParaRPr>
          </a:p>
        </p:txBody>
      </p:sp>
      <p:pic>
        <p:nvPicPr>
          <p:cNvPr id="27651" name="Picture 3">
            <a:extLst>
              <a:ext uri="{FF2B5EF4-FFF2-40B4-BE49-F238E27FC236}">
                <a16:creationId xmlns:a16="http://schemas.microsoft.com/office/drawing/2014/main" id="{E372E393-D0C3-4183-A3AD-5932D773CE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1874" y="53975"/>
            <a:ext cx="4727575" cy="67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itel 1">
            <a:extLst>
              <a:ext uri="{FF2B5EF4-FFF2-40B4-BE49-F238E27FC236}">
                <a16:creationId xmlns:a16="http://schemas.microsoft.com/office/drawing/2014/main" id="{D9B34493-DC0F-4976-AF64-ECFC1BAA3EC7}"/>
              </a:ext>
            </a:extLst>
          </p:cNvPr>
          <p:cNvSpPr txBox="1">
            <a:spLocks noGrp="1"/>
          </p:cNvSpPr>
          <p:nvPr>
            <p:ph type="title"/>
          </p:nvPr>
        </p:nvSpPr>
        <p:spPr/>
        <p:txBody>
          <a:bodyPr>
            <a:normAutofit/>
          </a:bodyPr>
          <a:lstStyle/>
          <a:p>
            <a:pPr eaLnBrk="1" hangingPunct="1"/>
            <a:r>
              <a:rPr altLang="nl-NL" sz="2800" dirty="0" err="1">
                <a:latin typeface="Arial" panose="020B0604020202020204" pitchFamily="34" charset="0"/>
              </a:rPr>
              <a:t>Stamcel</a:t>
            </a:r>
            <a:r>
              <a:rPr altLang="nl-NL" sz="2800" dirty="0">
                <a:latin typeface="Arial" panose="020B0604020202020204" pitchFamily="34" charset="0"/>
              </a:rPr>
              <a:t> Nobel 2012</a:t>
            </a: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562345" y="6093297"/>
            <a:ext cx="6589776" cy="646331"/>
          </a:xfrm>
          <a:prstGeom prst="rect">
            <a:avLst/>
          </a:prstGeom>
          <a:solidFill>
            <a:srgbClr val="00B0F0"/>
          </a:solidFill>
        </p:spPr>
        <p:txBody>
          <a:bodyPr wrap="square" rtlCol="0">
            <a:spAutoFit/>
          </a:bodyPr>
          <a:lstStyle/>
          <a:p>
            <a:r>
              <a:rPr lang="nl-NL" dirty="0">
                <a:hlinkClick r:id="rId2"/>
              </a:rPr>
              <a:t>https://www.ncbi.nlm.nih.gov/pmc/articles/PMC6501244/</a:t>
            </a:r>
            <a:endParaRPr lang="nl-NL" dirty="0"/>
          </a:p>
          <a:p>
            <a:r>
              <a:rPr lang="nl-NL" dirty="0">
                <a:hlinkClick r:id="rId3"/>
              </a:rPr>
              <a:t>https://www.ncbi.nlm.nih.gov/pmc/articles/PMC6784492/</a:t>
            </a:r>
            <a:endParaRPr lang="nl-NL" dirty="0"/>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345" y="118372"/>
            <a:ext cx="6589776"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662086" y="548391"/>
            <a:ext cx="2608403" cy="954107"/>
          </a:xfrm>
          <a:prstGeom prst="rect">
            <a:avLst/>
          </a:prstGeom>
          <a:noFill/>
        </p:spPr>
        <p:txBody>
          <a:bodyPr wrap="square" rtlCol="0">
            <a:spAutoFit/>
          </a:bodyPr>
          <a:lstStyle/>
          <a:p>
            <a:r>
              <a:rPr lang="nl-NL" sz="2800" dirty="0" err="1">
                <a:solidFill>
                  <a:schemeClr val="bg1"/>
                </a:solidFill>
              </a:rPr>
              <a:t>Organoids</a:t>
            </a:r>
            <a:r>
              <a:rPr lang="nl-NL" sz="2800" dirty="0">
                <a:solidFill>
                  <a:schemeClr val="bg1"/>
                </a:solidFill>
              </a:rPr>
              <a:t> </a:t>
            </a:r>
            <a:r>
              <a:rPr lang="nl-NL" sz="2800" dirty="0" err="1">
                <a:solidFill>
                  <a:schemeClr val="bg1"/>
                </a:solidFill>
              </a:rPr>
              <a:t>and</a:t>
            </a:r>
            <a:r>
              <a:rPr lang="nl-NL" sz="2800" dirty="0">
                <a:solidFill>
                  <a:schemeClr val="bg1"/>
                </a:solidFill>
              </a:rPr>
              <a:t> </a:t>
            </a:r>
            <a:r>
              <a:rPr lang="nl-NL" sz="2800" u="sng" dirty="0" err="1">
                <a:solidFill>
                  <a:schemeClr val="bg1"/>
                </a:solidFill>
              </a:rPr>
              <a:t>self-organisation</a:t>
            </a:r>
            <a:endParaRPr lang="nl-NL" sz="2800" u="sng" dirty="0">
              <a:solidFill>
                <a:schemeClr val="bg1"/>
              </a:solidFill>
            </a:endParaRPr>
          </a:p>
        </p:txBody>
      </p:sp>
      <p:sp>
        <p:nvSpPr>
          <p:cNvPr id="4" name="Tekstvak 3"/>
          <p:cNvSpPr txBox="1"/>
          <p:nvPr/>
        </p:nvSpPr>
        <p:spPr>
          <a:xfrm>
            <a:off x="961078" y="2920009"/>
            <a:ext cx="1656184" cy="646331"/>
          </a:xfrm>
          <a:prstGeom prst="rect">
            <a:avLst/>
          </a:prstGeom>
          <a:noFill/>
        </p:spPr>
        <p:txBody>
          <a:bodyPr wrap="square" rtlCol="0">
            <a:spAutoFit/>
          </a:bodyPr>
          <a:lstStyle/>
          <a:p>
            <a:r>
              <a:rPr lang="nl-NL" dirty="0">
                <a:solidFill>
                  <a:srgbClr val="FFFF00"/>
                </a:solidFill>
              </a:rPr>
              <a:t>Life is </a:t>
            </a:r>
          </a:p>
          <a:p>
            <a:r>
              <a:rPr lang="nl-NL" dirty="0" err="1">
                <a:solidFill>
                  <a:srgbClr val="FFFF00"/>
                </a:solidFill>
              </a:rPr>
              <a:t>self</a:t>
            </a:r>
            <a:r>
              <a:rPr lang="nl-NL" dirty="0">
                <a:solidFill>
                  <a:srgbClr val="FFFF00"/>
                </a:solidFill>
              </a:rPr>
              <a:t> </a:t>
            </a:r>
            <a:r>
              <a:rPr lang="nl-NL" dirty="0" err="1">
                <a:solidFill>
                  <a:srgbClr val="FFFF00"/>
                </a:solidFill>
              </a:rPr>
              <a:t>organizing</a:t>
            </a:r>
            <a:endParaRPr lang="nl-NL" dirty="0">
              <a:solidFill>
                <a:srgbClr val="FFFF00"/>
              </a:solidFill>
            </a:endParaRPr>
          </a:p>
        </p:txBody>
      </p:sp>
      <p:pic>
        <p:nvPicPr>
          <p:cNvPr id="6" name="Picture 2">
            <a:extLst>
              <a:ext uri="{FF2B5EF4-FFF2-40B4-BE49-F238E27FC236}">
                <a16:creationId xmlns:a16="http://schemas.microsoft.com/office/drawing/2014/main" id="{5891E8A9-63E6-493A-A4DB-828F52CB80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3977" y="332657"/>
            <a:ext cx="1249579" cy="111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3699119"/>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a:extLst>
              <a:ext uri="{FF2B5EF4-FFF2-40B4-BE49-F238E27FC236}">
                <a16:creationId xmlns:a16="http://schemas.microsoft.com/office/drawing/2014/main" id="{DFBC1A3E-3900-4EF4-8B84-2B3A9D0D2708}"/>
              </a:ext>
            </a:extLst>
          </p:cNvPr>
          <p:cNvSpPr txBox="1">
            <a:spLocks noGrp="1"/>
          </p:cNvSpPr>
          <p:nvPr>
            <p:ph type="title"/>
          </p:nvPr>
        </p:nvSpPr>
        <p:spPr/>
        <p:txBody>
          <a:bodyPr>
            <a:normAutofit/>
          </a:bodyPr>
          <a:lstStyle/>
          <a:p>
            <a:r>
              <a:rPr altLang="nl-NL" sz="2800" dirty="0" err="1">
                <a:solidFill>
                  <a:schemeClr val="bg1"/>
                </a:solidFill>
                <a:latin typeface="Arial" panose="020B0604020202020204" pitchFamily="34" charset="0"/>
              </a:rPr>
              <a:t>Stamcellen</a:t>
            </a:r>
            <a:r>
              <a:rPr lang="nl-NL" altLang="nl-NL" sz="2800" dirty="0">
                <a:solidFill>
                  <a:schemeClr val="bg1"/>
                </a:solidFill>
                <a:latin typeface="Arial" panose="020B0604020202020204" pitchFamily="34" charset="0"/>
              </a:rPr>
              <a:t>:</a:t>
            </a:r>
            <a:br>
              <a:rPr altLang="nl-NL" sz="2800" dirty="0">
                <a:solidFill>
                  <a:schemeClr val="bg1"/>
                </a:solidFill>
                <a:latin typeface="Arial" panose="020B0604020202020204" pitchFamily="34" charset="0"/>
              </a:rPr>
            </a:br>
            <a:r>
              <a:rPr altLang="nl-NL" sz="2800" dirty="0" err="1">
                <a:solidFill>
                  <a:schemeClr val="bg1"/>
                </a:solidFill>
                <a:latin typeface="Arial" panose="020B0604020202020204" pitchFamily="34" charset="0"/>
              </a:rPr>
              <a:t>Kanker</a:t>
            </a:r>
            <a:r>
              <a:rPr altLang="nl-NL" sz="2800" dirty="0">
                <a:solidFill>
                  <a:schemeClr val="bg1"/>
                </a:solidFill>
                <a:latin typeface="Arial" panose="020B0604020202020204" pitchFamily="34" charset="0"/>
              </a:rPr>
              <a:t> </a:t>
            </a:r>
            <a:r>
              <a:rPr altLang="nl-NL" sz="2800" dirty="0" err="1">
                <a:solidFill>
                  <a:schemeClr val="bg1"/>
                </a:solidFill>
                <a:latin typeface="Arial" panose="020B0604020202020204" pitchFamily="34" charset="0"/>
              </a:rPr>
              <a:t>en</a:t>
            </a:r>
            <a:r>
              <a:rPr altLang="nl-NL" sz="2800" dirty="0">
                <a:solidFill>
                  <a:schemeClr val="bg1"/>
                </a:solidFill>
                <a:latin typeface="Arial" panose="020B0604020202020204" pitchFamily="34" charset="0"/>
              </a:rPr>
              <a:t> </a:t>
            </a:r>
            <a:r>
              <a:rPr altLang="nl-NL" sz="2800" dirty="0" err="1">
                <a:solidFill>
                  <a:schemeClr val="bg1"/>
                </a:solidFill>
                <a:latin typeface="Arial" panose="020B0604020202020204" pitchFamily="34" charset="0"/>
              </a:rPr>
              <a:t>veroudering</a:t>
            </a:r>
            <a:endParaRPr altLang="nl-NL" sz="2800" dirty="0">
              <a:solidFill>
                <a:schemeClr val="bg1"/>
              </a:solidFill>
              <a:latin typeface="Arial" panose="020B0604020202020204" pitchFamily="34" charset="0"/>
            </a:endParaRPr>
          </a:p>
        </p:txBody>
      </p:sp>
      <p:sp>
        <p:nvSpPr>
          <p:cNvPr id="40963" name="Tijdelijke aanduiding voor inhoud 2">
            <a:extLst>
              <a:ext uri="{FF2B5EF4-FFF2-40B4-BE49-F238E27FC236}">
                <a16:creationId xmlns:a16="http://schemas.microsoft.com/office/drawing/2014/main" id="{D325DC2A-45D7-4676-9CF0-2B4B8C473347}"/>
              </a:ext>
            </a:extLst>
          </p:cNvPr>
          <p:cNvSpPr txBox="1">
            <a:spLocks noGrp="1"/>
          </p:cNvSpPr>
          <p:nvPr>
            <p:ph idx="1"/>
          </p:nvPr>
        </p:nvSpPr>
        <p:spPr>
          <a:xfrm>
            <a:off x="646300" y="1799104"/>
            <a:ext cx="8596312" cy="4114800"/>
          </a:xfrm>
        </p:spPr>
        <p:txBody>
          <a:bodyPr>
            <a:normAutofit/>
          </a:bodyPr>
          <a:lstStyle/>
          <a:p>
            <a:r>
              <a:rPr altLang="nl-NL" sz="1800" dirty="0" err="1">
                <a:solidFill>
                  <a:schemeClr val="bg1"/>
                </a:solidFill>
                <a:latin typeface="Arial" panose="020B0604020202020204" pitchFamily="34" charset="0"/>
              </a:rPr>
              <a:t>Stamcellen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kunnen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nog</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volop</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delen</a:t>
            </a:r>
            <a:r>
              <a:rPr altLang="nl-NL" sz="1800" dirty="0">
                <a:solidFill>
                  <a:schemeClr val="bg1"/>
                </a:solidFill>
                <a:latin typeface="Arial" panose="020B0604020202020204" pitchFamily="34" charset="0"/>
              </a:rPr>
              <a:t>. </a:t>
            </a:r>
            <a:r>
              <a:rPr lang="nl-NL" altLang="nl-NL" sz="1800" dirty="0">
                <a:solidFill>
                  <a:schemeClr val="bg1"/>
                </a:solidFill>
                <a:latin typeface="Arial" panose="020B0604020202020204" pitchFamily="34" charset="0"/>
              </a:rPr>
              <a:t>Maar o</a:t>
            </a:r>
            <a:r>
              <a:rPr altLang="nl-NL" sz="1800" dirty="0" err="1">
                <a:solidFill>
                  <a:schemeClr val="bg1"/>
                </a:solidFill>
                <a:latin typeface="Arial" panose="020B0604020202020204" pitchFamily="34" charset="0"/>
              </a:rPr>
              <a:t>ngecontroleerd</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delen</a:t>
            </a:r>
            <a:r>
              <a:rPr altLang="nl-NL" sz="1800" dirty="0">
                <a:solidFill>
                  <a:schemeClr val="bg1"/>
                </a:solidFill>
                <a:latin typeface="Arial" panose="020B0604020202020204" pitchFamily="34" charset="0"/>
              </a:rPr>
              <a:t> = </a:t>
            </a:r>
            <a:r>
              <a:rPr altLang="nl-NL" sz="1800" dirty="0" err="1">
                <a:solidFill>
                  <a:schemeClr val="bg1"/>
                </a:solidFill>
                <a:latin typeface="Arial" panose="020B0604020202020204" pitchFamily="34" charset="0"/>
              </a:rPr>
              <a:t>kanker</a:t>
            </a:r>
            <a:r>
              <a:rPr altLang="nl-NL" sz="1800" dirty="0">
                <a:solidFill>
                  <a:schemeClr val="bg1"/>
                </a:solidFill>
                <a:latin typeface="Arial" panose="020B0604020202020204" pitchFamily="34" charset="0"/>
              </a:rPr>
              <a:t>   </a:t>
            </a:r>
            <a:endParaRPr lang="nl-NL" altLang="nl-NL" sz="1800" dirty="0">
              <a:solidFill>
                <a:schemeClr val="bg1"/>
              </a:solidFill>
              <a:latin typeface="Arial" panose="020B0604020202020204" pitchFamily="34" charset="0"/>
            </a:endParaRPr>
          </a:p>
          <a:p>
            <a:pPr marL="0" indent="0">
              <a:buNone/>
            </a:pPr>
            <a:r>
              <a:rPr altLang="nl-NL" sz="1800" dirty="0">
                <a:solidFill>
                  <a:srgbClr val="FFFF00"/>
                </a:solidFill>
                <a:latin typeface="Arial" panose="020B0604020202020204" pitchFamily="34" charset="0"/>
              </a:rPr>
              <a:t>=&gt; </a:t>
            </a:r>
            <a:r>
              <a:rPr altLang="nl-NL" sz="1800" dirty="0" err="1">
                <a:solidFill>
                  <a:srgbClr val="FFFF00"/>
                </a:solidFill>
                <a:latin typeface="Arial" panose="020B0604020202020204" pitchFamily="34" charset="0"/>
              </a:rPr>
              <a:t>stamcel</a:t>
            </a:r>
            <a:r>
              <a:rPr altLang="nl-NL" sz="1800" dirty="0">
                <a:solidFill>
                  <a:srgbClr val="FFFF00"/>
                </a:solidFill>
                <a:latin typeface="Arial" panose="020B0604020202020204" pitchFamily="34" charset="0"/>
              </a:rPr>
              <a:t> </a:t>
            </a:r>
            <a:r>
              <a:rPr altLang="nl-NL" sz="1800" dirty="0" err="1">
                <a:solidFill>
                  <a:srgbClr val="FFFF00"/>
                </a:solidFill>
                <a:latin typeface="Arial" panose="020B0604020202020204" pitchFamily="34" charset="0"/>
              </a:rPr>
              <a:t>controle</a:t>
            </a:r>
            <a:r>
              <a:rPr altLang="nl-NL" sz="1800" dirty="0">
                <a:solidFill>
                  <a:srgbClr val="FFFF00"/>
                </a:solidFill>
                <a:latin typeface="Arial" panose="020B0604020202020204" pitchFamily="34" charset="0"/>
              </a:rPr>
              <a:t> is </a:t>
            </a:r>
            <a:r>
              <a:rPr altLang="nl-NL" sz="1800" dirty="0" err="1">
                <a:solidFill>
                  <a:srgbClr val="FFFF00"/>
                </a:solidFill>
                <a:latin typeface="Arial" panose="020B0604020202020204" pitchFamily="34" charset="0"/>
              </a:rPr>
              <a:t>essentieel</a:t>
            </a:r>
            <a:r>
              <a:rPr lang="nl-NL" altLang="nl-NL" sz="1800" dirty="0">
                <a:solidFill>
                  <a:srgbClr val="FFFF00"/>
                </a:solidFill>
                <a:latin typeface="Arial" panose="020B0604020202020204" pitchFamily="34" charset="0"/>
              </a:rPr>
              <a:t> (Niche!)</a:t>
            </a:r>
          </a:p>
          <a:p>
            <a:pPr marL="0" indent="0">
              <a:buNone/>
            </a:pPr>
            <a:r>
              <a:rPr lang="nl-NL" altLang="nl-NL" sz="1800" dirty="0">
                <a:solidFill>
                  <a:srgbClr val="FFFF00"/>
                </a:solidFill>
                <a:latin typeface="Arial" panose="020B0604020202020204" pitchFamily="34" charset="0"/>
              </a:rPr>
              <a:t>=&gt; Niche is de biologische vinding die er voor zorgt dat we zo oud kunnen worden</a:t>
            </a:r>
            <a:endParaRPr altLang="nl-NL" sz="1800" dirty="0">
              <a:solidFill>
                <a:srgbClr val="FFFF00"/>
              </a:solidFill>
              <a:latin typeface="Arial" panose="020B0604020202020204" pitchFamily="34" charset="0"/>
            </a:endParaRPr>
          </a:p>
          <a:p>
            <a:endParaRPr altLang="nl-NL" sz="1800" dirty="0">
              <a:solidFill>
                <a:schemeClr val="bg1"/>
              </a:solidFill>
              <a:latin typeface="Arial" panose="020B0604020202020204" pitchFamily="34" charset="0"/>
            </a:endParaRPr>
          </a:p>
          <a:p>
            <a:r>
              <a:rPr altLang="nl-NL" sz="1800" dirty="0" err="1">
                <a:solidFill>
                  <a:schemeClr val="bg1"/>
                </a:solidFill>
                <a:latin typeface="Arial" panose="020B0604020202020204" pitchFamily="34" charset="0"/>
              </a:rPr>
              <a:t>Te</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sterke</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stamcelcontrole</a:t>
            </a:r>
            <a:r>
              <a:rPr altLang="nl-NL" sz="1800" dirty="0">
                <a:solidFill>
                  <a:schemeClr val="bg1"/>
                </a:solidFill>
                <a:latin typeface="Arial" panose="020B0604020202020204" pitchFamily="34" charset="0"/>
              </a:rPr>
              <a:t> =&gt; </a:t>
            </a:r>
            <a:r>
              <a:rPr altLang="nl-NL" sz="1800" dirty="0" err="1">
                <a:solidFill>
                  <a:schemeClr val="bg1"/>
                </a:solidFill>
                <a:latin typeface="Arial" panose="020B0604020202020204" pitchFamily="34" charset="0"/>
              </a:rPr>
              <a:t>te</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weinig</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deling</a:t>
            </a:r>
            <a:r>
              <a:rPr altLang="nl-NL" sz="1800" dirty="0">
                <a:solidFill>
                  <a:schemeClr val="bg1"/>
                </a:solidFill>
                <a:latin typeface="Arial" panose="020B0604020202020204" pitchFamily="34" charset="0"/>
              </a:rPr>
              <a:t> =&gt; </a:t>
            </a:r>
            <a:r>
              <a:rPr altLang="nl-NL" sz="1800" dirty="0" err="1">
                <a:solidFill>
                  <a:schemeClr val="bg1"/>
                </a:solidFill>
                <a:latin typeface="Arial" panose="020B0604020202020204" pitchFamily="34" charset="0"/>
              </a:rPr>
              <a:t>veroudering</a:t>
            </a:r>
            <a:r>
              <a:rPr altLang="nl-NL" sz="1800" dirty="0">
                <a:solidFill>
                  <a:schemeClr val="bg1"/>
                </a:solidFill>
                <a:latin typeface="Arial" panose="020B0604020202020204" pitchFamily="34" charset="0"/>
              </a:rPr>
              <a:t> ??</a:t>
            </a:r>
          </a:p>
          <a:p>
            <a:endParaRPr altLang="nl-NL" sz="1800" dirty="0">
              <a:solidFill>
                <a:schemeClr val="bg1"/>
              </a:solidFill>
              <a:latin typeface="Arial" panose="020B0604020202020204" pitchFamily="34" charset="0"/>
            </a:endParaRPr>
          </a:p>
          <a:p>
            <a:r>
              <a:rPr altLang="nl-NL" sz="1800" dirty="0" err="1">
                <a:solidFill>
                  <a:schemeClr val="bg1"/>
                </a:solidFill>
                <a:latin typeface="Arial" panose="020B0604020202020204" pitchFamily="34" charset="0"/>
              </a:rPr>
              <a:t>Veroudering</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hoort</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bij</a:t>
            </a:r>
            <a:r>
              <a:rPr altLang="nl-NL" sz="1800" dirty="0">
                <a:solidFill>
                  <a:schemeClr val="bg1"/>
                </a:solidFill>
                <a:latin typeface="Arial" panose="020B0604020202020204" pitchFamily="34" charset="0"/>
              </a:rPr>
              <a:t> lang </a:t>
            </a:r>
            <a:r>
              <a:rPr altLang="nl-NL" sz="1800" dirty="0" err="1">
                <a:solidFill>
                  <a:schemeClr val="bg1"/>
                </a:solidFill>
                <a:latin typeface="Arial" panose="020B0604020202020204" pitchFamily="34" charset="0"/>
              </a:rPr>
              <a:t>leven</a:t>
            </a:r>
            <a:r>
              <a:rPr altLang="nl-NL" sz="1800" dirty="0">
                <a:solidFill>
                  <a:schemeClr val="bg1"/>
                </a:solidFill>
                <a:latin typeface="Arial" panose="020B0604020202020204" pitchFamily="34" charset="0"/>
              </a:rPr>
              <a:t>, want </a:t>
            </a:r>
            <a:r>
              <a:rPr altLang="nl-NL" sz="1800" dirty="0" err="1">
                <a:solidFill>
                  <a:schemeClr val="bg1"/>
                </a:solidFill>
                <a:latin typeface="Arial" panose="020B0604020202020204" pitchFamily="34" charset="0"/>
              </a:rPr>
              <a:t>kanker</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moet</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worden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voorkomen</a:t>
            </a:r>
            <a:r>
              <a:rPr altLang="nl-NL" sz="1800" dirty="0">
                <a:solidFill>
                  <a:schemeClr val="bg1"/>
                </a:solidFill>
                <a:latin typeface="Arial" panose="020B0604020202020204" pitchFamily="34" charset="0"/>
              </a:rPr>
              <a:t> ??</a:t>
            </a:r>
          </a:p>
          <a:p>
            <a:endParaRPr altLang="nl-NL" sz="1800" dirty="0">
              <a:solidFill>
                <a:schemeClr val="bg1"/>
              </a:solidFill>
              <a:latin typeface="Arial" panose="020B0604020202020204" pitchFamily="34" charset="0"/>
            </a:endParaRPr>
          </a:p>
          <a:p>
            <a:r>
              <a:rPr lang="nl-NL" altLang="nl-NL" sz="1800" dirty="0">
                <a:solidFill>
                  <a:schemeClr val="bg1"/>
                </a:solidFill>
                <a:latin typeface="Arial" panose="020B0604020202020204" pitchFamily="34" charset="0"/>
              </a:rPr>
              <a:t>S</a:t>
            </a:r>
            <a:r>
              <a:rPr altLang="nl-NL" sz="1800" dirty="0" err="1">
                <a:solidFill>
                  <a:schemeClr val="bg1"/>
                </a:solidFill>
                <a:latin typeface="Arial" panose="020B0604020202020204" pitchFamily="34" charset="0"/>
              </a:rPr>
              <a:t>tamcel</a:t>
            </a:r>
            <a:r>
              <a:rPr lang="nl-NL" altLang="nl-NL" sz="1800" dirty="0">
                <a:solidFill>
                  <a:schemeClr val="bg1"/>
                </a:solidFill>
                <a:latin typeface="Arial" panose="020B0604020202020204" pitchFamily="34" charset="0"/>
              </a:rPr>
              <a:t> onderzoek</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zorgt</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voor</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betere</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therapieen</a:t>
            </a:r>
            <a:r>
              <a:rPr altLang="nl-NL" sz="1800" dirty="0">
                <a:solidFill>
                  <a:schemeClr val="bg1"/>
                </a:solidFill>
                <a:latin typeface="Arial" panose="020B0604020202020204" pitchFamily="34" charset="0"/>
              </a:rPr>
              <a:t> (adult </a:t>
            </a:r>
            <a:r>
              <a:rPr altLang="nl-NL" sz="1800" dirty="0" err="1">
                <a:solidFill>
                  <a:schemeClr val="bg1"/>
                </a:solidFill>
                <a:latin typeface="Arial" panose="020B0604020202020204" pitchFamily="34" charset="0"/>
              </a:rPr>
              <a:t>stamcel</a:t>
            </a:r>
            <a:r>
              <a:rPr altLang="nl-NL" sz="1800" dirty="0">
                <a:solidFill>
                  <a:schemeClr val="bg1"/>
                </a:solidFill>
                <a:latin typeface="Arial" panose="020B0604020202020204" pitchFamily="34" charset="0"/>
              </a:rPr>
              <a:t> + </a:t>
            </a:r>
            <a:r>
              <a:rPr altLang="nl-NL" sz="1800" dirty="0" err="1">
                <a:solidFill>
                  <a:schemeClr val="bg1"/>
                </a:solidFill>
                <a:latin typeface="Arial" panose="020B0604020202020204" pitchFamily="34" charset="0"/>
              </a:rPr>
              <a:t>iPS</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techniek</a:t>
            </a:r>
            <a:r>
              <a:rPr altLang="nl-NL" sz="1800" dirty="0">
                <a:solidFill>
                  <a:schemeClr val="bg1"/>
                </a:solidFill>
                <a:latin typeface="Arial" panose="020B0604020202020204" pitchFamily="34" charset="0"/>
              </a:rPr>
              <a:t>)</a:t>
            </a:r>
            <a:r>
              <a:rPr lang="nl-NL" altLang="nl-NL" sz="1800" dirty="0">
                <a:solidFill>
                  <a:schemeClr val="bg1"/>
                </a:solidFill>
                <a:latin typeface="Arial" panose="020B0604020202020204" pitchFamily="34" charset="0"/>
              </a:rPr>
              <a:t> =&gt; </a:t>
            </a:r>
            <a:r>
              <a:rPr lang="nl-NL" altLang="nl-NL" sz="1800" dirty="0" err="1">
                <a:solidFill>
                  <a:schemeClr val="bg1"/>
                </a:solidFill>
                <a:latin typeface="Arial" panose="020B0604020202020204" pitchFamily="34" charset="0"/>
              </a:rPr>
              <a:t>Biotech</a:t>
            </a:r>
            <a:r>
              <a:rPr lang="nl-NL" altLang="nl-NL" sz="1800" dirty="0">
                <a:solidFill>
                  <a:schemeClr val="bg1"/>
                </a:solidFill>
                <a:latin typeface="Arial" panose="020B0604020202020204" pitchFamily="34" charset="0"/>
              </a:rPr>
              <a:t>.</a:t>
            </a:r>
            <a:endParaRPr altLang="nl-NL" sz="1800" dirty="0">
              <a:solidFill>
                <a:schemeClr val="bg1"/>
              </a:solidFill>
              <a:latin typeface="Arial" panose="020B0604020202020204" pitchFamily="34" charset="0"/>
            </a:endParaRPr>
          </a:p>
          <a:p>
            <a:endParaRPr altLang="nl-NL" sz="1800" dirty="0">
              <a:solidFill>
                <a:schemeClr val="bg1"/>
              </a:solidFill>
              <a:latin typeface="Arial" panose="020B0604020202020204" pitchFamily="34" charset="0"/>
            </a:endParaRPr>
          </a:p>
        </p:txBody>
      </p:sp>
    </p:spTree>
    <p:extLst>
      <p:ext uri="{BB962C8B-B14F-4D97-AF65-F5344CB8AC3E}">
        <p14:creationId xmlns:p14="http://schemas.microsoft.com/office/powerpoint/2010/main" val="3568822917"/>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E8A32-66CA-5B9C-7D2B-415246064EB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1975C91-786E-E231-CBB1-E147E5546C90}"/>
              </a:ext>
            </a:extLst>
          </p:cNvPr>
          <p:cNvSpPr txBox="1">
            <a:spLocks noGrp="1"/>
          </p:cNvSpPr>
          <p:nvPr>
            <p:ph type="title"/>
          </p:nvPr>
        </p:nvSpPr>
        <p:spPr>
          <a:xfrm>
            <a:off x="1284986" y="178307"/>
            <a:ext cx="4796155" cy="836930"/>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Signaaltransductie:</a:t>
            </a:r>
            <a:endParaRPr sz="2800"/>
          </a:p>
          <a:p>
            <a:pPr marL="12700">
              <a:lnSpc>
                <a:spcPts val="3190"/>
              </a:lnSpc>
            </a:pPr>
            <a:r>
              <a:rPr sz="2800" dirty="0">
                <a:solidFill>
                  <a:srgbClr val="FFFFFF"/>
                </a:solidFill>
              </a:rPr>
              <a:t>Interactie met de</a:t>
            </a:r>
            <a:r>
              <a:rPr sz="2800" spc="-60" dirty="0">
                <a:solidFill>
                  <a:srgbClr val="FFFFFF"/>
                </a:solidFill>
              </a:rPr>
              <a:t> </a:t>
            </a:r>
            <a:r>
              <a:rPr sz="2800" dirty="0">
                <a:solidFill>
                  <a:srgbClr val="FFFFFF"/>
                </a:solidFill>
              </a:rPr>
              <a:t>buitenwereld</a:t>
            </a:r>
            <a:endParaRPr sz="2800"/>
          </a:p>
        </p:txBody>
      </p:sp>
      <p:sp>
        <p:nvSpPr>
          <p:cNvPr id="3" name="object 3">
            <a:extLst>
              <a:ext uri="{FF2B5EF4-FFF2-40B4-BE49-F238E27FC236}">
                <a16:creationId xmlns:a16="http://schemas.microsoft.com/office/drawing/2014/main" id="{1EBEA744-149A-7D59-C775-C0383670B5CF}"/>
              </a:ext>
            </a:extLst>
          </p:cNvPr>
          <p:cNvSpPr/>
          <p:nvPr/>
        </p:nvSpPr>
        <p:spPr>
          <a:xfrm>
            <a:off x="1206246" y="1285494"/>
            <a:ext cx="5616702" cy="4767072"/>
          </a:xfrm>
          <a:prstGeom prst="rect">
            <a:avLst/>
          </a:prstGeom>
          <a:blipFill>
            <a:blip r:embed="rId2" cstate="print"/>
            <a:stretch>
              <a:fillRect/>
            </a:stretch>
          </a:blipFill>
        </p:spPr>
        <p:txBody>
          <a:bodyPr wrap="square" lIns="0" tIns="0" rIns="0" bIns="0" rtlCol="0"/>
          <a:lstStyle/>
          <a:p>
            <a:endParaRPr/>
          </a:p>
        </p:txBody>
      </p:sp>
      <p:sp>
        <p:nvSpPr>
          <p:cNvPr id="4" name="object 4">
            <a:extLst>
              <a:ext uri="{FF2B5EF4-FFF2-40B4-BE49-F238E27FC236}">
                <a16:creationId xmlns:a16="http://schemas.microsoft.com/office/drawing/2014/main" id="{BBF3CA26-972A-F632-72E9-B8549CEF62C1}"/>
              </a:ext>
            </a:extLst>
          </p:cNvPr>
          <p:cNvSpPr txBox="1"/>
          <p:nvPr/>
        </p:nvSpPr>
        <p:spPr>
          <a:xfrm>
            <a:off x="1201864" y="6226492"/>
            <a:ext cx="5626735" cy="379095"/>
          </a:xfrm>
          <a:prstGeom prst="rect">
            <a:avLst/>
          </a:prstGeom>
          <a:solidFill>
            <a:srgbClr val="E7E6E6"/>
          </a:solidFill>
        </p:spPr>
        <p:txBody>
          <a:bodyPr vert="horz" wrap="square" lIns="0" tIns="36195" rIns="0" bIns="0" rtlCol="0">
            <a:spAutoFit/>
          </a:bodyPr>
          <a:lstStyle/>
          <a:p>
            <a:pPr marL="95250">
              <a:lnSpc>
                <a:spcPct val="100000"/>
              </a:lnSpc>
              <a:spcBef>
                <a:spcPts val="285"/>
              </a:spcBef>
            </a:pPr>
            <a:r>
              <a:rPr sz="1800" u="sng" spc="-10" dirty="0">
                <a:solidFill>
                  <a:srgbClr val="0462C1"/>
                </a:solidFill>
                <a:uFill>
                  <a:solidFill>
                    <a:srgbClr val="0462C1"/>
                  </a:solidFill>
                </a:uFill>
                <a:latin typeface="Carlito"/>
                <a:cs typeface="Carlito"/>
                <a:hlinkClick r:id="rId3"/>
              </a:rPr>
              <a:t>https://youtu.be/WORIhbaRABg</a:t>
            </a:r>
            <a:endParaRPr sz="1800">
              <a:latin typeface="Carlito"/>
              <a:cs typeface="Carlito"/>
            </a:endParaRPr>
          </a:p>
        </p:txBody>
      </p:sp>
      <p:sp>
        <p:nvSpPr>
          <p:cNvPr id="5" name="object 5">
            <a:extLst>
              <a:ext uri="{FF2B5EF4-FFF2-40B4-BE49-F238E27FC236}">
                <a16:creationId xmlns:a16="http://schemas.microsoft.com/office/drawing/2014/main" id="{D245ED2C-418B-D75B-95C7-0F467EE0DF33}"/>
              </a:ext>
            </a:extLst>
          </p:cNvPr>
          <p:cNvSpPr/>
          <p:nvPr/>
        </p:nvSpPr>
        <p:spPr>
          <a:xfrm>
            <a:off x="7098792" y="1285494"/>
            <a:ext cx="1732026" cy="4767072"/>
          </a:xfrm>
          <a:prstGeom prst="rect">
            <a:avLst/>
          </a:prstGeom>
          <a:blipFill>
            <a:blip r:embed="rId4" cstate="print"/>
            <a:stretch>
              <a:fillRect/>
            </a:stretch>
          </a:blipFill>
        </p:spPr>
        <p:txBody>
          <a:bodyPr wrap="square" lIns="0" tIns="0" rIns="0" bIns="0" rtlCol="0"/>
          <a:lstStyle/>
          <a:p>
            <a:endParaRPr/>
          </a:p>
        </p:txBody>
      </p:sp>
      <p:sp>
        <p:nvSpPr>
          <p:cNvPr id="6" name="object 6">
            <a:extLst>
              <a:ext uri="{FF2B5EF4-FFF2-40B4-BE49-F238E27FC236}">
                <a16:creationId xmlns:a16="http://schemas.microsoft.com/office/drawing/2014/main" id="{287D4AA7-C5AA-8B8B-280B-B24B5D9EBAC3}"/>
              </a:ext>
            </a:extLst>
          </p:cNvPr>
          <p:cNvSpPr txBox="1"/>
          <p:nvPr/>
        </p:nvSpPr>
        <p:spPr>
          <a:xfrm>
            <a:off x="7099172" y="6231254"/>
            <a:ext cx="1880235" cy="462280"/>
          </a:xfrm>
          <a:prstGeom prst="rect">
            <a:avLst/>
          </a:prstGeom>
          <a:solidFill>
            <a:srgbClr val="000000"/>
          </a:solidFill>
          <a:ln w="25400">
            <a:solidFill>
              <a:srgbClr val="FFFF00"/>
            </a:solidFill>
          </a:ln>
        </p:spPr>
        <p:txBody>
          <a:bodyPr vert="horz" wrap="square" lIns="0" tIns="26034" rIns="0" bIns="0" rtlCol="0">
            <a:spAutoFit/>
          </a:bodyPr>
          <a:lstStyle/>
          <a:p>
            <a:pPr marL="91440">
              <a:lnSpc>
                <a:spcPct val="100000"/>
              </a:lnSpc>
              <a:spcBef>
                <a:spcPts val="204"/>
              </a:spcBef>
            </a:pPr>
            <a:r>
              <a:rPr sz="2400" dirty="0">
                <a:solidFill>
                  <a:srgbClr val="FFFFFF"/>
                </a:solidFill>
                <a:latin typeface="Carlito"/>
                <a:cs typeface="Carlito"/>
              </a:rPr>
              <a:t>MCB</a:t>
            </a:r>
            <a:r>
              <a:rPr sz="2400" spc="-30" dirty="0">
                <a:solidFill>
                  <a:srgbClr val="FFFFFF"/>
                </a:solidFill>
                <a:latin typeface="Carlito"/>
                <a:cs typeface="Carlito"/>
              </a:rPr>
              <a:t> </a:t>
            </a:r>
            <a:r>
              <a:rPr sz="2400" spc="-5" dirty="0">
                <a:solidFill>
                  <a:srgbClr val="FFFFFF"/>
                </a:solidFill>
                <a:latin typeface="Carlito"/>
                <a:cs typeface="Carlito"/>
              </a:rPr>
              <a:t>H.9</a:t>
            </a:r>
            <a:endParaRPr sz="2400">
              <a:latin typeface="Carlito"/>
              <a:cs typeface="Carlito"/>
            </a:endParaRPr>
          </a:p>
        </p:txBody>
      </p:sp>
    </p:spTree>
    <p:extLst>
      <p:ext uri="{BB962C8B-B14F-4D97-AF65-F5344CB8AC3E}">
        <p14:creationId xmlns:p14="http://schemas.microsoft.com/office/powerpoint/2010/main" val="2269685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70636"/>
            <a:ext cx="2736215"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De</a:t>
            </a:r>
            <a:r>
              <a:rPr sz="2800" spc="-70" dirty="0">
                <a:solidFill>
                  <a:srgbClr val="FFFFFF"/>
                </a:solidFill>
              </a:rPr>
              <a:t> </a:t>
            </a:r>
            <a:r>
              <a:rPr sz="2800" dirty="0">
                <a:solidFill>
                  <a:srgbClr val="FFFFFF"/>
                </a:solidFill>
              </a:rPr>
              <a:t>celmembraan</a:t>
            </a:r>
            <a:endParaRPr sz="2800"/>
          </a:p>
        </p:txBody>
      </p:sp>
      <p:sp>
        <p:nvSpPr>
          <p:cNvPr id="3" name="object 3"/>
          <p:cNvSpPr txBox="1"/>
          <p:nvPr/>
        </p:nvSpPr>
        <p:spPr>
          <a:xfrm>
            <a:off x="1045717" y="1395222"/>
            <a:ext cx="3819525" cy="4384675"/>
          </a:xfrm>
          <a:prstGeom prst="rect">
            <a:avLst/>
          </a:prstGeom>
        </p:spPr>
        <p:txBody>
          <a:bodyPr vert="horz" wrap="square" lIns="0" tIns="111760" rIns="0" bIns="0" rtlCol="0">
            <a:spAutoFit/>
          </a:bodyPr>
          <a:lstStyle/>
          <a:p>
            <a:pPr marL="241300" indent="-228600">
              <a:lnSpc>
                <a:spcPct val="100000"/>
              </a:lnSpc>
              <a:spcBef>
                <a:spcPts val="880"/>
              </a:spcBef>
              <a:buChar char="•"/>
              <a:tabLst>
                <a:tab pos="240665" algn="l"/>
                <a:tab pos="241300" algn="l"/>
              </a:tabLst>
            </a:pPr>
            <a:r>
              <a:rPr sz="1800" spc="-5" dirty="0">
                <a:solidFill>
                  <a:srgbClr val="FFFFFF"/>
                </a:solidFill>
                <a:latin typeface="Arial"/>
                <a:cs typeface="Arial"/>
              </a:rPr>
              <a:t>Semi-permeabel</a:t>
            </a:r>
            <a:endParaRPr sz="1800">
              <a:latin typeface="Arial"/>
              <a:cs typeface="Arial"/>
            </a:endParaRPr>
          </a:p>
          <a:p>
            <a:pPr marL="12700">
              <a:lnSpc>
                <a:spcPct val="100000"/>
              </a:lnSpc>
              <a:spcBef>
                <a:spcPts val="780"/>
              </a:spcBef>
            </a:pPr>
            <a:r>
              <a:rPr sz="1800" dirty="0">
                <a:solidFill>
                  <a:srgbClr val="FFFFFF"/>
                </a:solidFill>
                <a:latin typeface="Arial"/>
                <a:cs typeface="Arial"/>
              </a:rPr>
              <a:t>=&gt; </a:t>
            </a:r>
            <a:r>
              <a:rPr sz="1800" spc="-5" dirty="0">
                <a:solidFill>
                  <a:srgbClr val="FFFFFF"/>
                </a:solidFill>
                <a:latin typeface="Arial"/>
                <a:cs typeface="Arial"/>
              </a:rPr>
              <a:t>ander </a:t>
            </a:r>
            <a:r>
              <a:rPr sz="1800" dirty="0">
                <a:solidFill>
                  <a:srgbClr val="FFFFFF"/>
                </a:solidFill>
                <a:latin typeface="Arial"/>
                <a:cs typeface="Arial"/>
              </a:rPr>
              <a:t>milieu </a:t>
            </a:r>
            <a:r>
              <a:rPr sz="1800" spc="-5" dirty="0">
                <a:solidFill>
                  <a:srgbClr val="FFFFFF"/>
                </a:solidFill>
                <a:latin typeface="Arial"/>
                <a:cs typeface="Arial"/>
              </a:rPr>
              <a:t>binnen dan</a:t>
            </a:r>
            <a:r>
              <a:rPr sz="1800" spc="-30" dirty="0">
                <a:solidFill>
                  <a:srgbClr val="FFFFFF"/>
                </a:solidFill>
                <a:latin typeface="Arial"/>
                <a:cs typeface="Arial"/>
              </a:rPr>
              <a:t> </a:t>
            </a:r>
            <a:r>
              <a:rPr sz="1800" spc="-5" dirty="0">
                <a:solidFill>
                  <a:srgbClr val="FFFFFF"/>
                </a:solidFill>
                <a:latin typeface="Arial"/>
                <a:cs typeface="Arial"/>
              </a:rPr>
              <a:t>buiten</a:t>
            </a:r>
            <a:endParaRPr sz="1800">
              <a:latin typeface="Arial"/>
              <a:cs typeface="Arial"/>
            </a:endParaRPr>
          </a:p>
          <a:p>
            <a:pPr>
              <a:lnSpc>
                <a:spcPct val="100000"/>
              </a:lnSpc>
            </a:pPr>
            <a:endParaRPr sz="2000">
              <a:latin typeface="Arial"/>
              <a:cs typeface="Arial"/>
            </a:endParaRPr>
          </a:p>
          <a:p>
            <a:pPr marL="241300" indent="-228600">
              <a:lnSpc>
                <a:spcPct val="100000"/>
              </a:lnSpc>
              <a:spcBef>
                <a:spcPts val="1430"/>
              </a:spcBef>
              <a:buChar char="•"/>
              <a:tabLst>
                <a:tab pos="240665" algn="l"/>
                <a:tab pos="241300" algn="l"/>
              </a:tabLst>
            </a:pPr>
            <a:r>
              <a:rPr sz="1800" dirty="0">
                <a:solidFill>
                  <a:srgbClr val="FFFFFF"/>
                </a:solidFill>
                <a:latin typeface="Arial"/>
                <a:cs typeface="Arial"/>
              </a:rPr>
              <a:t>Bestaat </a:t>
            </a:r>
            <a:r>
              <a:rPr sz="1800" spc="-5" dirty="0">
                <a:solidFill>
                  <a:srgbClr val="FFFFFF"/>
                </a:solidFill>
                <a:latin typeface="Arial"/>
                <a:cs typeface="Arial"/>
              </a:rPr>
              <a:t>uit vetten en</a:t>
            </a:r>
            <a:r>
              <a:rPr sz="1800" spc="-45" dirty="0">
                <a:solidFill>
                  <a:srgbClr val="FFFFFF"/>
                </a:solidFill>
                <a:latin typeface="Arial"/>
                <a:cs typeface="Arial"/>
              </a:rPr>
              <a:t> </a:t>
            </a:r>
            <a:r>
              <a:rPr sz="1800" dirty="0">
                <a:solidFill>
                  <a:srgbClr val="FFFFFF"/>
                </a:solidFill>
                <a:latin typeface="Arial"/>
                <a:cs typeface="Arial"/>
              </a:rPr>
              <a:t>cholesterol.</a:t>
            </a:r>
            <a:endParaRPr sz="1800">
              <a:latin typeface="Arial"/>
              <a:cs typeface="Arial"/>
            </a:endParaRPr>
          </a:p>
          <a:p>
            <a:pPr marL="12700">
              <a:lnSpc>
                <a:spcPct val="100000"/>
              </a:lnSpc>
              <a:spcBef>
                <a:spcPts val="780"/>
              </a:spcBef>
            </a:pPr>
            <a:r>
              <a:rPr sz="1800" spc="-5" dirty="0">
                <a:solidFill>
                  <a:srgbClr val="FFFFFF"/>
                </a:solidFill>
                <a:latin typeface="Arial"/>
                <a:cs typeface="Arial"/>
              </a:rPr>
              <a:t>=&gt; polaire stoffen kunnen er niet</a:t>
            </a:r>
            <a:r>
              <a:rPr sz="1800" spc="15" dirty="0">
                <a:solidFill>
                  <a:srgbClr val="FFFFFF"/>
                </a:solidFill>
                <a:latin typeface="Arial"/>
                <a:cs typeface="Arial"/>
              </a:rPr>
              <a:t> </a:t>
            </a:r>
            <a:r>
              <a:rPr sz="1800" spc="-5" dirty="0">
                <a:solidFill>
                  <a:srgbClr val="FFFFFF"/>
                </a:solidFill>
                <a:latin typeface="Arial"/>
                <a:cs typeface="Arial"/>
              </a:rPr>
              <a:t>door</a:t>
            </a:r>
            <a:endParaRPr sz="1800">
              <a:latin typeface="Arial"/>
              <a:cs typeface="Arial"/>
            </a:endParaRPr>
          </a:p>
          <a:p>
            <a:pPr>
              <a:lnSpc>
                <a:spcPct val="100000"/>
              </a:lnSpc>
            </a:pPr>
            <a:endParaRPr sz="2000">
              <a:latin typeface="Arial"/>
              <a:cs typeface="Arial"/>
            </a:endParaRPr>
          </a:p>
          <a:p>
            <a:pPr marL="241300" indent="-228600">
              <a:lnSpc>
                <a:spcPts val="2055"/>
              </a:lnSpc>
              <a:spcBef>
                <a:spcPts val="1435"/>
              </a:spcBef>
              <a:buChar char="•"/>
              <a:tabLst>
                <a:tab pos="240665" algn="l"/>
                <a:tab pos="241300" algn="l"/>
              </a:tabLst>
            </a:pPr>
            <a:r>
              <a:rPr sz="1800" dirty="0">
                <a:solidFill>
                  <a:srgbClr val="FFFFFF"/>
                </a:solidFill>
                <a:latin typeface="Arial"/>
                <a:cs typeface="Arial"/>
              </a:rPr>
              <a:t>Ook de </a:t>
            </a:r>
            <a:r>
              <a:rPr sz="1800" spc="-5" dirty="0">
                <a:solidFill>
                  <a:srgbClr val="FFFFFF"/>
                </a:solidFill>
                <a:latin typeface="Arial"/>
                <a:cs typeface="Arial"/>
              </a:rPr>
              <a:t>meeste</a:t>
            </a:r>
            <a:r>
              <a:rPr sz="1800" spc="-20" dirty="0">
                <a:solidFill>
                  <a:srgbClr val="FFFFFF"/>
                </a:solidFill>
                <a:latin typeface="Arial"/>
                <a:cs typeface="Arial"/>
              </a:rPr>
              <a:t> </a:t>
            </a:r>
            <a:r>
              <a:rPr sz="1800" spc="-5" dirty="0">
                <a:solidFill>
                  <a:srgbClr val="FFFFFF"/>
                </a:solidFill>
                <a:latin typeface="Arial"/>
                <a:cs typeface="Arial"/>
              </a:rPr>
              <a:t>signaalstoffen</a:t>
            </a:r>
            <a:endParaRPr sz="1800">
              <a:latin typeface="Arial"/>
              <a:cs typeface="Arial"/>
            </a:endParaRPr>
          </a:p>
          <a:p>
            <a:pPr marL="241300">
              <a:lnSpc>
                <a:spcPts val="2055"/>
              </a:lnSpc>
            </a:pPr>
            <a:r>
              <a:rPr sz="1800" spc="-5" dirty="0">
                <a:solidFill>
                  <a:srgbClr val="FFFFFF"/>
                </a:solidFill>
                <a:latin typeface="Arial"/>
                <a:cs typeface="Arial"/>
              </a:rPr>
              <a:t>kunnen er niet</a:t>
            </a:r>
            <a:r>
              <a:rPr sz="1800" spc="-15" dirty="0">
                <a:solidFill>
                  <a:srgbClr val="FFFFFF"/>
                </a:solidFill>
                <a:latin typeface="Arial"/>
                <a:cs typeface="Arial"/>
              </a:rPr>
              <a:t> </a:t>
            </a:r>
            <a:r>
              <a:rPr sz="1800" spc="-5" dirty="0">
                <a:solidFill>
                  <a:srgbClr val="FFFFFF"/>
                </a:solidFill>
                <a:latin typeface="Arial"/>
                <a:cs typeface="Arial"/>
              </a:rPr>
              <a:t>door</a:t>
            </a:r>
            <a:endParaRPr sz="1800">
              <a:latin typeface="Arial"/>
              <a:cs typeface="Arial"/>
            </a:endParaRPr>
          </a:p>
          <a:p>
            <a:pPr marL="12700">
              <a:lnSpc>
                <a:spcPct val="100000"/>
              </a:lnSpc>
              <a:spcBef>
                <a:spcPts val="780"/>
              </a:spcBef>
            </a:pPr>
            <a:r>
              <a:rPr sz="1800" dirty="0">
                <a:solidFill>
                  <a:srgbClr val="FFFFFF"/>
                </a:solidFill>
                <a:latin typeface="Arial"/>
                <a:cs typeface="Arial"/>
              </a:rPr>
              <a:t>=&gt;</a:t>
            </a:r>
            <a:r>
              <a:rPr sz="1800" spc="-5" dirty="0">
                <a:solidFill>
                  <a:srgbClr val="FFFFFF"/>
                </a:solidFill>
                <a:latin typeface="Arial"/>
                <a:cs typeface="Arial"/>
              </a:rPr>
              <a:t> receptoren</a:t>
            </a:r>
            <a:endParaRPr sz="1800">
              <a:latin typeface="Arial"/>
              <a:cs typeface="Arial"/>
            </a:endParaRPr>
          </a:p>
          <a:p>
            <a:pPr>
              <a:lnSpc>
                <a:spcPct val="100000"/>
              </a:lnSpc>
            </a:pPr>
            <a:endParaRPr sz="2000">
              <a:latin typeface="Arial"/>
              <a:cs typeface="Arial"/>
            </a:endParaRPr>
          </a:p>
          <a:p>
            <a:pPr marL="241300" indent="-228600">
              <a:lnSpc>
                <a:spcPct val="100000"/>
              </a:lnSpc>
              <a:spcBef>
                <a:spcPts val="1430"/>
              </a:spcBef>
              <a:buChar char="•"/>
              <a:tabLst>
                <a:tab pos="240665" algn="l"/>
                <a:tab pos="241300" algn="l"/>
              </a:tabLst>
            </a:pPr>
            <a:r>
              <a:rPr sz="1800" dirty="0">
                <a:solidFill>
                  <a:srgbClr val="FFFFFF"/>
                </a:solidFill>
                <a:latin typeface="Arial"/>
                <a:cs typeface="Arial"/>
              </a:rPr>
              <a:t>Polair =</a:t>
            </a:r>
            <a:r>
              <a:rPr sz="1800" spc="-15" dirty="0">
                <a:solidFill>
                  <a:srgbClr val="FFFFFF"/>
                </a:solidFill>
                <a:latin typeface="Arial"/>
                <a:cs typeface="Arial"/>
              </a:rPr>
              <a:t> </a:t>
            </a:r>
            <a:r>
              <a:rPr sz="1800" spc="-5" dirty="0">
                <a:solidFill>
                  <a:srgbClr val="FFFFFF"/>
                </a:solidFill>
                <a:latin typeface="Arial"/>
                <a:cs typeface="Arial"/>
              </a:rPr>
              <a:t>hydrofiel</a:t>
            </a:r>
            <a:endParaRPr sz="1800">
              <a:latin typeface="Arial"/>
              <a:cs typeface="Arial"/>
            </a:endParaRPr>
          </a:p>
          <a:p>
            <a:pPr marL="241300" indent="-228600">
              <a:lnSpc>
                <a:spcPct val="100000"/>
              </a:lnSpc>
              <a:spcBef>
                <a:spcPts val="780"/>
              </a:spcBef>
              <a:buChar char="•"/>
              <a:tabLst>
                <a:tab pos="240665" algn="l"/>
                <a:tab pos="241300" algn="l"/>
              </a:tabLst>
            </a:pPr>
            <a:r>
              <a:rPr sz="1800" spc="-5" dirty="0">
                <a:solidFill>
                  <a:srgbClr val="FFFFFF"/>
                </a:solidFill>
                <a:latin typeface="Arial"/>
                <a:cs typeface="Arial"/>
              </a:rPr>
              <a:t>Apolair </a:t>
            </a:r>
            <a:r>
              <a:rPr sz="1800" dirty="0">
                <a:solidFill>
                  <a:srgbClr val="FFFFFF"/>
                </a:solidFill>
                <a:latin typeface="Arial"/>
                <a:cs typeface="Arial"/>
              </a:rPr>
              <a:t>=</a:t>
            </a:r>
            <a:r>
              <a:rPr sz="1800" spc="-10" dirty="0">
                <a:solidFill>
                  <a:srgbClr val="FFFFFF"/>
                </a:solidFill>
                <a:latin typeface="Arial"/>
                <a:cs typeface="Arial"/>
              </a:rPr>
              <a:t> </a:t>
            </a:r>
            <a:r>
              <a:rPr sz="1800" spc="-5" dirty="0">
                <a:solidFill>
                  <a:srgbClr val="FFFFFF"/>
                </a:solidFill>
                <a:latin typeface="Arial"/>
                <a:cs typeface="Arial"/>
              </a:rPr>
              <a:t>hydrofoob</a:t>
            </a:r>
            <a:endParaRPr sz="1800">
              <a:latin typeface="Arial"/>
              <a:cs typeface="Arial"/>
            </a:endParaRPr>
          </a:p>
        </p:txBody>
      </p:sp>
      <p:grpSp>
        <p:nvGrpSpPr>
          <p:cNvPr id="4" name="object 4"/>
          <p:cNvGrpSpPr/>
          <p:nvPr/>
        </p:nvGrpSpPr>
        <p:grpSpPr>
          <a:xfrm>
            <a:off x="5360670" y="1680972"/>
            <a:ext cx="5128260" cy="3241675"/>
            <a:chOff x="5360670" y="1680972"/>
            <a:chExt cx="5128260" cy="3241675"/>
          </a:xfrm>
        </p:grpSpPr>
        <p:sp>
          <p:nvSpPr>
            <p:cNvPr id="5" name="object 5"/>
            <p:cNvSpPr/>
            <p:nvPr/>
          </p:nvSpPr>
          <p:spPr>
            <a:xfrm>
              <a:off x="5360670" y="1680972"/>
              <a:ext cx="5128260" cy="3241547"/>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7938135" y="2853308"/>
              <a:ext cx="1111250" cy="541020"/>
            </a:xfrm>
            <a:custGeom>
              <a:avLst/>
              <a:gdLst/>
              <a:ahLst/>
              <a:cxnLst/>
              <a:rect l="l" t="t" r="r" b="b"/>
              <a:pathLst>
                <a:path w="1111250" h="541020">
                  <a:moveTo>
                    <a:pt x="0" y="270510"/>
                  </a:moveTo>
                  <a:lnTo>
                    <a:pt x="14669" y="208499"/>
                  </a:lnTo>
                  <a:lnTo>
                    <a:pt x="56454" y="151566"/>
                  </a:lnTo>
                  <a:lnTo>
                    <a:pt x="86474" y="125513"/>
                  </a:lnTo>
                  <a:lnTo>
                    <a:pt x="122024" y="101339"/>
                  </a:lnTo>
                  <a:lnTo>
                    <a:pt x="162687" y="79248"/>
                  </a:lnTo>
                  <a:lnTo>
                    <a:pt x="208045" y="59442"/>
                  </a:lnTo>
                  <a:lnTo>
                    <a:pt x="257684" y="42126"/>
                  </a:lnTo>
                  <a:lnTo>
                    <a:pt x="311187" y="27503"/>
                  </a:lnTo>
                  <a:lnTo>
                    <a:pt x="368135" y="15775"/>
                  </a:lnTo>
                  <a:lnTo>
                    <a:pt x="428115" y="7146"/>
                  </a:lnTo>
                  <a:lnTo>
                    <a:pt x="490708" y="1820"/>
                  </a:lnTo>
                  <a:lnTo>
                    <a:pt x="555498" y="0"/>
                  </a:lnTo>
                  <a:lnTo>
                    <a:pt x="620287" y="1820"/>
                  </a:lnTo>
                  <a:lnTo>
                    <a:pt x="682880" y="7146"/>
                  </a:lnTo>
                  <a:lnTo>
                    <a:pt x="742860" y="15775"/>
                  </a:lnTo>
                  <a:lnTo>
                    <a:pt x="799808" y="27503"/>
                  </a:lnTo>
                  <a:lnTo>
                    <a:pt x="853311" y="42126"/>
                  </a:lnTo>
                  <a:lnTo>
                    <a:pt x="902950" y="59442"/>
                  </a:lnTo>
                  <a:lnTo>
                    <a:pt x="948309" y="79248"/>
                  </a:lnTo>
                  <a:lnTo>
                    <a:pt x="988971" y="101339"/>
                  </a:lnTo>
                  <a:lnTo>
                    <a:pt x="1024521" y="125513"/>
                  </a:lnTo>
                  <a:lnTo>
                    <a:pt x="1054541" y="151566"/>
                  </a:lnTo>
                  <a:lnTo>
                    <a:pt x="1096326" y="208499"/>
                  </a:lnTo>
                  <a:lnTo>
                    <a:pt x="1110996" y="270510"/>
                  </a:lnTo>
                  <a:lnTo>
                    <a:pt x="1107259" y="302048"/>
                  </a:lnTo>
                  <a:lnTo>
                    <a:pt x="1078615" y="361723"/>
                  </a:lnTo>
                  <a:lnTo>
                    <a:pt x="1024521" y="415506"/>
                  </a:lnTo>
                  <a:lnTo>
                    <a:pt x="988971" y="439680"/>
                  </a:lnTo>
                  <a:lnTo>
                    <a:pt x="948308" y="461771"/>
                  </a:lnTo>
                  <a:lnTo>
                    <a:pt x="902950" y="481577"/>
                  </a:lnTo>
                  <a:lnTo>
                    <a:pt x="853311" y="498893"/>
                  </a:lnTo>
                  <a:lnTo>
                    <a:pt x="799808" y="513516"/>
                  </a:lnTo>
                  <a:lnTo>
                    <a:pt x="742860" y="525244"/>
                  </a:lnTo>
                  <a:lnTo>
                    <a:pt x="682880" y="533873"/>
                  </a:lnTo>
                  <a:lnTo>
                    <a:pt x="620287" y="539199"/>
                  </a:lnTo>
                  <a:lnTo>
                    <a:pt x="555498" y="541019"/>
                  </a:lnTo>
                  <a:lnTo>
                    <a:pt x="490708" y="539199"/>
                  </a:lnTo>
                  <a:lnTo>
                    <a:pt x="428115" y="533873"/>
                  </a:lnTo>
                  <a:lnTo>
                    <a:pt x="368135" y="525244"/>
                  </a:lnTo>
                  <a:lnTo>
                    <a:pt x="311187" y="513516"/>
                  </a:lnTo>
                  <a:lnTo>
                    <a:pt x="257684" y="498893"/>
                  </a:lnTo>
                  <a:lnTo>
                    <a:pt x="208045" y="481577"/>
                  </a:lnTo>
                  <a:lnTo>
                    <a:pt x="162686" y="461771"/>
                  </a:lnTo>
                  <a:lnTo>
                    <a:pt x="122024" y="439680"/>
                  </a:lnTo>
                  <a:lnTo>
                    <a:pt x="86474" y="415506"/>
                  </a:lnTo>
                  <a:lnTo>
                    <a:pt x="56454" y="389453"/>
                  </a:lnTo>
                  <a:lnTo>
                    <a:pt x="14669" y="332520"/>
                  </a:lnTo>
                  <a:lnTo>
                    <a:pt x="0" y="270510"/>
                  </a:lnTo>
                  <a:close/>
                </a:path>
              </a:pathLst>
            </a:custGeom>
            <a:ln w="12700">
              <a:solidFill>
                <a:srgbClr val="FF0000"/>
              </a:solidFill>
            </a:ln>
          </p:spPr>
          <p:txBody>
            <a:bodyPr wrap="square" lIns="0" tIns="0" rIns="0" bIns="0" rtlCol="0"/>
            <a:lstStyle/>
            <a:p>
              <a:endParaRPr/>
            </a:p>
          </p:txBody>
        </p:sp>
      </p:grpSp>
    </p:spTree>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115843</TotalTime>
  <Words>4045</Words>
  <Application>Microsoft Office PowerPoint</Application>
  <PresentationFormat>Breedbeeld</PresentationFormat>
  <Paragraphs>648</Paragraphs>
  <Slides>76</Slides>
  <Notes>3</Notes>
  <HiddenSlides>0</HiddenSlides>
  <MMClips>0</MMClips>
  <ScaleCrop>false</ScaleCrop>
  <HeadingPairs>
    <vt:vector size="6" baseType="variant">
      <vt:variant>
        <vt:lpstr>Gebruikte lettertypen</vt:lpstr>
      </vt:variant>
      <vt:variant>
        <vt:i4>12</vt:i4>
      </vt:variant>
      <vt:variant>
        <vt:lpstr>Thema</vt:lpstr>
      </vt:variant>
      <vt:variant>
        <vt:i4>1</vt:i4>
      </vt:variant>
      <vt:variant>
        <vt:lpstr>Diatitels</vt:lpstr>
      </vt:variant>
      <vt:variant>
        <vt:i4>76</vt:i4>
      </vt:variant>
    </vt:vector>
  </HeadingPairs>
  <TitlesOfParts>
    <vt:vector size="89" baseType="lpstr">
      <vt:lpstr>MS PGothic</vt:lpstr>
      <vt:lpstr>Arial</vt:lpstr>
      <vt:lpstr>Calibri</vt:lpstr>
      <vt:lpstr>Calibri Light</vt:lpstr>
      <vt:lpstr>Carlito</vt:lpstr>
      <vt:lpstr>FinancierDisplayWeb</vt:lpstr>
      <vt:lpstr>Guardian Egyptian Web</vt:lpstr>
      <vt:lpstr>HELVETICA</vt:lpstr>
      <vt:lpstr>MetricWeb</vt:lpstr>
      <vt:lpstr>Symbol</vt:lpstr>
      <vt:lpstr>Times</vt:lpstr>
      <vt:lpstr>Times New Roman</vt:lpstr>
      <vt:lpstr>Kantoorthema</vt:lpstr>
      <vt:lpstr>Volgende week:</vt:lpstr>
      <vt:lpstr>Er is heel veel =&gt; selectie 3 onderdelen van de eukaryote cel</vt:lpstr>
      <vt:lpstr>Vetten, zijn gedeeltelijk polair</vt:lpstr>
      <vt:lpstr>PowerPoint-presentatie</vt:lpstr>
      <vt:lpstr>Vetten zijn belangrijk =&gt; moet in het dieet</vt:lpstr>
      <vt:lpstr>Aminozuur</vt:lpstr>
      <vt:lpstr>Stukje cel, membraan en cytoplasma        Erwtensoep!</vt:lpstr>
      <vt:lpstr>Signaaltransductie: Interactie met de buitenwereld</vt:lpstr>
      <vt:lpstr>De celmembraan</vt:lpstr>
      <vt:lpstr>PowerPoint-presentatie</vt:lpstr>
      <vt:lpstr>Insuline, glucose</vt:lpstr>
      <vt:lpstr>Signaaltransductie: Interactie met de buitenwereld</vt:lpstr>
      <vt:lpstr>Ontvanger / boodschapper  (Receptor /  ligand)</vt:lpstr>
      <vt:lpstr>Why Excess Glucose Is Toxic</vt:lpstr>
      <vt:lpstr>Sporenelementen Heb je maar heel weinig van nodig</vt:lpstr>
      <vt:lpstr>Integratie van verschillende signalen</vt:lpstr>
      <vt:lpstr>Celbiologie          Concepten</vt:lpstr>
      <vt:lpstr>Volgende week:</vt:lpstr>
      <vt:lpstr>Feedback in biology: =&gt; Control and regulation</vt:lpstr>
      <vt:lpstr>PowerPoint-presentatie</vt:lpstr>
      <vt:lpstr>Temperatuur regulatie  Voorbeeld van feedback</vt:lpstr>
      <vt:lpstr>Celmembraan maakt een intern milieu mogelijk  dat afwijkt van de buitenwereld</vt:lpstr>
      <vt:lpstr>Leven is een dynamisch evenwicht</vt:lpstr>
      <vt:lpstr>Volgende week:</vt:lpstr>
      <vt:lpstr>Insuline, glucose</vt:lpstr>
      <vt:lpstr>Glucose en diabetes</vt:lpstr>
      <vt:lpstr>Insuline resistentie Teveel eten, te weinig beweging</vt:lpstr>
      <vt:lpstr>Activiteit en energiehuishouding</vt:lpstr>
      <vt:lpstr>Insuline resistentie:  Onderzoek op vele terreinen</vt:lpstr>
      <vt:lpstr>Medicalisering van sociaal probleem</vt:lpstr>
      <vt:lpstr>Geneesmiddel:</vt:lpstr>
      <vt:lpstr>Insuline resistentie:  Literatuur</vt:lpstr>
      <vt:lpstr>Celbiologie:</vt:lpstr>
      <vt:lpstr>Insulin signaling and cross-talk  Insulin family of genes: redundancy</vt:lpstr>
      <vt:lpstr>Evolution of families of genes  https://youtu.be/G4VINRUe_o4</vt:lpstr>
      <vt:lpstr>Integratie van verschillende signalen =&gt; meerdere signalen nodig voor actie</vt:lpstr>
      <vt:lpstr>Stabiliteit door complexiteit  Controle en regulatie</vt:lpstr>
      <vt:lpstr>Leven is een dynamisch evenwicht</vt:lpstr>
      <vt:lpstr>Bewustzijn =&gt; Cognitieve neurowetenschap</vt:lpstr>
      <vt:lpstr>Artificial feedback system</vt:lpstr>
      <vt:lpstr>vragen</vt:lpstr>
      <vt:lpstr>PowerPoint-presentatie</vt:lpstr>
      <vt:lpstr>Celmembraan maakt een intern milieu mogelijk  dat afwijkt van de buitenwereld</vt:lpstr>
      <vt:lpstr>Insuline resistentie Teveel eten, te weinig beweging</vt:lpstr>
      <vt:lpstr>GLP-1 agonisten</vt:lpstr>
      <vt:lpstr>We may have passed peak obesity </vt:lpstr>
      <vt:lpstr>Medicalisering van sociaal probleem</vt:lpstr>
      <vt:lpstr>De strijd tegen dikmakend ultrabewerkt voedsel is  zwaar en ondankbaar.</vt:lpstr>
      <vt:lpstr>100W, elke dag, ~80 jaar lang Biologie is nog steeds veel beter dan een machine</vt:lpstr>
      <vt:lpstr>The Regulation of Fat Metabolism during Aerobic Exercise</vt:lpstr>
      <vt:lpstr>Fermentation v. Oxidative respiration in ATP</vt:lpstr>
      <vt:lpstr>Fermentatie /  vergisting</vt:lpstr>
      <vt:lpstr>Diabetes mellitus type 1</vt:lpstr>
      <vt:lpstr>Cursus Afweer Afweersysteem is zeer agressief, under-reaction =&gt; </vt:lpstr>
      <vt:lpstr> Cursus afweer: Antilichamen</vt:lpstr>
      <vt:lpstr>Monoklonale antilichamen (mAb): </vt:lpstr>
      <vt:lpstr>Peer review </vt:lpstr>
      <vt:lpstr>Literatuur</vt:lpstr>
      <vt:lpstr>Volgend jaar, voorlopige afspraak</vt:lpstr>
      <vt:lpstr>Volgende week</vt:lpstr>
      <vt:lpstr>Eiwitten in de celkern</vt:lpstr>
      <vt:lpstr>Biotechnologie: Enzymen opzuiveren =&gt; Gebruiken voor gentechnologie.</vt:lpstr>
      <vt:lpstr>DNA technieken (engels) =&gt; in silico</vt:lpstr>
      <vt:lpstr>PowerPoint-presentatie</vt:lpstr>
      <vt:lpstr>Biotech: guideRNA/primer actie   </vt:lpstr>
      <vt:lpstr>Leven is een fluide verzameling Atomen / Cellen / Organismen </vt:lpstr>
      <vt:lpstr>Celbiologie          Concepten</vt:lpstr>
      <vt:lpstr>Schip van Theseus  Informatie en Emergentie</vt:lpstr>
      <vt:lpstr>PowerPoint-presentatie</vt:lpstr>
      <vt:lpstr>Organoids Growing new tissues outside the body =&gt; ex vivo</vt:lpstr>
      <vt:lpstr>Epigenetische modificatie </vt:lpstr>
      <vt:lpstr>Epigenetica en cel differentiatie</vt:lpstr>
      <vt:lpstr>PowerPoint-presentatie</vt:lpstr>
      <vt:lpstr>Stamcel Nobel 2012</vt:lpstr>
      <vt:lpstr>PowerPoint-presentatie</vt:lpstr>
      <vt:lpstr>Stamcellen: Kanker en veroudering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light</dc:title>
  <dc:creator>R. Licht</dc:creator>
  <cp:lastModifiedBy>Milou Licht</cp:lastModifiedBy>
  <cp:revision>296</cp:revision>
  <dcterms:created xsi:type="dcterms:W3CDTF">2020-12-07T08:57:43Z</dcterms:created>
  <dcterms:modified xsi:type="dcterms:W3CDTF">2025-10-27T12:11:51Z</dcterms:modified>
</cp:coreProperties>
</file>