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1547" r:id="rId2"/>
    <p:sldId id="1561" r:id="rId3"/>
    <p:sldId id="335" r:id="rId4"/>
    <p:sldId id="337" r:id="rId5"/>
    <p:sldId id="339" r:id="rId6"/>
    <p:sldId id="340" r:id="rId7"/>
    <p:sldId id="341" r:id="rId8"/>
    <p:sldId id="343" r:id="rId9"/>
    <p:sldId id="342" r:id="rId10"/>
    <p:sldId id="344" r:id="rId11"/>
    <p:sldId id="346" r:id="rId12"/>
    <p:sldId id="348" r:id="rId13"/>
    <p:sldId id="349" r:id="rId14"/>
    <p:sldId id="350" r:id="rId15"/>
    <p:sldId id="351" r:id="rId16"/>
    <p:sldId id="1563" r:id="rId17"/>
    <p:sldId id="352" r:id="rId18"/>
    <p:sldId id="353" r:id="rId19"/>
    <p:sldId id="354" r:id="rId20"/>
    <p:sldId id="355" r:id="rId21"/>
    <p:sldId id="356" r:id="rId22"/>
    <p:sldId id="357" r:id="rId23"/>
    <p:sldId id="358" r:id="rId24"/>
    <p:sldId id="359" r:id="rId25"/>
    <p:sldId id="1562" r:id="rId26"/>
    <p:sldId id="938" r:id="rId27"/>
    <p:sldId id="360" r:id="rId28"/>
    <p:sldId id="2488" r:id="rId29"/>
    <p:sldId id="2490" r:id="rId30"/>
    <p:sldId id="2365" r:id="rId31"/>
    <p:sldId id="2454" r:id="rId32"/>
    <p:sldId id="2491" r:id="rId33"/>
    <p:sldId id="2492" r:id="rId34"/>
    <p:sldId id="2493" r:id="rId35"/>
    <p:sldId id="2494" r:id="rId36"/>
    <p:sldId id="397" r:id="rId37"/>
    <p:sldId id="2495" r:id="rId38"/>
    <p:sldId id="2489" r:id="rId39"/>
    <p:sldId id="2167" r:id="rId40"/>
    <p:sldId id="361" r:id="rId41"/>
    <p:sldId id="362" r:id="rId42"/>
    <p:sldId id="364" r:id="rId43"/>
    <p:sldId id="365" r:id="rId44"/>
    <p:sldId id="366" r:id="rId45"/>
    <p:sldId id="2285" r:id="rId46"/>
    <p:sldId id="367" r:id="rId47"/>
    <p:sldId id="368" r:id="rId48"/>
    <p:sldId id="369" r:id="rId49"/>
    <p:sldId id="377" r:id="rId50"/>
    <p:sldId id="370" r:id="rId51"/>
    <p:sldId id="371" r:id="rId52"/>
    <p:sldId id="372" r:id="rId53"/>
    <p:sldId id="373" r:id="rId54"/>
    <p:sldId id="374" r:id="rId55"/>
    <p:sldId id="375" r:id="rId56"/>
    <p:sldId id="376" r:id="rId57"/>
    <p:sldId id="336" r:id="rId58"/>
    <p:sldId id="2472" r:id="rId59"/>
    <p:sldId id="1554" r:id="rId60"/>
    <p:sldId id="1902" r:id="rId61"/>
    <p:sldId id="2473" r:id="rId62"/>
    <p:sldId id="2474" r:id="rId63"/>
    <p:sldId id="742" r:id="rId64"/>
    <p:sldId id="743" r:id="rId65"/>
    <p:sldId id="1649" r:id="rId66"/>
    <p:sldId id="1667" r:id="rId67"/>
    <p:sldId id="744" r:id="rId68"/>
    <p:sldId id="1083" r:id="rId69"/>
    <p:sldId id="915" r:id="rId70"/>
    <p:sldId id="746" r:id="rId71"/>
    <p:sldId id="1539" r:id="rId72"/>
    <p:sldId id="1084" r:id="rId73"/>
    <p:sldId id="1082" r:id="rId74"/>
    <p:sldId id="2485" r:id="rId75"/>
    <p:sldId id="1827" r:id="rId76"/>
    <p:sldId id="1821" r:id="rId77"/>
    <p:sldId id="318" r:id="rId78"/>
    <p:sldId id="1136" r:id="rId79"/>
    <p:sldId id="1912" r:id="rId80"/>
    <p:sldId id="1899" r:id="rId81"/>
    <p:sldId id="1900" r:id="rId82"/>
    <p:sldId id="1828" r:id="rId8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FB834690-91A4-4AD0-8D37-EAE669088BE6}">
          <p14:sldIdLst>
            <p14:sldId id="1547"/>
            <p14:sldId id="1561"/>
            <p14:sldId id="335"/>
            <p14:sldId id="337"/>
            <p14:sldId id="339"/>
            <p14:sldId id="340"/>
            <p14:sldId id="341"/>
            <p14:sldId id="343"/>
            <p14:sldId id="342"/>
            <p14:sldId id="344"/>
            <p14:sldId id="346"/>
            <p14:sldId id="348"/>
            <p14:sldId id="349"/>
            <p14:sldId id="350"/>
            <p14:sldId id="351"/>
            <p14:sldId id="1563"/>
            <p14:sldId id="352"/>
            <p14:sldId id="353"/>
            <p14:sldId id="354"/>
            <p14:sldId id="355"/>
            <p14:sldId id="356"/>
            <p14:sldId id="357"/>
            <p14:sldId id="358"/>
            <p14:sldId id="359"/>
            <p14:sldId id="1562"/>
            <p14:sldId id="938"/>
            <p14:sldId id="360"/>
            <p14:sldId id="2488"/>
            <p14:sldId id="2490"/>
            <p14:sldId id="2365"/>
            <p14:sldId id="2454"/>
            <p14:sldId id="2491"/>
            <p14:sldId id="2492"/>
            <p14:sldId id="2493"/>
            <p14:sldId id="2494"/>
            <p14:sldId id="397"/>
            <p14:sldId id="2495"/>
            <p14:sldId id="2489"/>
            <p14:sldId id="2167"/>
            <p14:sldId id="361"/>
            <p14:sldId id="362"/>
            <p14:sldId id="364"/>
            <p14:sldId id="365"/>
            <p14:sldId id="366"/>
            <p14:sldId id="2285"/>
            <p14:sldId id="367"/>
            <p14:sldId id="368"/>
            <p14:sldId id="369"/>
            <p14:sldId id="377"/>
            <p14:sldId id="370"/>
            <p14:sldId id="371"/>
            <p14:sldId id="372"/>
            <p14:sldId id="373"/>
            <p14:sldId id="374"/>
            <p14:sldId id="375"/>
            <p14:sldId id="376"/>
            <p14:sldId id="336"/>
            <p14:sldId id="2472"/>
            <p14:sldId id="1554"/>
            <p14:sldId id="1902"/>
            <p14:sldId id="2473"/>
            <p14:sldId id="2474"/>
            <p14:sldId id="742"/>
            <p14:sldId id="743"/>
            <p14:sldId id="1649"/>
            <p14:sldId id="1667"/>
            <p14:sldId id="744"/>
            <p14:sldId id="1083"/>
            <p14:sldId id="915"/>
            <p14:sldId id="746"/>
            <p14:sldId id="1539"/>
            <p14:sldId id="1084"/>
            <p14:sldId id="1082"/>
            <p14:sldId id="2485"/>
            <p14:sldId id="1827"/>
            <p14:sldId id="1821"/>
            <p14:sldId id="318"/>
            <p14:sldId id="1136"/>
            <p14:sldId id="1912"/>
            <p14:sldId id="1899"/>
            <p14:sldId id="1900"/>
            <p14:sldId id="1828"/>
          </p14:sldIdLst>
        </p14:section>
        <p14:section name="Naamloze sectie" id="{A62AAF4F-EF2C-4EF0-A135-721FE41A69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67A"/>
    <a:srgbClr val="25099B"/>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0" autoAdjust="0"/>
    <p:restoredTop sz="94660"/>
  </p:normalViewPr>
  <p:slideViewPr>
    <p:cSldViewPr snapToGrid="0">
      <p:cViewPr varScale="1">
        <p:scale>
          <a:sx n="91" d="100"/>
          <a:sy n="91" d="100"/>
        </p:scale>
        <p:origin x="32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DFA4F-CC0C-40A5-AB4F-C4810DEC9383}" type="datetimeFigureOut">
              <a:rPr lang="nl-NL" smtClean="0"/>
              <a:t>5-10-2025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7AB51-03BB-4C47-9102-CA914E8BDCEA}" type="slidenum">
              <a:rPr lang="nl-NL" smtClean="0"/>
              <a:t>‹nr.›</a:t>
            </a:fld>
            <a:endParaRPr lang="nl-NL"/>
          </a:p>
        </p:txBody>
      </p:sp>
    </p:spTree>
    <p:extLst>
      <p:ext uri="{BB962C8B-B14F-4D97-AF65-F5344CB8AC3E}">
        <p14:creationId xmlns:p14="http://schemas.microsoft.com/office/powerpoint/2010/main" val="3751544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jdelijke aanduiding voor dia-afbeelding 1">
            <a:extLst>
              <a:ext uri="{FF2B5EF4-FFF2-40B4-BE49-F238E27FC236}">
                <a16:creationId xmlns:a16="http://schemas.microsoft.com/office/drawing/2014/main" id="{0AC20F37-FBE0-47E7-86AD-7A0B2ED08730}"/>
              </a:ext>
            </a:extLst>
          </p:cNvPr>
          <p:cNvSpPr>
            <a:spLocks noGrp="1" noRot="1" noChangeAspect="1" noTextEdit="1"/>
          </p:cNvSpPr>
          <p:nvPr>
            <p:ph type="sldImg"/>
          </p:nvPr>
        </p:nvSpPr>
        <p:spPr>
          <a:ln/>
        </p:spPr>
      </p:sp>
      <p:sp>
        <p:nvSpPr>
          <p:cNvPr id="44035" name="Tijdelijke aanduiding voor notities 2">
            <a:extLst>
              <a:ext uri="{FF2B5EF4-FFF2-40B4-BE49-F238E27FC236}">
                <a16:creationId xmlns:a16="http://schemas.microsoft.com/office/drawing/2014/main" id="{39250CF1-1A29-40E6-910A-3A32DE73E5BD}"/>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r>
              <a:rPr altLang="nl-NL">
                <a:latin typeface="Times" panose="02020603050405020304" pitchFamily="18" charset="0"/>
              </a:rPr>
              <a:t>Foutje organisatie</a:t>
            </a:r>
          </a:p>
        </p:txBody>
      </p:sp>
      <p:sp>
        <p:nvSpPr>
          <p:cNvPr id="44036" name="Tijdelijke aanduiding voor dianummer 3">
            <a:extLst>
              <a:ext uri="{FF2B5EF4-FFF2-40B4-BE49-F238E27FC236}">
                <a16:creationId xmlns:a16="http://schemas.microsoft.com/office/drawing/2014/main" id="{A4269EA7-58B1-4CBA-A8AD-4234381930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defRPr sz="1200">
                <a:solidFill>
                  <a:srgbClr val="000000"/>
                </a:solidFill>
                <a:latin typeface="Times" panose="02020603050405020304" pitchFamily="18" charset="0"/>
              </a:defRPr>
            </a:lvl1pPr>
            <a:lvl2pPr marL="742950" indent="-285750" eaLnBrk="0" hangingPunct="0">
              <a:spcBef>
                <a:spcPts val="400"/>
              </a:spcBef>
              <a:defRPr sz="1200">
                <a:solidFill>
                  <a:srgbClr val="000000"/>
                </a:solidFill>
                <a:latin typeface="Times" panose="02020603050405020304" pitchFamily="18" charset="0"/>
              </a:defRPr>
            </a:lvl2pPr>
            <a:lvl3pPr marL="1143000" indent="-228600" eaLnBrk="0" hangingPunct="0">
              <a:spcBef>
                <a:spcPts val="400"/>
              </a:spcBef>
              <a:defRPr sz="1200">
                <a:solidFill>
                  <a:srgbClr val="000000"/>
                </a:solidFill>
                <a:latin typeface="Times" panose="02020603050405020304" pitchFamily="18" charset="0"/>
              </a:defRPr>
            </a:lvl3pPr>
            <a:lvl4pPr marL="1600200" indent="-228600" eaLnBrk="0" hangingPunct="0">
              <a:spcBef>
                <a:spcPts val="400"/>
              </a:spcBef>
              <a:defRPr sz="1200">
                <a:solidFill>
                  <a:srgbClr val="000000"/>
                </a:solidFill>
                <a:latin typeface="Times" panose="02020603050405020304" pitchFamily="18" charset="0"/>
              </a:defRPr>
            </a:lvl4pPr>
            <a:lvl5pPr marL="2057400" indent="-228600" eaLnBrk="0" hangingPunct="0">
              <a:spcBef>
                <a:spcPts val="400"/>
              </a:spcBef>
              <a:defRPr sz="1200">
                <a:solidFill>
                  <a:srgbClr val="000000"/>
                </a:solidFill>
                <a:latin typeface="Times" panose="02020603050405020304" pitchFamily="18" charset="0"/>
              </a:defRPr>
            </a:lvl5pPr>
            <a:lvl6pPr marL="2514600" indent="-228600" eaLnBrk="0" fontAlgn="base" hangingPunct="0">
              <a:spcBef>
                <a:spcPts val="400"/>
              </a:spcBef>
              <a:spcAft>
                <a:spcPct val="0"/>
              </a:spcAft>
              <a:defRPr sz="1200">
                <a:solidFill>
                  <a:srgbClr val="000000"/>
                </a:solidFill>
                <a:latin typeface="Times" panose="02020603050405020304" pitchFamily="18" charset="0"/>
              </a:defRPr>
            </a:lvl6pPr>
            <a:lvl7pPr marL="2971800" indent="-228600" eaLnBrk="0" fontAlgn="base" hangingPunct="0">
              <a:spcBef>
                <a:spcPts val="400"/>
              </a:spcBef>
              <a:spcAft>
                <a:spcPct val="0"/>
              </a:spcAft>
              <a:defRPr sz="1200">
                <a:solidFill>
                  <a:srgbClr val="000000"/>
                </a:solidFill>
                <a:latin typeface="Times" panose="02020603050405020304" pitchFamily="18" charset="0"/>
              </a:defRPr>
            </a:lvl7pPr>
            <a:lvl8pPr marL="3429000" indent="-228600" eaLnBrk="0" fontAlgn="base" hangingPunct="0">
              <a:spcBef>
                <a:spcPts val="400"/>
              </a:spcBef>
              <a:spcAft>
                <a:spcPct val="0"/>
              </a:spcAft>
              <a:defRPr sz="1200">
                <a:solidFill>
                  <a:srgbClr val="000000"/>
                </a:solidFill>
                <a:latin typeface="Times" panose="02020603050405020304" pitchFamily="18" charset="0"/>
              </a:defRPr>
            </a:lvl8pPr>
            <a:lvl9pPr marL="3886200" indent="-228600" eaLnBrk="0" fontAlgn="base" hangingPunct="0">
              <a:spcBef>
                <a:spcPts val="400"/>
              </a:spcBef>
              <a:spcAft>
                <a:spcPct val="0"/>
              </a:spcAft>
              <a:defRPr sz="1200">
                <a:solidFill>
                  <a:srgbClr val="000000"/>
                </a:solidFill>
                <a:latin typeface="Times" panose="02020603050405020304" pitchFamily="18" charset="0"/>
              </a:defRPr>
            </a:lvl9pPr>
          </a:lstStyle>
          <a:p>
            <a:pPr eaLnBrk="1">
              <a:spcBef>
                <a:spcPct val="0"/>
              </a:spcBef>
            </a:pPr>
            <a:fld id="{272F5C4B-C88B-4774-ACEB-E0C79A0A1EC0}" type="slidenum">
              <a:rPr lang="nl-NL" altLang="en-US"/>
              <a:pPr eaLnBrk="1">
                <a:spcBef>
                  <a:spcPct val="0"/>
                </a:spcBef>
              </a:pPr>
              <a:t>1</a:t>
            </a:fld>
            <a:endParaRPr lang="nl-NL" altLang="en-US"/>
          </a:p>
        </p:txBody>
      </p:sp>
    </p:spTree>
    <p:extLst>
      <p:ext uri="{BB962C8B-B14F-4D97-AF65-F5344CB8AC3E}">
        <p14:creationId xmlns:p14="http://schemas.microsoft.com/office/powerpoint/2010/main" val="189293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03888-4B07-0E07-CCFE-FAB07DAB7540}"/>
            </a:ext>
          </a:extLst>
        </p:cNvPr>
        <p:cNvGrpSpPr/>
        <p:nvPr/>
      </p:nvGrpSpPr>
      <p:grpSpPr>
        <a:xfrm>
          <a:off x="0" y="0"/>
          <a:ext cx="0" cy="0"/>
          <a:chOff x="0" y="0"/>
          <a:chExt cx="0" cy="0"/>
        </a:xfrm>
      </p:grpSpPr>
      <p:sp>
        <p:nvSpPr>
          <p:cNvPr id="44034" name="Tijdelijke aanduiding voor dia-afbeelding 1">
            <a:extLst>
              <a:ext uri="{FF2B5EF4-FFF2-40B4-BE49-F238E27FC236}">
                <a16:creationId xmlns:a16="http://schemas.microsoft.com/office/drawing/2014/main" id="{E5EA1BBA-6F90-C5AD-0196-C1407D404051}"/>
              </a:ext>
            </a:extLst>
          </p:cNvPr>
          <p:cNvSpPr>
            <a:spLocks noGrp="1" noRot="1" noChangeAspect="1" noTextEdit="1"/>
          </p:cNvSpPr>
          <p:nvPr>
            <p:ph type="sldImg"/>
          </p:nvPr>
        </p:nvSpPr>
        <p:spPr>
          <a:ln/>
        </p:spPr>
      </p:sp>
      <p:sp>
        <p:nvSpPr>
          <p:cNvPr id="44035" name="Tijdelijke aanduiding voor notities 2">
            <a:extLst>
              <a:ext uri="{FF2B5EF4-FFF2-40B4-BE49-F238E27FC236}">
                <a16:creationId xmlns:a16="http://schemas.microsoft.com/office/drawing/2014/main" id="{90B7A2D3-5DFF-5253-6636-2A8CD49EF975}"/>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r>
              <a:rPr altLang="nl-NL">
                <a:latin typeface="Times" panose="02020603050405020304" pitchFamily="18" charset="0"/>
              </a:rPr>
              <a:t>Foutje organisatie</a:t>
            </a:r>
          </a:p>
        </p:txBody>
      </p:sp>
      <p:sp>
        <p:nvSpPr>
          <p:cNvPr id="44036" name="Tijdelijke aanduiding voor dianummer 3">
            <a:extLst>
              <a:ext uri="{FF2B5EF4-FFF2-40B4-BE49-F238E27FC236}">
                <a16:creationId xmlns:a16="http://schemas.microsoft.com/office/drawing/2014/main" id="{945C7467-442D-DBE5-1B9B-5109E335DB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defRPr sz="1200">
                <a:solidFill>
                  <a:srgbClr val="000000"/>
                </a:solidFill>
                <a:latin typeface="Times" panose="02020603050405020304" pitchFamily="18" charset="0"/>
              </a:defRPr>
            </a:lvl1pPr>
            <a:lvl2pPr marL="742950" indent="-285750" eaLnBrk="0" hangingPunct="0">
              <a:spcBef>
                <a:spcPts val="400"/>
              </a:spcBef>
              <a:defRPr sz="1200">
                <a:solidFill>
                  <a:srgbClr val="000000"/>
                </a:solidFill>
                <a:latin typeface="Times" panose="02020603050405020304" pitchFamily="18" charset="0"/>
              </a:defRPr>
            </a:lvl2pPr>
            <a:lvl3pPr marL="1143000" indent="-228600" eaLnBrk="0" hangingPunct="0">
              <a:spcBef>
                <a:spcPts val="400"/>
              </a:spcBef>
              <a:defRPr sz="1200">
                <a:solidFill>
                  <a:srgbClr val="000000"/>
                </a:solidFill>
                <a:latin typeface="Times" panose="02020603050405020304" pitchFamily="18" charset="0"/>
              </a:defRPr>
            </a:lvl3pPr>
            <a:lvl4pPr marL="1600200" indent="-228600" eaLnBrk="0" hangingPunct="0">
              <a:spcBef>
                <a:spcPts val="400"/>
              </a:spcBef>
              <a:defRPr sz="1200">
                <a:solidFill>
                  <a:srgbClr val="000000"/>
                </a:solidFill>
                <a:latin typeface="Times" panose="02020603050405020304" pitchFamily="18" charset="0"/>
              </a:defRPr>
            </a:lvl4pPr>
            <a:lvl5pPr marL="2057400" indent="-228600" eaLnBrk="0" hangingPunct="0">
              <a:spcBef>
                <a:spcPts val="400"/>
              </a:spcBef>
              <a:defRPr sz="1200">
                <a:solidFill>
                  <a:srgbClr val="000000"/>
                </a:solidFill>
                <a:latin typeface="Times" panose="02020603050405020304" pitchFamily="18" charset="0"/>
              </a:defRPr>
            </a:lvl5pPr>
            <a:lvl6pPr marL="2514600" indent="-228600" eaLnBrk="0" fontAlgn="base" hangingPunct="0">
              <a:spcBef>
                <a:spcPts val="400"/>
              </a:spcBef>
              <a:spcAft>
                <a:spcPct val="0"/>
              </a:spcAft>
              <a:defRPr sz="1200">
                <a:solidFill>
                  <a:srgbClr val="000000"/>
                </a:solidFill>
                <a:latin typeface="Times" panose="02020603050405020304" pitchFamily="18" charset="0"/>
              </a:defRPr>
            </a:lvl6pPr>
            <a:lvl7pPr marL="2971800" indent="-228600" eaLnBrk="0" fontAlgn="base" hangingPunct="0">
              <a:spcBef>
                <a:spcPts val="400"/>
              </a:spcBef>
              <a:spcAft>
                <a:spcPct val="0"/>
              </a:spcAft>
              <a:defRPr sz="1200">
                <a:solidFill>
                  <a:srgbClr val="000000"/>
                </a:solidFill>
                <a:latin typeface="Times" panose="02020603050405020304" pitchFamily="18" charset="0"/>
              </a:defRPr>
            </a:lvl7pPr>
            <a:lvl8pPr marL="3429000" indent="-228600" eaLnBrk="0" fontAlgn="base" hangingPunct="0">
              <a:spcBef>
                <a:spcPts val="400"/>
              </a:spcBef>
              <a:spcAft>
                <a:spcPct val="0"/>
              </a:spcAft>
              <a:defRPr sz="1200">
                <a:solidFill>
                  <a:srgbClr val="000000"/>
                </a:solidFill>
                <a:latin typeface="Times" panose="02020603050405020304" pitchFamily="18" charset="0"/>
              </a:defRPr>
            </a:lvl8pPr>
            <a:lvl9pPr marL="3886200" indent="-228600" eaLnBrk="0" fontAlgn="base" hangingPunct="0">
              <a:spcBef>
                <a:spcPts val="400"/>
              </a:spcBef>
              <a:spcAft>
                <a:spcPct val="0"/>
              </a:spcAft>
              <a:defRPr sz="1200">
                <a:solidFill>
                  <a:srgbClr val="000000"/>
                </a:solidFill>
                <a:latin typeface="Times" panose="02020603050405020304" pitchFamily="18" charset="0"/>
              </a:defRPr>
            </a:lvl9pPr>
          </a:lstStyle>
          <a:p>
            <a:pPr eaLnBrk="1">
              <a:spcBef>
                <a:spcPct val="0"/>
              </a:spcBef>
            </a:pPr>
            <a:fld id="{272F5C4B-C88B-4774-ACEB-E0C79A0A1EC0}" type="slidenum">
              <a:rPr lang="nl-NL" altLang="en-US"/>
              <a:pPr eaLnBrk="1">
                <a:spcBef>
                  <a:spcPct val="0"/>
                </a:spcBef>
              </a:pPr>
              <a:t>38</a:t>
            </a:fld>
            <a:endParaRPr lang="nl-NL" altLang="en-US"/>
          </a:p>
        </p:txBody>
      </p:sp>
    </p:spTree>
    <p:extLst>
      <p:ext uri="{BB962C8B-B14F-4D97-AF65-F5344CB8AC3E}">
        <p14:creationId xmlns:p14="http://schemas.microsoft.com/office/powerpoint/2010/main" val="326590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jdelijke aanduiding voor dia-afbeelding 1"/>
          <p:cNvSpPr>
            <a:spLocks noGrp="1" noRot="1" noChangeAspect="1" noTextEdit="1"/>
          </p:cNvSpPr>
          <p:nvPr>
            <p:ph type="sldImg"/>
          </p:nvPr>
        </p:nvSpPr>
        <p:spPr>
          <a:ln/>
        </p:spPr>
      </p:sp>
      <p:sp>
        <p:nvSpPr>
          <p:cNvPr id="51203" name="Tijdelijke aanduiding voor notities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endParaRPr altLang="nl-NL" dirty="0">
              <a:latin typeface="Times" charset="0"/>
            </a:endParaRPr>
          </a:p>
        </p:txBody>
      </p:sp>
      <p:sp>
        <p:nvSpPr>
          <p:cNvPr id="512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defRPr sz="1200">
                <a:solidFill>
                  <a:srgbClr val="000000"/>
                </a:solidFill>
                <a:latin typeface="Times" charset="0"/>
              </a:defRPr>
            </a:lvl1pPr>
            <a:lvl2pPr marL="742950" indent="-285750" eaLnBrk="0" hangingPunct="0">
              <a:spcBef>
                <a:spcPts val="400"/>
              </a:spcBef>
              <a:defRPr sz="1200">
                <a:solidFill>
                  <a:srgbClr val="000000"/>
                </a:solidFill>
                <a:latin typeface="Times" charset="0"/>
              </a:defRPr>
            </a:lvl2pPr>
            <a:lvl3pPr marL="1143000" indent="-228600" eaLnBrk="0" hangingPunct="0">
              <a:spcBef>
                <a:spcPts val="400"/>
              </a:spcBef>
              <a:defRPr sz="1200">
                <a:solidFill>
                  <a:srgbClr val="000000"/>
                </a:solidFill>
                <a:latin typeface="Times" charset="0"/>
              </a:defRPr>
            </a:lvl3pPr>
            <a:lvl4pPr marL="1600200" indent="-228600" eaLnBrk="0" hangingPunct="0">
              <a:spcBef>
                <a:spcPts val="400"/>
              </a:spcBef>
              <a:defRPr sz="1200">
                <a:solidFill>
                  <a:srgbClr val="000000"/>
                </a:solidFill>
                <a:latin typeface="Times" charset="0"/>
              </a:defRPr>
            </a:lvl4pPr>
            <a:lvl5pPr marL="2057400" indent="-228600" eaLnBrk="0" hangingPunct="0">
              <a:spcBef>
                <a:spcPts val="400"/>
              </a:spcBef>
              <a:defRPr sz="1200">
                <a:solidFill>
                  <a:srgbClr val="000000"/>
                </a:solidFill>
                <a:latin typeface="Times" charset="0"/>
              </a:defRPr>
            </a:lvl5pPr>
            <a:lvl6pPr marL="2514600" indent="-228600" eaLnBrk="0" fontAlgn="base" hangingPunct="0">
              <a:spcBef>
                <a:spcPts val="400"/>
              </a:spcBef>
              <a:spcAft>
                <a:spcPct val="0"/>
              </a:spcAft>
              <a:defRPr sz="1200">
                <a:solidFill>
                  <a:srgbClr val="000000"/>
                </a:solidFill>
                <a:latin typeface="Times" charset="0"/>
              </a:defRPr>
            </a:lvl6pPr>
            <a:lvl7pPr marL="2971800" indent="-228600" eaLnBrk="0" fontAlgn="base" hangingPunct="0">
              <a:spcBef>
                <a:spcPts val="400"/>
              </a:spcBef>
              <a:spcAft>
                <a:spcPct val="0"/>
              </a:spcAft>
              <a:defRPr sz="1200">
                <a:solidFill>
                  <a:srgbClr val="000000"/>
                </a:solidFill>
                <a:latin typeface="Times" charset="0"/>
              </a:defRPr>
            </a:lvl7pPr>
            <a:lvl8pPr marL="3429000" indent="-228600" eaLnBrk="0" fontAlgn="base" hangingPunct="0">
              <a:spcBef>
                <a:spcPts val="400"/>
              </a:spcBef>
              <a:spcAft>
                <a:spcPct val="0"/>
              </a:spcAft>
              <a:defRPr sz="1200">
                <a:solidFill>
                  <a:srgbClr val="000000"/>
                </a:solidFill>
                <a:latin typeface="Times" charset="0"/>
              </a:defRPr>
            </a:lvl8pPr>
            <a:lvl9pPr marL="3886200" indent="-228600" eaLnBrk="0" fontAlgn="base" hangingPunct="0">
              <a:spcBef>
                <a:spcPts val="400"/>
              </a:spcBef>
              <a:spcAft>
                <a:spcPct val="0"/>
              </a:spcAft>
              <a:defRPr sz="1200">
                <a:solidFill>
                  <a:srgbClr val="000000"/>
                </a:solidFill>
                <a:latin typeface="Times" charset="0"/>
              </a:defRPr>
            </a:lvl9pPr>
          </a:lstStyle>
          <a:p>
            <a:pPr eaLnBrk="1">
              <a:spcBef>
                <a:spcPct val="0"/>
              </a:spcBef>
            </a:pPr>
            <a:fld id="{E99259B0-7713-459F-BF58-41EDAF6BE6BF}" type="slidenum">
              <a:rPr lang="nl-NL" altLang="en-US" smtClean="0"/>
              <a:pPr eaLnBrk="1">
                <a:spcBef>
                  <a:spcPct val="0"/>
                </a:spcBef>
              </a:pPr>
              <a:t>39</a:t>
            </a:fld>
            <a:endParaRPr lang="nl-NL" altLang="en-US"/>
          </a:p>
        </p:txBody>
      </p:sp>
    </p:spTree>
    <p:extLst>
      <p:ext uri="{BB962C8B-B14F-4D97-AF65-F5344CB8AC3E}">
        <p14:creationId xmlns:p14="http://schemas.microsoft.com/office/powerpoint/2010/main" val="120010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F6762-425B-8D23-2018-3E819D3279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96EAC37-25CB-EC89-6D53-229C97DCCB5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775D883-26A5-4CCC-9806-8178A918DC08}"/>
              </a:ext>
            </a:extLst>
          </p:cNvPr>
          <p:cNvSpPr>
            <a:spLocks noGrp="1"/>
          </p:cNvSpPr>
          <p:nvPr>
            <p:ph type="body" idx="1"/>
          </p:nvPr>
        </p:nvSpPr>
        <p:spPr/>
        <p:txBody>
          <a:bodyPr/>
          <a:lstStyle/>
          <a:p>
            <a:r>
              <a:rPr lang="nl-NL" dirty="0"/>
              <a:t>Microscopen zijn nodig om cellen zichtbaar te maken. Speciale microscopen</a:t>
            </a:r>
            <a:r>
              <a:rPr lang="nl-NL" baseline="0" dirty="0"/>
              <a:t> zijn nodig voor fluorescentie en voor een kijkje in (levende) weefsels</a:t>
            </a:r>
            <a:endParaRPr lang="nl-NL" dirty="0"/>
          </a:p>
        </p:txBody>
      </p:sp>
      <p:sp>
        <p:nvSpPr>
          <p:cNvPr id="4" name="Tijdelijke aanduiding voor dianummer 3">
            <a:extLst>
              <a:ext uri="{FF2B5EF4-FFF2-40B4-BE49-F238E27FC236}">
                <a16:creationId xmlns:a16="http://schemas.microsoft.com/office/drawing/2014/main" id="{885C6C23-5578-B05A-ED7D-FF230E9FEBBF}"/>
              </a:ext>
            </a:extLst>
          </p:cNvPr>
          <p:cNvSpPr>
            <a:spLocks noGrp="1"/>
          </p:cNvSpPr>
          <p:nvPr>
            <p:ph type="sldNum" sz="quarter" idx="10"/>
          </p:nvPr>
        </p:nvSpPr>
        <p:spPr/>
        <p:txBody>
          <a:bodyPr/>
          <a:lstStyle/>
          <a:p>
            <a:pPr>
              <a:defRPr/>
            </a:pPr>
            <a:fld id="{E1621C25-74F4-4746-A69D-0841677635B5}" type="slidenum">
              <a:rPr lang="nl-NL" altLang="en-US" smtClean="0"/>
              <a:pPr>
                <a:defRPr/>
              </a:pPr>
              <a:t>62</a:t>
            </a:fld>
            <a:endParaRPr lang="nl-NL" altLang="en-US"/>
          </a:p>
        </p:txBody>
      </p:sp>
    </p:spTree>
    <p:extLst>
      <p:ext uri="{BB962C8B-B14F-4D97-AF65-F5344CB8AC3E}">
        <p14:creationId xmlns:p14="http://schemas.microsoft.com/office/powerpoint/2010/main" val="3958374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ts val="400"/>
              </a:spcBef>
              <a:spcAft>
                <a:spcPct val="0"/>
              </a:spcAft>
              <a:buClrTx/>
              <a:buSzTx/>
              <a:buFontTx/>
              <a:buNone/>
              <a:tabLst/>
              <a:defRPr/>
            </a:pPr>
            <a:r>
              <a:rPr lang="nl-NL" altLang="nl-NL" sz="1200" dirty="0">
                <a:solidFill>
                  <a:srgbClr val="000000"/>
                </a:solidFill>
              </a:rPr>
              <a:t>MCB: Deel Zes</a:t>
            </a:r>
          </a:p>
          <a:p>
            <a:endParaRPr lang="nl-NL" dirty="0"/>
          </a:p>
        </p:txBody>
      </p:sp>
      <p:sp>
        <p:nvSpPr>
          <p:cNvPr id="4" name="Tijdelijke aanduiding voor dianummer 3"/>
          <p:cNvSpPr>
            <a:spLocks noGrp="1"/>
          </p:cNvSpPr>
          <p:nvPr>
            <p:ph type="sldNum" sz="quarter" idx="10"/>
          </p:nvPr>
        </p:nvSpPr>
        <p:spPr/>
        <p:txBody>
          <a:bodyPr/>
          <a:lstStyle/>
          <a:p>
            <a:pPr>
              <a:defRPr/>
            </a:pPr>
            <a:fld id="{E1621C25-74F4-4746-A69D-0841677635B5}" type="slidenum">
              <a:rPr lang="nl-NL" altLang="en-US" smtClean="0"/>
              <a:pPr>
                <a:defRPr/>
              </a:pPr>
              <a:t>72</a:t>
            </a:fld>
            <a:endParaRPr lang="nl-NL" altLang="en-US"/>
          </a:p>
        </p:txBody>
      </p:sp>
    </p:spTree>
    <p:extLst>
      <p:ext uri="{BB962C8B-B14F-4D97-AF65-F5344CB8AC3E}">
        <p14:creationId xmlns:p14="http://schemas.microsoft.com/office/powerpoint/2010/main" val="1325015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C06FF-B7A4-1672-1FF1-814673BF8B1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2361FA9-95B6-898D-AF84-820BBC4EA58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E0C4EA6-51CA-1657-D905-B7398A7C771B}"/>
              </a:ext>
            </a:extLst>
          </p:cNvPr>
          <p:cNvSpPr>
            <a:spLocks noGrp="1"/>
          </p:cNvSpPr>
          <p:nvPr>
            <p:ph type="body" idx="1"/>
          </p:nvPr>
        </p:nvSpPr>
        <p:spPr/>
        <p:txBody>
          <a:bodyPr/>
          <a:lstStyle/>
          <a:p>
            <a:r>
              <a:rPr lang="nl-NL" dirty="0"/>
              <a:t>Microscopen zijn nodig om cellen zichtbaar te maken. Speciale microscopen</a:t>
            </a:r>
            <a:r>
              <a:rPr lang="nl-NL" baseline="0" dirty="0"/>
              <a:t> zijn nodig voor fluorescentie en voor een kijkje in (levende) weefsels</a:t>
            </a:r>
            <a:endParaRPr lang="nl-NL" dirty="0"/>
          </a:p>
        </p:txBody>
      </p:sp>
      <p:sp>
        <p:nvSpPr>
          <p:cNvPr id="4" name="Tijdelijke aanduiding voor dianummer 3">
            <a:extLst>
              <a:ext uri="{FF2B5EF4-FFF2-40B4-BE49-F238E27FC236}">
                <a16:creationId xmlns:a16="http://schemas.microsoft.com/office/drawing/2014/main" id="{71F0ADED-6B09-A64E-A478-B5B995B2342C}"/>
              </a:ext>
            </a:extLst>
          </p:cNvPr>
          <p:cNvSpPr>
            <a:spLocks noGrp="1"/>
          </p:cNvSpPr>
          <p:nvPr>
            <p:ph type="sldNum" sz="quarter" idx="10"/>
          </p:nvPr>
        </p:nvSpPr>
        <p:spPr/>
        <p:txBody>
          <a:bodyPr/>
          <a:lstStyle/>
          <a:p>
            <a:pPr>
              <a:defRPr/>
            </a:pPr>
            <a:fld id="{E1621C25-74F4-4746-A69D-0841677635B5}" type="slidenum">
              <a:rPr lang="nl-NL" altLang="en-US" smtClean="0"/>
              <a:pPr>
                <a:defRPr/>
              </a:pPr>
              <a:t>74</a:t>
            </a:fld>
            <a:endParaRPr lang="nl-NL" altLang="en-US"/>
          </a:p>
        </p:txBody>
      </p:sp>
    </p:spTree>
    <p:extLst>
      <p:ext uri="{BB962C8B-B14F-4D97-AF65-F5344CB8AC3E}">
        <p14:creationId xmlns:p14="http://schemas.microsoft.com/office/powerpoint/2010/main" val="1870790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886BC-1A2F-404C-969C-9CEAF40AF1F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FB52FDF-EF14-44A7-A10E-934F235D9C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D6C31BD-CB47-4061-ABF1-9723F9148092}"/>
              </a:ext>
            </a:extLst>
          </p:cNvPr>
          <p:cNvSpPr>
            <a:spLocks noGrp="1"/>
          </p:cNvSpPr>
          <p:nvPr>
            <p:ph type="dt" sz="half" idx="10"/>
          </p:nvPr>
        </p:nvSpPr>
        <p:spPr/>
        <p:txBody>
          <a:bodyPr/>
          <a:lstStyle/>
          <a:p>
            <a:fld id="{19235A67-3B00-496C-8180-E0F733E3627B}" type="datetimeFigureOut">
              <a:rPr lang="nl-NL" smtClean="0"/>
              <a:t>5-10-2025</a:t>
            </a:fld>
            <a:endParaRPr lang="nl-NL"/>
          </a:p>
        </p:txBody>
      </p:sp>
      <p:sp>
        <p:nvSpPr>
          <p:cNvPr id="5" name="Tijdelijke aanduiding voor voettekst 4">
            <a:extLst>
              <a:ext uri="{FF2B5EF4-FFF2-40B4-BE49-F238E27FC236}">
                <a16:creationId xmlns:a16="http://schemas.microsoft.com/office/drawing/2014/main" id="{A223FC59-BDF3-4D70-AF7A-C8153F7C53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60B82D-BDD6-4F4C-82E1-D0D797B96EAD}"/>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233362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8F8249-2E0B-407E-B5C3-03768098915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D71D63B-5320-4977-B487-52EE1EB5C4E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A65831-9045-48A9-9B0A-41FFCFBD4B7C}"/>
              </a:ext>
            </a:extLst>
          </p:cNvPr>
          <p:cNvSpPr>
            <a:spLocks noGrp="1"/>
          </p:cNvSpPr>
          <p:nvPr>
            <p:ph type="dt" sz="half" idx="10"/>
          </p:nvPr>
        </p:nvSpPr>
        <p:spPr/>
        <p:txBody>
          <a:bodyPr/>
          <a:lstStyle/>
          <a:p>
            <a:fld id="{19235A67-3B00-496C-8180-E0F733E3627B}" type="datetimeFigureOut">
              <a:rPr lang="nl-NL" smtClean="0"/>
              <a:t>5-10-2025</a:t>
            </a:fld>
            <a:endParaRPr lang="nl-NL"/>
          </a:p>
        </p:txBody>
      </p:sp>
      <p:sp>
        <p:nvSpPr>
          <p:cNvPr id="5" name="Tijdelijke aanduiding voor voettekst 4">
            <a:extLst>
              <a:ext uri="{FF2B5EF4-FFF2-40B4-BE49-F238E27FC236}">
                <a16:creationId xmlns:a16="http://schemas.microsoft.com/office/drawing/2014/main" id="{CDAA1F25-3077-453B-B09D-A69DD93A89F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C77BA39-0D68-4AB5-9465-E8E5F2CAAE45}"/>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477685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FE44931-7CB6-403E-8DE8-C45FFA4F4C5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F005436-0289-42DC-8F13-36591EAA636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EB2F6B3-81AC-4225-A606-03324A4FE97A}"/>
              </a:ext>
            </a:extLst>
          </p:cNvPr>
          <p:cNvSpPr>
            <a:spLocks noGrp="1"/>
          </p:cNvSpPr>
          <p:nvPr>
            <p:ph type="dt" sz="half" idx="10"/>
          </p:nvPr>
        </p:nvSpPr>
        <p:spPr/>
        <p:txBody>
          <a:bodyPr/>
          <a:lstStyle/>
          <a:p>
            <a:fld id="{19235A67-3B00-496C-8180-E0F733E3627B}" type="datetimeFigureOut">
              <a:rPr lang="nl-NL" smtClean="0"/>
              <a:t>5-10-2025</a:t>
            </a:fld>
            <a:endParaRPr lang="nl-NL"/>
          </a:p>
        </p:txBody>
      </p:sp>
      <p:sp>
        <p:nvSpPr>
          <p:cNvPr id="5" name="Tijdelijke aanduiding voor voettekst 4">
            <a:extLst>
              <a:ext uri="{FF2B5EF4-FFF2-40B4-BE49-F238E27FC236}">
                <a16:creationId xmlns:a16="http://schemas.microsoft.com/office/drawing/2014/main" id="{5D149B02-1311-4D9D-B0F8-DF32EA2249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8177220-13CE-4403-B476-219A09B8A550}"/>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4160538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680550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4679"/>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417035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8770C-5C21-4B43-A003-59B6C0651618}"/>
              </a:ext>
            </a:extLst>
          </p:cNvPr>
          <p:cNvSpPr>
            <a:spLocks noGrp="1"/>
          </p:cNvSpPr>
          <p:nvPr>
            <p:ph type="title"/>
          </p:nvPr>
        </p:nvSpPr>
        <p:spPr/>
        <p:txBody>
          <a:bodyPr/>
          <a:lstStyle>
            <a:lvl1pPr>
              <a:defRPr>
                <a:solidFill>
                  <a:srgbClr val="FFFF00"/>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1EE494D0-B509-4875-92BF-6C6281169BE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7" name="Picture 2">
            <a:extLst>
              <a:ext uri="{FF2B5EF4-FFF2-40B4-BE49-F238E27FC236}">
                <a16:creationId xmlns:a16="http://schemas.microsoft.com/office/drawing/2014/main" id="{C5F2F942-4E28-4493-A18C-A95E771EC8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11547" y="482727"/>
            <a:ext cx="1224136" cy="109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3902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5E9C3-531C-49E8-A507-C1570925888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CB57248-0CB7-4BBF-815E-7C14A7FBFE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095758C-716B-42C2-A5D0-8F76BB9D8352}"/>
              </a:ext>
            </a:extLst>
          </p:cNvPr>
          <p:cNvSpPr>
            <a:spLocks noGrp="1"/>
          </p:cNvSpPr>
          <p:nvPr>
            <p:ph type="dt" sz="half" idx="10"/>
          </p:nvPr>
        </p:nvSpPr>
        <p:spPr/>
        <p:txBody>
          <a:bodyPr/>
          <a:lstStyle/>
          <a:p>
            <a:fld id="{19235A67-3B00-496C-8180-E0F733E3627B}" type="datetimeFigureOut">
              <a:rPr lang="nl-NL" smtClean="0"/>
              <a:t>5-10-2025</a:t>
            </a:fld>
            <a:endParaRPr lang="nl-NL"/>
          </a:p>
        </p:txBody>
      </p:sp>
      <p:sp>
        <p:nvSpPr>
          <p:cNvPr id="5" name="Tijdelijke aanduiding voor voettekst 4">
            <a:extLst>
              <a:ext uri="{FF2B5EF4-FFF2-40B4-BE49-F238E27FC236}">
                <a16:creationId xmlns:a16="http://schemas.microsoft.com/office/drawing/2014/main" id="{54D81F60-51DB-465D-9EA3-7006B9AF6F9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C1EEC0F-C4FD-4513-9E32-3B72D544155E}"/>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28726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D48521-FAE5-44A6-8004-17EC7A4626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F615EF3-7F08-44BB-8089-F141776E31D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875F0D5-5BDF-4EB9-8EBA-391576422C3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B1E554A-DDBA-4128-A28B-00A3D307A154}"/>
              </a:ext>
            </a:extLst>
          </p:cNvPr>
          <p:cNvSpPr>
            <a:spLocks noGrp="1"/>
          </p:cNvSpPr>
          <p:nvPr>
            <p:ph type="dt" sz="half" idx="10"/>
          </p:nvPr>
        </p:nvSpPr>
        <p:spPr/>
        <p:txBody>
          <a:bodyPr/>
          <a:lstStyle/>
          <a:p>
            <a:fld id="{19235A67-3B00-496C-8180-E0F733E3627B}" type="datetimeFigureOut">
              <a:rPr lang="nl-NL" smtClean="0"/>
              <a:t>5-10-2025</a:t>
            </a:fld>
            <a:endParaRPr lang="nl-NL"/>
          </a:p>
        </p:txBody>
      </p:sp>
      <p:sp>
        <p:nvSpPr>
          <p:cNvPr id="6" name="Tijdelijke aanduiding voor voettekst 5">
            <a:extLst>
              <a:ext uri="{FF2B5EF4-FFF2-40B4-BE49-F238E27FC236}">
                <a16:creationId xmlns:a16="http://schemas.microsoft.com/office/drawing/2014/main" id="{831A6C29-18F7-42B8-A228-10F7C845DC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36E35E8-E415-4AC5-8911-AB522A1125DC}"/>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358811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A3C52-29FC-4B60-9F42-601D529918D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8DA4C98-F52F-4D9C-AFE0-A6F4934053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861D49C-1043-44B3-86CA-3C17003F260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0F3E94D-EDD3-4EE1-BEC5-D20A21D33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3F980D2-C133-4BB3-9421-AFEE3448371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8DCE72B-3AB2-4BE5-BE81-09EAA447FC1B}"/>
              </a:ext>
            </a:extLst>
          </p:cNvPr>
          <p:cNvSpPr>
            <a:spLocks noGrp="1"/>
          </p:cNvSpPr>
          <p:nvPr>
            <p:ph type="dt" sz="half" idx="10"/>
          </p:nvPr>
        </p:nvSpPr>
        <p:spPr/>
        <p:txBody>
          <a:bodyPr/>
          <a:lstStyle/>
          <a:p>
            <a:fld id="{19235A67-3B00-496C-8180-E0F733E3627B}" type="datetimeFigureOut">
              <a:rPr lang="nl-NL" smtClean="0"/>
              <a:t>5-10-2025</a:t>
            </a:fld>
            <a:endParaRPr lang="nl-NL"/>
          </a:p>
        </p:txBody>
      </p:sp>
      <p:sp>
        <p:nvSpPr>
          <p:cNvPr id="8" name="Tijdelijke aanduiding voor voettekst 7">
            <a:extLst>
              <a:ext uri="{FF2B5EF4-FFF2-40B4-BE49-F238E27FC236}">
                <a16:creationId xmlns:a16="http://schemas.microsoft.com/office/drawing/2014/main" id="{CBE7DA73-BF11-4C55-BC7E-87F55C7E5D2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AA6B0BD-651B-4D37-A5FD-C51BDAE1FC85}"/>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512725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186B87-5E1C-49E8-BD35-CC4744E1E9A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C89EFDB-3A30-4F88-976D-FD5AAF20036B}"/>
              </a:ext>
            </a:extLst>
          </p:cNvPr>
          <p:cNvSpPr>
            <a:spLocks noGrp="1"/>
          </p:cNvSpPr>
          <p:nvPr>
            <p:ph type="dt" sz="half" idx="10"/>
          </p:nvPr>
        </p:nvSpPr>
        <p:spPr/>
        <p:txBody>
          <a:bodyPr/>
          <a:lstStyle/>
          <a:p>
            <a:fld id="{19235A67-3B00-496C-8180-E0F733E3627B}" type="datetimeFigureOut">
              <a:rPr lang="nl-NL" smtClean="0"/>
              <a:t>5-10-2025</a:t>
            </a:fld>
            <a:endParaRPr lang="nl-NL"/>
          </a:p>
        </p:txBody>
      </p:sp>
      <p:sp>
        <p:nvSpPr>
          <p:cNvPr id="4" name="Tijdelijke aanduiding voor voettekst 3">
            <a:extLst>
              <a:ext uri="{FF2B5EF4-FFF2-40B4-BE49-F238E27FC236}">
                <a16:creationId xmlns:a16="http://schemas.microsoft.com/office/drawing/2014/main" id="{3DFA3D5B-9397-4FA4-A9C0-97BA046F263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1310AD2-5AFF-4B4F-B970-E8E7307B6F53}"/>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133148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AF4AB08-2EB9-4BCE-8904-A8CE91D24588}"/>
              </a:ext>
            </a:extLst>
          </p:cNvPr>
          <p:cNvSpPr>
            <a:spLocks noGrp="1"/>
          </p:cNvSpPr>
          <p:nvPr>
            <p:ph type="dt" sz="half" idx="10"/>
          </p:nvPr>
        </p:nvSpPr>
        <p:spPr/>
        <p:txBody>
          <a:bodyPr/>
          <a:lstStyle/>
          <a:p>
            <a:fld id="{19235A67-3B00-496C-8180-E0F733E3627B}" type="datetimeFigureOut">
              <a:rPr lang="nl-NL" smtClean="0"/>
              <a:t>5-10-2025</a:t>
            </a:fld>
            <a:endParaRPr lang="nl-NL"/>
          </a:p>
        </p:txBody>
      </p:sp>
      <p:sp>
        <p:nvSpPr>
          <p:cNvPr id="3" name="Tijdelijke aanduiding voor voettekst 2">
            <a:extLst>
              <a:ext uri="{FF2B5EF4-FFF2-40B4-BE49-F238E27FC236}">
                <a16:creationId xmlns:a16="http://schemas.microsoft.com/office/drawing/2014/main" id="{6E10A8BC-CE2D-4598-9B48-F9C3FD01CF6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057C5C6-7E56-4E79-B8AD-E429F68A200D}"/>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1106289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7CBF86-D8FF-48BF-99E9-6150E58C9A9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384D833-6172-42E4-AD6A-8345FF150E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837AB15-BAC3-4966-8C69-27F6EBA76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ED1166D-B8F8-4461-8AB6-BA39D5BEDB69}"/>
              </a:ext>
            </a:extLst>
          </p:cNvPr>
          <p:cNvSpPr>
            <a:spLocks noGrp="1"/>
          </p:cNvSpPr>
          <p:nvPr>
            <p:ph type="dt" sz="half" idx="10"/>
          </p:nvPr>
        </p:nvSpPr>
        <p:spPr/>
        <p:txBody>
          <a:bodyPr/>
          <a:lstStyle/>
          <a:p>
            <a:fld id="{19235A67-3B00-496C-8180-E0F733E3627B}" type="datetimeFigureOut">
              <a:rPr lang="nl-NL" smtClean="0"/>
              <a:t>5-10-2025</a:t>
            </a:fld>
            <a:endParaRPr lang="nl-NL"/>
          </a:p>
        </p:txBody>
      </p:sp>
      <p:sp>
        <p:nvSpPr>
          <p:cNvPr id="6" name="Tijdelijke aanduiding voor voettekst 5">
            <a:extLst>
              <a:ext uri="{FF2B5EF4-FFF2-40B4-BE49-F238E27FC236}">
                <a16:creationId xmlns:a16="http://schemas.microsoft.com/office/drawing/2014/main" id="{0770BB35-B436-4A2F-9684-F776F0CA85B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0E8EB15-B415-4DD7-88B9-4EBF00C8CF2A}"/>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335759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EC535-DD78-4C41-BF10-B20B7CEA23C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D61F8B3-19EC-4841-980D-38054128BF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353DC54-0123-46B9-9A7A-EF337512A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A488FC0-15A1-499D-9BC5-623DED24002C}"/>
              </a:ext>
            </a:extLst>
          </p:cNvPr>
          <p:cNvSpPr>
            <a:spLocks noGrp="1"/>
          </p:cNvSpPr>
          <p:nvPr>
            <p:ph type="dt" sz="half" idx="10"/>
          </p:nvPr>
        </p:nvSpPr>
        <p:spPr/>
        <p:txBody>
          <a:bodyPr/>
          <a:lstStyle/>
          <a:p>
            <a:fld id="{19235A67-3B00-496C-8180-E0F733E3627B}" type="datetimeFigureOut">
              <a:rPr lang="nl-NL" smtClean="0"/>
              <a:t>5-10-2025</a:t>
            </a:fld>
            <a:endParaRPr lang="nl-NL"/>
          </a:p>
        </p:txBody>
      </p:sp>
      <p:sp>
        <p:nvSpPr>
          <p:cNvPr id="6" name="Tijdelijke aanduiding voor voettekst 5">
            <a:extLst>
              <a:ext uri="{FF2B5EF4-FFF2-40B4-BE49-F238E27FC236}">
                <a16:creationId xmlns:a16="http://schemas.microsoft.com/office/drawing/2014/main" id="{C26E88F4-C4EB-40B9-8B25-6DE07A3F9FA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EA57BB5-C548-42D8-98E1-623382FB8A35}"/>
              </a:ext>
            </a:extLst>
          </p:cNvPr>
          <p:cNvSpPr>
            <a:spLocks noGrp="1"/>
          </p:cNvSpPr>
          <p:nvPr>
            <p:ph type="sldNum" sz="quarter" idx="12"/>
          </p:nvPr>
        </p:nvSpPr>
        <p:spPr/>
        <p:txBody>
          <a:bodyPr/>
          <a:lstStyle/>
          <a:p>
            <a:fld id="{AAE2B0C9-8050-46DD-8BD1-3D43E104F2E7}" type="slidenum">
              <a:rPr lang="nl-NL" smtClean="0"/>
              <a:t>‹nr.›</a:t>
            </a:fld>
            <a:endParaRPr lang="nl-NL"/>
          </a:p>
        </p:txBody>
      </p:sp>
    </p:spTree>
    <p:extLst>
      <p:ext uri="{BB962C8B-B14F-4D97-AF65-F5344CB8AC3E}">
        <p14:creationId xmlns:p14="http://schemas.microsoft.com/office/powerpoint/2010/main" val="3643216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67A"/>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25612D-5520-400C-8177-FF5CCC03F6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25A1C95-A5A4-408E-AE95-29C92FC88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3B496CA-02BB-4B13-85EB-3366CF327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35A67-3B00-496C-8180-E0F733E3627B}" type="datetimeFigureOut">
              <a:rPr lang="nl-NL" smtClean="0"/>
              <a:t>5-10-2025</a:t>
            </a:fld>
            <a:endParaRPr lang="nl-NL"/>
          </a:p>
        </p:txBody>
      </p:sp>
      <p:sp>
        <p:nvSpPr>
          <p:cNvPr id="5" name="Tijdelijke aanduiding voor voettekst 4">
            <a:extLst>
              <a:ext uri="{FF2B5EF4-FFF2-40B4-BE49-F238E27FC236}">
                <a16:creationId xmlns:a16="http://schemas.microsoft.com/office/drawing/2014/main" id="{E2554BDB-CC71-4863-A163-ADF313B3A4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89CA300-7186-49CA-BEF8-D67547FD9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2B0C9-8050-46DD-8BD1-3D43E104F2E7}" type="slidenum">
              <a:rPr lang="nl-NL" smtClean="0"/>
              <a:t>‹nr.›</a:t>
            </a:fld>
            <a:endParaRPr lang="nl-NL"/>
          </a:p>
        </p:txBody>
      </p:sp>
    </p:spTree>
    <p:extLst>
      <p:ext uri="{BB962C8B-B14F-4D97-AF65-F5344CB8AC3E}">
        <p14:creationId xmlns:p14="http://schemas.microsoft.com/office/powerpoint/2010/main" val="404449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iencelight.nl/?page_id=23"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bVrQw_Cdxyw" TargetMode="External"/><Relationship Id="rId2" Type="http://schemas.openxmlformats.org/officeDocument/2006/relationships/image" Target="../media/image18.jp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s://en.wikipedia.org/wiki/Pauli_exclusion_principl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nl.wikipedia.org/wiki/Elementair_deeltje"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hyperlink" Target="https://en.wikipedia.org/wiki/Fundamental_interaction" TargetMode="Externa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V_jYXQFjCmA&amp;list=PLPez7eGJwT8hAr-L5c8o17zi1TXasDQ8d&amp;index=496&amp;pp=gAQBiAQB8AUB"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nature.com/scitable/ebooks/cell-biology-for-seminars-14760004/12299520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PK6HmIe2EAg" TargetMode="External"/><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youtu.be/_bPFKDdWlC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youtu.be/5e83QRGoRCo"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chemistryworld.com/features/watching-molecular-movies/3008480.articl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Alternatives_to_evolution_by_natural_selection" TargetMode="External"/><Relationship Id="rId13" Type="http://schemas.openxmlformats.org/officeDocument/2006/relationships/hyperlink" Target="https://en.wikipedia.org/wiki/Scientific_evidence" TargetMode="External"/><Relationship Id="rId3" Type="http://schemas.openxmlformats.org/officeDocument/2006/relationships/hyperlink" Target="https://en.wikipedia.org/wiki/Vitalism#cite_note-Bechtel-1" TargetMode="External"/><Relationship Id="rId7" Type="http://schemas.openxmlformats.org/officeDocument/2006/relationships/hyperlink" Target="https://en.wikipedia.org/wiki/Soul_(spirit)" TargetMode="External"/><Relationship Id="rId12" Type="http://schemas.openxmlformats.org/officeDocument/2006/relationships/hyperlink" Target="https://en.wikipedia.org/wiki/Hypotheses" TargetMode="External"/><Relationship Id="rId17" Type="http://schemas.openxmlformats.org/officeDocument/2006/relationships/image" Target="../media/image40.png"/><Relationship Id="rId2" Type="http://schemas.openxmlformats.org/officeDocument/2006/relationships/hyperlink" Target="https://en.wikipedia.org/wiki/Pseudoscientific" TargetMode="External"/><Relationship Id="rId16" Type="http://schemas.openxmlformats.org/officeDocument/2006/relationships/hyperlink" Target="https://en.wikipedia.org/wiki/Vitalism" TargetMode="External"/><Relationship Id="rId1" Type="http://schemas.openxmlformats.org/officeDocument/2006/relationships/slideLayout" Target="../slideLayouts/slideLayout2.xml"/><Relationship Id="rId6" Type="http://schemas.openxmlformats.org/officeDocument/2006/relationships/hyperlink" Target="https://en.wikipedia.org/wiki/Henri_Bergson" TargetMode="External"/><Relationship Id="rId11" Type="http://schemas.openxmlformats.org/officeDocument/2006/relationships/hyperlink" Target="https://en.wikipedia.org/wiki/Testable" TargetMode="External"/><Relationship Id="rId5" Type="http://schemas.openxmlformats.org/officeDocument/2006/relationships/hyperlink" Target="https://en.wikipedia.org/wiki/%C3%89lan_vital" TargetMode="External"/><Relationship Id="rId15" Type="http://schemas.openxmlformats.org/officeDocument/2006/relationships/hyperlink" Target="https://en.wikipedia.org/wiki/Vitalism#cite_note-Williams2003-5" TargetMode="External"/><Relationship Id="rId10" Type="http://schemas.openxmlformats.org/officeDocument/2006/relationships/hyperlink" Target="https://en.wikipedia.org/wiki/Johannes_Reinke" TargetMode="External"/><Relationship Id="rId4" Type="http://schemas.openxmlformats.org/officeDocument/2006/relationships/hyperlink" Target="https://en.wikipedia.org/wiki/Vitalism#cite_note-4" TargetMode="External"/><Relationship Id="rId9" Type="http://schemas.openxmlformats.org/officeDocument/2006/relationships/hyperlink" Target="https://en.wikipedia.org/wiki/Mechanism_(philosophy)" TargetMode="External"/><Relationship Id="rId14" Type="http://schemas.openxmlformats.org/officeDocument/2006/relationships/hyperlink" Target="https://en.wikipedia.org/wiki/Superseded_scientific_theori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1Z9pqST72is"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youtu.be/T0Rri5oSxxI"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synbioproject.org/topics/synbio101/definition/" TargetMode="External"/><Relationship Id="rId2" Type="http://schemas.openxmlformats.org/officeDocument/2006/relationships/hyperlink" Target="http://flint.sdu.dk/index.php?page=overall-protocell-design"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hyperlink" Target="https://en.wikipedia.org/wiki/Energy" TargetMode="External"/><Relationship Id="rId3" Type="http://schemas.openxmlformats.org/officeDocument/2006/relationships/hyperlink" Target="https://en.wikipedia.org/wiki/Biophysical_environment" TargetMode="External"/><Relationship Id="rId7" Type="http://schemas.openxmlformats.org/officeDocument/2006/relationships/hyperlink" Target="https://en.wikipedia.org/wiki/Nutrient_cycle" TargetMode="External"/><Relationship Id="rId2" Type="http://schemas.openxmlformats.org/officeDocument/2006/relationships/hyperlink" Target="https://en.wikipedia.org/wiki/Organism" TargetMode="External"/><Relationship Id="rId1" Type="http://schemas.openxmlformats.org/officeDocument/2006/relationships/slideLayout" Target="../slideLayouts/slideLayout2.xml"/><Relationship Id="rId6" Type="http://schemas.openxmlformats.org/officeDocument/2006/relationships/hyperlink" Target="https://en.wikipedia.org/wiki/Abiotic_component" TargetMode="External"/><Relationship Id="rId5" Type="http://schemas.openxmlformats.org/officeDocument/2006/relationships/hyperlink" Target="https://en.wikipedia.org/wiki/Biotic_material" TargetMode="External"/><Relationship Id="rId10" Type="http://schemas.openxmlformats.org/officeDocument/2006/relationships/image" Target="../media/image43.png"/><Relationship Id="rId4" Type="http://schemas.openxmlformats.org/officeDocument/2006/relationships/hyperlink" Target="https://en.wikipedia.org/wiki/Ecosystem#cite_note-Chapin-2011m-2" TargetMode="External"/><Relationship Id="rId9" Type="http://schemas.openxmlformats.org/officeDocument/2006/relationships/hyperlink" Target="https://en.wikipedia.org/wiki/Ecosyste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youtu.be/hHTWBc14-mk" TargetMode="External"/><Relationship Id="rId2" Type="http://schemas.openxmlformats.org/officeDocument/2006/relationships/hyperlink" Target="https://www.youtube.com/watch?v=V_jYXQFjCmA&amp;list=PLPez7eGJwT8hAr-L5c8o17zi1TXasDQ8d&amp;index=496&amp;pp=gAQBiAQB8AUB"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hyperlink" Target="https://nl.wikipedia.org/w/index.php?title=Theodore_Lyman_IV&amp;action=edit&amp;redlink=1" TargetMode="External"/><Relationship Id="rId3" Type="http://schemas.openxmlformats.org/officeDocument/2006/relationships/hyperlink" Target="https://nl.wikipedia.org/wiki/Waterstof_(element)" TargetMode="External"/><Relationship Id="rId7" Type="http://schemas.openxmlformats.org/officeDocument/2006/relationships/hyperlink" Target="https://nl.wikipedia.org/wiki/Energieniveau" TargetMode="External"/><Relationship Id="rId2" Type="http://schemas.openxmlformats.org/officeDocument/2006/relationships/hyperlink" Target="https://nl.wikipedia.org/wiki/Spectraallijn" TargetMode="External"/><Relationship Id="rId1" Type="http://schemas.openxmlformats.org/officeDocument/2006/relationships/slideLayout" Target="../slideLayouts/slideLayout2.xml"/><Relationship Id="rId6" Type="http://schemas.openxmlformats.org/officeDocument/2006/relationships/hyperlink" Target="https://nl.wikipedia.org/wiki/Elektromagnetisch_spectrum" TargetMode="External"/><Relationship Id="rId5" Type="http://schemas.openxmlformats.org/officeDocument/2006/relationships/hyperlink" Target="https://nl.wikipedia.org/wiki/Ultraviolet" TargetMode="External"/><Relationship Id="rId4" Type="http://schemas.openxmlformats.org/officeDocument/2006/relationships/hyperlink" Target="https://nl.wikipedia.org/wiki/Golflengte" TargetMode="External"/><Relationship Id="rId9" Type="http://schemas.openxmlformats.org/officeDocument/2006/relationships/hyperlink" Target="https://nl.wikipedia.org/wiki/Lymanreek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PK6HmIe2EAg" TargetMode="External"/><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youtu.be/_bPFKDdWlC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chemguide.co.uk/organicprops/aminoacids/enzymes.html" TargetMode="External"/><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hyperlink" Target="https://www.youtube.com/watch?v=yk14dOOvwM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ciencelight.nl/?page_id=23"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nl.wikipedia.org/wiki/Entropie" TargetMode="External"/><Relationship Id="rId4" Type="http://schemas.openxmlformats.org/officeDocument/2006/relationships/hyperlink" Target="http://biologieacademie.nl/diffusi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nl.wikipedia.org/wiki/Diffusie" TargetMode="External"/><Relationship Id="rId2" Type="http://schemas.openxmlformats.org/officeDocument/2006/relationships/hyperlink" Target="https://nl.wikipedia.org/wiki/Endosymbiontentheorie" TargetMode="Externa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rcKilE9CdaA" TargetMode="Externa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hyperlink" Target="http://ed.ted.com/periodic-videos" TargetMode="External"/><Relationship Id="rId5" Type="http://schemas.openxmlformats.org/officeDocument/2006/relationships/hyperlink" Target="http://en.wikipedia.org/wiki/Electronegativity" TargetMode="External"/><Relationship Id="rId4" Type="http://schemas.openxmlformats.org/officeDocument/2006/relationships/hyperlink" Target="http://www.ptable.com/?lang=nl"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ttps://www.youtube.com/watch?v=rTR6gGDWcJk"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youtu.be/-Gq-5qNekdo"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17" Type="http://schemas.openxmlformats.org/officeDocument/2006/relationships/hyperlink" Target="https://en.wikipedia.org/wiki/Ununpentium" TargetMode="External"/><Relationship Id="rId21" Type="http://schemas.openxmlformats.org/officeDocument/2006/relationships/hyperlink" Target="https://en.wikipedia.org/wiki/Group_9_element" TargetMode="External"/><Relationship Id="rId42" Type="http://schemas.openxmlformats.org/officeDocument/2006/relationships/hyperlink" Target="https://en.wikipedia.org/wiki/Silicon" TargetMode="External"/><Relationship Id="rId63" Type="http://schemas.openxmlformats.org/officeDocument/2006/relationships/hyperlink" Target="https://en.wikipedia.org/wiki/Selenium" TargetMode="External"/><Relationship Id="rId84" Type="http://schemas.openxmlformats.org/officeDocument/2006/relationships/hyperlink" Target="https://en.wikipedia.org/wiki/Xenon" TargetMode="External"/><Relationship Id="rId138" Type="http://schemas.openxmlformats.org/officeDocument/2006/relationships/hyperlink" Target="https://en.wikipedia.org/wiki/Protactinium" TargetMode="External"/><Relationship Id="rId107" Type="http://schemas.openxmlformats.org/officeDocument/2006/relationships/hyperlink" Target="https://en.wikipedia.org/wiki/Dubnium" TargetMode="External"/><Relationship Id="rId11" Type="http://schemas.openxmlformats.org/officeDocument/2006/relationships/hyperlink" Target="https://en.wikipedia.org/wiki/Atomic_radius" TargetMode="External"/><Relationship Id="rId32" Type="http://schemas.openxmlformats.org/officeDocument/2006/relationships/hyperlink" Target="https://en.wikipedia.org/wiki/Boron" TargetMode="External"/><Relationship Id="rId53" Type="http://schemas.openxmlformats.org/officeDocument/2006/relationships/hyperlink" Target="https://en.wikipedia.org/wiki/Chromium" TargetMode="External"/><Relationship Id="rId74" Type="http://schemas.openxmlformats.org/officeDocument/2006/relationships/hyperlink" Target="https://en.wikipedia.org/wiki/Ruthenium" TargetMode="External"/><Relationship Id="rId128" Type="http://schemas.openxmlformats.org/officeDocument/2006/relationships/hyperlink" Target="https://en.wikipedia.org/wiki/Gadolinium" TargetMode="External"/><Relationship Id="rId149" Type="http://schemas.openxmlformats.org/officeDocument/2006/relationships/hyperlink" Target="https://en.wikipedia.org/wiki/Nobelium" TargetMode="External"/><Relationship Id="rId5" Type="http://schemas.openxmlformats.org/officeDocument/2006/relationships/hyperlink" Target="https://en.wikipedia.org/wiki/Boron_group" TargetMode="External"/><Relationship Id="rId95" Type="http://schemas.openxmlformats.org/officeDocument/2006/relationships/hyperlink" Target="https://en.wikipedia.org/wiki/Gold" TargetMode="External"/><Relationship Id="rId22" Type="http://schemas.openxmlformats.org/officeDocument/2006/relationships/hyperlink" Target="https://en.wikipedia.org/wiki/Group_10_element" TargetMode="External"/><Relationship Id="rId27" Type="http://schemas.openxmlformats.org/officeDocument/2006/relationships/hyperlink" Target="https://en.wikipedia.org/wiki/Hydrogen" TargetMode="External"/><Relationship Id="rId43" Type="http://schemas.openxmlformats.org/officeDocument/2006/relationships/hyperlink" Target="https://en.wikipedia.org/wiki/Phosphorus" TargetMode="External"/><Relationship Id="rId48" Type="http://schemas.openxmlformats.org/officeDocument/2006/relationships/hyperlink" Target="https://en.wikipedia.org/wiki/Potassium" TargetMode="External"/><Relationship Id="rId64" Type="http://schemas.openxmlformats.org/officeDocument/2006/relationships/hyperlink" Target="https://en.wikipedia.org/wiki/Bromine" TargetMode="External"/><Relationship Id="rId69" Type="http://schemas.openxmlformats.org/officeDocument/2006/relationships/hyperlink" Target="https://en.wikipedia.org/wiki/Yttrium" TargetMode="External"/><Relationship Id="rId113" Type="http://schemas.openxmlformats.org/officeDocument/2006/relationships/hyperlink" Target="https://en.wikipedia.org/wiki/Roentgenium" TargetMode="External"/><Relationship Id="rId118" Type="http://schemas.openxmlformats.org/officeDocument/2006/relationships/hyperlink" Target="https://en.wikipedia.org/wiki/Livermorium" TargetMode="External"/><Relationship Id="rId134" Type="http://schemas.openxmlformats.org/officeDocument/2006/relationships/hyperlink" Target="https://en.wikipedia.org/wiki/Ytterbium" TargetMode="External"/><Relationship Id="rId139" Type="http://schemas.openxmlformats.org/officeDocument/2006/relationships/hyperlink" Target="https://en.wikipedia.org/wiki/Uranium" TargetMode="External"/><Relationship Id="rId80" Type="http://schemas.openxmlformats.org/officeDocument/2006/relationships/hyperlink" Target="https://en.wikipedia.org/wiki/Tin" TargetMode="External"/><Relationship Id="rId85" Type="http://schemas.openxmlformats.org/officeDocument/2006/relationships/hyperlink" Target="https://en.wikipedia.org/wiki/Period_6_element" TargetMode="External"/><Relationship Id="rId150" Type="http://schemas.openxmlformats.org/officeDocument/2006/relationships/hyperlink" Target="https://en.wikipedia.org/wiki/Lawrencium" TargetMode="External"/><Relationship Id="rId155" Type="http://schemas.openxmlformats.org/officeDocument/2006/relationships/image" Target="../media/image18.jpg"/><Relationship Id="rId12" Type="http://schemas.openxmlformats.org/officeDocument/2006/relationships/hyperlink" Target="https://en.wikipedia.org/wiki/Ionization_energy" TargetMode="External"/><Relationship Id="rId17" Type="http://schemas.openxmlformats.org/officeDocument/2006/relationships/hyperlink" Target="https://en.wikipedia.org/wiki/Group_5_element" TargetMode="External"/><Relationship Id="rId33" Type="http://schemas.openxmlformats.org/officeDocument/2006/relationships/hyperlink" Target="https://en.wikipedia.org/wiki/Carbon" TargetMode="External"/><Relationship Id="rId38" Type="http://schemas.openxmlformats.org/officeDocument/2006/relationships/hyperlink" Target="https://en.wikipedia.org/wiki/Period_3_element" TargetMode="External"/><Relationship Id="rId59" Type="http://schemas.openxmlformats.org/officeDocument/2006/relationships/hyperlink" Target="https://en.wikipedia.org/wiki/Zinc" TargetMode="External"/><Relationship Id="rId103" Type="http://schemas.openxmlformats.org/officeDocument/2006/relationships/hyperlink" Target="https://en.wikipedia.org/wiki/Period_7_element" TargetMode="External"/><Relationship Id="rId108" Type="http://schemas.openxmlformats.org/officeDocument/2006/relationships/hyperlink" Target="https://en.wikipedia.org/wiki/Seaborgium" TargetMode="External"/><Relationship Id="rId124" Type="http://schemas.openxmlformats.org/officeDocument/2006/relationships/hyperlink" Target="https://en.wikipedia.org/wiki/Neodymium" TargetMode="External"/><Relationship Id="rId129" Type="http://schemas.openxmlformats.org/officeDocument/2006/relationships/hyperlink" Target="https://en.wikipedia.org/wiki/Terbium" TargetMode="External"/><Relationship Id="rId54" Type="http://schemas.openxmlformats.org/officeDocument/2006/relationships/hyperlink" Target="https://en.wikipedia.org/wiki/Manganese" TargetMode="External"/><Relationship Id="rId70" Type="http://schemas.openxmlformats.org/officeDocument/2006/relationships/hyperlink" Target="https://en.wikipedia.org/wiki/Zirconium" TargetMode="External"/><Relationship Id="rId75" Type="http://schemas.openxmlformats.org/officeDocument/2006/relationships/hyperlink" Target="https://en.wikipedia.org/wiki/Rhodium" TargetMode="External"/><Relationship Id="rId91" Type="http://schemas.openxmlformats.org/officeDocument/2006/relationships/hyperlink" Target="https://en.wikipedia.org/wiki/Rhenium" TargetMode="External"/><Relationship Id="rId96" Type="http://schemas.openxmlformats.org/officeDocument/2006/relationships/hyperlink" Target="https://en.wikipedia.org/wiki/Mercury_(element)" TargetMode="External"/><Relationship Id="rId140" Type="http://schemas.openxmlformats.org/officeDocument/2006/relationships/hyperlink" Target="https://en.wikipedia.org/wiki/Neptunium" TargetMode="External"/><Relationship Id="rId145" Type="http://schemas.openxmlformats.org/officeDocument/2006/relationships/hyperlink" Target="https://en.wikipedia.org/wiki/Californium" TargetMode="External"/><Relationship Id="rId1" Type="http://schemas.openxmlformats.org/officeDocument/2006/relationships/slideLayout" Target="../slideLayouts/slideLayout2.xml"/><Relationship Id="rId6" Type="http://schemas.openxmlformats.org/officeDocument/2006/relationships/hyperlink" Target="https://en.wikipedia.org/wiki/Carbon_group" TargetMode="External"/><Relationship Id="rId23" Type="http://schemas.openxmlformats.org/officeDocument/2006/relationships/hyperlink" Target="https://en.wikipedia.org/wiki/Group_11_element" TargetMode="External"/><Relationship Id="rId28" Type="http://schemas.openxmlformats.org/officeDocument/2006/relationships/hyperlink" Target="https://en.wikipedia.org/wiki/Helium" TargetMode="External"/><Relationship Id="rId49" Type="http://schemas.openxmlformats.org/officeDocument/2006/relationships/hyperlink" Target="https://en.wikipedia.org/wiki/Calcium" TargetMode="External"/><Relationship Id="rId114" Type="http://schemas.openxmlformats.org/officeDocument/2006/relationships/hyperlink" Target="https://en.wikipedia.org/wiki/Copernicium" TargetMode="External"/><Relationship Id="rId119" Type="http://schemas.openxmlformats.org/officeDocument/2006/relationships/hyperlink" Target="https://en.wikipedia.org/wiki/Ununseptium" TargetMode="External"/><Relationship Id="rId44" Type="http://schemas.openxmlformats.org/officeDocument/2006/relationships/hyperlink" Target="https://en.wikipedia.org/wiki/Sulfur" TargetMode="External"/><Relationship Id="rId60" Type="http://schemas.openxmlformats.org/officeDocument/2006/relationships/hyperlink" Target="https://en.wikipedia.org/wiki/Gallium" TargetMode="External"/><Relationship Id="rId65" Type="http://schemas.openxmlformats.org/officeDocument/2006/relationships/hyperlink" Target="https://en.wikipedia.org/wiki/Krypton" TargetMode="External"/><Relationship Id="rId81" Type="http://schemas.openxmlformats.org/officeDocument/2006/relationships/hyperlink" Target="https://en.wikipedia.org/wiki/Antimony" TargetMode="External"/><Relationship Id="rId86" Type="http://schemas.openxmlformats.org/officeDocument/2006/relationships/hyperlink" Target="https://en.wikipedia.org/wiki/Caesium" TargetMode="External"/><Relationship Id="rId130" Type="http://schemas.openxmlformats.org/officeDocument/2006/relationships/hyperlink" Target="https://en.wikipedia.org/wiki/Dysprosium" TargetMode="External"/><Relationship Id="rId135" Type="http://schemas.openxmlformats.org/officeDocument/2006/relationships/hyperlink" Target="https://en.wikipedia.org/wiki/Lutetium" TargetMode="External"/><Relationship Id="rId151" Type="http://schemas.openxmlformats.org/officeDocument/2006/relationships/hyperlink" Target="https://en.wikipedia.org/wiki/Oxidation_state" TargetMode="External"/><Relationship Id="rId13" Type="http://schemas.openxmlformats.org/officeDocument/2006/relationships/hyperlink" Target="https://en.wikipedia.org/wiki/Alkali_metal" TargetMode="External"/><Relationship Id="rId18" Type="http://schemas.openxmlformats.org/officeDocument/2006/relationships/hyperlink" Target="https://en.wikipedia.org/wiki/Group_6_element" TargetMode="External"/><Relationship Id="rId39" Type="http://schemas.openxmlformats.org/officeDocument/2006/relationships/hyperlink" Target="https://en.wikipedia.org/wiki/Sodium" TargetMode="External"/><Relationship Id="rId109" Type="http://schemas.openxmlformats.org/officeDocument/2006/relationships/hyperlink" Target="https://en.wikipedia.org/wiki/Bohrium" TargetMode="External"/><Relationship Id="rId34" Type="http://schemas.openxmlformats.org/officeDocument/2006/relationships/hyperlink" Target="https://en.wikipedia.org/wiki/Nitrogen" TargetMode="External"/><Relationship Id="rId50" Type="http://schemas.openxmlformats.org/officeDocument/2006/relationships/hyperlink" Target="https://en.wikipedia.org/wiki/Scandium" TargetMode="External"/><Relationship Id="rId55" Type="http://schemas.openxmlformats.org/officeDocument/2006/relationships/hyperlink" Target="https://en.wikipedia.org/wiki/Iron" TargetMode="External"/><Relationship Id="rId76" Type="http://schemas.openxmlformats.org/officeDocument/2006/relationships/hyperlink" Target="https://en.wikipedia.org/wiki/Palladium" TargetMode="External"/><Relationship Id="rId97" Type="http://schemas.openxmlformats.org/officeDocument/2006/relationships/hyperlink" Target="https://en.wikipedia.org/wiki/Thallium" TargetMode="External"/><Relationship Id="rId104" Type="http://schemas.openxmlformats.org/officeDocument/2006/relationships/hyperlink" Target="https://en.wikipedia.org/wiki/Francium" TargetMode="External"/><Relationship Id="rId120" Type="http://schemas.openxmlformats.org/officeDocument/2006/relationships/hyperlink" Target="https://en.wikipedia.org/wiki/Ununoctium" TargetMode="External"/><Relationship Id="rId125" Type="http://schemas.openxmlformats.org/officeDocument/2006/relationships/hyperlink" Target="https://en.wikipedia.org/wiki/Promethium" TargetMode="External"/><Relationship Id="rId141" Type="http://schemas.openxmlformats.org/officeDocument/2006/relationships/hyperlink" Target="https://en.wikipedia.org/wiki/Plutonium" TargetMode="External"/><Relationship Id="rId146" Type="http://schemas.openxmlformats.org/officeDocument/2006/relationships/hyperlink" Target="https://en.wikipedia.org/wiki/Einsteinium" TargetMode="External"/><Relationship Id="rId7" Type="http://schemas.openxmlformats.org/officeDocument/2006/relationships/hyperlink" Target="https://en.wikipedia.org/wiki/Pnictogen" TargetMode="External"/><Relationship Id="rId71" Type="http://schemas.openxmlformats.org/officeDocument/2006/relationships/hyperlink" Target="https://en.wikipedia.org/wiki/Niobium" TargetMode="External"/><Relationship Id="rId92" Type="http://schemas.openxmlformats.org/officeDocument/2006/relationships/hyperlink" Target="https://en.wikipedia.org/wiki/Osmium" TargetMode="External"/><Relationship Id="rId2" Type="http://schemas.openxmlformats.org/officeDocument/2006/relationships/hyperlink" Target="https://en.wikipedia.org/wiki/Periodic_table" TargetMode="External"/><Relationship Id="rId29" Type="http://schemas.openxmlformats.org/officeDocument/2006/relationships/hyperlink" Target="https://en.wikipedia.org/wiki/Period_2_element" TargetMode="External"/><Relationship Id="rId24" Type="http://schemas.openxmlformats.org/officeDocument/2006/relationships/hyperlink" Target="https://en.wikipedia.org/wiki/Periodic_table_group" TargetMode="External"/><Relationship Id="rId40" Type="http://schemas.openxmlformats.org/officeDocument/2006/relationships/hyperlink" Target="https://en.wikipedia.org/wiki/Magnesium" TargetMode="External"/><Relationship Id="rId45" Type="http://schemas.openxmlformats.org/officeDocument/2006/relationships/hyperlink" Target="https://en.wikipedia.org/wiki/Chlorine" TargetMode="External"/><Relationship Id="rId66" Type="http://schemas.openxmlformats.org/officeDocument/2006/relationships/hyperlink" Target="https://en.wikipedia.org/wiki/Period_5_element" TargetMode="External"/><Relationship Id="rId87" Type="http://schemas.openxmlformats.org/officeDocument/2006/relationships/hyperlink" Target="https://en.wikipedia.org/wiki/Barium" TargetMode="External"/><Relationship Id="rId110" Type="http://schemas.openxmlformats.org/officeDocument/2006/relationships/hyperlink" Target="https://en.wikipedia.org/wiki/Hassium" TargetMode="External"/><Relationship Id="rId115" Type="http://schemas.openxmlformats.org/officeDocument/2006/relationships/hyperlink" Target="https://en.wikipedia.org/wiki/Ununtrium" TargetMode="External"/><Relationship Id="rId131" Type="http://schemas.openxmlformats.org/officeDocument/2006/relationships/hyperlink" Target="https://en.wikipedia.org/wiki/Holmium" TargetMode="External"/><Relationship Id="rId136" Type="http://schemas.openxmlformats.org/officeDocument/2006/relationships/hyperlink" Target="https://en.wikipedia.org/wiki/Actinium" TargetMode="External"/><Relationship Id="rId61" Type="http://schemas.openxmlformats.org/officeDocument/2006/relationships/hyperlink" Target="https://en.wikipedia.org/wiki/Germanium" TargetMode="External"/><Relationship Id="rId82" Type="http://schemas.openxmlformats.org/officeDocument/2006/relationships/hyperlink" Target="https://en.wikipedia.org/wiki/Tellurium" TargetMode="External"/><Relationship Id="rId152" Type="http://schemas.openxmlformats.org/officeDocument/2006/relationships/hyperlink" Target="https://en.wikipedia.org/wiki/Electronegativities_of_the_elements_(data_page)" TargetMode="External"/><Relationship Id="rId19" Type="http://schemas.openxmlformats.org/officeDocument/2006/relationships/hyperlink" Target="https://en.wikipedia.org/wiki/Group_7_element" TargetMode="External"/><Relationship Id="rId14" Type="http://schemas.openxmlformats.org/officeDocument/2006/relationships/hyperlink" Target="https://en.wikipedia.org/wiki/Alkaline_earth_metal" TargetMode="External"/><Relationship Id="rId30" Type="http://schemas.openxmlformats.org/officeDocument/2006/relationships/hyperlink" Target="https://en.wikipedia.org/wiki/Lithium" TargetMode="External"/><Relationship Id="rId35" Type="http://schemas.openxmlformats.org/officeDocument/2006/relationships/hyperlink" Target="https://en.wikipedia.org/wiki/Oxygen" TargetMode="External"/><Relationship Id="rId56" Type="http://schemas.openxmlformats.org/officeDocument/2006/relationships/hyperlink" Target="https://en.wikipedia.org/wiki/Cobalt" TargetMode="External"/><Relationship Id="rId77" Type="http://schemas.openxmlformats.org/officeDocument/2006/relationships/hyperlink" Target="https://en.wikipedia.org/wiki/Silver" TargetMode="External"/><Relationship Id="rId100" Type="http://schemas.openxmlformats.org/officeDocument/2006/relationships/hyperlink" Target="https://en.wikipedia.org/wiki/Polonium" TargetMode="External"/><Relationship Id="rId105" Type="http://schemas.openxmlformats.org/officeDocument/2006/relationships/hyperlink" Target="https://en.wikipedia.org/wiki/Radium" TargetMode="External"/><Relationship Id="rId126" Type="http://schemas.openxmlformats.org/officeDocument/2006/relationships/hyperlink" Target="https://en.wikipedia.org/wiki/Samarium" TargetMode="External"/><Relationship Id="rId147" Type="http://schemas.openxmlformats.org/officeDocument/2006/relationships/hyperlink" Target="https://en.wikipedia.org/wiki/Fermium" TargetMode="External"/><Relationship Id="rId8" Type="http://schemas.openxmlformats.org/officeDocument/2006/relationships/hyperlink" Target="https://en.wikipedia.org/wiki/Chalcogen" TargetMode="External"/><Relationship Id="rId51" Type="http://schemas.openxmlformats.org/officeDocument/2006/relationships/hyperlink" Target="https://en.wikipedia.org/wiki/Titanium" TargetMode="External"/><Relationship Id="rId72" Type="http://schemas.openxmlformats.org/officeDocument/2006/relationships/hyperlink" Target="https://en.wikipedia.org/wiki/Molybdenum" TargetMode="External"/><Relationship Id="rId93" Type="http://schemas.openxmlformats.org/officeDocument/2006/relationships/hyperlink" Target="https://en.wikipedia.org/wiki/Iridium" TargetMode="External"/><Relationship Id="rId98" Type="http://schemas.openxmlformats.org/officeDocument/2006/relationships/hyperlink" Target="https://en.wikipedia.org/wiki/Lead" TargetMode="External"/><Relationship Id="rId121" Type="http://schemas.openxmlformats.org/officeDocument/2006/relationships/hyperlink" Target="https://en.wikipedia.org/wiki/Lanthanum" TargetMode="External"/><Relationship Id="rId142" Type="http://schemas.openxmlformats.org/officeDocument/2006/relationships/hyperlink" Target="https://en.wikipedia.org/wiki/Americium" TargetMode="External"/><Relationship Id="rId3" Type="http://schemas.openxmlformats.org/officeDocument/2006/relationships/hyperlink" Target="https://en.wikipedia.org/wiki/Pauling_scale" TargetMode="External"/><Relationship Id="rId25" Type="http://schemas.openxmlformats.org/officeDocument/2006/relationships/hyperlink" Target="https://en.wikipedia.org/wiki/Periodic_table_period" TargetMode="External"/><Relationship Id="rId46" Type="http://schemas.openxmlformats.org/officeDocument/2006/relationships/hyperlink" Target="https://en.wikipedia.org/wiki/Argon" TargetMode="External"/><Relationship Id="rId67" Type="http://schemas.openxmlformats.org/officeDocument/2006/relationships/hyperlink" Target="https://en.wikipedia.org/wiki/Rubidium" TargetMode="External"/><Relationship Id="rId116" Type="http://schemas.openxmlformats.org/officeDocument/2006/relationships/hyperlink" Target="https://en.wikipedia.org/wiki/Flerovium" TargetMode="External"/><Relationship Id="rId137" Type="http://schemas.openxmlformats.org/officeDocument/2006/relationships/hyperlink" Target="https://en.wikipedia.org/wiki/Thorium" TargetMode="External"/><Relationship Id="rId20" Type="http://schemas.openxmlformats.org/officeDocument/2006/relationships/hyperlink" Target="https://en.wikipedia.org/wiki/Group_8_element" TargetMode="External"/><Relationship Id="rId41" Type="http://schemas.openxmlformats.org/officeDocument/2006/relationships/hyperlink" Target="https://en.wikipedia.org/wiki/Aluminium" TargetMode="External"/><Relationship Id="rId62" Type="http://schemas.openxmlformats.org/officeDocument/2006/relationships/hyperlink" Target="https://en.wikipedia.org/wiki/Arsenic" TargetMode="External"/><Relationship Id="rId83" Type="http://schemas.openxmlformats.org/officeDocument/2006/relationships/hyperlink" Target="https://en.wikipedia.org/wiki/Iodine" TargetMode="External"/><Relationship Id="rId88" Type="http://schemas.openxmlformats.org/officeDocument/2006/relationships/hyperlink" Target="https://en.wikipedia.org/wiki/Hafnium" TargetMode="External"/><Relationship Id="rId111" Type="http://schemas.openxmlformats.org/officeDocument/2006/relationships/hyperlink" Target="https://en.wikipedia.org/wiki/Meitnerium" TargetMode="External"/><Relationship Id="rId132" Type="http://schemas.openxmlformats.org/officeDocument/2006/relationships/hyperlink" Target="https://en.wikipedia.org/wiki/Erbium" TargetMode="External"/><Relationship Id="rId153" Type="http://schemas.openxmlformats.org/officeDocument/2006/relationships/image" Target="../media/image57.png"/><Relationship Id="rId15" Type="http://schemas.openxmlformats.org/officeDocument/2006/relationships/hyperlink" Target="https://en.wikipedia.org/wiki/Group_3_element" TargetMode="External"/><Relationship Id="rId36" Type="http://schemas.openxmlformats.org/officeDocument/2006/relationships/hyperlink" Target="https://en.wikipedia.org/wiki/Fluorine" TargetMode="External"/><Relationship Id="rId57" Type="http://schemas.openxmlformats.org/officeDocument/2006/relationships/hyperlink" Target="https://en.wikipedia.org/wiki/Nickel" TargetMode="External"/><Relationship Id="rId106" Type="http://schemas.openxmlformats.org/officeDocument/2006/relationships/hyperlink" Target="https://en.wikipedia.org/wiki/Rutherfordium" TargetMode="External"/><Relationship Id="rId127" Type="http://schemas.openxmlformats.org/officeDocument/2006/relationships/hyperlink" Target="https://en.wikipedia.org/wiki/Europium" TargetMode="External"/><Relationship Id="rId10" Type="http://schemas.openxmlformats.org/officeDocument/2006/relationships/hyperlink" Target="https://en.wikipedia.org/wiki/Noble_gas" TargetMode="External"/><Relationship Id="rId31" Type="http://schemas.openxmlformats.org/officeDocument/2006/relationships/hyperlink" Target="https://en.wikipedia.org/wiki/Beryllium" TargetMode="External"/><Relationship Id="rId52" Type="http://schemas.openxmlformats.org/officeDocument/2006/relationships/hyperlink" Target="https://en.wikipedia.org/wiki/Vanadium" TargetMode="External"/><Relationship Id="rId73" Type="http://schemas.openxmlformats.org/officeDocument/2006/relationships/hyperlink" Target="https://en.wikipedia.org/wiki/Technetium" TargetMode="External"/><Relationship Id="rId78" Type="http://schemas.openxmlformats.org/officeDocument/2006/relationships/hyperlink" Target="https://en.wikipedia.org/wiki/Cadmium" TargetMode="External"/><Relationship Id="rId94" Type="http://schemas.openxmlformats.org/officeDocument/2006/relationships/hyperlink" Target="https://en.wikipedia.org/wiki/Platinum" TargetMode="External"/><Relationship Id="rId99" Type="http://schemas.openxmlformats.org/officeDocument/2006/relationships/hyperlink" Target="https://en.wikipedia.org/wiki/Bismuth" TargetMode="External"/><Relationship Id="rId101" Type="http://schemas.openxmlformats.org/officeDocument/2006/relationships/hyperlink" Target="https://en.wikipedia.org/wiki/Astatine" TargetMode="External"/><Relationship Id="rId122" Type="http://schemas.openxmlformats.org/officeDocument/2006/relationships/hyperlink" Target="https://en.wikipedia.org/wiki/Cerium" TargetMode="External"/><Relationship Id="rId143" Type="http://schemas.openxmlformats.org/officeDocument/2006/relationships/hyperlink" Target="https://en.wikipedia.org/wiki/Curium" TargetMode="External"/><Relationship Id="rId148" Type="http://schemas.openxmlformats.org/officeDocument/2006/relationships/hyperlink" Target="https://en.wikipedia.org/wiki/Mendelevium" TargetMode="External"/><Relationship Id="rId4" Type="http://schemas.openxmlformats.org/officeDocument/2006/relationships/hyperlink" Target="https://en.wikipedia.org/wiki/Group_12_element" TargetMode="External"/><Relationship Id="rId9" Type="http://schemas.openxmlformats.org/officeDocument/2006/relationships/hyperlink" Target="https://en.wikipedia.org/wiki/Halogen" TargetMode="External"/><Relationship Id="rId26" Type="http://schemas.openxmlformats.org/officeDocument/2006/relationships/hyperlink" Target="https://en.wikipedia.org/wiki/Period_1_element" TargetMode="External"/><Relationship Id="rId47" Type="http://schemas.openxmlformats.org/officeDocument/2006/relationships/hyperlink" Target="https://en.wikipedia.org/wiki/Period_4_element" TargetMode="External"/><Relationship Id="rId68" Type="http://schemas.openxmlformats.org/officeDocument/2006/relationships/hyperlink" Target="https://en.wikipedia.org/wiki/Strontium" TargetMode="External"/><Relationship Id="rId89" Type="http://schemas.openxmlformats.org/officeDocument/2006/relationships/hyperlink" Target="https://en.wikipedia.org/wiki/Tantalum" TargetMode="External"/><Relationship Id="rId112" Type="http://schemas.openxmlformats.org/officeDocument/2006/relationships/hyperlink" Target="https://en.wikipedia.org/wiki/Darmstadtium" TargetMode="External"/><Relationship Id="rId133" Type="http://schemas.openxmlformats.org/officeDocument/2006/relationships/hyperlink" Target="https://en.wikipedia.org/wiki/Thulium" TargetMode="External"/><Relationship Id="rId154" Type="http://schemas.openxmlformats.org/officeDocument/2006/relationships/hyperlink" Target="https://en.wikipedia.org/wiki/Electronegativity" TargetMode="External"/><Relationship Id="rId16" Type="http://schemas.openxmlformats.org/officeDocument/2006/relationships/hyperlink" Target="https://en.wikipedia.org/wiki/Group_4_element" TargetMode="External"/><Relationship Id="rId37" Type="http://schemas.openxmlformats.org/officeDocument/2006/relationships/hyperlink" Target="https://en.wikipedia.org/wiki/Neon" TargetMode="External"/><Relationship Id="rId58" Type="http://schemas.openxmlformats.org/officeDocument/2006/relationships/hyperlink" Target="https://en.wikipedia.org/wiki/Copper" TargetMode="External"/><Relationship Id="rId79" Type="http://schemas.openxmlformats.org/officeDocument/2006/relationships/hyperlink" Target="https://en.wikipedia.org/wiki/Indium" TargetMode="External"/><Relationship Id="rId102" Type="http://schemas.openxmlformats.org/officeDocument/2006/relationships/hyperlink" Target="https://en.wikipedia.org/wiki/Radon" TargetMode="External"/><Relationship Id="rId123" Type="http://schemas.openxmlformats.org/officeDocument/2006/relationships/hyperlink" Target="https://en.wikipedia.org/wiki/Praseodymium" TargetMode="External"/><Relationship Id="rId144" Type="http://schemas.openxmlformats.org/officeDocument/2006/relationships/hyperlink" Target="https://en.wikipedia.org/wiki/Berkelium" TargetMode="External"/><Relationship Id="rId90" Type="http://schemas.openxmlformats.org/officeDocument/2006/relationships/hyperlink" Target="https://en.wikipedia.org/wiki/Tungsten"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ZP5SrwGPm-s" TargetMode="External"/><Relationship Id="rId2" Type="http://schemas.openxmlformats.org/officeDocument/2006/relationships/hyperlink" Target="https://youtu.be/5GMLIMIVUvo" TargetMode="External"/><Relationship Id="rId1" Type="http://schemas.openxmlformats.org/officeDocument/2006/relationships/slideLayout" Target="../slideLayouts/slideLayout2.xml"/><Relationship Id="rId5" Type="http://schemas.openxmlformats.org/officeDocument/2006/relationships/hyperlink" Target="https://www.youtube.com/watch?v=mmACA_eVLTE" TargetMode="External"/><Relationship Id="rId4" Type="http://schemas.openxmlformats.org/officeDocument/2006/relationships/hyperlink" Target="https://www.youtube.com/watch?v=OHzJuURsDgw"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ustainability.blogs.brynmawr.edu/2012/07/31/understanding-energy-part-1/" TargetMode="External"/><Relationship Id="rId2" Type="http://schemas.openxmlformats.org/officeDocument/2006/relationships/hyperlink" Target="https://en.wikipedia.org/wiki/Basal_metabolic_rate" TargetMode="External"/><Relationship Id="rId1" Type="http://schemas.openxmlformats.org/officeDocument/2006/relationships/slideLayout" Target="../slideLayouts/slideLayout2.xml"/><Relationship Id="rId6" Type="http://schemas.openxmlformats.org/officeDocument/2006/relationships/hyperlink" Target="https://nl.wikipedia.org/wiki/Calorie" TargetMode="External"/><Relationship Id="rId5" Type="http://schemas.openxmlformats.org/officeDocument/2006/relationships/hyperlink" Target="https://www.youtube.com/watch?v=Soa__XZwq20" TargetMode="External"/><Relationship Id="rId4" Type="http://schemas.openxmlformats.org/officeDocument/2006/relationships/hyperlink" Target="https://www.youtube.com/watch?v=pDK2p1QbPKQ&amp;feature=related"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aWNc9sE5Jpg" TargetMode="Externa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7.png"/><Relationship Id="rId4" Type="http://schemas.openxmlformats.org/officeDocument/2006/relationships/hyperlink" Target="http://www.livescience.com/47979-mighty-mitochondria-nigms.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www.cell.com/action/showImagesData?pii=S1097-2765%2812%2900825-8" TargetMode="Externa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hyperlink" Target="https://youtu.be/KfvYQgT2M-k" TargetMode="External"/><Relationship Id="rId5" Type="http://schemas.openxmlformats.org/officeDocument/2006/relationships/hyperlink" Target="https://nl.wikipedia.org/wiki/Fotosynthese" TargetMode="External"/><Relationship Id="rId4" Type="http://schemas.openxmlformats.org/officeDocument/2006/relationships/image" Target="../media/image67.jpg"/></Relationships>
</file>

<file path=ppt/slides/_rels/slide57.xml.rels><?xml version="1.0" encoding="UTF-8" standalone="yes"?>
<Relationships xmlns="http://schemas.openxmlformats.org/package/2006/relationships"><Relationship Id="rId3" Type="http://schemas.openxmlformats.org/officeDocument/2006/relationships/hyperlink" Target="http://www.bioplek.org/animaties/celtotaal/celstart.html" TargetMode="External"/><Relationship Id="rId2" Type="http://schemas.openxmlformats.org/officeDocument/2006/relationships/hyperlink" Target="https://www.youtube.com/watch?v=kGd-5HSDo6g" TargetMode="Externa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68.jpg"/></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nature.com/scitable/ebooks/cell-biology-for-seminars-14760004/122995200"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en.wikipedia.org/wiki/File:GFP_Mice_01.jpg" TargetMode="Externa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en.wikipedia.org/wiki/File:GFP_Mice_01.jpg" TargetMode="External"/><Relationship Id="rId5" Type="http://schemas.openxmlformats.org/officeDocument/2006/relationships/image" Target="../media/image1.pn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hyperlink" Target="https://youtu.be/hY_IGPkWh-s" TargetMode="External"/><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youtube.com/watch?feature=player_detailpage&amp;v=qBRFIMcxZNM"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en.wikipedia.org/wiki/Levinthal%27s_paradox" TargetMode="External"/><Relationship Id="rId2" Type="http://schemas.openxmlformats.org/officeDocument/2006/relationships/hyperlink" Target="https://web.archive.org/web/20110523080407/http:/www-miller.ch.cam.ac.uk/levinthal/levinthal.html" TargetMode="External"/><Relationship Id="rId1" Type="http://schemas.openxmlformats.org/officeDocument/2006/relationships/slideLayout" Target="../slideLayouts/slideLayout2.xml"/><Relationship Id="rId4" Type="http://schemas.openxmlformats.org/officeDocument/2006/relationships/hyperlink" Target="https://deepmind.com/blog/article/alphafold-a-solution-to-a-50-year-old-grand-challenge-in-biology"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youtube.com/watch?v=L_Guz73e6fw&amp;ab_channel=LexFridman"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youtu.be/fkUDu042xic" TargetMode="External"/><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hyperlink" Target="https://youtu.be/iQsu3Kz9NYo"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88.jpeg"/><Relationship Id="rId2" Type="http://schemas.openxmlformats.org/officeDocument/2006/relationships/hyperlink" Target="http://en.wikipedia.org/wiki/File:GFP_Mice_01.jpg" TargetMode="Externa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72.jpeg"/></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en.wikipedia.org/wiki/File:GFP_Mice_01.jpg" TargetMode="External"/><Relationship Id="rId5" Type="http://schemas.openxmlformats.org/officeDocument/2006/relationships/image" Target="../media/image1.png"/><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en.wikipedia.org/wiki/File:GFP_Mice_01.jpg" TargetMode="Externa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youtu.be/HdgfzdlgUHw"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nature.com/scitable/ebooks/cell-biology-for-seminars-14760004/122995200"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www.nature.com/nature/journal/v548/n7668/fig_tab/nature23533_F1.html"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en.wikipedia.org/wiki/File:GFP_Mice_01.jpg" TargetMode="External"/><Relationship Id="rId1" Type="http://schemas.openxmlformats.org/officeDocument/2006/relationships/slideLayout" Target="../slideLayouts/slideLayout7.xml"/><Relationship Id="rId5" Type="http://schemas.openxmlformats.org/officeDocument/2006/relationships/hyperlink" Target="http://www.bbc.com/news/magazine-28986843" TargetMode="External"/><Relationship Id="rId4" Type="http://schemas.openxmlformats.org/officeDocument/2006/relationships/image" Target="../media/image91.png"/></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ECA7BCD3-AE77-4F36-8175-ACD3B91DBA96}"/>
              </a:ext>
            </a:extLst>
          </p:cNvPr>
          <p:cNvSpPr txBox="1">
            <a:spLocks noGrp="1"/>
          </p:cNvSpPr>
          <p:nvPr>
            <p:ph type="ctrTitle"/>
          </p:nvPr>
        </p:nvSpPr>
        <p:spPr>
          <a:xfrm>
            <a:off x="122231" y="160338"/>
            <a:ext cx="7559798" cy="785915"/>
          </a:xfrm>
        </p:spPr>
        <p:txBody>
          <a:bodyPr>
            <a:normAutofit/>
          </a:bodyPr>
          <a:lstStyle/>
          <a:p>
            <a:r>
              <a:rPr altLang="nl-NL" sz="2800" dirty="0" err="1">
                <a:solidFill>
                  <a:schemeClr val="bg1"/>
                </a:solidFill>
                <a:latin typeface="Arial" panose="020B0604020202020204" pitchFamily="34" charset="0"/>
              </a:rPr>
              <a:t>Celbiologie</a:t>
            </a:r>
            <a:r>
              <a:rPr lang="nl-NL" altLang="nl-NL" sz="2800" dirty="0">
                <a:solidFill>
                  <a:schemeClr val="bg1"/>
                </a:solidFill>
                <a:latin typeface="Arial" panose="020B0604020202020204" pitchFamily="34" charset="0"/>
              </a:rPr>
              <a:t>          </a:t>
            </a:r>
            <a:r>
              <a:rPr altLang="nl-NL" sz="2800" dirty="0" err="1">
                <a:solidFill>
                  <a:srgbClr val="FFFF00"/>
                </a:solidFill>
                <a:latin typeface="Arial" panose="020B0604020202020204" pitchFamily="34" charset="0"/>
              </a:rPr>
              <a:t>Concepten</a:t>
            </a:r>
            <a:endParaRPr altLang="nl-NL" sz="2800" dirty="0">
              <a:solidFill>
                <a:srgbClr val="FFFF00"/>
              </a:solidFill>
              <a:latin typeface="Arial" panose="020B0604020202020204" pitchFamily="34" charset="0"/>
            </a:endParaRPr>
          </a:p>
        </p:txBody>
      </p:sp>
      <p:sp>
        <p:nvSpPr>
          <p:cNvPr id="6147" name="AutoShape 8" descr="data:image/jpeg;base64,/9j/4AAQSkZJRgABAQAAAQABAAD/2wCEAAkGBxQSEhQUEhQUFRQXFxYUFRYYFhcXFBgXFxYZFhgXFRcYHCggGBolHBgYIjEhJSkrLi4uGB8zODMsNygtLisBCgoKDg0OGxAQGiwkHyQsLCwsLCwsLCwsLCwsLCwsLCwsLCwsLCwsLCwsLCwsLCwsLCwsLCwsLCwsLCwsLCwsLP/AABEIAPwAyAMBEQACEQEDEQH/xAAcAAABBQEBAQAAAAAAAAAAAAAAAQMEBQYCBwj/xABFEAACAQMCAwUFBQUHAwIHAAABAgMABBESIQUGMRMiQVFhBzJxgZEUI0KhsRVSksHRM2JygrLC4SRDg5OiFkRUY9Li8P/EABsBAQADAQEBAQAAAAAAAAAAAAABAgMEBQcG/8QAOxEAAgECBAMGBQMDAwMFAAAAAAECAxEEEiExBUFREyJhcYGRBhQyobFC0fAVweEjQ1IkcvEzNGKCkv/aAAwDAQACEQMRAD8A9Qr46eqFAFAFAFAFAFAFAFAFLASgCgCgCgCgFoAoAoAoAoAoAoAoAoAoApYCFvy61bK72IucpKpOAQTgHY52PQ/A4qzpyW6/iCZxPdohUMwBbIUeeOv0q8KFSabim7bkN2OJOIRLnVJGMdcuox1G+/ofpUxw1aW0W/RjMiJNzBbqyoZFJLBdtwCQ+Mt0/AwrohwzEzi5Zf55FXUiNf8AxPbacmTGBkjDMcadW2kEHu7nGcCr/wBLxN7KPr/5HaISbmONHdWDAI6xg495iAxx4YAPnn06VeHC6koxlFrVX8v55DtERv8A4vi1YCuQQcYAzldWoHfAICjbOdzttWq4NVtur/yxXtUWNlcyysTpVEVgpU7uRoVjuDgHLEePSuSvSpUko3bbV9Nt2i6bZZV55cKAKAKlIHDSgdSB8SKuqcnsmEmxiTiMK9ZYx8XX+taLDVntB+zLqjUe0X7Mjvx+2HWeL+MH9K1jw/FS2pv2NVg672g/YjvzVaD/ALyn4Bj+grZcJxb/AEGkeHYp/oZHk51tB0dj8Eb+dax4JinyXuarhWJfL7kd+e7cdFlP+UD9TWq4BiHu17mi4NiOdvcYf2gReEMh+JUVsvh6pzmjRcEq85IjP7QT4QfWT/8AWtY/Dq51PsaR4G+c/sR35/l8Iox8WY1qvh6lzmzVcDhzm/YYfnu4PRYh/lJ/U1quAYZbtmi4NQW7ZHk5yuz+NR8EX+ea2jwXCL9N/U0XCMKuT9z0TiRV4pE7RULoyasjbUMZ6+tfksMpQqxm4tpNO3Wx+VySktEZX9iogIN+oB97fBPcVFz398Bcb52Ne6sbJu6w9+l1trfpzKrB1nsn7MGt7NQNV6SVAC4bfYqQSRnvd3GR+8alVsW5XVDRvU1jw3EPaLGra4sVjjWScuU7X3Y+6e2OW20bYAAyMdPWpnTx0pylCnZPLu9e76m0eEYlr6fwEXEuHRHVGJNW2G0FjkIY9R1dTg5Odid6s6HEpq07WvtfxvyNY8ExHT7jcfHLBFVVglbSqoM+S5wSNWM7nfHjV3gsfKTbqJa3NY8Cq21sR7nmG0ZQos9gQeqr7vQEgE4q9Ph+Mi7utdtefgargD5yXoOvzquSRax5JySSMk9Mk6etVXBZLR1X09DaPAo85/Y4PPUv4YYV+TH9CKt/QqX6ptmkeB0ucn9hl+d7o9OzHwQ/zNXXA8Kt7v1NlwbDre7GH5vuz/3APgi/0rRcGwi/Tf1ZdcLwseXu2RZeZ7o9bhh8NI/QVvHhmFjtTX5J+UwUeS9/3ZDl4/KfeuX/APVP9a1jgqC2pr2J/wChj/wXsRJeNj8VwT/5Cf51ssPBbQXsUeNwEP1R9CLJxmLxkz/Ef5VoqVtkVfGMFHaXsmMnjUI8T/Cat2cjOXHsIubfocNx+LwDn5D+tT2TMpfEOHW0WNNzEvgjfUCnZPqYv4jhypv1ZweY/KP/AN3/ABU9l4mMviOXKn9xtuYm8EX5kn+lT2SMZfEVd7RS9xpuPy+AQfI/1qeyiZS4/intYbbjc3mB/lFOziZPjWMf6l7HDcWmP4z9B/SmSPQxlxTFveo/TQabiEp6yP8AxEVbLHoYyxuIe9R+401y56u38RqbIydeq95P3NQ/GIf38/In+Vc6pvoftXxrBrZ/YbbjkI/ePwX+tW7ORlL4gwy2TY23MMfgr/l/WnZvqYv4ioraD+w2eYl8I2+oqey8TF/Ei/TTfq0NtzEfCMfNv+KdkuplL4jqfpgvuNNzDJ4Kg+p/nU9kurMX8QYl7RSODx6X+6Pl/wA1PZxMpccxb6L0G341MfxAfBR/SpyR6GMuMYt/r/A0eJzH/uN+Q/Spyx6GUuI4p/7jG2vZD1kf+I0yroYyxdeW837jbTMerMfiTU2Rk6k3u2NmhS7YYqQKKASoAtSB02jhO0Mcmj9/Q2j+PGPzpZgaqASOHWEtxIIoI3kkboqDJ9T6D1O1SlcGi4l7OuIW8D3E0ASNF1OTJGWA+AarZWLmVqgNd7O+SxxNrjVMYVhRHJChidWrbcjGAp+tXiroD1tydE3Bn4k0sgcMVjTuhCO1EYLZGfPoalxshcxdZgKAKASgJVpw6aUZihlkA2JSN3APqVBAqbASwsZJ5FihRpJGzpRRljgZO3wBokB7i/B57VglzE0TsusK2MlckZ2J8QfpRqwINAarlPkw3ttdXJmEUdspZgULFtMZkIB1DTsPXrVlG6uDKZqoDNAA36UsBxYGLBQrFj7qhSWPwGMmlgb/ANkPLKz8QeO8gyqQM5imjI3Z0Ckqw8tVXigzMScIlu724jsoC+JZdKRqAqJ2jBd9lRcDxI6VDiCVxzkK/s4xLcQhULKmRIjYZzhQQDnrTKxcnv7Lr9DL2ixIsURmdy+U0gMdIIG74U7eGRvvTKCj5Liie/tFuADE0yBwehz0BHiC2AfTNQrXB7xxu/ktHvpOISQjhxjWO1gwupzo7wCgZJzkY+ewFasg+fuK8DuLTs/tMTRGRSyBipLAYydiT4jrismiT1bg0g4PwAXkKr9qutBDkZx2h7nyVMnHma02RB5zBxS/v5VtzczyNcMselpGMZyQclM6cDGdh4VRask9Y4dyDYRTrZNYXFx3My3rkrErFc4U6h6DujbI674ukiLkbkyxjsbbjpibXHE0saPnO0cJbBPiQXx8qctAVXM2IOV7GPoZWiP1Lzn9BSWwPJhWRIVACgEoD6H9kTC24bZq3W6mmI9e7IwP8MQrZaEMzXs84OLKbiF24AKXBsbbI6vJOEyP4ox8mqEGPc/csvxTjq26tojS1jaV8ZKrrkPdH7xLADPx8KNXYTG+Fcn8FvpLiztTcLcQq33xdipKtoLKCdLAMQD3R12pZPQHHK9m1vy9xMMO+0k8Jx4sAsGB881K0BfcI5IFiltHFYRXksmDdXEzKFjG2oIrZPicAD8O5yaiwI1pyTw9+KXUyqjW1tHG7QrvELg62YFemFVVOnplqmyFzN2PPsvFL6ztuxhitjcxSIqqe0xFlwGbOPDOAB0qOYLriEfb82RDqIY1J9AsTt/qkFTzBc8sTauLccuD0jWGIHy0RksPqtSCgd5LDl2KS0DCe7ZGlkQEyZmJY4I3zjCDyz51FrIEznK3lThnB7WUsZZLi1WXUSzagNTBidyQT+VGCn9vXH5RdR2qSMsQiEjqpI1s7Mvfx1AVenTc1WbJQ37BLOJpbt+6blI17AN+ENq1MB/iCgnwHxpAhm45f4VPe2yw8cgXtYplaKTUmZCp1AjSdtgQR+Jat5g8i9rN/PNxKbt0MfZ4jiQ9OzG6sD0OrJOR548KpIlGy5V4tZcT4SvDbqcW80QVY2YquezOUdC2zbd0r16+hq6d9yCpbl+24NLBefb4rmSOZD2EekOY2yjsBrYkgNnwG1VSsSanmXjtjdEyftyaKBgNVtFgPsNwMLrGcdDnqas3zIMbw/mi1g4Jd2aOxuJnl0robdGdVBZsYB0LnrUKSRIz7QObLa6srG1ttZ+zga9S6RlYgg05676qhvSwsYGswLQCCgEc4BqUD3LmG8FjJy9b9BGVL/NEhJP/AKj/AJ1rcgc514rH+1OHWURURi5F5Oc7dozMy6j0/ePzWjsByLm+3tuP3YmkRYpYYI1lyNCsi6sM3QA6jv5imZXFis4K/D+BfabgXsd3PKCsMcRUsELagGKsepxljgd2o2BS3fNkI4AtusyteSTGWVAGyC1y0xJ2x00+NG1YWLrifPPC+IRRNdzXtvIq4eKFpQrHxHcGlhnoTg70uLGb5S57t+HXVyIIJGsJtOIyR2q6Vxq7xIbOWyCfEVCkSMcQ5r4fDPbTcMsmieGUyuXb31KlTGO82kbn0HlTMiLF3de2FRcdvb2EaswxM7OO1kAGFUuqHCg4PrgdKZxYzdr7Q541v1SKMG9eR3YliydohTCdM4BOCajMTYOX/aXe2dsLaIxlFyIy6anjBOcKc4IB6ZBxTMwQb3nm9mFuJJVJtnEkTaFLawCNTE5DHc9RiocgVXGeMT3cpmuZDJIQFLEKuy9BhAB4nwqG7gjWty8TB43ZHHRkYqw+BG9ECRfcXuJmVpp5pGX3S0jEqfNcnY/ClwRJJCxyxLHzJJP50BzigEA8qAWoAVICoAUAUAUAUA7cXLyHMju5GwLszEDyBYnFS3cDOKgABUgXFQAoDbcsey+9voUnjaFInyVLu2ogEjOlVONx51dRuLnfMnspvrSJpvu5kQan7MtrUDq2lgMgemT6UysXJHs55Ms721uJrq4aMxkqArqoQaAwkbUDkEk+mxokrC558fjkefTPrjwqoEzQHr3sS5etp7e6muoIZtMgVe0RX0hU1NjUNs6h9K0hsQzyfSZJCI1JLsxREUk7kkBVXyHgKpa5JJ4jwe4gAaeCaJTsC8bKCfLJGM+lRZgYsbKSd1jhRpJG91FGWP8Ax60SBrk9lHFCur7Oo8dJmi1/6sfnVsrFyJZ+zy9kt5bhVj0RdqJFMn3gaEsHXSAQWyp8d6Zbi5zyRyPPxTtTC8caxaQzPqwS2TgaR1AGfmKhRuDOXkISR0DBwjMocbBtJI1LnwOKhgZqAFALQBQAaABQCUAtAJQC5oAoBKA+iP2FcS8u21tanTM8FsclymASsr94bjxFb8ipGE0nA+EOt473EzmQIFDvGhkGlUMjDZR13xnJAFQ9ESZTlTlCzPAZr2eEPMEuWRyzDGjUiYUHHVc9Ki11dAn8s8q2fDeHDiPEYu2lZVdIyAwXtMdmiodi5yCSem/lRJWFy6trCx49w+SSO2W3mTWisFUMkirqXvKBqQ5GxqdGgRPZwfs/Lt1Mdiy3b/NVMY/00W2gYvLdrHwTgn27s1e6ljjfLdcy6RHHnqFUMCQOuDRbXBbezbmB+M2dyl8kbAP2R0rhWVkDdCThhnr8KlagruR7FOE8HuL4KHmZZJNR8VVikS5/d6E/E1CWgY77E+N3V4Lya6meQBkVQcBFOCzBABgbFfypF8wV/sR4z278Rt3ORJI9yvqJWZXH+j60i7hnckf7E4DKo2uJ5JEXwOXYoD/liXPy9abIHh4GKyJCoAtAJQC0AlALQABQBQBigCgA0AmnOw6nYfOpQPoT2pQ3i2NnDYrcF9ShjDr1BEiIwxXoM46+Vay2IHrftbfgMo4u2p+ylDByGfDZESMfxPuPOp2QKe/bsOU1HjJBGvzmkB/3U2RBa8y8OPGuDwCydNQ7JwGOFyilWjYgHSwyeo6ioauiSJEycvcIaOWRGu5O0ZUU+9K4wMDroUAZbA6eopsgQZ51g5UVNQ1yQKMZGr76UE7dejGl0loB3g/GrHi3CY7K5uFt5kSNG1MqNqh06ZE17MDjp6kUWwI91zLY8FsHteHzLc3L6iXUqwDsNPaOy90aQAAo8h6mobSWg3K7kT2i2aWH2DiQbQqsgOkuskbEnSwXvKwzjPw3qYy0FjccscTto+E3E9rCbe0RZmi1Z1yBU3lbJJ7zZAySTgfCp5MHmvsK4Rcm9W4RSsCI6SuQdL6hsiH8TagDt0x61WO5LGfbRzOLu8EMbZhttSZByGlP9oflgL8jUTZCPPazJFFAFAFAJQC0AUAVIEqAAoBRQAaA6ikKsrDGVIYZ6ZBzv6VKBv5PbJxMjANuvqITn/3ORV84sZTj/Mt1ekG6neTG6qcBF9QigDPrjNVbuDi85iupYVt5J5GgUKFiJGgBPd2A8MUzaAjWHE54M9hNLFnr2cjpn46SM1FwM3Fw8jFpHd2PVnYsx+bEmjYGsUApFAGKgHofJ/P9naWiQT8PE7IXbtD2bZLMW/GuVxnHj0rSMlzII3PHtMm4hF9nSJbe3yNSK2pnA3UM2AAoO+APDrUOQsNw+0y6j4fHZQhY9KlDOCe0KEnAUdEIBA1bnbwpmJsYmqAKAKAKAKAQUAtAFAJQC0AlALQBigEoBaAKASgFoC04RwkTK7tJoCFVIwCTqDEYyy590jAyfSqVKuVqNt/5/clK5YcI4DBM0q9rJmIYbOiNWbDHZ2zpUaG94eXrjGtXqU0nZa+bfsv7ExirlDfQdnI6d7uswGoYJAJAOD5jeumLvFMhjNSQJQC1ACgCgEzU2AVACgAUAtAJQBQBQBQBQC1IENQBaAKAKASpAClgTuGQTy6oYFZywDMigEns8kHfpjJ6edUqzp01nqOyXN+JKT5Eme9vAwjbtlY5ATs9LNqXByoUFyVJGTk7nzqihRaclZrre6/wT3kQ7+1mQhp0kUsO72isCQNttW+OlaQlCWkGvQhp8zYPyraxcNjvpftDa9I0K6KO9kBslOmR09RvXkrH1qmNlhYZVbm7s0yJRzM59nckLQ3gntoZ1hjNwC6jVnpo1YPdOKcUVRTpulUcXJ5dOnXzFJqz0IXDuVJL2OS6V7W3iyzFNRHZovjpA2X1PWuitjoYaUaLUpN2Sdt3+5EYOWp3w3lmyaZYpOJISxI+7jbSDgkZlfuYz9apUxmJVNzjQenVq/tuFGN9ZGcggQXCxufuxMEZv7gk0k5+G+a75Sl2blFa2vbxsUVrmy5xvXspzbmztTaAgxAxZMkR8e2zkN136g15eAhHEUlV7SWfnrs/+3+XNZOz20KznCWzUx/Yo4ykluhO+p431MTq/v4Iz8K6MAsQ0/mG7qT8mv2KScdMpla9AoFQAoBKAKAWgEoBaAueBcMt5Snb3PZa3EaxrGzyZJUBidlVe91z4GufEVqsE+zheyvduy/ctFJ7mjv+AcJt5XgnuLxZFOGPZrpB8OiHIIOc+VedSxXEK1NVadODT5XdzRxgnZsqeZ+UTbRpcQSi4tHOFlAwQc4w4Gwyeh/SurB8QVabpVI5Zrk/yisoW1RYccntf2bFLHYxRSTvJGG1MzqIiuXUkdScj51hh41/nJwlVclFJ2tbfl6EytlvYyvB7qOKZHliWaMHvRtkKQdsnHlnPyr060JTpuMJZXyZRbmt58u4470W72sSW0bI4WIdk8qtGMEuOm5PQeFebwyE5YbtO0bm7rXVJ36F5vvWsWXtR4KgRGtQojtsRzQqMdn2gDrJ5kHIBPwrl4NiqjbjXesruL620aL1YrkZr2cQF7+LDsioGmkKsVykY1ENjqpOnIr0OKyy4WWl29F5szp6yLH2icRkXiazRSn3Ingb9xWXHdyPPJ+dYcJoL5Lspx5tNdbMmo+9cvfabEt6spiBM9kUVl2IkilVW1L8G/Q1xcHcsK4533Kl2vBp7epar3lpyHOYnY2vELIsGFpb2bKMbAr3nx67Cow0YqvSxCVu0lP/AATJd1x6GY5HXFlxds4/6ZB9TJ/xXocRd8Rh1/8AN/gpT2Z37NIlkHEIXcRrLaNqcg4UKTljjwGrfzFRxZuHY1ErtTVkudxT1uiLe8FsFtZmivO2nQqFGns1IyM6VbdxjO4raniMXKvGM6WWLvzu/tsQ4RS0MqK9HyMy64dzXdQhVWUsi9I3AZMeW4yBjbY9K5amCoVLtx16rR/YsptErnezhV4J4E7OO5hE3ZjojZ0sF9M7/WssBUqOE6dR3cJWv1XItPk+pmq7jMWoAUAUAUAgqQFQBRQD1lJpkjb910b6MDUVFeDXVP8ABK3NN7U41Xic+noezPzKDJrz+ENvBxv4/kvV+of5BLSW/EoD/Ym1eU56JIgJRh5E4P8AD6VnxLLCrQqL6s6XmnuiaeqaI3M2Rw/hQ80uGx8ZF3rTCf8Au8R5x/BEvpiZQ16SMzV88rrNjPgDt7WLJySWdMIxOeh3A+Vefw527Wl/xk/Z6mlTky15h46bXjEzupMTBIp4s7PGY1B6HfY6hXLhcMq/D4xi9VdxfR3/AImTKWWZKu+XU4fbX1yjh4polis2Dd4pP72fMgY39M1lDGyxdalRkrSi7zXjH9y2XIm/YgcV4c1z+xiiFy9uivpGe7DIoZm8gAxya3o1Y0fmczslJtf/AGRVq+XyDjfMLWXGLmWFVZcdloz3GXs1A6eRA+hFKGEjicBCFR67353v+wcrTbQnKHFWurjiPbEari0nY+C5QDAA9AfyqcbQjRp0VDaE4/cQldu/Qa5MmtVsrqOe6jha5VUGVdmQITuwAwQcnx8qvj413iKc6dNyUXfdK917inazRzyXe2lrJcvNOTGyNbBeyJd1fcyYBIVRp8f3qcQpYivCCpw1TUt9FbkRTcY31IBHC0U4F5MwOANSRo3rq06gPlmui+NlL9MV5Nv82I7iNJbXVlPfW05VEgjs2Z4WKnvxBlCY6OcEH1xXnzhiqWFnTzNzcrKXg/wXvFyTK/iPJYuGaewuLd4HJfDOEeHJyQ6nwXNbUuJypJU8TCSmtNFdS8n4kOmnqmVfPF9C8kMNs2uG2hWFZPBznUzD0yf1ro4fTqwhKdVWlOWa3ToRO17LkZuu0zFFAFAGKAKAKATFALQFhwbg010zCBA7IAxXUoJBbGwY7+vpWVfEU6KTqOyf7Fops2HtB5bu5uIN2VuzgpGFKABSAMdScDGw+VeVwzGYanhVmmlq9/MvUjJy0Or+x/ZHD5oZGVru9CoUU/2cS51ZPj7zDPTJ9KilV/qGKjUgv9Onrd82yfoj5lZZRi/sYrZGH2u2duxRmCiWKUglUJ21Ajpn/jpm/lcTKrJdyaV2tbNdfBlV3o2XIhnkq6jwbpVtYvxSyvHgbZ2RWLMfQCtVxHDz0pNzfRJ/tYjI1voa7iPDmFpZXdqDGtqkwDXWACg91xGdyz5yAB4jPSvMpVovEVaFXVzy/T1e6uunNmjWiaPOuLcUlupDLO2pyACenTpsNhXuUaMKMMlNWRi5N6sYku5GRUaRyi5KIWYopPUqpOB8vOrqEFJySV3u7a+4ubi44e44XbFrmKCRFnbT2mJHt5tDKgCZJydPd/vDNeTCqnjZrI5ReVXtopRvrr+TRruLUwZOeu9ewZF5yxxiG01ytG8k/eRF1BYTG6aXEgwSfgK5cVh6ldKCdo6N9bp30/yXjJIqLx0LkxIUTbSpYsRt+8etdEcyXed2VGasLhQgShIYpcgWgEqAFALQBQBQBmgAUAUAqsQcgkHzBIP1FNyS5j5uvlQRi6mCjP4stv8A3j3vzrleAwrlmdON/Itnl1KiednbU7M7HqWJY+fU/GuqMVFWSsVOVYgggkEbgg4I9QR0purECzSs5y7Mx82JY/nRJR20JudT3DvjW7tjYamLYHTAydqiKUdlYXY3mpICgEqQBceY+tTlYFXf3QT6AZP5VOXWwehIj4dO3u287fCJz+gq3ZsrmJUfLl43S0n+cbD9RU9kyM6La19nnEpBkWkmPUov6sKjsyydyyg9knE26wov+KVP9pNOzJuTIvYvxE9Wtl+Mrk/lHU9mRcq+Ieze4hbDzQfLWf1ArSNC5z1MSobkA8nsOswx6R/1atY4VM5pcRttEbbltR/3WPwVRWiwcOpzS4rLlEePKygZLydM9VH+2rfJ01uUfFKzf0r+epMHKkQG+s/5j/LFVeHprkawxtaX/gyiWcje7HIfgjH9BXlucVu17o9qz6EqLgV03u21wf8Awyf/AI1k8VQjvOPuv3JyvoTouTL9ulpN8wF/1EVjLiWEjvVj7/sTkfQmRezriLf/AC+n/FJGP91Yy4zgY/7n5J7KZLj9lvED+GEfGUfyBrGXH8Cv1P0RPYzJkHsjvD70luv+Z2/2CsZfEeEWyk/T/JPYSJkfscl/Fdxj4RMf1YVjL4moram/dfsW+XZMi9ji/ju2PwiA/VjWL+J+lL7/AOCfl/Elxex62HvXE7fARr/tNYy+J6vKnH7llh0TYvZPYjqZ2+MmP9IFYS+I8U9lFehPYRJUXsx4cP8AsufjNL/Jqyl8QY1/qX/5RPYw6E2HkHhy9LWM/wCLU3+omsZcaxr/ANz8E9lDoTYeVrJPdtLcf+JP6Vzy4ni5b1Je7LdnHoTY+GQr7sMS/BFH8qosRiKkks0m34sOMVqIf7oAHoAK+g8J4d8rSvN957v9jzqtTM9DvBPwr1zE5C1F7i1iNBzvEt0LRY5GbbMmwiGQCDqzuu+CfAg1jKraVjrjQvTz3NYHY6SCMHrjcdM7Gr3ZkrcyPxnia28TO2TgE6Rux+A8qTlZaEwjmlY8tg4k92vayxmMknSCDoK/hYMdt/KtaNVOOpx4zDuNSy1ObqxTWkTuiu/uIWAZvgPGt+2inZHFLBzlG9jmPk05yD671ftkjH5Ftl9acoIFJbdjVJV2zqp4GK3I3GOWCFJQgdev61VVLkzw9tUa9iAM7ADc+WK+Nd6TtufpkhQ2dwdvD1qri1ugFQANTYi4CjTJFqrJCgCgCgCgCgCgCgDs81+u+G+HZpfM1Fovp/uzkxM3bKhRDX7U4bDdyhKsFOCQQD5HGxo9iVueb8n8JubVpvtRa4LyBGTtMjUELl9PQgrjr5isHNR39jonlku7ubRucLKCaGNwRK40jEeSqk4Gph0GQR1qO0h9SLwo1JRaTNjAF6rjz2x/KtIyjLWLMGnzFkAAJ26b+dSyDz645tVb5bOK3LrpwZM4VSBsCMHu7YyKzhVzaI6Z4Zxp9o73I11yvHLexzPkvGA6qBpjVtX4RnYbfrVlSaldMosVF0srjd62/wAmpERBrY48tjrX6UsTdjtxZaxiovYlwuQeMQNJBIiY1MhUZOBvt1+FfJsJUhTrRlPZO57tCUY1FKWyZWT2VyzowIjVUwqq+QrjV723eB7v0r0IYjCxjJS1be7W6N41KMYtNXd+a5aDVrwq4yC7kDOogSsSSI8AE+RckkDyFWqYzD27q8Pp8f2Lzr0bd1fbx/Yci4VOIZkLlneJVXLsRr0nUc/h3Ph5VSWLourCSWieunIrLEU3UjJLRO+3LkJDwydXyD3VBCjtW3Xswqx4xthsnX16VaeKw8o7at9Od9/bkTKtScfHy8d/bkX0CaVUb7ADc5PTxJ6/GvJqSUpto4m7vQcrKwClgFLAKmxAUsSFRYCMcV04XDyr1Y047t2KSllVwSXavqmHoRoUlThstDy5Tu7szfE+cIopmgYsrAooyNnZ11KqkeOK1crcirTexQ8d4leylOw+7Qg6skBs5GM7HGxP0rGVOpU30RCrwp6bvyKuwtp1dwJI5JcglWy2xGkud+9jHTAzjwqnYQWvNGrq1sqlZqL5mo4dwEme2Bij7M5y7AGRnGXbV8QDjbA6bdKpUo9+PQ68PikqD6m04rZmOKR7fUsio2kAkgkA6Rp+OOlaTpqKvHQwpvNJJmS5Ga/uhI92x7PHcyAMMCQdO2T0rFRlPZs7cTClTttfoi44dwLsXbSctgZbAJJJYnOd/IbEdKmnQyO63/nIxq4h1Fl5dDOWPNzJfSwyIZMKx7i7qiSEbDx2YZHWqxrSh3pbXL1sIopeKNRy1x5LvtQAFaNhtnOqNxqjkHoRkehVh4V1UqinHMjilDK7F2Yx5VqRYdQ1AKiRcjAJHTcdevrXyGElF7XPVM0zgM2L9RucrgHGSwAOTkHruMdK91JtK+H5GHqcJLhQn28Ek6QQq7DHjjfoDuT1qXC8s3y9rai9v1CSTnp9vHezjCDSAc/izudsdc1MaaVn8vt7+3qQ/wDuJbWr3AYRXeUHdIQA4OFxlgc+BPzrm7WGHknOjr4+pezezJcnD5tRIuCBvpGkHHdAHx3BPzxWEcTh1FJ0iXF9Rs8Nudj9qOcEZ7MY3x+HOMjB+tX+bwu3Y/cjLLqOLYzhXH2gnUF0toXUhGnJHgc97r5is3iMPdS7PbdX0ZOWVtxh+F3Phdtnw+7XHQjJA6ncdfLpWnzeFv8A+j9xll1EPB5ypX7U2CSR3OmTkb5z1/pVljsOnfsvDcjJLqP29jcKwY3GoAnuFAARnxI3yB+grOpicNKLiqVn1uTll1GpuF3DBx9qIDZAAjAwCT0IOcgbZz4VaOLw0bf6W3iMsupZTTKpCk79ceJr2fhrC5pzxDW2i8znxM0llKnmbjUdrA00hwoOkdepyQPyr9jOUlG8Eciim9TF8Ct5b+7huWttEYVpVnONTkDs40x+FRqZh54z5VWjFwXed2WqSUlaJ6LZcHHVtz+dbuRhCilqQLHk+GK7mmTUGca+oIBZm1YBHTYfU1jl71zsdRulksR+ZeYHs57VBD2pLa8qSO6cxkadznvHHXpWdSo00b4bDdpByVzfQsWUHzGemCM+Y8DWyd1qcjsnYh3F2kERZu6oLAepydh9Kxc1Thc1p05VZ2WpmOWb68uLiczqqW5xowCrnyGry0nfxz41WlNzOjFUacIpRd2Xh4VFiUxoiyMCA2ACDpwDkb9RmrOjCSatuc7rTdk2VsPBmimW77vaLF2UqRjCyKSGJOerAgkbeJ86pklSV4+3kFKM+6zQxSq6hlOVIyD6GuiMlJXRk01ozrIq1yCsr4+eqQ34bCxBMaEg590dRnr59T9a644rEQ0UmUyoVuGwncxR+Oe4viMHw8qqsVXWim/cWQn7Nhx/ZR48O4uN9ttqn5vEX+p382LRH4bdUzoVVzucADP0rGdSc/qbZKsh2sybiZqbMXFzRoCFhUqL5IXAGoaa3QuhaqSFSiCgm4ZLJcGTogwB54H6V9N4RQ7DBwjzau/U8qtFyqXO+Y7SExxJd6OwaUCTWcJ3UZ1yT/eUV21L3TLQVrmhsmjeNHiKmNlBQqe6VIyCMeGK2IJAIFRcWMtxPmSSG97MxfchATJ1Jzv3R5g7b1y1K+Wdk7+R3UsPCVFyejHrHi9vcOrSRKrLujSPEzYO+cKxAGPM1EpRbXdfmYpzScU9GaaUGWE6CRqXukHf0INbtudPQzg1GacjK8qWEsMdwL1nmJlLAuNQUYHug+GfEeVc0Z5b5o6HViJxck6Q5a8wRStIsTZbOAR0zj+W3WtFUi7paX2MZUpRs5eo5y3bzRLJ28pkLuXAySFB8FJ3xWtNTS7xOJqUptdki5SX1rQ5rmU9mHEO1t7l8kg3lxoBOypqBVV8hg1CSjsWbb3NqGFSVKyRMjBz9SOhz4V8ijJxdz1b2MZqtkaQrJchtTMyDYFtRJA8Dnsztnx+n6T/AKiSjmjC1tH4W/yc/dOdcAJ+/uiNOVXvBs7tnV0x4Yx4GrJV7aU4eL0f2Gg7bPanu9tcOHGgA5xvIoGBjY6gFz6+dUnHFLvZIq2t/JBWHFkhT7ztrlij4KatmZVzg56jCn49N6zkq0v9PJBXV72/mpOi5jTS23eHb3QwBndiBhF8xgE+PqWHStFDEq3+nD7dSLx6s4ElqdDma67zArkkg7lepG2c/nVrYqKaUIfzUaMVOwLmMzXinWYxucFtYU4I6AFR8jVZ9uoZ8kHpfyVrhWObg2bbSNMCg3XAzgPI6nUBn8R2B8j4Zq0Xi1rCMbN38OQeVlrwPsYZTDEZXZgussNhpTuk7DcrpHyFcOMVarSVWaSS2tvvqWjZOyNFXis2OXbAzW+Ghnqxj1aKy0TCK7z0FfU4OysjznqU/O/Bvt1lNCNn9+I+UiHUv16fOtEyCs5G47EnCoy5Km1iVJ0IIkQqNsr1wfD41gqzUnGXp4l8hAtuKtfXkZgM0YbSznvaOwh1ZAb3WdndVIXpvvkYpldT6iykoqyN72EeMaFIzncA7+e/jWkKcYqyRm5tlbx/l37aI1WUxaWywUZV127rDI8tqTpqZvh8S6N/E0k0/YoWk9xFyWHgAOpH9K01ijBJzlpuyr4ZxyK+gdotRUMUOpcfTPXY1mpRqRZrVoyoyVzI23KMMTHST/aCQHYMCOg1Dcj0rPsNdy9TFufLUtri+MKsznKKCS3iAPOqZ6lPfVfcxspkbifG1S3aRWBJT7sDqzsMIoA8SdsVu6itcpZpjXJFibOyiib+0wXk/wAbnUw+ROPlV7kNmiN7tU3IuO18gPWKWWG8OdLwjc6cg4xqbGRjrpI8eua9aNXBpaqXj7fuZtSO0hu8rl4SMrnunOM98D1x0/5qrqYOzspX1td+wtIjTWN22Tqtw24VtHeUaiVwxXqB6VrDE4SKtaTXS+mxXLIfmhvNTaHg0FsqGQ5A8M46ms41cHlV1K/mTafgMpZXekq7xNnVnIyN/AjTuMZ8vnWnzGDzXUZEZZW3J3D7aTTi4ETYKlAq4UYA8D0Oa5K9ampJ0brrcuk+ZYaa4876lrBpFM8uosGKZmLC1UkYu5Qq5PmB9TivU4PHNi4X5Xf2M6r7otrIGO1fRU7nASwBVwZTi/D/ALRPcRRCNNMMaSPjJcSl9SOPFQoB/wA3hXLUoqTvHkXzNLUkw8aW2ULcxdgqDAkQarfSPJlH3Y26MB861jKS3RFk9iLdc15RJoY82xkjRp3bAwzhSUQZY7HOWCjG+atne+yJyJeZp7biUQYDWD06bjc46jaqRxVJvKnqV7OVtSzkvImUhsFWGCDjBB8CDW/aRaIs07ohp2EKGNAkY97A2Hlms41KcO6tC85TqO8ndlFxy/SMaUKtKwOhcjHTZm8lHnVKtXLZLdiFO+55fxfmK9lRrQIsshDRyGEdoGzke9jSgx5nNFq9w0kL7O+FSWt2FuwC7q+jLa+zeMK2PIEq7HI9avmjJ6cirVlc9QnlGDWlzNlffXuKkzkzRSMQNgT6DHn618khFSdm7HtIp4+NyZIa2l6kBlB07EDfIB8c7AjyzXpywFP9NVeu5lnfQbi5gc5/6aYhQwbA31L4KD13z+VXlw6C07WN3a3kM76D03GJB2ZFtKQxOr95QCR0G2dgevjWcMDSea9VXQc30E/brZUfZ5iWUHSB3lyXHf8AAe6PrRcPjZt1ErO1+T0TGd9DiPmAsTpt5mxkEgDTkHcZ86tLhsY71YjPfkxyfjTqXAt5m0kgNp7p8iPHHr+tZwwEGk5VYq/IOT6CScakUnNtKQNO675LdeuNh/KrRwFOUU+0Sb6jO+gh44//ANNPjx7ozucbD9f/AONFw+nbWrG4zvoWtnPrRWKshP4W2Yb4wa4K1NU5uKd7c0aJ3HqxJIfFFygH95f1r2uBK+K9DKrsdWKhelfvYbHGyaDWiZUqeG2YS5uXxgyEFj56UTT9ASK5qc328ovaya+9zRrupkjirNoZYlDuRspxpP8Aiz4davVqNNRW7EIp957HnNn7P7iJ1kVo1V5VM8CllUIT3jG64wQCdgB06mrO7jZ7k5jUW3IEI7iySdmdjG5WRDvnftFJ61i6FRyumvYjOrWt9zS8K5WEDao5XUadOkEaMf4CNIPrito0JreX2M7roO3vBMJgTSoDu2js1LerHRk/WrKjZbllPwMFx32epgPasRID3hIdesdcAvkA7nrtv4dao45Syncm8k8SAj7B0RHjUacY7ygaSWx+IEHNUpTV9S1WPMgcyzwx3tnpVe2eZ2JAGop2LqzN59V+lbq2rMXexPvbzY1DZmyu4m2VJ6UTuVkb53AGScD+u1fKIxcnZHskH9tQbgyKpH7x0+Onx9a7Hw/EJJ5b+WpTOjuTisKnBkQEEjqOoJU/mCPiDVVgsRJXUH7DMupx+2rfp2qZJwADk522wPHcVPyOI3yMZ11Om4xACQZYwRnI1DIxkHPw0n6VCweIavkfsMyE/bEHhKh9AcnoD0HoR9at8liG/oYzIP2zBgEyqAV1AnYY7w/2Nt/dNR8jiP8Ag97DMjk8bt8gdqh3K7HOCASc+XSp/p+ItfIxnQv7ZgyymRQVYqQ2242PXwyCM+lR8hiLJqLaavoM8RJOOQABu0XSTjI3GQVByfDGpfrUxwGIbayO4zomW1ysg1IysMkZByMjqK5qlKdOVpq3mWTuVfNfERbwdqRkB12+Jr1+BJvE28DOr9JQcL51WQ40sDX7ZKUTk3NRZ8VDrkK30q6qDKUfMnEzaiS9VWbEWhkJ7vdJKMB/ibB9D6VXWU04kqyWo/yxxjXaxTSka5F1uR0yfAeQHQUUowbGr0LKXmCBBl3A8vEn4AbmrdqrEZWyk4P7R4ppuzW3nUBtOt10r1x4Z/PFWnUcFctCm5OyPTInyAfOumLurmD0MxzxzNHZRhpQ5Hmozj1PpWNSp3siNYUnJOS5GZsecYpl1rqI8Kwzu9mS42VyBxvjUAjZ1Qo6ZkV8AYYZPe8wdwfQmiSbvbUXdrMzcPHYpbk3eh/7NY48jw3Lvv0BJwB5CohGUE1J6ipJbIkXnMinPdbofCtbGDIl7zKmCCrVZRKtnstfJ0z1zMyW8+W/6WB++XVu4M99TjHmQPePiM17qqYZ5f8AVktLP2f8sY2l0LWysVZVaWKMSnJbursSxPXf49etefXxEozcaU3lW2rNIpPdEg8Pi69nHnOfdXr59OtYfNVrWzP3JyoR+HxNnVHGc9copzuTvt5k/WixNZaKT9xlQLw2IZxFGM9e4u/x29BUvFVnvN+4yo6axjPWNDsR7o6HJI6dNz9TVViaq/U/cZUctw2E9Yo/H8C+PXw8at83X/5v3GVHT2MZOTGhOc7qOu+/T1P1qFiaqVlJ+4yoQ2EWMdmmNzjSMb4z4eg+gosTWTvmfuMqHYYVQYRQo3OAABv12FZzqSm7ydyUkil514ebi1aNepZD9Gr1OCVMmKXkylSN42KvlnlERDVIVJ8uo+tfu43nqclsproLUAelaxiRczntJ4e01kYY+sssERP7qtIMn9B86urLUi1zFc+8GWxeAWzNIGUqLPU/RV/tE0HPUbg9d/Ws8sXv7mictkT+UrG3gQfaUljmZV78mXiYAYBjcbLq66c7Zrjq1Wnd2aLRjrY0tzawKqvJpChkO3mWwOlKdSE1e5tSjUjUtDfkb23ukCr3h0Hjv0yK9JVIJbpHE4Su9DK8+XEJVRKAQ2QMjI9c+Vc+InG6/sbUVLK1fRnjI4nHHMi2gYiRgpDZ94HAGD0GKhxbu5ciU1lLiO3a8kKT/domC0IOS2ehdv3fQVEZWWhm11GuVrZfs51A5WWVQD1ADkAVeq7SISuO3cCHOBUQlcpJFXxDh+c1smYyR7vXyU9kSpIFoSFQAoAoAoAoAoAoAoCLxNCYnA64yPlvXZgZ5a8WQyDw4tgZr6HTOSa1LJGOK6EzNkbitu0sEiKcOVzGfASL3kPyYLTcWM5yNxhb9555Y9FxG/YaTgmMKi6gvoXL1WUbPUm91oTOO8UnLdlaQiQ4OZGx2aEfhxkaj8/GspZZ3RpFbX0KhuFPJHI7A9u2khAcAbgasbDpvt0PrWEKUYqyO2LhCukpadTSLysRFG0WVmOO0LO5XGOqgnAOcfnWtTCKcFbcw7eHayv9PIp+ZOVydnlLx7MCwGRge71wemc1V0uzkWw86eVuUW30M9BZrFOFwoLEBQFAGo9MHwO9Q3b6tizyOk0l3r6Ffx6/EE0cvRu9Ew8W8QPiCPzraKbWhxXurEmG47gBIzuW9SdyfrmrJGbkRbnofhVoopKRHu84Jq6KHsXEb1YY3lfOlBqOBk49BXy7D0JVqipx3Z6zdlci23HoHUN2ipnX3XIVh2ZZXyCegKNv02NdFTh9eEnHLfbVarVae5CnEcXjMDGMJIj9oxVNLKQSuc+PmMfEiq/I1kpOUWsqu7oZ0MwcwQMZMtoCOYyz4VSwJUhSTvup+lXnw6tFRaV8yvproR2iHX45bhghmj1EuB3hjMYy4J6DAqnyGIy5sj5P32JzrqdDjEBzplRjoaTCsC2hcgkDyyCPiKj5KsnaUGtbarmxmQxacw28ihxIFViQhbCh9IBfRk94LnB8iD5VpU4bXg8uW7525dL+YU0xTzFagkGeIYUOSWAUKxKg56dVNV/p2Jsu49brx08BnR3xTjMduiO+ohzhdA1ZwjSE9emlSajDYKpXk4x0tvfTnb8iU1FXZFXmi3KllYsQ6x6FAMhLNoU6c9CfE1u+FV4zyyVtL35aK71K9orFlw++SZA6E4yynIIIZSVZWB6EEEY9K4q9CVGeSf8ALl07okMNqzg8skySk4fPgkHqCQfka+jYeqpQUlzRzTRaxy5FdcZGbRwz4o3YWPJ7eKS1klmg1GZry6iljU+/FjtAyj99QRj41FZKSSv5fzxELrVG7uOZbO3hOqQRle7oIPaasbAId2z1z41SnrHbUs73uzO8H4rcSppnYxR4H3si6Zct007gD6dCKq7bfg6c8M6lCOmmh6bbuqWhZ5O4FB1t4DHXbrXSlalqznd5V7KOt9jNcwzIUgDkFWb7shiPA4Ocb/A1zSvlV3odVDtIzllWttbmH5k4rbguiFu3cEgKO+si4Vcg9GJG3wNOycrNbc/Io6zydk/NGam4ZNI/b3p+9OjCDoCxxnA2z1z8K2U4xWWGxyNN6s0kXDTiq5imU7exOD8KKYcDi9su6aspEZT0vjkaNBIsoJRhhgOpyRsK+b4OU1Xi4NX8dj0JbGbk4XYt1WQBkkXG2ArF9l2yuO1fTpxgeYxXsfMY2KdmtGn52t77K5laJLSysxIsw16g5YbZBJIfoR0BIOR59aynWxjhKnK1rWevp99iUo3uNT2VlJ3Cj7yNNr0jJeQtqDEggr95jB6ah5VaFXGQ1TW2W19ktvXyFosVuF2jCQjtSO+zLkKpEq6GUAAAA7dN8jJPnHzOLTiu6tl121GWI5YwWkOsL2mXjETnT4amP4VA1apDv8KrWni6tr20d1r6f2J7qG4uGWgTuiVEKSKBqC6VkEaOUHgSUU7eOo+O9pYjFOWri3dPbe12r+SIyxOP2XaBCga4VWUasbalEjTDUNPTUzbeIOMVd4nGOV2otr+6t1GWKJcv2d9AlLzaJGmUuoK+6y7jGCqqx+mawXzEZSdNKLato9d/yye7zJMnLcLkP94pJMgIbBBaQTZAI27wG1Yf1KvFZHZrb7WJ7NFlw+ySFAiA4yzbnJLMSzMxPUkkn51w4ivKvPPLf9ti6ViTWNyxn70aJm/vYYfofzFfteD1+0wqXNaGM0Sbdya9hSMWiUQTWm5B5/xiKO24qtxJqWBYmldv+2sz/dhzjfvLHj4gedXWsLeJXZ3LMtZXQ7S4McjkAoActEvVQCu4bxJ8/hWC7q6F99jCc9PBC6vHK0smR3ZiZAEORlB4MPOtKClJtW0E5KNmtza8p8WuLmyk7BjMEGOz7FwHHTCsxKk43waq6U0rXt4bl41U5JvfqN3fH4ikcc1wVdO60aaFMbA40nK5B+GKooVbWZpUnabs/XqRkisxLHLAFZw33gkJ1MGABbU2SXGARvVaqnKNkzODQWM6Xd3IwwYoe4h/ebHeb5HI+RqZJ92+7Jtoy6kCipTKWRScTvlGRV4xMpMp7q/671qolHI9huA2k6eu30yM4ztnGa+X0nFTWbY9F7FdKLrOfuyuD3epP9T1rui8Lyvcr3hYo5tA7saMGBGAMaSNx8cgZ/niolOhm3bVvW9wr2Oj9p/+0Phk+fmfhVb4Tm5DvCypcHQVKAgd/Pid86fQ7VMZYZNqV99PId45xdecXgMb+B6/TbHpRvCbai0hI2uT4RgZwM52HQn18cfKpl8otLyHeLOPOBnGcDOOmfHFcEmr6bF0hWUEYO48qhSad0LC1W5IUAUBX8Utg2lvFf0P/Ne7wOvlqum/1fkpMaiOmv18XYwYl/xeOFcuRnwHia0z6EZTyr2lcZllVSpCRyfcSf4SwdSf4W+ta0Hd68itRWRiZ7eW2nZLRmbKAnSMkDHj+vzrdSjON5GTTi7IveAX1nIB20YWZdiZN9RPqf0rnqxqR1i9DSDi9z2rl/mC1tbZSzqA3uRoNUkjHciONd2PwFXw2kXciqtdDx72scTgup9ccbrIAA5K6WBHVX8yOm2avTzZm+REloZW34pJpVWbGfxeJHl8amUFuiIyLG1469qqmLYHO3gQGYk/U4+VZunneppKeWNkXvDucBPsTpb93+nnUOi4mbqXO7m7LUtYruRJCaIix7/Xyk9QKXAUAUAUAUAUAUAUAUAUAUBzIuQRW2Hk41FJb3IexSStgE/E19CZgebyXLTSM0hJOSPQfAVs1ZaEcyHzDbq8QRhka0/M4/nWlFtSuRUWhXez/aOY4GrUQW/EQFGATV8T9SK0dmyfcQIzElFJPXbrjp+tZJtIs0ehch8Igf3oo/7PB7qjxz1Az4+dVprPO0i8nalddTz32p2yxz6EACqAAPQbfOtaejZlPYwSx51E/hXUPiGA39N66kzGK3JPGJNUdv0H3TbAYH9tLVYaN+ZNV7Ip1Yqcg4I6GtzM3PD5i0aMepAzXLJWZKJ7IKzLn//Z">
            <a:extLst>
              <a:ext uri="{FF2B5EF4-FFF2-40B4-BE49-F238E27FC236}">
                <a16:creationId xmlns:a16="http://schemas.microsoft.com/office/drawing/2014/main" id="{8BC9B985-D69B-45E5-ADE0-657012BBBAD8}"/>
              </a:ext>
            </a:extLst>
          </p:cNvPr>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nl-NL" altLang="nl-NL" sz="1800">
              <a:solidFill>
                <a:schemeClr val="tx1"/>
              </a:solidFill>
              <a:latin typeface="Calibri" panose="020F0502020204030204" pitchFamily="34" charset="0"/>
            </a:endParaRPr>
          </a:p>
        </p:txBody>
      </p:sp>
      <p:sp>
        <p:nvSpPr>
          <p:cNvPr id="6148" name="Tekstvak 4">
            <a:extLst>
              <a:ext uri="{FF2B5EF4-FFF2-40B4-BE49-F238E27FC236}">
                <a16:creationId xmlns:a16="http://schemas.microsoft.com/office/drawing/2014/main" id="{B8FF6311-A465-46E2-8D0E-2A38A5E10593}"/>
              </a:ext>
            </a:extLst>
          </p:cNvPr>
          <p:cNvSpPr txBox="1">
            <a:spLocks noChangeArrowheads="1"/>
          </p:cNvSpPr>
          <p:nvPr/>
        </p:nvSpPr>
        <p:spPr bwMode="auto">
          <a:xfrm>
            <a:off x="1600142" y="948690"/>
            <a:ext cx="792136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DNA</a:t>
            </a:r>
            <a:r>
              <a:rPr lang="nl-NL" altLang="nl-NL" sz="1800" b="1" dirty="0">
                <a:solidFill>
                  <a:srgbClr val="FFFF00"/>
                </a:solidFill>
                <a:latin typeface="Calibri" panose="020F0502020204030204" pitchFamily="34" charset="0"/>
              </a:rPr>
              <a:t> 			=&gt; </a:t>
            </a:r>
            <a:r>
              <a:rPr lang="nl-NL" altLang="nl-NL" sz="1800" b="1" u="sng" dirty="0">
                <a:solidFill>
                  <a:srgbClr val="FFFF00"/>
                </a:solidFill>
                <a:latin typeface="Calibri" panose="020F0502020204030204" pitchFamily="34" charset="0"/>
              </a:rPr>
              <a:t>informatie code/taal</a:t>
            </a:r>
            <a:endParaRPr lang="nl-NL" altLang="nl-NL" sz="1800" u="sng" dirty="0">
              <a:solidFill>
                <a:srgbClr val="FFFF00"/>
              </a:solidFill>
              <a:latin typeface="Calibri" panose="020F0502020204030204" pitchFamily="34" charset="0"/>
            </a:endParaRPr>
          </a:p>
          <a:p>
            <a:pPr eaLnBrk="1" hangingPunct="1">
              <a:spcBef>
                <a:spcPct val="0"/>
              </a:spcBef>
              <a:buSzTx/>
              <a:buFontTx/>
              <a:buNone/>
            </a:pPr>
            <a:r>
              <a:rPr lang="nl-NL" altLang="nl-NL" sz="1800" dirty="0">
                <a:solidFill>
                  <a:schemeClr val="bg1"/>
                </a:solidFill>
                <a:latin typeface="Calibri" panose="020F0502020204030204" pitchFamily="34" charset="0"/>
              </a:rPr>
              <a:t> </a:t>
            </a:r>
          </a:p>
          <a:p>
            <a:pPr eaLnBrk="1" hangingPunct="1">
              <a:spcBef>
                <a:spcPct val="0"/>
              </a:spcBef>
              <a:buSzTx/>
              <a:buFontTx/>
              <a:buNone/>
            </a:pPr>
            <a:r>
              <a:rPr lang="nl-NL" altLang="nl-NL" sz="1800" b="1" dirty="0">
                <a:solidFill>
                  <a:schemeClr val="bg1"/>
                </a:solidFill>
                <a:latin typeface="Calibri" panose="020F0502020204030204" pitchFamily="34" charset="0"/>
              </a:rPr>
              <a:t>Energie 			=&gt; </a:t>
            </a:r>
            <a:r>
              <a:rPr lang="nl-NL" altLang="nl-NL" sz="1800" b="1" u="sng" dirty="0">
                <a:solidFill>
                  <a:schemeClr val="bg1"/>
                </a:solidFill>
                <a:latin typeface="Calibri" panose="020F0502020204030204" pitchFamily="34" charset="0"/>
              </a:rPr>
              <a:t>(anti)-entropie</a:t>
            </a: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Communicatie 		=&gt; </a:t>
            </a:r>
            <a:r>
              <a:rPr lang="nl-NL" altLang="nl-NL" sz="1800" b="1" u="sng" dirty="0">
                <a:solidFill>
                  <a:schemeClr val="bg1"/>
                </a:solidFill>
                <a:latin typeface="Calibri" panose="020F0502020204030204" pitchFamily="34" charset="0"/>
              </a:rPr>
              <a:t>feedback</a:t>
            </a:r>
          </a:p>
          <a:p>
            <a:pPr eaLnBrk="1" hangingPunct="1">
              <a:spcBef>
                <a:spcPct val="0"/>
              </a:spcBef>
              <a:buSzTx/>
              <a:buFontTx/>
              <a:buNone/>
            </a:pPr>
            <a:endParaRPr lang="nl-NL" altLang="nl-NL" sz="1800"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Biochemie 		=&gt; </a:t>
            </a:r>
            <a:r>
              <a:rPr lang="nl-NL" altLang="nl-NL" sz="1800" b="1" u="sng" dirty="0" err="1">
                <a:solidFill>
                  <a:schemeClr val="bg1"/>
                </a:solidFill>
                <a:latin typeface="Calibri" panose="020F0502020204030204" pitchFamily="34" charset="0"/>
              </a:rPr>
              <a:t>redundancy</a:t>
            </a:r>
            <a:endParaRPr lang="nl-NL" altLang="nl-NL" sz="1800" b="1" u="sng" dirty="0">
              <a:solidFill>
                <a:schemeClr val="bg1"/>
              </a:solidFill>
              <a:latin typeface="Calibri" panose="020F0502020204030204" pitchFamily="34" charset="0"/>
            </a:endParaRPr>
          </a:p>
          <a:p>
            <a:pPr eaLnBrk="1" hangingPunct="1">
              <a:spcBef>
                <a:spcPct val="0"/>
              </a:spcBef>
              <a:buSzTx/>
              <a:buFontTx/>
              <a:buNone/>
            </a:pPr>
            <a:endParaRPr lang="nl-NL" altLang="nl-NL" sz="1800"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Het zenuwstelsel 		=&gt; </a:t>
            </a:r>
            <a:r>
              <a:rPr lang="nl-NL" altLang="nl-NL" sz="1800" b="1" u="sng" dirty="0" err="1">
                <a:solidFill>
                  <a:schemeClr val="bg1"/>
                </a:solidFill>
                <a:latin typeface="Calibri" panose="020F0502020204030204" pitchFamily="34" charset="0"/>
              </a:rPr>
              <a:t>emergentie</a:t>
            </a:r>
            <a:endParaRPr lang="nl-NL" altLang="nl-NL" sz="1800" b="1" u="sng" dirty="0">
              <a:solidFill>
                <a:schemeClr val="bg1"/>
              </a:solidFill>
              <a:latin typeface="Calibri" panose="020F0502020204030204" pitchFamily="34" charset="0"/>
            </a:endParaRPr>
          </a:p>
          <a:p>
            <a:pPr eaLnBrk="1" hangingPunct="1">
              <a:spcBef>
                <a:spcPct val="0"/>
              </a:spcBef>
              <a:buSzTx/>
              <a:buFontTx/>
              <a:buNone/>
            </a:pPr>
            <a:r>
              <a:rPr lang="nl-NL" altLang="nl-NL" sz="1800" dirty="0">
                <a:solidFill>
                  <a:schemeClr val="bg1"/>
                </a:solidFill>
                <a:latin typeface="Calibri" panose="020F0502020204030204" pitchFamily="34" charset="0"/>
              </a:rPr>
              <a:t> </a:t>
            </a:r>
          </a:p>
          <a:p>
            <a:pPr eaLnBrk="1" hangingPunct="1">
              <a:spcBef>
                <a:spcPct val="0"/>
              </a:spcBef>
              <a:buSzTx/>
              <a:buFontTx/>
              <a:buNone/>
            </a:pPr>
            <a:r>
              <a:rPr lang="nl-NL" altLang="nl-NL" sz="1800" b="1" dirty="0">
                <a:solidFill>
                  <a:schemeClr val="bg1"/>
                </a:solidFill>
                <a:latin typeface="Calibri" panose="020F0502020204030204" pitchFamily="34" charset="0"/>
              </a:rPr>
              <a:t>Stamcellen		=&gt; </a:t>
            </a:r>
            <a:r>
              <a:rPr lang="nl-NL" altLang="nl-NL" sz="1800" b="1" u="sng" dirty="0" err="1">
                <a:solidFill>
                  <a:schemeClr val="bg1"/>
                </a:solidFill>
                <a:latin typeface="Calibri" panose="020F0502020204030204" pitchFamily="34" charset="0"/>
              </a:rPr>
              <a:t>modulariteit</a:t>
            </a: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Nieuwe ontwikkelingen in concepten =&gt; Doorbraken in geneeskunde, en filosofie</a:t>
            </a: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dirty="0">
                <a:solidFill>
                  <a:schemeClr val="bg1"/>
                </a:solidFill>
                <a:latin typeface="Calibri" panose="020F0502020204030204" pitchFamily="34" charset="0"/>
              </a:rPr>
              <a:t> </a:t>
            </a:r>
          </a:p>
        </p:txBody>
      </p:sp>
      <p:sp>
        <p:nvSpPr>
          <p:cNvPr id="2" name="Tekstvak 1">
            <a:extLst>
              <a:ext uri="{FF2B5EF4-FFF2-40B4-BE49-F238E27FC236}">
                <a16:creationId xmlns:a16="http://schemas.microsoft.com/office/drawing/2014/main" id="{AD0B766E-3D4C-4C33-84D5-1603B9F07826}"/>
              </a:ext>
            </a:extLst>
          </p:cNvPr>
          <p:cNvSpPr txBox="1"/>
          <p:nvPr/>
        </p:nvSpPr>
        <p:spPr>
          <a:xfrm>
            <a:off x="1732918" y="5724644"/>
            <a:ext cx="4800600" cy="369332"/>
          </a:xfrm>
          <a:prstGeom prst="rect">
            <a:avLst/>
          </a:prstGeom>
          <a:solidFill>
            <a:schemeClr val="bg1"/>
          </a:solidFill>
        </p:spPr>
        <p:txBody>
          <a:bodyPr wrap="square" rtlCol="0">
            <a:spAutoFit/>
          </a:bodyPr>
          <a:lstStyle/>
          <a:p>
            <a:pPr algn="l"/>
            <a:r>
              <a:rPr lang="nl-NL" dirty="0">
                <a:hlinkClick r:id="rId3"/>
              </a:rPr>
              <a:t>http://sciencelight.nl/?page_id=23</a:t>
            </a:r>
            <a:endParaRPr lang="nl-NL" dirty="0"/>
          </a:p>
        </p:txBody>
      </p:sp>
    </p:spTree>
    <p:extLst>
      <p:ext uri="{BB962C8B-B14F-4D97-AF65-F5344CB8AC3E}">
        <p14:creationId xmlns:p14="http://schemas.microsoft.com/office/powerpoint/2010/main" val="389316810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30935"/>
            <a:ext cx="2075180" cy="69596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Glucose</a:t>
            </a:r>
          </a:p>
        </p:txBody>
      </p:sp>
      <p:sp>
        <p:nvSpPr>
          <p:cNvPr id="3" name="object 3"/>
          <p:cNvSpPr txBox="1"/>
          <p:nvPr/>
        </p:nvSpPr>
        <p:spPr>
          <a:xfrm>
            <a:off x="916939" y="1690370"/>
            <a:ext cx="2312670" cy="2282190"/>
          </a:xfrm>
          <a:prstGeom prst="rect">
            <a:avLst/>
          </a:prstGeom>
        </p:spPr>
        <p:txBody>
          <a:bodyPr vert="horz" wrap="square" lIns="0" tIns="43815" rIns="0" bIns="0" rtlCol="0">
            <a:spAutoFit/>
          </a:bodyPr>
          <a:lstStyle/>
          <a:p>
            <a:pPr marL="241300" marR="5080" indent="-228600">
              <a:lnSpc>
                <a:spcPts val="1939"/>
              </a:lnSpc>
              <a:spcBef>
                <a:spcPts val="345"/>
              </a:spcBef>
              <a:buChar char="•"/>
              <a:tabLst>
                <a:tab pos="240665" algn="l"/>
                <a:tab pos="241300" algn="l"/>
              </a:tabLst>
            </a:pPr>
            <a:r>
              <a:rPr sz="1800" spc="-5" dirty="0">
                <a:solidFill>
                  <a:srgbClr val="FFFF00"/>
                </a:solidFill>
                <a:latin typeface="Arial"/>
                <a:cs typeface="Arial"/>
              </a:rPr>
              <a:t>Zonne-energie </a:t>
            </a:r>
            <a:r>
              <a:rPr sz="1800" spc="-5" dirty="0">
                <a:solidFill>
                  <a:srgbClr val="FFFFFF"/>
                </a:solidFill>
                <a:latin typeface="Arial"/>
                <a:cs typeface="Arial"/>
              </a:rPr>
              <a:t> </a:t>
            </a:r>
            <a:r>
              <a:rPr sz="1800" dirty="0">
                <a:solidFill>
                  <a:srgbClr val="FFFFFF"/>
                </a:solidFill>
                <a:latin typeface="Arial"/>
                <a:cs typeface="Arial"/>
              </a:rPr>
              <a:t>opgeslagen </a:t>
            </a:r>
            <a:r>
              <a:rPr sz="1800" spc="-5" dirty="0">
                <a:solidFill>
                  <a:srgbClr val="FFFFFF"/>
                </a:solidFill>
                <a:latin typeface="Arial"/>
                <a:cs typeface="Arial"/>
              </a:rPr>
              <a:t>als  chemische energie  (vooral in C-H, maar  ook in de ring)</a:t>
            </a:r>
            <a:endParaRPr sz="1800">
              <a:latin typeface="Arial"/>
              <a:cs typeface="Arial"/>
            </a:endParaRPr>
          </a:p>
          <a:p>
            <a:pPr>
              <a:lnSpc>
                <a:spcPct val="100000"/>
              </a:lnSpc>
              <a:buChar char="•"/>
            </a:pPr>
            <a:endParaRPr sz="2000">
              <a:latin typeface="Arial"/>
              <a:cs typeface="Arial"/>
            </a:endParaRPr>
          </a:p>
          <a:p>
            <a:pPr marL="241300" marR="144145" indent="-228600">
              <a:lnSpc>
                <a:spcPts val="1939"/>
              </a:lnSpc>
              <a:spcBef>
                <a:spcPts val="1664"/>
              </a:spcBef>
              <a:buChar char="•"/>
              <a:tabLst>
                <a:tab pos="240665" algn="l"/>
                <a:tab pos="241300" algn="l"/>
              </a:tabLst>
            </a:pPr>
            <a:r>
              <a:rPr sz="1800" spc="-20" dirty="0">
                <a:solidFill>
                  <a:srgbClr val="FFFFFF"/>
                </a:solidFill>
                <a:latin typeface="Arial"/>
                <a:cs typeface="Arial"/>
              </a:rPr>
              <a:t>Vetten </a:t>
            </a:r>
            <a:r>
              <a:rPr sz="1800" spc="-5" dirty="0">
                <a:solidFill>
                  <a:srgbClr val="FFFFFF"/>
                </a:solidFill>
                <a:latin typeface="Arial"/>
                <a:cs typeface="Arial"/>
              </a:rPr>
              <a:t>hebben</a:t>
            </a:r>
            <a:r>
              <a:rPr sz="1800" spc="-40" dirty="0">
                <a:solidFill>
                  <a:srgbClr val="FFFFFF"/>
                </a:solidFill>
                <a:latin typeface="Arial"/>
                <a:cs typeface="Arial"/>
              </a:rPr>
              <a:t> </a:t>
            </a:r>
            <a:r>
              <a:rPr sz="1800" spc="-5" dirty="0">
                <a:solidFill>
                  <a:srgbClr val="FFFFFF"/>
                </a:solidFill>
                <a:latin typeface="Arial"/>
                <a:cs typeface="Arial"/>
              </a:rPr>
              <a:t>nog  meer</a:t>
            </a:r>
            <a:r>
              <a:rPr sz="1800" spc="-10" dirty="0">
                <a:solidFill>
                  <a:srgbClr val="FFFFFF"/>
                </a:solidFill>
                <a:latin typeface="Arial"/>
                <a:cs typeface="Arial"/>
              </a:rPr>
              <a:t> </a:t>
            </a:r>
            <a:r>
              <a:rPr sz="1800" spc="-5" dirty="0">
                <a:solidFill>
                  <a:srgbClr val="FFFFFF"/>
                </a:solidFill>
                <a:latin typeface="Arial"/>
                <a:cs typeface="Arial"/>
              </a:rPr>
              <a:t>C-H</a:t>
            </a:r>
            <a:endParaRPr sz="1800">
              <a:latin typeface="Arial"/>
              <a:cs typeface="Arial"/>
            </a:endParaRPr>
          </a:p>
        </p:txBody>
      </p:sp>
      <p:sp>
        <p:nvSpPr>
          <p:cNvPr id="4" name="object 4"/>
          <p:cNvSpPr/>
          <p:nvPr/>
        </p:nvSpPr>
        <p:spPr>
          <a:xfrm>
            <a:off x="4054602" y="794766"/>
            <a:ext cx="5708904" cy="5268468"/>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4443729" y="6141720"/>
            <a:ext cx="898525" cy="30035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Carlito"/>
                <a:cs typeface="Carlito"/>
              </a:rPr>
              <a:t>Molecuul</a:t>
            </a:r>
            <a:endParaRPr sz="1800">
              <a:latin typeface="Carlito"/>
              <a:cs typeface="Carlito"/>
            </a:endParaRPr>
          </a:p>
        </p:txBody>
      </p:sp>
      <p:sp>
        <p:nvSpPr>
          <p:cNvPr id="6" name="object 6"/>
          <p:cNvSpPr txBox="1"/>
          <p:nvPr/>
        </p:nvSpPr>
        <p:spPr>
          <a:xfrm>
            <a:off x="8101583" y="6141720"/>
            <a:ext cx="650240" cy="300355"/>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FFFF"/>
                </a:solidFill>
                <a:latin typeface="Carlito"/>
                <a:cs typeface="Carlito"/>
              </a:rPr>
              <a:t>A</a:t>
            </a:r>
            <a:r>
              <a:rPr sz="1800" spc="-25" dirty="0">
                <a:solidFill>
                  <a:srgbClr val="FFFFFF"/>
                </a:solidFill>
                <a:latin typeface="Carlito"/>
                <a:cs typeface="Carlito"/>
              </a:rPr>
              <a:t>t</a:t>
            </a:r>
            <a:r>
              <a:rPr sz="1800" spc="-5" dirty="0">
                <a:solidFill>
                  <a:srgbClr val="FFFFFF"/>
                </a:solidFill>
                <a:latin typeface="Carlito"/>
                <a:cs typeface="Carlito"/>
              </a:rPr>
              <a:t>oom</a:t>
            </a:r>
            <a:endParaRPr sz="1800">
              <a:latin typeface="Carlito"/>
              <a:cs typeface="Carli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4679"/>
          </a:solidFill>
        </p:spPr>
        <p:txBody>
          <a:bodyPr wrap="square" lIns="0" tIns="0" rIns="0" bIns="0" rtlCol="0"/>
          <a:lstStyle/>
          <a:p>
            <a:endParaRPr/>
          </a:p>
        </p:txBody>
      </p:sp>
      <p:sp>
        <p:nvSpPr>
          <p:cNvPr id="3" name="object 3"/>
          <p:cNvSpPr txBox="1">
            <a:spLocks noGrp="1"/>
          </p:cNvSpPr>
          <p:nvPr>
            <p:ph type="title"/>
          </p:nvPr>
        </p:nvSpPr>
        <p:spPr>
          <a:xfrm>
            <a:off x="2232914" y="400304"/>
            <a:ext cx="4699635"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Bouwstenen: Klein naar</a:t>
            </a:r>
            <a:r>
              <a:rPr sz="2800" spc="-60" dirty="0">
                <a:solidFill>
                  <a:srgbClr val="FFFFFF"/>
                </a:solidFill>
              </a:rPr>
              <a:t> </a:t>
            </a:r>
            <a:r>
              <a:rPr sz="2800" dirty="0">
                <a:solidFill>
                  <a:srgbClr val="FFFFFF"/>
                </a:solidFill>
              </a:rPr>
              <a:t>groot</a:t>
            </a:r>
            <a:endParaRPr sz="2800"/>
          </a:p>
        </p:txBody>
      </p:sp>
      <p:sp>
        <p:nvSpPr>
          <p:cNvPr id="4" name="object 4"/>
          <p:cNvSpPr txBox="1"/>
          <p:nvPr/>
        </p:nvSpPr>
        <p:spPr>
          <a:xfrm>
            <a:off x="2482342" y="1874774"/>
            <a:ext cx="2062480" cy="361315"/>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FFFF00"/>
                </a:solidFill>
                <a:latin typeface="Arial"/>
                <a:cs typeface="Arial"/>
              </a:rPr>
              <a:t>Atoom</a:t>
            </a:r>
            <a:r>
              <a:rPr sz="2200" spc="-75" dirty="0">
                <a:solidFill>
                  <a:srgbClr val="FFFF00"/>
                </a:solidFill>
                <a:latin typeface="Arial"/>
                <a:cs typeface="Arial"/>
              </a:rPr>
              <a:t> </a:t>
            </a:r>
            <a:r>
              <a:rPr sz="2200" dirty="0">
                <a:solidFill>
                  <a:srgbClr val="FFFFFF"/>
                </a:solidFill>
                <a:latin typeface="Arial"/>
                <a:cs typeface="Arial"/>
              </a:rPr>
              <a:t>(koolstof)</a:t>
            </a:r>
            <a:endParaRPr sz="2200">
              <a:latin typeface="Arial"/>
              <a:cs typeface="Arial"/>
            </a:endParaRPr>
          </a:p>
        </p:txBody>
      </p:sp>
      <p:sp>
        <p:nvSpPr>
          <p:cNvPr id="5" name="object 5"/>
          <p:cNvSpPr txBox="1"/>
          <p:nvPr/>
        </p:nvSpPr>
        <p:spPr>
          <a:xfrm>
            <a:off x="2295651" y="3455161"/>
            <a:ext cx="2434590" cy="361315"/>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FFFFFF"/>
                </a:solidFill>
                <a:latin typeface="Arial"/>
                <a:cs typeface="Arial"/>
              </a:rPr>
              <a:t>Molecuul</a:t>
            </a:r>
            <a:r>
              <a:rPr sz="2200" spc="-75" dirty="0">
                <a:solidFill>
                  <a:srgbClr val="FFFFFF"/>
                </a:solidFill>
                <a:latin typeface="Arial"/>
                <a:cs typeface="Arial"/>
              </a:rPr>
              <a:t> </a:t>
            </a:r>
            <a:r>
              <a:rPr sz="2200" dirty="0">
                <a:solidFill>
                  <a:srgbClr val="FFFFFF"/>
                </a:solidFill>
                <a:latin typeface="Arial"/>
                <a:cs typeface="Arial"/>
              </a:rPr>
              <a:t>(Glucose)</a:t>
            </a:r>
            <a:endParaRPr sz="2200">
              <a:latin typeface="Arial"/>
              <a:cs typeface="Arial"/>
            </a:endParaRPr>
          </a:p>
        </p:txBody>
      </p:sp>
      <p:sp>
        <p:nvSpPr>
          <p:cNvPr id="6" name="object 6"/>
          <p:cNvSpPr txBox="1"/>
          <p:nvPr/>
        </p:nvSpPr>
        <p:spPr>
          <a:xfrm>
            <a:off x="1875027" y="5036565"/>
            <a:ext cx="3276600" cy="361315"/>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FFFFFF"/>
                </a:solidFill>
                <a:latin typeface="Arial"/>
                <a:cs typeface="Arial"/>
              </a:rPr>
              <a:t>Macromolecuul</a:t>
            </a:r>
            <a:r>
              <a:rPr sz="2200" spc="-65" dirty="0">
                <a:solidFill>
                  <a:srgbClr val="FFFFFF"/>
                </a:solidFill>
                <a:latin typeface="Arial"/>
                <a:cs typeface="Arial"/>
              </a:rPr>
              <a:t> </a:t>
            </a:r>
            <a:r>
              <a:rPr sz="2200" dirty="0">
                <a:solidFill>
                  <a:srgbClr val="FFFFFF"/>
                </a:solidFill>
                <a:latin typeface="Arial"/>
                <a:cs typeface="Arial"/>
              </a:rPr>
              <a:t>(cellulose)</a:t>
            </a:r>
            <a:endParaRPr sz="2200">
              <a:latin typeface="Arial"/>
              <a:cs typeface="Arial"/>
            </a:endParaRPr>
          </a:p>
        </p:txBody>
      </p:sp>
      <p:grpSp>
        <p:nvGrpSpPr>
          <p:cNvPr id="7" name="object 7"/>
          <p:cNvGrpSpPr/>
          <p:nvPr/>
        </p:nvGrpSpPr>
        <p:grpSpPr>
          <a:xfrm>
            <a:off x="5808726" y="1197102"/>
            <a:ext cx="1943100" cy="3445510"/>
            <a:chOff x="5808726" y="1197102"/>
            <a:chExt cx="1943100" cy="3445510"/>
          </a:xfrm>
        </p:grpSpPr>
        <p:sp>
          <p:nvSpPr>
            <p:cNvPr id="8" name="object 8"/>
            <p:cNvSpPr/>
            <p:nvPr/>
          </p:nvSpPr>
          <p:spPr>
            <a:xfrm>
              <a:off x="5808726" y="1197102"/>
              <a:ext cx="1943100" cy="1617726"/>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5813298" y="2852928"/>
              <a:ext cx="1938527" cy="1789176"/>
            </a:xfrm>
            <a:prstGeom prst="rect">
              <a:avLst/>
            </a:prstGeom>
            <a:blipFill>
              <a:blip r:embed="rId3" cstate="print"/>
              <a:stretch>
                <a:fillRect/>
              </a:stretch>
            </a:blipFill>
          </p:spPr>
          <p:txBody>
            <a:bodyPr wrap="square" lIns="0" tIns="0" rIns="0" bIns="0" rtlCol="0"/>
            <a:lstStyle/>
            <a:p>
              <a:endParaRPr/>
            </a:p>
          </p:txBody>
        </p:sp>
      </p:grpSp>
      <p:sp>
        <p:nvSpPr>
          <p:cNvPr id="10" name="object 10"/>
          <p:cNvSpPr/>
          <p:nvPr/>
        </p:nvSpPr>
        <p:spPr>
          <a:xfrm>
            <a:off x="10214609" y="482345"/>
            <a:ext cx="1421129" cy="1266443"/>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5808726" y="4692396"/>
            <a:ext cx="1952244" cy="1892808"/>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70636"/>
            <a:ext cx="1667510"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Het</a:t>
            </a:r>
            <a:r>
              <a:rPr sz="2800" spc="-85" dirty="0">
                <a:solidFill>
                  <a:srgbClr val="FFFFFF"/>
                </a:solidFill>
              </a:rPr>
              <a:t> </a:t>
            </a:r>
            <a:r>
              <a:rPr sz="2800" dirty="0">
                <a:solidFill>
                  <a:srgbClr val="FFFFFF"/>
                </a:solidFill>
              </a:rPr>
              <a:t>atoom</a:t>
            </a:r>
            <a:endParaRPr sz="2800"/>
          </a:p>
        </p:txBody>
      </p:sp>
      <p:sp>
        <p:nvSpPr>
          <p:cNvPr id="3" name="object 3"/>
          <p:cNvSpPr txBox="1"/>
          <p:nvPr/>
        </p:nvSpPr>
        <p:spPr>
          <a:xfrm>
            <a:off x="815847" y="1587500"/>
            <a:ext cx="3371215" cy="2543810"/>
          </a:xfrm>
          <a:prstGeom prst="rect">
            <a:avLst/>
          </a:prstGeom>
        </p:spPr>
        <p:txBody>
          <a:bodyPr vert="horz" wrap="square" lIns="0" tIns="85090" rIns="0" bIns="0" rtlCol="0">
            <a:spAutoFit/>
          </a:bodyPr>
          <a:lstStyle/>
          <a:p>
            <a:pPr marL="241300" indent="-228600">
              <a:lnSpc>
                <a:spcPct val="100000"/>
              </a:lnSpc>
              <a:spcBef>
                <a:spcPts val="670"/>
              </a:spcBef>
              <a:buFont typeface="Arial"/>
              <a:buChar char="•"/>
              <a:tabLst>
                <a:tab pos="240665" algn="l"/>
                <a:tab pos="241300" algn="l"/>
              </a:tabLst>
            </a:pPr>
            <a:r>
              <a:rPr sz="1800" dirty="0">
                <a:solidFill>
                  <a:srgbClr val="FFFFFF"/>
                </a:solidFill>
                <a:latin typeface="Carlito"/>
                <a:cs typeface="Carlito"/>
              </a:rPr>
              <a:t>Is</a:t>
            </a:r>
            <a:r>
              <a:rPr sz="1800" spc="-5" dirty="0">
                <a:solidFill>
                  <a:srgbClr val="FFFFFF"/>
                </a:solidFill>
                <a:latin typeface="Carlito"/>
                <a:cs typeface="Carlito"/>
              </a:rPr>
              <a:t> geladen</a:t>
            </a:r>
            <a:endParaRPr sz="1800">
              <a:latin typeface="Carlito"/>
              <a:cs typeface="Carlito"/>
            </a:endParaRPr>
          </a:p>
          <a:p>
            <a:pPr marL="241300" indent="-228600">
              <a:lnSpc>
                <a:spcPct val="100000"/>
              </a:lnSpc>
              <a:spcBef>
                <a:spcPts val="570"/>
              </a:spcBef>
              <a:buFont typeface="Arial"/>
              <a:buChar char="•"/>
              <a:tabLst>
                <a:tab pos="240665" algn="l"/>
                <a:tab pos="241300" algn="l"/>
              </a:tabLst>
            </a:pPr>
            <a:r>
              <a:rPr sz="1800" dirty="0">
                <a:solidFill>
                  <a:srgbClr val="FFFFFF"/>
                </a:solidFill>
                <a:latin typeface="Carlito"/>
                <a:cs typeface="Carlito"/>
              </a:rPr>
              <a:t>Is </a:t>
            </a:r>
            <a:r>
              <a:rPr sz="1800" spc="-5" dirty="0">
                <a:solidFill>
                  <a:srgbClr val="FFFFFF"/>
                </a:solidFill>
                <a:latin typeface="Carlito"/>
                <a:cs typeface="Carlito"/>
              </a:rPr>
              <a:t>leeg </a:t>
            </a:r>
            <a:r>
              <a:rPr sz="1800" spc="-10" dirty="0">
                <a:solidFill>
                  <a:srgbClr val="FFFFFF"/>
                </a:solidFill>
                <a:latin typeface="Carlito"/>
                <a:cs typeface="Carlito"/>
              </a:rPr>
              <a:t>(wel</a:t>
            </a:r>
            <a:r>
              <a:rPr sz="1800" spc="30" dirty="0">
                <a:solidFill>
                  <a:srgbClr val="FFFFFF"/>
                </a:solidFill>
                <a:latin typeface="Carlito"/>
                <a:cs typeface="Carlito"/>
              </a:rPr>
              <a:t> </a:t>
            </a:r>
            <a:r>
              <a:rPr sz="1800" spc="-5" dirty="0">
                <a:solidFill>
                  <a:srgbClr val="FFFFFF"/>
                </a:solidFill>
                <a:latin typeface="Carlito"/>
                <a:cs typeface="Carlito"/>
              </a:rPr>
              <a:t>velden)</a:t>
            </a:r>
            <a:endParaRPr sz="1800">
              <a:latin typeface="Carlito"/>
              <a:cs typeface="Carlito"/>
            </a:endParaRPr>
          </a:p>
          <a:p>
            <a:pPr marL="241300" indent="-228600">
              <a:lnSpc>
                <a:spcPct val="100000"/>
              </a:lnSpc>
              <a:spcBef>
                <a:spcPts val="560"/>
              </a:spcBef>
              <a:buFont typeface="Arial"/>
              <a:buChar char="•"/>
              <a:tabLst>
                <a:tab pos="240665" algn="l"/>
                <a:tab pos="241300" algn="l"/>
              </a:tabLst>
            </a:pPr>
            <a:r>
              <a:rPr sz="1800" spc="-10" dirty="0">
                <a:solidFill>
                  <a:srgbClr val="FFFF00"/>
                </a:solidFill>
                <a:latin typeface="Carlito"/>
                <a:cs typeface="Carlito"/>
              </a:rPr>
              <a:t>Elektronen </a:t>
            </a:r>
            <a:r>
              <a:rPr sz="1800" dirty="0">
                <a:solidFill>
                  <a:srgbClr val="FFFFFF"/>
                </a:solidFill>
                <a:latin typeface="Carlito"/>
                <a:cs typeface="Carlito"/>
              </a:rPr>
              <a:t>in </a:t>
            </a:r>
            <a:r>
              <a:rPr sz="1800" spc="-5" dirty="0">
                <a:solidFill>
                  <a:srgbClr val="FFFFFF"/>
                </a:solidFill>
                <a:latin typeface="Carlito"/>
                <a:cs typeface="Carlito"/>
              </a:rPr>
              <a:t>schillen: max </a:t>
            </a:r>
            <a:r>
              <a:rPr sz="1800" dirty="0">
                <a:solidFill>
                  <a:srgbClr val="FFFFFF"/>
                </a:solidFill>
                <a:latin typeface="Carlito"/>
                <a:cs typeface="Carlito"/>
              </a:rPr>
              <a:t>2,</a:t>
            </a:r>
            <a:r>
              <a:rPr sz="1800" spc="25" dirty="0">
                <a:solidFill>
                  <a:srgbClr val="FFFFFF"/>
                </a:solidFill>
                <a:latin typeface="Carlito"/>
                <a:cs typeface="Carlito"/>
              </a:rPr>
              <a:t> </a:t>
            </a:r>
            <a:r>
              <a:rPr sz="1800" dirty="0">
                <a:solidFill>
                  <a:srgbClr val="FFFFFF"/>
                </a:solidFill>
                <a:latin typeface="Carlito"/>
                <a:cs typeface="Carlito"/>
              </a:rPr>
              <a:t>8</a:t>
            </a:r>
            <a:endParaRPr sz="1800">
              <a:latin typeface="Carlito"/>
              <a:cs typeface="Carlito"/>
            </a:endParaRPr>
          </a:p>
          <a:p>
            <a:pPr>
              <a:lnSpc>
                <a:spcPct val="100000"/>
              </a:lnSpc>
              <a:spcBef>
                <a:spcPts val="10"/>
              </a:spcBef>
              <a:buChar char="•"/>
            </a:pPr>
            <a:endParaRPr sz="3050">
              <a:latin typeface="Carlito"/>
              <a:cs typeface="Carlito"/>
            </a:endParaRPr>
          </a:p>
          <a:p>
            <a:pPr marL="241300" marR="5080" indent="-228600">
              <a:lnSpc>
                <a:spcPct val="80000"/>
              </a:lnSpc>
              <a:buFont typeface="Arial"/>
              <a:buChar char="•"/>
              <a:tabLst>
                <a:tab pos="240665" algn="l"/>
                <a:tab pos="241300" algn="l"/>
              </a:tabLst>
            </a:pPr>
            <a:r>
              <a:rPr sz="1800" spc="-10" dirty="0">
                <a:solidFill>
                  <a:srgbClr val="FFFFFF"/>
                </a:solidFill>
                <a:latin typeface="Carlito"/>
                <a:cs typeface="Carlito"/>
              </a:rPr>
              <a:t>Elektronen </a:t>
            </a:r>
            <a:r>
              <a:rPr sz="1800" dirty="0">
                <a:solidFill>
                  <a:srgbClr val="FFFFFF"/>
                </a:solidFill>
                <a:latin typeface="Carlito"/>
                <a:cs typeface="Carlito"/>
              </a:rPr>
              <a:t>zijn </a:t>
            </a:r>
            <a:r>
              <a:rPr sz="1800" spc="-5" dirty="0">
                <a:solidFill>
                  <a:srgbClr val="FFFFFF"/>
                </a:solidFill>
                <a:latin typeface="Carlito"/>
                <a:cs typeface="Carlito"/>
              </a:rPr>
              <a:t>deeltjes </a:t>
            </a:r>
            <a:r>
              <a:rPr sz="1800" dirty="0">
                <a:solidFill>
                  <a:srgbClr val="FFFFFF"/>
                </a:solidFill>
                <a:latin typeface="Carlito"/>
                <a:cs typeface="Carlito"/>
              </a:rPr>
              <a:t>en </a:t>
            </a:r>
            <a:r>
              <a:rPr sz="1800" spc="-10" dirty="0">
                <a:solidFill>
                  <a:srgbClr val="FFFFFF"/>
                </a:solidFill>
                <a:latin typeface="Carlito"/>
                <a:cs typeface="Carlito"/>
              </a:rPr>
              <a:t>golven  tegelijk </a:t>
            </a:r>
            <a:r>
              <a:rPr sz="1800" dirty="0">
                <a:solidFill>
                  <a:srgbClr val="FFFFFF"/>
                </a:solidFill>
                <a:latin typeface="Carlito"/>
                <a:cs typeface="Carlito"/>
              </a:rPr>
              <a:t>in </a:t>
            </a:r>
            <a:r>
              <a:rPr sz="1800" spc="-20" dirty="0">
                <a:solidFill>
                  <a:srgbClr val="FFFFFF"/>
                </a:solidFill>
                <a:latin typeface="Carlito"/>
                <a:cs typeface="Carlito"/>
              </a:rPr>
              <a:t>wolken </a:t>
            </a:r>
            <a:r>
              <a:rPr sz="1800" spc="-10" dirty="0">
                <a:solidFill>
                  <a:srgbClr val="FFFFFF"/>
                </a:solidFill>
                <a:latin typeface="Carlito"/>
                <a:cs typeface="Carlito"/>
              </a:rPr>
              <a:t>van  waarschijnlijkheid</a:t>
            </a:r>
            <a:endParaRPr sz="1800">
              <a:latin typeface="Carlito"/>
              <a:cs typeface="Carlito"/>
            </a:endParaRPr>
          </a:p>
          <a:p>
            <a:pPr marL="12700">
              <a:lnSpc>
                <a:spcPct val="100000"/>
              </a:lnSpc>
              <a:spcBef>
                <a:spcPts val="565"/>
              </a:spcBef>
            </a:pPr>
            <a:r>
              <a:rPr sz="1800" dirty="0">
                <a:solidFill>
                  <a:srgbClr val="FFFFFF"/>
                </a:solidFill>
                <a:latin typeface="Symbol"/>
                <a:cs typeface="Symbol"/>
              </a:rPr>
              <a:t></a:t>
            </a:r>
            <a:r>
              <a:rPr sz="1800" spc="-20" dirty="0">
                <a:solidFill>
                  <a:srgbClr val="FFFFFF"/>
                </a:solidFill>
                <a:latin typeface="Times New Roman"/>
                <a:cs typeface="Times New Roman"/>
              </a:rPr>
              <a:t> </a:t>
            </a:r>
            <a:r>
              <a:rPr sz="1800" spc="-5" dirty="0">
                <a:solidFill>
                  <a:srgbClr val="FFFFFF"/>
                </a:solidFill>
                <a:latin typeface="Carlito"/>
                <a:cs typeface="Carlito"/>
              </a:rPr>
              <a:t>Quantummechanica</a:t>
            </a:r>
            <a:endParaRPr sz="1800">
              <a:latin typeface="Carlito"/>
              <a:cs typeface="Carlito"/>
            </a:endParaRPr>
          </a:p>
        </p:txBody>
      </p:sp>
      <p:sp>
        <p:nvSpPr>
          <p:cNvPr id="4" name="object 4"/>
          <p:cNvSpPr/>
          <p:nvPr/>
        </p:nvSpPr>
        <p:spPr>
          <a:xfrm>
            <a:off x="4856988" y="1078230"/>
            <a:ext cx="3884675" cy="3235452"/>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5207253" y="4389373"/>
            <a:ext cx="3044190" cy="299720"/>
          </a:xfrm>
          <a:prstGeom prst="rect">
            <a:avLst/>
          </a:prstGeom>
        </p:spPr>
        <p:txBody>
          <a:bodyPr vert="horz" wrap="square" lIns="0" tIns="12700" rIns="0" bIns="0" rtlCol="0">
            <a:spAutoFit/>
          </a:bodyPr>
          <a:lstStyle/>
          <a:p>
            <a:pPr marL="38100">
              <a:lnSpc>
                <a:spcPct val="100000"/>
              </a:lnSpc>
              <a:spcBef>
                <a:spcPts val="100"/>
              </a:spcBef>
            </a:pPr>
            <a:r>
              <a:rPr sz="1800" spc="-25" dirty="0">
                <a:solidFill>
                  <a:srgbClr val="FFFFFF"/>
                </a:solidFill>
                <a:latin typeface="Carlito"/>
                <a:cs typeface="Carlito"/>
              </a:rPr>
              <a:t>Koolstof, </a:t>
            </a:r>
            <a:r>
              <a:rPr sz="1800" dirty="0">
                <a:solidFill>
                  <a:srgbClr val="FFFFFF"/>
                </a:solidFill>
                <a:latin typeface="Carlito"/>
                <a:cs typeface="Carlito"/>
              </a:rPr>
              <a:t>4 </a:t>
            </a:r>
            <a:r>
              <a:rPr sz="1800" spc="-10" dirty="0">
                <a:solidFill>
                  <a:srgbClr val="FFFFFF"/>
                </a:solidFill>
                <a:latin typeface="Carlito"/>
                <a:cs typeface="Carlito"/>
              </a:rPr>
              <a:t>elektronen </a:t>
            </a:r>
            <a:r>
              <a:rPr sz="1800" dirty="0">
                <a:solidFill>
                  <a:srgbClr val="FFFFFF"/>
                </a:solidFill>
                <a:latin typeface="Carlito"/>
                <a:cs typeface="Carlito"/>
              </a:rPr>
              <a:t>in </a:t>
            </a:r>
            <a:r>
              <a:rPr sz="1800" spc="5" dirty="0">
                <a:solidFill>
                  <a:srgbClr val="FFFFFF"/>
                </a:solidFill>
                <a:latin typeface="Carlito"/>
                <a:cs typeface="Carlito"/>
              </a:rPr>
              <a:t>2</a:t>
            </a:r>
            <a:r>
              <a:rPr sz="1800" spc="7" baseline="25462" dirty="0">
                <a:solidFill>
                  <a:srgbClr val="FFFFFF"/>
                </a:solidFill>
                <a:latin typeface="Carlito"/>
                <a:cs typeface="Carlito"/>
              </a:rPr>
              <a:t>e</a:t>
            </a:r>
            <a:r>
              <a:rPr sz="1800" spc="232" baseline="25462" dirty="0">
                <a:solidFill>
                  <a:srgbClr val="FFFFFF"/>
                </a:solidFill>
                <a:latin typeface="Carlito"/>
                <a:cs typeface="Carlito"/>
              </a:rPr>
              <a:t> </a:t>
            </a:r>
            <a:r>
              <a:rPr sz="1800" spc="-5" dirty="0">
                <a:solidFill>
                  <a:srgbClr val="FFFFFF"/>
                </a:solidFill>
                <a:latin typeface="Carlito"/>
                <a:cs typeface="Carlito"/>
              </a:rPr>
              <a:t>schil</a:t>
            </a:r>
            <a:endParaRPr sz="1800">
              <a:latin typeface="Carlito"/>
              <a:cs typeface="Carlito"/>
            </a:endParaRPr>
          </a:p>
        </p:txBody>
      </p:sp>
      <p:sp>
        <p:nvSpPr>
          <p:cNvPr id="6" name="object 6"/>
          <p:cNvSpPr txBox="1"/>
          <p:nvPr/>
        </p:nvSpPr>
        <p:spPr>
          <a:xfrm>
            <a:off x="4856988" y="5187696"/>
            <a:ext cx="3884929" cy="923925"/>
          </a:xfrm>
          <a:prstGeom prst="rect">
            <a:avLst/>
          </a:prstGeom>
          <a:solidFill>
            <a:srgbClr val="E7E6E6"/>
          </a:solidFill>
        </p:spPr>
        <p:txBody>
          <a:bodyPr vert="horz" wrap="square" lIns="0" tIns="31115" rIns="0" bIns="0" rtlCol="0">
            <a:spAutoFit/>
          </a:bodyPr>
          <a:lstStyle/>
          <a:p>
            <a:pPr marL="90805" marR="121920">
              <a:lnSpc>
                <a:spcPct val="100000"/>
              </a:lnSpc>
              <a:spcBef>
                <a:spcPts val="245"/>
              </a:spcBef>
            </a:pPr>
            <a:r>
              <a:rPr sz="1800" u="sng" spc="-10" dirty="0">
                <a:solidFill>
                  <a:srgbClr val="0462C1"/>
                </a:solidFill>
                <a:uFill>
                  <a:solidFill>
                    <a:srgbClr val="0462C1"/>
                  </a:solidFill>
                </a:uFill>
                <a:latin typeface="Carlito"/>
                <a:cs typeface="Carlito"/>
                <a:hlinkClick r:id="rId3"/>
              </a:rPr>
              <a:t>https://youtu.be/bVrQw_Cdxyw </a:t>
            </a:r>
            <a:r>
              <a:rPr sz="1800" spc="-10" dirty="0">
                <a:solidFill>
                  <a:srgbClr val="0462C1"/>
                </a:solidFill>
                <a:latin typeface="Carlito"/>
                <a:cs typeface="Carlito"/>
              </a:rPr>
              <a:t> </a:t>
            </a:r>
            <a:r>
              <a:rPr sz="1800" u="sng" spc="-10" dirty="0">
                <a:solidFill>
                  <a:srgbClr val="0462C1"/>
                </a:solidFill>
                <a:uFill>
                  <a:solidFill>
                    <a:srgbClr val="0462C1"/>
                  </a:solidFill>
                </a:uFill>
                <a:latin typeface="Carlito"/>
                <a:cs typeface="Carlito"/>
                <a:hlinkClick r:id="rId4"/>
              </a:rPr>
              <a:t>https://en.wikipedia.org/wiki/Pauli_exc </a:t>
            </a:r>
            <a:r>
              <a:rPr sz="1800" spc="-10" dirty="0">
                <a:solidFill>
                  <a:srgbClr val="0462C1"/>
                </a:solidFill>
                <a:latin typeface="Carlito"/>
                <a:cs typeface="Carlito"/>
                <a:hlinkClick r:id="rId4"/>
              </a:rPr>
              <a:t> </a:t>
            </a:r>
            <a:r>
              <a:rPr sz="1800" u="sng" dirty="0">
                <a:solidFill>
                  <a:srgbClr val="0462C1"/>
                </a:solidFill>
                <a:uFill>
                  <a:solidFill>
                    <a:srgbClr val="0462C1"/>
                  </a:solidFill>
                </a:uFill>
                <a:latin typeface="Carlito"/>
                <a:cs typeface="Carlito"/>
                <a:hlinkClick r:id="rId4"/>
              </a:rPr>
              <a:t>lusion_principle</a:t>
            </a:r>
            <a:endParaRPr sz="1800">
              <a:latin typeface="Carlito"/>
              <a:cs typeface="Carlito"/>
            </a:endParaRPr>
          </a:p>
        </p:txBody>
      </p:sp>
      <p:sp>
        <p:nvSpPr>
          <p:cNvPr id="7" name="object 7"/>
          <p:cNvSpPr txBox="1"/>
          <p:nvPr/>
        </p:nvSpPr>
        <p:spPr>
          <a:xfrm>
            <a:off x="1051305" y="5186426"/>
            <a:ext cx="3158490" cy="574040"/>
          </a:xfrm>
          <a:prstGeom prst="rect">
            <a:avLst/>
          </a:prstGeom>
        </p:spPr>
        <p:txBody>
          <a:bodyPr vert="horz" wrap="square" lIns="0" tIns="12700" rIns="0" bIns="0" rtlCol="0">
            <a:spAutoFit/>
          </a:bodyPr>
          <a:lstStyle/>
          <a:p>
            <a:pPr marL="12700" marR="5080">
              <a:lnSpc>
                <a:spcPct val="100000"/>
              </a:lnSpc>
              <a:spcBef>
                <a:spcPts val="100"/>
              </a:spcBef>
            </a:pPr>
            <a:r>
              <a:rPr sz="1800" spc="-10" dirty="0">
                <a:solidFill>
                  <a:srgbClr val="FFFF00"/>
                </a:solidFill>
                <a:latin typeface="Carlito"/>
                <a:cs typeface="Carlito"/>
              </a:rPr>
              <a:t>Elektronen staan </a:t>
            </a:r>
            <a:r>
              <a:rPr sz="1800" dirty="0">
                <a:solidFill>
                  <a:srgbClr val="FFFF00"/>
                </a:solidFill>
                <a:latin typeface="Carlito"/>
                <a:cs typeface="Carlito"/>
              </a:rPr>
              <a:t>aan </a:t>
            </a:r>
            <a:r>
              <a:rPr sz="1800" spc="-5" dirty="0">
                <a:solidFill>
                  <a:srgbClr val="FFFF00"/>
                </a:solidFill>
                <a:latin typeface="Carlito"/>
                <a:cs typeface="Carlito"/>
              </a:rPr>
              <a:t>de basis </a:t>
            </a:r>
            <a:r>
              <a:rPr sz="1800" spc="-10" dirty="0">
                <a:solidFill>
                  <a:srgbClr val="FFFF00"/>
                </a:solidFill>
                <a:latin typeface="Carlito"/>
                <a:cs typeface="Carlito"/>
              </a:rPr>
              <a:t>van  </a:t>
            </a:r>
            <a:r>
              <a:rPr sz="1800" dirty="0">
                <a:solidFill>
                  <a:srgbClr val="FFFF00"/>
                </a:solidFill>
                <a:latin typeface="Carlito"/>
                <a:cs typeface="Carlito"/>
              </a:rPr>
              <a:t>chemie </a:t>
            </a:r>
            <a:r>
              <a:rPr sz="1800" spc="-5" dirty="0">
                <a:solidFill>
                  <a:srgbClr val="FFFF00"/>
                </a:solidFill>
                <a:latin typeface="Carlito"/>
                <a:cs typeface="Carlito"/>
              </a:rPr>
              <a:t>en</a:t>
            </a:r>
            <a:r>
              <a:rPr sz="1800" spc="30" dirty="0">
                <a:solidFill>
                  <a:srgbClr val="FFFF00"/>
                </a:solidFill>
                <a:latin typeface="Carlito"/>
                <a:cs typeface="Carlito"/>
              </a:rPr>
              <a:t> </a:t>
            </a:r>
            <a:r>
              <a:rPr sz="1800" spc="-10" dirty="0">
                <a:solidFill>
                  <a:srgbClr val="FFFF00"/>
                </a:solidFill>
                <a:latin typeface="Carlito"/>
                <a:cs typeface="Carlito"/>
              </a:rPr>
              <a:t>leven!</a:t>
            </a:r>
            <a:endParaRPr sz="1800">
              <a:latin typeface="Carlito"/>
              <a:cs typeface="Carlito"/>
            </a:endParaRPr>
          </a:p>
        </p:txBody>
      </p:sp>
      <p:sp>
        <p:nvSpPr>
          <p:cNvPr id="8" name="object 8"/>
          <p:cNvSpPr txBox="1"/>
          <p:nvPr/>
        </p:nvSpPr>
        <p:spPr>
          <a:xfrm>
            <a:off x="10525841" y="5808974"/>
            <a:ext cx="1237553" cy="302647"/>
          </a:xfrm>
          <a:prstGeom prst="rect">
            <a:avLst/>
          </a:prstGeom>
          <a:solidFill>
            <a:srgbClr val="000000"/>
          </a:solidFill>
          <a:ln w="25400">
            <a:solidFill>
              <a:srgbClr val="FFFF00"/>
            </a:solidFill>
          </a:ln>
        </p:spPr>
        <p:txBody>
          <a:bodyPr vert="horz" wrap="square" lIns="0" tIns="25400" rIns="0" bIns="0" rtlCol="0">
            <a:spAutoFit/>
          </a:bodyPr>
          <a:lstStyle/>
          <a:p>
            <a:pPr marL="91440">
              <a:lnSpc>
                <a:spcPct val="100000"/>
              </a:lnSpc>
              <a:spcBef>
                <a:spcPts val="200"/>
              </a:spcBef>
            </a:pPr>
            <a:r>
              <a:rPr spc="-5" dirty="0">
                <a:solidFill>
                  <a:srgbClr val="FFFFFF"/>
                </a:solidFill>
                <a:latin typeface="Carlito"/>
                <a:cs typeface="Carlito"/>
              </a:rPr>
              <a:t>H.4</a:t>
            </a:r>
            <a:endParaRPr dirty="0">
              <a:latin typeface="Carlito"/>
              <a:cs typeface="Carlito"/>
            </a:endParaRPr>
          </a:p>
        </p:txBody>
      </p:sp>
      <p:pic>
        <p:nvPicPr>
          <p:cNvPr id="9" name="Afbeelding 8">
            <a:extLst>
              <a:ext uri="{FF2B5EF4-FFF2-40B4-BE49-F238E27FC236}">
                <a16:creationId xmlns:a16="http://schemas.microsoft.com/office/drawing/2014/main" id="{09E63B63-8B6B-FB5E-01AC-12ADE0CE0B7F}"/>
              </a:ext>
            </a:extLst>
          </p:cNvPr>
          <p:cNvPicPr>
            <a:picLocks noChangeAspect="1"/>
          </p:cNvPicPr>
          <p:nvPr/>
        </p:nvPicPr>
        <p:blipFill>
          <a:blip r:embed="rId5"/>
          <a:stretch>
            <a:fillRect/>
          </a:stretch>
        </p:blipFill>
        <p:spPr>
          <a:xfrm>
            <a:off x="10517995" y="4195211"/>
            <a:ext cx="1245399" cy="15652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11206" y="483108"/>
            <a:ext cx="1224533" cy="108966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916939" y="578611"/>
            <a:ext cx="4607560" cy="836930"/>
          </a:xfrm>
          <a:prstGeom prst="rect">
            <a:avLst/>
          </a:prstGeom>
        </p:spPr>
        <p:txBody>
          <a:bodyPr vert="horz" wrap="square" lIns="0" tIns="61594" rIns="0" bIns="0" rtlCol="0">
            <a:spAutoFit/>
          </a:bodyPr>
          <a:lstStyle/>
          <a:p>
            <a:pPr marL="12700" marR="5080">
              <a:lnSpc>
                <a:spcPts val="3020"/>
              </a:lnSpc>
              <a:spcBef>
                <a:spcPts val="484"/>
              </a:spcBef>
            </a:pPr>
            <a:r>
              <a:rPr sz="2800" spc="-10" dirty="0">
                <a:solidFill>
                  <a:srgbClr val="FFFFFF"/>
                </a:solidFill>
              </a:rPr>
              <a:t>Vincent </a:t>
            </a:r>
            <a:r>
              <a:rPr sz="2800" dirty="0">
                <a:solidFill>
                  <a:srgbClr val="FFFFFF"/>
                </a:solidFill>
              </a:rPr>
              <a:t>Icke (HOVO</a:t>
            </a:r>
            <a:r>
              <a:rPr sz="2800" spc="-60" dirty="0">
                <a:solidFill>
                  <a:srgbClr val="FFFFFF"/>
                </a:solidFill>
              </a:rPr>
              <a:t> </a:t>
            </a:r>
            <a:r>
              <a:rPr sz="2800" dirty="0">
                <a:solidFill>
                  <a:srgbClr val="FFFFFF"/>
                </a:solidFill>
              </a:rPr>
              <a:t>docent):  </a:t>
            </a:r>
            <a:r>
              <a:rPr sz="2800" dirty="0">
                <a:solidFill>
                  <a:srgbClr val="FFFF00"/>
                </a:solidFill>
              </a:rPr>
              <a:t>Metingen aan 1</a:t>
            </a:r>
            <a:r>
              <a:rPr sz="2800" spc="-5" dirty="0">
                <a:solidFill>
                  <a:srgbClr val="FFFF00"/>
                </a:solidFill>
              </a:rPr>
              <a:t> </a:t>
            </a:r>
            <a:r>
              <a:rPr sz="2800" dirty="0">
                <a:solidFill>
                  <a:srgbClr val="FFFF00"/>
                </a:solidFill>
              </a:rPr>
              <a:t>elektron</a:t>
            </a:r>
            <a:endParaRPr sz="2800"/>
          </a:p>
        </p:txBody>
      </p:sp>
      <p:sp>
        <p:nvSpPr>
          <p:cNvPr id="4" name="object 4"/>
          <p:cNvSpPr/>
          <p:nvPr/>
        </p:nvSpPr>
        <p:spPr>
          <a:xfrm>
            <a:off x="934974" y="1609344"/>
            <a:ext cx="5662422" cy="432206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3817" y="180086"/>
            <a:ext cx="5311775"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Het</a:t>
            </a:r>
            <a:r>
              <a:rPr sz="2800" spc="-10" dirty="0">
                <a:solidFill>
                  <a:srgbClr val="FFFFFF"/>
                </a:solidFill>
              </a:rPr>
              <a:t> </a:t>
            </a:r>
            <a:r>
              <a:rPr sz="2800" dirty="0">
                <a:solidFill>
                  <a:srgbClr val="FFFFFF"/>
                </a:solidFill>
              </a:rPr>
              <a:t>elektron:</a:t>
            </a:r>
            <a:endParaRPr sz="2800"/>
          </a:p>
          <a:p>
            <a:pPr marL="12700">
              <a:lnSpc>
                <a:spcPts val="3190"/>
              </a:lnSpc>
            </a:pPr>
            <a:r>
              <a:rPr sz="2800" dirty="0">
                <a:solidFill>
                  <a:srgbClr val="FFFFFF"/>
                </a:solidFill>
              </a:rPr>
              <a:t>Een elementair object, </a:t>
            </a:r>
            <a:r>
              <a:rPr sz="2800" dirty="0">
                <a:solidFill>
                  <a:srgbClr val="FFFF00"/>
                </a:solidFill>
              </a:rPr>
              <a:t>met</a:t>
            </a:r>
            <a:r>
              <a:rPr sz="2800" spc="-50" dirty="0">
                <a:solidFill>
                  <a:srgbClr val="FFFF00"/>
                </a:solidFill>
              </a:rPr>
              <a:t> </a:t>
            </a:r>
            <a:r>
              <a:rPr sz="2800" dirty="0">
                <a:solidFill>
                  <a:srgbClr val="FFFF00"/>
                </a:solidFill>
              </a:rPr>
              <a:t>lading</a:t>
            </a:r>
            <a:endParaRPr sz="2800"/>
          </a:p>
        </p:txBody>
      </p:sp>
      <p:sp>
        <p:nvSpPr>
          <p:cNvPr id="3" name="object 3"/>
          <p:cNvSpPr txBox="1"/>
          <p:nvPr/>
        </p:nvSpPr>
        <p:spPr>
          <a:xfrm>
            <a:off x="847597" y="1420876"/>
            <a:ext cx="4648835" cy="4278630"/>
          </a:xfrm>
          <a:prstGeom prst="rect">
            <a:avLst/>
          </a:prstGeom>
        </p:spPr>
        <p:txBody>
          <a:bodyPr vert="horz" wrap="square" lIns="0" tIns="43815" rIns="0" bIns="0" rtlCol="0">
            <a:spAutoFit/>
          </a:bodyPr>
          <a:lstStyle/>
          <a:p>
            <a:pPr marL="241300" marR="434975" indent="-228600">
              <a:lnSpc>
                <a:spcPts val="1939"/>
              </a:lnSpc>
              <a:spcBef>
                <a:spcPts val="345"/>
              </a:spcBef>
              <a:buChar char="•"/>
              <a:tabLst>
                <a:tab pos="240665" algn="l"/>
                <a:tab pos="241300" algn="l"/>
              </a:tabLst>
            </a:pPr>
            <a:r>
              <a:rPr sz="1800" spc="-5" dirty="0">
                <a:solidFill>
                  <a:srgbClr val="FFFFFF"/>
                </a:solidFill>
                <a:latin typeface="Arial"/>
                <a:cs typeface="Arial"/>
              </a:rPr>
              <a:t>Elektronen hebben eigenschappen van  deeltjes en</a:t>
            </a:r>
            <a:r>
              <a:rPr sz="1800" spc="-15" dirty="0">
                <a:solidFill>
                  <a:srgbClr val="FFFFFF"/>
                </a:solidFill>
                <a:latin typeface="Arial"/>
                <a:cs typeface="Arial"/>
              </a:rPr>
              <a:t> </a:t>
            </a:r>
            <a:r>
              <a:rPr sz="1800" spc="-5" dirty="0">
                <a:solidFill>
                  <a:srgbClr val="FFFFFF"/>
                </a:solidFill>
                <a:latin typeface="Arial"/>
                <a:cs typeface="Arial"/>
              </a:rPr>
              <a:t>golven.</a:t>
            </a:r>
            <a:endParaRPr sz="1800">
              <a:latin typeface="Arial"/>
              <a:cs typeface="Arial"/>
            </a:endParaRPr>
          </a:p>
          <a:p>
            <a:pPr>
              <a:lnSpc>
                <a:spcPct val="100000"/>
              </a:lnSpc>
              <a:buChar char="•"/>
            </a:pPr>
            <a:endParaRPr sz="2000">
              <a:latin typeface="Arial"/>
              <a:cs typeface="Arial"/>
            </a:endParaRPr>
          </a:p>
          <a:p>
            <a:pPr marL="241300" marR="826769" indent="-228600">
              <a:lnSpc>
                <a:spcPts val="1939"/>
              </a:lnSpc>
              <a:spcBef>
                <a:spcPts val="1650"/>
              </a:spcBef>
              <a:buChar char="•"/>
              <a:tabLst>
                <a:tab pos="240665" algn="l"/>
                <a:tab pos="241300" algn="l"/>
              </a:tabLst>
            </a:pPr>
            <a:r>
              <a:rPr sz="1800" spc="-10" dirty="0">
                <a:solidFill>
                  <a:srgbClr val="FFFFFF"/>
                </a:solidFill>
                <a:latin typeface="Arial"/>
                <a:cs typeface="Arial"/>
              </a:rPr>
              <a:t>Vrijgemaakt </a:t>
            </a:r>
            <a:r>
              <a:rPr sz="1800" spc="-5" dirty="0">
                <a:solidFill>
                  <a:srgbClr val="FFFFFF"/>
                </a:solidFill>
                <a:latin typeface="Arial"/>
                <a:cs typeface="Arial"/>
              </a:rPr>
              <a:t>van atomen kunnen ze  stromen (deeltje).</a:t>
            </a:r>
            <a:endParaRPr sz="1800">
              <a:latin typeface="Arial"/>
              <a:cs typeface="Arial"/>
            </a:endParaRPr>
          </a:p>
          <a:p>
            <a:pPr marL="241300" indent="-228600">
              <a:lnSpc>
                <a:spcPct val="100000"/>
              </a:lnSpc>
              <a:spcBef>
                <a:spcPts val="765"/>
              </a:spcBef>
              <a:buChar char="•"/>
              <a:tabLst>
                <a:tab pos="240665" algn="l"/>
                <a:tab pos="241300" algn="l"/>
              </a:tabLst>
            </a:pPr>
            <a:r>
              <a:rPr sz="1800" spc="-5" dirty="0">
                <a:solidFill>
                  <a:srgbClr val="FFFF00"/>
                </a:solidFill>
                <a:latin typeface="Arial"/>
                <a:cs typeface="Arial"/>
              </a:rPr>
              <a:t>Stromende </a:t>
            </a:r>
            <a:r>
              <a:rPr sz="1800" dirty="0">
                <a:solidFill>
                  <a:srgbClr val="FFFF00"/>
                </a:solidFill>
                <a:latin typeface="Arial"/>
                <a:cs typeface="Arial"/>
              </a:rPr>
              <a:t>lading is</a:t>
            </a:r>
            <a:r>
              <a:rPr sz="1800" spc="-30" dirty="0">
                <a:solidFill>
                  <a:srgbClr val="FFFF00"/>
                </a:solidFill>
                <a:latin typeface="Arial"/>
                <a:cs typeface="Arial"/>
              </a:rPr>
              <a:t> </a:t>
            </a:r>
            <a:r>
              <a:rPr sz="1800" dirty="0">
                <a:solidFill>
                  <a:srgbClr val="FFFF00"/>
                </a:solidFill>
                <a:latin typeface="Arial"/>
                <a:cs typeface="Arial"/>
              </a:rPr>
              <a:t>elektriciteit</a:t>
            </a:r>
            <a:endParaRPr sz="1800">
              <a:latin typeface="Arial"/>
              <a:cs typeface="Arial"/>
            </a:endParaRPr>
          </a:p>
          <a:p>
            <a:pPr>
              <a:lnSpc>
                <a:spcPct val="100000"/>
              </a:lnSpc>
              <a:buChar char="•"/>
            </a:pPr>
            <a:endParaRPr sz="2000">
              <a:latin typeface="Arial"/>
              <a:cs typeface="Arial"/>
            </a:endParaRPr>
          </a:p>
          <a:p>
            <a:pPr marL="241300" marR="359410" indent="-228600">
              <a:lnSpc>
                <a:spcPts val="1939"/>
              </a:lnSpc>
              <a:spcBef>
                <a:spcPts val="1675"/>
              </a:spcBef>
              <a:buChar char="•"/>
              <a:tabLst>
                <a:tab pos="240665" algn="l"/>
                <a:tab pos="241300" algn="l"/>
              </a:tabLst>
            </a:pPr>
            <a:r>
              <a:rPr sz="1800" dirty="0">
                <a:solidFill>
                  <a:srgbClr val="FFFFFF"/>
                </a:solidFill>
                <a:latin typeface="Arial"/>
                <a:cs typeface="Arial"/>
              </a:rPr>
              <a:t>Ze </a:t>
            </a:r>
            <a:r>
              <a:rPr sz="1800" spc="-5" dirty="0">
                <a:solidFill>
                  <a:srgbClr val="FFFFFF"/>
                </a:solidFill>
                <a:latin typeface="Arial"/>
                <a:cs typeface="Arial"/>
              </a:rPr>
              <a:t>kunnen zich </a:t>
            </a:r>
            <a:r>
              <a:rPr sz="1800" dirty="0">
                <a:solidFill>
                  <a:srgbClr val="FFFFFF"/>
                </a:solidFill>
                <a:latin typeface="Arial"/>
                <a:cs typeface="Arial"/>
              </a:rPr>
              <a:t>verdelen </a:t>
            </a:r>
            <a:r>
              <a:rPr sz="1800" spc="-5" dirty="0">
                <a:solidFill>
                  <a:srgbClr val="FFFFFF"/>
                </a:solidFill>
                <a:latin typeface="Arial"/>
                <a:cs typeface="Arial"/>
              </a:rPr>
              <a:t>over meerdere  atomen (golf) </a:t>
            </a:r>
            <a:r>
              <a:rPr sz="1800" dirty="0">
                <a:solidFill>
                  <a:srgbClr val="FFFFFF"/>
                </a:solidFill>
                <a:latin typeface="Arial"/>
                <a:cs typeface="Arial"/>
              </a:rPr>
              <a:t>=&gt; </a:t>
            </a:r>
            <a:r>
              <a:rPr sz="1800" spc="-5" dirty="0">
                <a:solidFill>
                  <a:srgbClr val="FFFFFF"/>
                </a:solidFill>
                <a:latin typeface="Arial"/>
                <a:cs typeface="Arial"/>
              </a:rPr>
              <a:t>covalente</a:t>
            </a:r>
            <a:r>
              <a:rPr sz="1800" spc="-10" dirty="0">
                <a:solidFill>
                  <a:srgbClr val="FFFFFF"/>
                </a:solidFill>
                <a:latin typeface="Arial"/>
                <a:cs typeface="Arial"/>
              </a:rPr>
              <a:t> </a:t>
            </a:r>
            <a:r>
              <a:rPr sz="1800" spc="-5" dirty="0">
                <a:solidFill>
                  <a:srgbClr val="FFFFFF"/>
                </a:solidFill>
                <a:latin typeface="Arial"/>
                <a:cs typeface="Arial"/>
              </a:rPr>
              <a:t>binding</a:t>
            </a:r>
            <a:endParaRPr sz="1800">
              <a:latin typeface="Arial"/>
              <a:cs typeface="Arial"/>
            </a:endParaRPr>
          </a:p>
          <a:p>
            <a:pPr marL="241300" indent="-228600">
              <a:lnSpc>
                <a:spcPct val="100000"/>
              </a:lnSpc>
              <a:spcBef>
                <a:spcPts val="760"/>
              </a:spcBef>
              <a:buChar char="•"/>
              <a:tabLst>
                <a:tab pos="240665" algn="l"/>
                <a:tab pos="241300" algn="l"/>
              </a:tabLst>
            </a:pPr>
            <a:r>
              <a:rPr sz="1800" spc="-15" dirty="0">
                <a:solidFill>
                  <a:srgbClr val="FFFF00"/>
                </a:solidFill>
                <a:latin typeface="Arial"/>
                <a:cs typeface="Arial"/>
              </a:rPr>
              <a:t>Verbinding </a:t>
            </a:r>
            <a:r>
              <a:rPr sz="1800" spc="-5" dirty="0">
                <a:solidFill>
                  <a:srgbClr val="FFFF00"/>
                </a:solidFill>
                <a:latin typeface="Arial"/>
                <a:cs typeface="Arial"/>
              </a:rPr>
              <a:t>atomen </a:t>
            </a:r>
            <a:r>
              <a:rPr sz="1800" dirty="0">
                <a:solidFill>
                  <a:srgbClr val="FFFF00"/>
                </a:solidFill>
                <a:latin typeface="Arial"/>
                <a:cs typeface="Arial"/>
              </a:rPr>
              <a:t>= </a:t>
            </a:r>
            <a:r>
              <a:rPr sz="1800" spc="-5" dirty="0">
                <a:solidFill>
                  <a:srgbClr val="FFFF00"/>
                </a:solidFill>
                <a:latin typeface="Arial"/>
                <a:cs typeface="Arial"/>
              </a:rPr>
              <a:t>chemie</a:t>
            </a:r>
            <a:endParaRPr sz="1800">
              <a:latin typeface="Arial"/>
              <a:cs typeface="Arial"/>
            </a:endParaRPr>
          </a:p>
          <a:p>
            <a:pPr>
              <a:lnSpc>
                <a:spcPct val="100000"/>
              </a:lnSpc>
              <a:buChar char="•"/>
            </a:pPr>
            <a:endParaRPr sz="2000">
              <a:latin typeface="Arial"/>
              <a:cs typeface="Arial"/>
            </a:endParaRPr>
          </a:p>
          <a:p>
            <a:pPr marL="241300" marR="5080" indent="-228600">
              <a:lnSpc>
                <a:spcPts val="1939"/>
              </a:lnSpc>
              <a:spcBef>
                <a:spcPts val="1675"/>
              </a:spcBef>
              <a:buChar char="•"/>
              <a:tabLst>
                <a:tab pos="240665" algn="l"/>
                <a:tab pos="241300" algn="l"/>
              </a:tabLst>
            </a:pPr>
            <a:r>
              <a:rPr sz="1800" dirty="0">
                <a:solidFill>
                  <a:srgbClr val="FFFFFF"/>
                </a:solidFill>
                <a:latin typeface="Arial"/>
                <a:cs typeface="Arial"/>
              </a:rPr>
              <a:t>Ook </a:t>
            </a:r>
            <a:r>
              <a:rPr sz="1800" spc="-5" dirty="0">
                <a:solidFill>
                  <a:srgbClr val="FFFFFF"/>
                </a:solidFill>
                <a:latin typeface="Arial"/>
                <a:cs typeface="Arial"/>
              </a:rPr>
              <a:t>eigenschappen als spin en </a:t>
            </a:r>
            <a:r>
              <a:rPr sz="1800" dirty="0">
                <a:solidFill>
                  <a:srgbClr val="FFFFFF"/>
                </a:solidFill>
                <a:latin typeface="Arial"/>
                <a:cs typeface="Arial"/>
              </a:rPr>
              <a:t>momentum  </a:t>
            </a:r>
            <a:r>
              <a:rPr sz="1800" spc="-5" dirty="0">
                <a:solidFill>
                  <a:srgbClr val="FFFFFF"/>
                </a:solidFill>
                <a:latin typeface="Arial"/>
                <a:cs typeface="Arial"/>
              </a:rPr>
              <a:t>zijn van belang in de</a:t>
            </a:r>
            <a:r>
              <a:rPr sz="1800" dirty="0">
                <a:solidFill>
                  <a:srgbClr val="FFFFFF"/>
                </a:solidFill>
                <a:latin typeface="Arial"/>
                <a:cs typeface="Arial"/>
              </a:rPr>
              <a:t> biologie</a:t>
            </a:r>
            <a:endParaRPr sz="1800">
              <a:latin typeface="Arial"/>
              <a:cs typeface="Arial"/>
            </a:endParaRPr>
          </a:p>
        </p:txBody>
      </p:sp>
      <p:sp>
        <p:nvSpPr>
          <p:cNvPr id="4" name="object 4"/>
          <p:cNvSpPr/>
          <p:nvPr/>
        </p:nvSpPr>
        <p:spPr>
          <a:xfrm>
            <a:off x="6096000" y="1462277"/>
            <a:ext cx="3800855" cy="3933444"/>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095755" y="5962650"/>
            <a:ext cx="8665210" cy="646430"/>
          </a:xfrm>
          <a:prstGeom prst="rect">
            <a:avLst/>
          </a:prstGeom>
          <a:solidFill>
            <a:srgbClr val="E7E6E6"/>
          </a:solidFill>
        </p:spPr>
        <p:txBody>
          <a:bodyPr vert="horz" wrap="square" lIns="0" tIns="31750" rIns="0" bIns="0" rtlCol="0">
            <a:spAutoFit/>
          </a:bodyPr>
          <a:lstStyle/>
          <a:p>
            <a:pPr marL="91440" marR="258445">
              <a:lnSpc>
                <a:spcPct val="100000"/>
              </a:lnSpc>
              <a:spcBef>
                <a:spcPts val="250"/>
              </a:spcBef>
            </a:pPr>
            <a:r>
              <a:rPr sz="1800" spc="-10" dirty="0">
                <a:latin typeface="Carlito"/>
                <a:cs typeface="Carlito"/>
              </a:rPr>
              <a:t>Elementair </a:t>
            </a:r>
            <a:r>
              <a:rPr sz="1800" dirty="0">
                <a:latin typeface="Carlito"/>
                <a:cs typeface="Carlito"/>
              </a:rPr>
              <a:t>= </a:t>
            </a:r>
            <a:r>
              <a:rPr sz="1800" spc="-5" dirty="0">
                <a:latin typeface="Carlito"/>
                <a:cs typeface="Carlito"/>
              </a:rPr>
              <a:t>ondeelbaar </a:t>
            </a:r>
            <a:r>
              <a:rPr sz="1800" spc="-10" dirty="0">
                <a:latin typeface="Carlito"/>
                <a:cs typeface="Carlito"/>
              </a:rPr>
              <a:t>(subatomic). </a:t>
            </a:r>
            <a:r>
              <a:rPr sz="1800" spc="-15" dirty="0">
                <a:latin typeface="Carlito"/>
                <a:cs typeface="Carlito"/>
              </a:rPr>
              <a:t>Waar </a:t>
            </a:r>
            <a:r>
              <a:rPr sz="1800" dirty="0">
                <a:latin typeface="Carlito"/>
                <a:cs typeface="Carlito"/>
              </a:rPr>
              <a:t>lading, </a:t>
            </a:r>
            <a:r>
              <a:rPr sz="1800" spc="-5" dirty="0">
                <a:latin typeface="Carlito"/>
                <a:cs typeface="Carlito"/>
              </a:rPr>
              <a:t>spin </a:t>
            </a:r>
            <a:r>
              <a:rPr sz="1800" dirty="0">
                <a:latin typeface="Carlito"/>
                <a:cs typeface="Carlito"/>
              </a:rPr>
              <a:t>ed </a:t>
            </a:r>
            <a:r>
              <a:rPr sz="1800" spc="-5" dirty="0">
                <a:latin typeface="Carlito"/>
                <a:cs typeface="Carlito"/>
              </a:rPr>
              <a:t>vandaan </a:t>
            </a:r>
            <a:r>
              <a:rPr sz="1800" spc="-20" dirty="0">
                <a:latin typeface="Carlito"/>
                <a:cs typeface="Carlito"/>
              </a:rPr>
              <a:t>komen </a:t>
            </a:r>
            <a:r>
              <a:rPr sz="1800" dirty="0">
                <a:latin typeface="Carlito"/>
                <a:cs typeface="Carlito"/>
              </a:rPr>
              <a:t>is </a:t>
            </a:r>
            <a:r>
              <a:rPr sz="1800" spc="-5" dirty="0">
                <a:latin typeface="Carlito"/>
                <a:cs typeface="Carlito"/>
              </a:rPr>
              <a:t>onduidelijk.  </a:t>
            </a:r>
            <a:r>
              <a:rPr sz="1800" u="sng" spc="-5" dirty="0">
                <a:solidFill>
                  <a:srgbClr val="0462C1"/>
                </a:solidFill>
                <a:uFill>
                  <a:solidFill>
                    <a:srgbClr val="0462C1"/>
                  </a:solidFill>
                </a:uFill>
                <a:latin typeface="Carlito"/>
                <a:cs typeface="Carlito"/>
                <a:hlinkClick r:id="rId3"/>
              </a:rPr>
              <a:t>https://nl.wikipedia.org/wiki/Elementair_deeltje</a:t>
            </a:r>
            <a:endParaRPr sz="1800">
              <a:latin typeface="Carlito"/>
              <a:cs typeface="Carli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8217" y="237744"/>
            <a:ext cx="4384675" cy="837565"/>
          </a:xfrm>
          <a:prstGeom prst="rect">
            <a:avLst/>
          </a:prstGeom>
        </p:spPr>
        <p:txBody>
          <a:bodyPr vert="horz" wrap="square" lIns="0" tIns="60960" rIns="0" bIns="0" rtlCol="0">
            <a:spAutoFit/>
          </a:bodyPr>
          <a:lstStyle/>
          <a:p>
            <a:pPr marL="12700" marR="5080">
              <a:lnSpc>
                <a:spcPts val="3030"/>
              </a:lnSpc>
              <a:spcBef>
                <a:spcPts val="480"/>
              </a:spcBef>
            </a:pPr>
            <a:r>
              <a:rPr sz="2800" dirty="0">
                <a:solidFill>
                  <a:srgbClr val="FFFFFF"/>
                </a:solidFill>
              </a:rPr>
              <a:t>Fotonen en elektronen:  </a:t>
            </a:r>
            <a:r>
              <a:rPr sz="2800" dirty="0">
                <a:solidFill>
                  <a:srgbClr val="FFFF00"/>
                </a:solidFill>
              </a:rPr>
              <a:t>Kunnen energie</a:t>
            </a:r>
            <a:r>
              <a:rPr sz="2800" spc="-45" dirty="0">
                <a:solidFill>
                  <a:srgbClr val="FFFF00"/>
                </a:solidFill>
              </a:rPr>
              <a:t> </a:t>
            </a:r>
            <a:r>
              <a:rPr sz="2800" dirty="0">
                <a:solidFill>
                  <a:srgbClr val="FFFF00"/>
                </a:solidFill>
              </a:rPr>
              <a:t>uitwisselen</a:t>
            </a:r>
            <a:endParaRPr sz="2800"/>
          </a:p>
        </p:txBody>
      </p:sp>
      <p:sp>
        <p:nvSpPr>
          <p:cNvPr id="3" name="object 3"/>
          <p:cNvSpPr/>
          <p:nvPr/>
        </p:nvSpPr>
        <p:spPr>
          <a:xfrm>
            <a:off x="6601206" y="1341119"/>
            <a:ext cx="3502913" cy="36271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703070" y="1341119"/>
            <a:ext cx="4783835" cy="224637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248150" y="3757420"/>
            <a:ext cx="1949957" cy="2984754"/>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1814067" y="4519421"/>
            <a:ext cx="2097405" cy="817880"/>
          </a:xfrm>
          <a:prstGeom prst="rect">
            <a:avLst/>
          </a:prstGeom>
        </p:spPr>
        <p:txBody>
          <a:bodyPr vert="horz" wrap="square" lIns="0" tIns="12065" rIns="0" bIns="0" rtlCol="0">
            <a:spAutoFit/>
          </a:bodyPr>
          <a:lstStyle/>
          <a:p>
            <a:pPr marL="12700" marR="5080">
              <a:lnSpc>
                <a:spcPct val="100000"/>
              </a:lnSpc>
              <a:spcBef>
                <a:spcPts val="95"/>
              </a:spcBef>
            </a:pPr>
            <a:r>
              <a:rPr sz="2600" b="1" spc="-5" dirty="0">
                <a:solidFill>
                  <a:srgbClr val="FFFFFF"/>
                </a:solidFill>
                <a:latin typeface="Arial"/>
                <a:cs typeface="Arial"/>
              </a:rPr>
              <a:t>The</a:t>
            </a:r>
            <a:r>
              <a:rPr sz="2600" b="1" spc="-60" dirty="0">
                <a:solidFill>
                  <a:srgbClr val="FFFFFF"/>
                </a:solidFill>
                <a:latin typeface="Arial"/>
                <a:cs typeface="Arial"/>
              </a:rPr>
              <a:t> </a:t>
            </a:r>
            <a:r>
              <a:rPr sz="2600" b="1" spc="-5" dirty="0">
                <a:solidFill>
                  <a:srgbClr val="FFFFFF"/>
                </a:solidFill>
                <a:latin typeface="Arial"/>
                <a:cs typeface="Arial"/>
              </a:rPr>
              <a:t>quantum  universe</a:t>
            </a:r>
            <a:endParaRPr sz="2600">
              <a:latin typeface="Arial"/>
              <a:cs typeface="Arial"/>
            </a:endParaRPr>
          </a:p>
        </p:txBody>
      </p:sp>
      <p:sp>
        <p:nvSpPr>
          <p:cNvPr id="7" name="object 7"/>
          <p:cNvSpPr txBox="1"/>
          <p:nvPr/>
        </p:nvSpPr>
        <p:spPr>
          <a:xfrm>
            <a:off x="6601206" y="5264658"/>
            <a:ext cx="5398135" cy="1200150"/>
          </a:xfrm>
          <a:prstGeom prst="rect">
            <a:avLst/>
          </a:prstGeom>
          <a:solidFill>
            <a:srgbClr val="FFFFFF"/>
          </a:solidFill>
        </p:spPr>
        <p:txBody>
          <a:bodyPr vert="horz" wrap="square" lIns="0" tIns="31750" rIns="0" bIns="0" rtlCol="0">
            <a:spAutoFit/>
          </a:bodyPr>
          <a:lstStyle/>
          <a:p>
            <a:pPr marL="91440">
              <a:lnSpc>
                <a:spcPct val="100000"/>
              </a:lnSpc>
              <a:spcBef>
                <a:spcPts val="250"/>
              </a:spcBef>
            </a:pPr>
            <a:r>
              <a:rPr sz="1800" spc="-15" dirty="0">
                <a:latin typeface="Carlito"/>
                <a:cs typeface="Carlito"/>
              </a:rPr>
              <a:t>Icke: </a:t>
            </a:r>
            <a:r>
              <a:rPr sz="1800" spc="-20" dirty="0">
                <a:latin typeface="Carlito"/>
                <a:cs typeface="Carlito"/>
              </a:rPr>
              <a:t>Waarom </a:t>
            </a:r>
            <a:r>
              <a:rPr sz="1800" spc="-5" dirty="0">
                <a:latin typeface="Carlito"/>
                <a:cs typeface="Carlito"/>
              </a:rPr>
              <a:t>dit </a:t>
            </a:r>
            <a:r>
              <a:rPr sz="1800" spc="-15" dirty="0">
                <a:latin typeface="Carlito"/>
                <a:cs typeface="Carlito"/>
              </a:rPr>
              <a:t>kan </a:t>
            </a:r>
            <a:r>
              <a:rPr sz="1800" dirty="0">
                <a:latin typeface="Carlito"/>
                <a:cs typeface="Carlito"/>
              </a:rPr>
              <a:t>is </a:t>
            </a:r>
            <a:r>
              <a:rPr sz="1800" spc="-5" dirty="0">
                <a:latin typeface="Carlito"/>
                <a:cs typeface="Carlito"/>
              </a:rPr>
              <a:t>de helft </a:t>
            </a:r>
            <a:r>
              <a:rPr sz="1800" spc="-10" dirty="0">
                <a:latin typeface="Carlito"/>
                <a:cs typeface="Carlito"/>
              </a:rPr>
              <a:t>van </a:t>
            </a:r>
            <a:r>
              <a:rPr sz="1800" dirty="0">
                <a:latin typeface="Carlito"/>
                <a:cs typeface="Carlito"/>
              </a:rPr>
              <a:t>de</a:t>
            </a:r>
            <a:r>
              <a:rPr sz="1800" spc="65" dirty="0">
                <a:latin typeface="Carlito"/>
                <a:cs typeface="Carlito"/>
              </a:rPr>
              <a:t> </a:t>
            </a:r>
            <a:r>
              <a:rPr sz="1800" spc="-5" dirty="0">
                <a:latin typeface="Carlito"/>
                <a:cs typeface="Carlito"/>
              </a:rPr>
              <a:t>natuurkunde</a:t>
            </a:r>
            <a:endParaRPr sz="1800">
              <a:latin typeface="Carlito"/>
              <a:cs typeface="Carlito"/>
            </a:endParaRPr>
          </a:p>
          <a:p>
            <a:pPr marL="91440">
              <a:lnSpc>
                <a:spcPct val="100000"/>
              </a:lnSpc>
            </a:pPr>
            <a:r>
              <a:rPr sz="1800" spc="-10" dirty="0">
                <a:latin typeface="Carlito"/>
                <a:cs typeface="Carlito"/>
              </a:rPr>
              <a:t>(fermion/boson)</a:t>
            </a:r>
            <a:endParaRPr sz="1800">
              <a:latin typeface="Carlito"/>
              <a:cs typeface="Carlito"/>
            </a:endParaRPr>
          </a:p>
          <a:p>
            <a:pPr marL="91440" marR="147320">
              <a:lnSpc>
                <a:spcPct val="100000"/>
              </a:lnSpc>
            </a:pPr>
            <a:r>
              <a:rPr sz="1800" dirty="0">
                <a:latin typeface="Carlito"/>
                <a:cs typeface="Carlito"/>
              </a:rPr>
              <a:t>RL: </a:t>
            </a:r>
            <a:r>
              <a:rPr sz="1800" spc="-10" dirty="0">
                <a:latin typeface="Carlito"/>
                <a:cs typeface="Carlito"/>
              </a:rPr>
              <a:t>Electromagnetic </a:t>
            </a:r>
            <a:r>
              <a:rPr sz="1800" spc="-15" dirty="0">
                <a:latin typeface="Carlito"/>
                <a:cs typeface="Carlito"/>
              </a:rPr>
              <a:t>force </a:t>
            </a:r>
            <a:r>
              <a:rPr sz="1800" spc="-10" dirty="0">
                <a:latin typeface="Carlito"/>
                <a:cs typeface="Carlito"/>
              </a:rPr>
              <a:t>interactions  </a:t>
            </a:r>
            <a:r>
              <a:rPr sz="1800" u="sng" spc="-10" dirty="0">
                <a:solidFill>
                  <a:srgbClr val="0462C1"/>
                </a:solidFill>
                <a:uFill>
                  <a:solidFill>
                    <a:srgbClr val="0462C1"/>
                  </a:solidFill>
                </a:uFill>
                <a:latin typeface="Carlito"/>
                <a:cs typeface="Carlito"/>
                <a:hlinkClick r:id="rId5"/>
              </a:rPr>
              <a:t>https://en.wikipedia.org/wiki/Fundamental_interaction</a:t>
            </a:r>
            <a:endParaRPr sz="1800">
              <a:latin typeface="Carlito"/>
              <a:cs typeface="Carli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78C6C2-7D51-D89E-1398-C81D734C2B6A}"/>
              </a:ext>
            </a:extLst>
          </p:cNvPr>
          <p:cNvSpPr>
            <a:spLocks noGrp="1"/>
          </p:cNvSpPr>
          <p:nvPr>
            <p:ph type="title"/>
          </p:nvPr>
        </p:nvSpPr>
        <p:spPr>
          <a:xfrm>
            <a:off x="779477" y="482570"/>
            <a:ext cx="10515600" cy="1325563"/>
          </a:xfrm>
        </p:spPr>
        <p:txBody>
          <a:bodyPr>
            <a:normAutofit/>
          </a:bodyPr>
          <a:lstStyle/>
          <a:p>
            <a:r>
              <a:rPr lang="en-US" sz="2800" b="1" i="0" dirty="0">
                <a:solidFill>
                  <a:schemeClr val="bg1"/>
                </a:solidFill>
                <a:effectLst/>
                <a:latin typeface="YouTube Sans"/>
              </a:rPr>
              <a:t>The origin of Electromagnetic waves</a:t>
            </a:r>
            <a:br>
              <a:rPr lang="en-US" sz="2800" b="1" i="0" dirty="0">
                <a:solidFill>
                  <a:schemeClr val="bg1"/>
                </a:solidFill>
                <a:effectLst/>
                <a:latin typeface="YouTube Sans"/>
              </a:rPr>
            </a:br>
            <a:endParaRPr lang="nl-NL" sz="2800" dirty="0">
              <a:solidFill>
                <a:schemeClr val="bg1"/>
              </a:solidFill>
            </a:endParaRPr>
          </a:p>
        </p:txBody>
      </p:sp>
      <p:sp>
        <p:nvSpPr>
          <p:cNvPr id="3" name="Tijdelijke aanduiding voor inhoud 2">
            <a:extLst>
              <a:ext uri="{FF2B5EF4-FFF2-40B4-BE49-F238E27FC236}">
                <a16:creationId xmlns:a16="http://schemas.microsoft.com/office/drawing/2014/main" id="{052588C8-AC29-F3DA-95AA-252BEE8433D8}"/>
              </a:ext>
            </a:extLst>
          </p:cNvPr>
          <p:cNvSpPr>
            <a:spLocks noGrp="1"/>
          </p:cNvSpPr>
          <p:nvPr>
            <p:ph idx="1"/>
          </p:nvPr>
        </p:nvSpPr>
        <p:spPr>
          <a:xfrm>
            <a:off x="561363" y="1926293"/>
            <a:ext cx="6678335" cy="4351338"/>
          </a:xfrm>
        </p:spPr>
        <p:txBody>
          <a:bodyPr>
            <a:normAutofit/>
          </a:bodyPr>
          <a:lstStyle/>
          <a:p>
            <a:r>
              <a:rPr lang="nl-NL" sz="1800" dirty="0">
                <a:solidFill>
                  <a:schemeClr val="bg1"/>
                </a:solidFill>
                <a:hlinkClick r:id="rId2">
                  <a:extLst>
                    <a:ext uri="{A12FA001-AC4F-418D-AE19-62706E023703}">
                      <ahyp:hlinkClr xmlns:ahyp="http://schemas.microsoft.com/office/drawing/2018/hyperlinkcolor" val="tx"/>
                    </a:ext>
                  </a:extLst>
                </a:hlinkClick>
              </a:rPr>
              <a:t>https://www.youtube.com/watch?v=V_jYXQFjCmA&amp;list=PLPez7eGJwT8hAr-L5c8o17zi1TXasDQ8d&amp;index=496&amp;pp=gAQBiAQB8AUB</a:t>
            </a:r>
            <a:endParaRPr lang="nl-NL" sz="1800" dirty="0">
              <a:solidFill>
                <a:schemeClr val="bg1"/>
              </a:solidFill>
            </a:endParaRPr>
          </a:p>
          <a:p>
            <a:endParaRPr lang="nl-NL" sz="1800" dirty="0">
              <a:solidFill>
                <a:schemeClr val="bg1"/>
              </a:solidFill>
            </a:endParaRPr>
          </a:p>
        </p:txBody>
      </p:sp>
    </p:spTree>
    <p:extLst>
      <p:ext uri="{BB962C8B-B14F-4D97-AF65-F5344CB8AC3E}">
        <p14:creationId xmlns:p14="http://schemas.microsoft.com/office/powerpoint/2010/main" val="894884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8380" y="658875"/>
            <a:ext cx="6423025"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Overdracht van fotonen naar</a:t>
            </a:r>
            <a:r>
              <a:rPr sz="2800" spc="-45" dirty="0">
                <a:solidFill>
                  <a:srgbClr val="FFFFFF"/>
                </a:solidFill>
              </a:rPr>
              <a:t> </a:t>
            </a:r>
            <a:r>
              <a:rPr sz="2800" dirty="0">
                <a:solidFill>
                  <a:srgbClr val="FFFFFF"/>
                </a:solidFill>
              </a:rPr>
              <a:t>elektronen.</a:t>
            </a:r>
            <a:endParaRPr sz="2800"/>
          </a:p>
        </p:txBody>
      </p:sp>
      <p:sp>
        <p:nvSpPr>
          <p:cNvPr id="3" name="object 3"/>
          <p:cNvSpPr txBox="1"/>
          <p:nvPr/>
        </p:nvSpPr>
        <p:spPr>
          <a:xfrm>
            <a:off x="936752" y="1677415"/>
            <a:ext cx="4229100" cy="4652645"/>
          </a:xfrm>
          <a:prstGeom prst="rect">
            <a:avLst/>
          </a:prstGeom>
        </p:spPr>
        <p:txBody>
          <a:bodyPr vert="horz" wrap="square" lIns="0" tIns="43815" rIns="0" bIns="0" rtlCol="0">
            <a:spAutoFit/>
          </a:bodyPr>
          <a:lstStyle/>
          <a:p>
            <a:pPr marL="241300" marR="906144" indent="-228600">
              <a:lnSpc>
                <a:spcPts val="1939"/>
              </a:lnSpc>
              <a:spcBef>
                <a:spcPts val="345"/>
              </a:spcBef>
              <a:buChar char="•"/>
              <a:tabLst>
                <a:tab pos="240665" algn="l"/>
                <a:tab pos="241300" algn="l"/>
              </a:tabLst>
            </a:pPr>
            <a:r>
              <a:rPr sz="1800" dirty="0">
                <a:solidFill>
                  <a:srgbClr val="FFFFFF"/>
                </a:solidFill>
                <a:latin typeface="Arial"/>
                <a:cs typeface="Arial"/>
              </a:rPr>
              <a:t>Elektronen </a:t>
            </a:r>
            <a:r>
              <a:rPr sz="1800" spc="-5" dirty="0">
                <a:solidFill>
                  <a:srgbClr val="FFFFFF"/>
                </a:solidFill>
                <a:latin typeface="Arial"/>
                <a:cs typeface="Arial"/>
              </a:rPr>
              <a:t>kunnen worden</a:t>
            </a:r>
            <a:r>
              <a:rPr sz="1800" spc="-40" dirty="0">
                <a:solidFill>
                  <a:srgbClr val="FFFFFF"/>
                </a:solidFill>
                <a:latin typeface="Arial"/>
                <a:cs typeface="Arial"/>
              </a:rPr>
              <a:t> </a:t>
            </a:r>
            <a:r>
              <a:rPr sz="1800" spc="-5" dirty="0">
                <a:solidFill>
                  <a:srgbClr val="FFFFFF"/>
                </a:solidFill>
                <a:latin typeface="Arial"/>
                <a:cs typeface="Arial"/>
              </a:rPr>
              <a:t>vrij  </a:t>
            </a:r>
            <a:r>
              <a:rPr sz="1800" dirty="0">
                <a:solidFill>
                  <a:srgbClr val="FFFFFF"/>
                </a:solidFill>
                <a:latin typeface="Arial"/>
                <a:cs typeface="Arial"/>
              </a:rPr>
              <a:t>gemaakt </a:t>
            </a:r>
            <a:r>
              <a:rPr sz="1800" spc="-5" dirty="0">
                <a:solidFill>
                  <a:srgbClr val="FFFFFF"/>
                </a:solidFill>
                <a:latin typeface="Arial"/>
                <a:cs typeface="Arial"/>
              </a:rPr>
              <a:t>van </a:t>
            </a:r>
            <a:r>
              <a:rPr sz="1800" dirty="0">
                <a:solidFill>
                  <a:srgbClr val="FFFFFF"/>
                </a:solidFill>
                <a:latin typeface="Arial"/>
                <a:cs typeface="Arial"/>
              </a:rPr>
              <a:t>het</a:t>
            </a:r>
            <a:r>
              <a:rPr sz="1800" spc="-30" dirty="0">
                <a:solidFill>
                  <a:srgbClr val="FFFFFF"/>
                </a:solidFill>
                <a:latin typeface="Arial"/>
                <a:cs typeface="Arial"/>
              </a:rPr>
              <a:t> </a:t>
            </a:r>
            <a:r>
              <a:rPr sz="1800" spc="-5" dirty="0">
                <a:solidFill>
                  <a:srgbClr val="FFFFFF"/>
                </a:solidFill>
                <a:latin typeface="Arial"/>
                <a:cs typeface="Arial"/>
              </a:rPr>
              <a:t>atoom</a:t>
            </a:r>
            <a:endParaRPr sz="1800">
              <a:latin typeface="Arial"/>
              <a:cs typeface="Arial"/>
            </a:endParaRPr>
          </a:p>
          <a:p>
            <a:pPr marL="12700">
              <a:lnSpc>
                <a:spcPct val="100000"/>
              </a:lnSpc>
              <a:spcBef>
                <a:spcPts val="760"/>
              </a:spcBef>
            </a:pPr>
            <a:r>
              <a:rPr sz="1800" dirty="0">
                <a:solidFill>
                  <a:srgbClr val="FFFF00"/>
                </a:solidFill>
                <a:latin typeface="Arial"/>
                <a:cs typeface="Arial"/>
              </a:rPr>
              <a:t>=&gt; </a:t>
            </a:r>
            <a:r>
              <a:rPr sz="1800" spc="-5" dirty="0">
                <a:solidFill>
                  <a:srgbClr val="FFFF00"/>
                </a:solidFill>
                <a:latin typeface="Arial"/>
                <a:cs typeface="Arial"/>
              </a:rPr>
              <a:t>Ion </a:t>
            </a:r>
            <a:r>
              <a:rPr sz="1800" dirty="0">
                <a:solidFill>
                  <a:srgbClr val="FFFFFF"/>
                </a:solidFill>
                <a:latin typeface="Arial"/>
                <a:cs typeface="Arial"/>
              </a:rPr>
              <a:t>(atoom met netto</a:t>
            </a:r>
            <a:r>
              <a:rPr sz="1800" spc="-30" dirty="0">
                <a:solidFill>
                  <a:srgbClr val="FFFFFF"/>
                </a:solidFill>
                <a:latin typeface="Arial"/>
                <a:cs typeface="Arial"/>
              </a:rPr>
              <a:t> </a:t>
            </a:r>
            <a:r>
              <a:rPr sz="1800" dirty="0">
                <a:solidFill>
                  <a:srgbClr val="FFFFFF"/>
                </a:solidFill>
                <a:latin typeface="Arial"/>
                <a:cs typeface="Arial"/>
              </a:rPr>
              <a:t>lading)</a:t>
            </a:r>
            <a:endParaRPr sz="1800">
              <a:latin typeface="Arial"/>
              <a:cs typeface="Arial"/>
            </a:endParaRPr>
          </a:p>
          <a:p>
            <a:pPr>
              <a:lnSpc>
                <a:spcPct val="100000"/>
              </a:lnSpc>
            </a:pPr>
            <a:endParaRPr sz="2000">
              <a:latin typeface="Arial"/>
              <a:cs typeface="Arial"/>
            </a:endParaRPr>
          </a:p>
          <a:p>
            <a:pPr marL="241300" marR="508634" indent="-228600">
              <a:lnSpc>
                <a:spcPts val="1939"/>
              </a:lnSpc>
              <a:spcBef>
                <a:spcPts val="1680"/>
              </a:spcBef>
              <a:buChar char="•"/>
              <a:tabLst>
                <a:tab pos="240665" algn="l"/>
                <a:tab pos="241300" algn="l"/>
              </a:tabLst>
            </a:pPr>
            <a:r>
              <a:rPr sz="1800" dirty="0">
                <a:solidFill>
                  <a:srgbClr val="FFFFFF"/>
                </a:solidFill>
                <a:latin typeface="Arial"/>
                <a:cs typeface="Arial"/>
              </a:rPr>
              <a:t>of </a:t>
            </a:r>
            <a:r>
              <a:rPr sz="1800" spc="-5" dirty="0">
                <a:solidFill>
                  <a:srgbClr val="FFFFFF"/>
                </a:solidFill>
                <a:latin typeface="Arial"/>
                <a:cs typeface="Arial"/>
              </a:rPr>
              <a:t>zich </a:t>
            </a:r>
            <a:r>
              <a:rPr sz="1800" dirty="0">
                <a:solidFill>
                  <a:srgbClr val="FFFFFF"/>
                </a:solidFill>
                <a:latin typeface="Arial"/>
                <a:cs typeface="Arial"/>
              </a:rPr>
              <a:t>verspreiden over</a:t>
            </a:r>
            <a:r>
              <a:rPr sz="1800" spc="-70" dirty="0">
                <a:solidFill>
                  <a:srgbClr val="FFFFFF"/>
                </a:solidFill>
                <a:latin typeface="Arial"/>
                <a:cs typeface="Arial"/>
              </a:rPr>
              <a:t> </a:t>
            </a:r>
            <a:r>
              <a:rPr sz="1800" dirty="0">
                <a:solidFill>
                  <a:srgbClr val="FFFFFF"/>
                </a:solidFill>
                <a:latin typeface="Arial"/>
                <a:cs typeface="Arial"/>
              </a:rPr>
              <a:t>meerdere  kernen </a:t>
            </a:r>
            <a:r>
              <a:rPr sz="1800" spc="-5" dirty="0">
                <a:solidFill>
                  <a:srgbClr val="FFFFFF"/>
                </a:solidFill>
                <a:latin typeface="Arial"/>
                <a:cs typeface="Arial"/>
              </a:rPr>
              <a:t>(in excited</a:t>
            </a:r>
            <a:r>
              <a:rPr sz="1800" spc="-20" dirty="0">
                <a:solidFill>
                  <a:srgbClr val="FFFFFF"/>
                </a:solidFill>
                <a:latin typeface="Arial"/>
                <a:cs typeface="Arial"/>
              </a:rPr>
              <a:t> </a:t>
            </a:r>
            <a:r>
              <a:rPr sz="1800" dirty="0">
                <a:solidFill>
                  <a:srgbClr val="FFFFFF"/>
                </a:solidFill>
                <a:latin typeface="Arial"/>
                <a:cs typeface="Arial"/>
              </a:rPr>
              <a:t>state)</a:t>
            </a:r>
            <a:endParaRPr sz="1800">
              <a:latin typeface="Arial"/>
              <a:cs typeface="Arial"/>
            </a:endParaRPr>
          </a:p>
          <a:p>
            <a:pPr marL="12700">
              <a:lnSpc>
                <a:spcPct val="100000"/>
              </a:lnSpc>
              <a:spcBef>
                <a:spcPts val="755"/>
              </a:spcBef>
            </a:pPr>
            <a:r>
              <a:rPr sz="1800" dirty="0">
                <a:solidFill>
                  <a:srgbClr val="FFFF00"/>
                </a:solidFill>
                <a:latin typeface="Symbol"/>
                <a:cs typeface="Symbol"/>
              </a:rPr>
              <a:t></a:t>
            </a:r>
            <a:r>
              <a:rPr sz="1800" dirty="0">
                <a:solidFill>
                  <a:srgbClr val="FFFF00"/>
                </a:solidFill>
                <a:latin typeface="Times New Roman"/>
                <a:cs typeface="Times New Roman"/>
              </a:rPr>
              <a:t> </a:t>
            </a:r>
            <a:r>
              <a:rPr sz="1800" dirty="0">
                <a:solidFill>
                  <a:srgbClr val="FFFF00"/>
                </a:solidFill>
                <a:latin typeface="Arial"/>
                <a:cs typeface="Arial"/>
              </a:rPr>
              <a:t>covalente </a:t>
            </a:r>
            <a:r>
              <a:rPr sz="1800" spc="-5" dirty="0">
                <a:solidFill>
                  <a:srgbClr val="FFFF00"/>
                </a:solidFill>
                <a:latin typeface="Arial"/>
                <a:cs typeface="Arial"/>
              </a:rPr>
              <a:t>binding</a:t>
            </a:r>
            <a:r>
              <a:rPr sz="1800" spc="45" dirty="0">
                <a:solidFill>
                  <a:srgbClr val="FFFF00"/>
                </a:solidFill>
                <a:latin typeface="Arial"/>
                <a:cs typeface="Arial"/>
              </a:rPr>
              <a:t> </a:t>
            </a:r>
            <a:r>
              <a:rPr sz="1800" spc="-5" dirty="0">
                <a:solidFill>
                  <a:srgbClr val="FFFFFF"/>
                </a:solidFill>
                <a:latin typeface="Arial"/>
                <a:cs typeface="Arial"/>
              </a:rPr>
              <a:t>(molecuul)</a:t>
            </a:r>
            <a:endParaRPr sz="1800">
              <a:latin typeface="Arial"/>
              <a:cs typeface="Arial"/>
            </a:endParaRPr>
          </a:p>
          <a:p>
            <a:pPr>
              <a:lnSpc>
                <a:spcPct val="100000"/>
              </a:lnSpc>
              <a:spcBef>
                <a:spcPts val="50"/>
              </a:spcBef>
            </a:pPr>
            <a:endParaRPr sz="3200">
              <a:latin typeface="Arial"/>
              <a:cs typeface="Arial"/>
            </a:endParaRPr>
          </a:p>
          <a:p>
            <a:pPr marL="12700">
              <a:lnSpc>
                <a:spcPct val="100000"/>
              </a:lnSpc>
              <a:spcBef>
                <a:spcPts val="5"/>
              </a:spcBef>
            </a:pPr>
            <a:r>
              <a:rPr sz="1800" dirty="0">
                <a:solidFill>
                  <a:srgbClr val="FFFFFF"/>
                </a:solidFill>
                <a:latin typeface="Symbol"/>
                <a:cs typeface="Symbol"/>
              </a:rPr>
              <a:t></a:t>
            </a:r>
            <a:r>
              <a:rPr sz="1800" dirty="0">
                <a:solidFill>
                  <a:srgbClr val="FFFFFF"/>
                </a:solidFill>
                <a:latin typeface="Times New Roman"/>
                <a:cs typeface="Times New Roman"/>
              </a:rPr>
              <a:t> </a:t>
            </a:r>
            <a:r>
              <a:rPr sz="1800" dirty="0">
                <a:solidFill>
                  <a:srgbClr val="FFFFFF"/>
                </a:solidFill>
                <a:latin typeface="Arial"/>
                <a:cs typeface="Arial"/>
              </a:rPr>
              <a:t>Energie </a:t>
            </a:r>
            <a:r>
              <a:rPr sz="1800" spc="-5" dirty="0">
                <a:solidFill>
                  <a:srgbClr val="FFFFFF"/>
                </a:solidFill>
                <a:latin typeface="Arial"/>
                <a:cs typeface="Arial"/>
              </a:rPr>
              <a:t>van de zon </a:t>
            </a:r>
            <a:r>
              <a:rPr sz="1800" dirty="0">
                <a:solidFill>
                  <a:srgbClr val="FFFFFF"/>
                </a:solidFill>
                <a:latin typeface="Arial"/>
                <a:cs typeface="Arial"/>
              </a:rPr>
              <a:t>naar</a:t>
            </a:r>
            <a:r>
              <a:rPr sz="1800" spc="65" dirty="0">
                <a:solidFill>
                  <a:srgbClr val="FFFFFF"/>
                </a:solidFill>
                <a:latin typeface="Arial"/>
                <a:cs typeface="Arial"/>
              </a:rPr>
              <a:t> </a:t>
            </a:r>
            <a:r>
              <a:rPr sz="1800" dirty="0">
                <a:solidFill>
                  <a:srgbClr val="FFFFFF"/>
                </a:solidFill>
                <a:latin typeface="Arial"/>
                <a:cs typeface="Arial"/>
              </a:rPr>
              <a:t>planten</a:t>
            </a:r>
            <a:endParaRPr sz="1800">
              <a:latin typeface="Arial"/>
              <a:cs typeface="Arial"/>
            </a:endParaRPr>
          </a:p>
          <a:p>
            <a:pPr marL="12700">
              <a:lnSpc>
                <a:spcPct val="100000"/>
              </a:lnSpc>
              <a:spcBef>
                <a:spcPts val="780"/>
              </a:spcBef>
            </a:pPr>
            <a:r>
              <a:rPr sz="1800" dirty="0">
                <a:solidFill>
                  <a:srgbClr val="FFFFFF"/>
                </a:solidFill>
                <a:latin typeface="Symbol"/>
                <a:cs typeface="Symbol"/>
              </a:rPr>
              <a:t></a:t>
            </a:r>
            <a:r>
              <a:rPr sz="1800" dirty="0">
                <a:solidFill>
                  <a:srgbClr val="FFFFFF"/>
                </a:solidFill>
                <a:latin typeface="Times New Roman"/>
                <a:cs typeface="Times New Roman"/>
              </a:rPr>
              <a:t> </a:t>
            </a:r>
            <a:r>
              <a:rPr sz="1800" spc="-50" dirty="0">
                <a:solidFill>
                  <a:srgbClr val="FFFFFF"/>
                </a:solidFill>
                <a:latin typeface="Arial"/>
                <a:cs typeface="Arial"/>
              </a:rPr>
              <a:t>Van </a:t>
            </a:r>
            <a:r>
              <a:rPr sz="1800" dirty="0">
                <a:solidFill>
                  <a:srgbClr val="FFFFFF"/>
                </a:solidFill>
                <a:latin typeface="Arial"/>
                <a:cs typeface="Arial"/>
              </a:rPr>
              <a:t>planten naar </a:t>
            </a:r>
            <a:r>
              <a:rPr sz="1800" spc="-5" dirty="0">
                <a:solidFill>
                  <a:srgbClr val="FFFFFF"/>
                </a:solidFill>
                <a:latin typeface="Arial"/>
                <a:cs typeface="Arial"/>
              </a:rPr>
              <a:t>je</a:t>
            </a:r>
            <a:r>
              <a:rPr sz="1800" spc="95" dirty="0">
                <a:solidFill>
                  <a:srgbClr val="FFFFFF"/>
                </a:solidFill>
                <a:latin typeface="Arial"/>
                <a:cs typeface="Arial"/>
              </a:rPr>
              <a:t> </a:t>
            </a:r>
            <a:r>
              <a:rPr sz="1800" dirty="0">
                <a:solidFill>
                  <a:srgbClr val="FFFFFF"/>
                </a:solidFill>
                <a:latin typeface="Arial"/>
                <a:cs typeface="Arial"/>
              </a:rPr>
              <a:t>lichaam.</a:t>
            </a:r>
            <a:endParaRPr sz="1800">
              <a:latin typeface="Arial"/>
              <a:cs typeface="Arial"/>
            </a:endParaRPr>
          </a:p>
          <a:p>
            <a:pPr>
              <a:lnSpc>
                <a:spcPct val="100000"/>
              </a:lnSpc>
            </a:pPr>
            <a:endParaRPr sz="2200">
              <a:latin typeface="Arial"/>
              <a:cs typeface="Arial"/>
            </a:endParaRPr>
          </a:p>
          <a:p>
            <a:pPr marL="12700" marR="5080">
              <a:lnSpc>
                <a:spcPts val="1939"/>
              </a:lnSpc>
              <a:spcBef>
                <a:spcPts val="1450"/>
              </a:spcBef>
            </a:pPr>
            <a:r>
              <a:rPr sz="1800" spc="-5" dirty="0">
                <a:solidFill>
                  <a:srgbClr val="FFFFFF"/>
                </a:solidFill>
                <a:latin typeface="Arial"/>
                <a:cs typeface="Arial"/>
              </a:rPr>
              <a:t>NB Als er niets wordt gedaan </a:t>
            </a:r>
            <a:r>
              <a:rPr sz="1800" dirty="0">
                <a:solidFill>
                  <a:srgbClr val="FFFFFF"/>
                </a:solidFill>
                <a:latin typeface="Arial"/>
                <a:cs typeface="Arial"/>
              </a:rPr>
              <a:t>met </a:t>
            </a:r>
            <a:r>
              <a:rPr sz="1800" spc="-5" dirty="0">
                <a:solidFill>
                  <a:srgbClr val="FFFFFF"/>
                </a:solidFill>
                <a:latin typeface="Arial"/>
                <a:cs typeface="Arial"/>
              </a:rPr>
              <a:t>een  elektron in hogere energie toestand </a:t>
            </a:r>
            <a:r>
              <a:rPr sz="1800" dirty="0">
                <a:solidFill>
                  <a:srgbClr val="FFFFFF"/>
                </a:solidFill>
                <a:latin typeface="Arial"/>
                <a:cs typeface="Arial"/>
              </a:rPr>
              <a:t>valt  dat </a:t>
            </a:r>
            <a:r>
              <a:rPr sz="1800" spc="-5" dirty="0">
                <a:solidFill>
                  <a:srgbClr val="FFFFFF"/>
                </a:solidFill>
                <a:latin typeface="Arial"/>
                <a:cs typeface="Arial"/>
              </a:rPr>
              <a:t>weer terug en </a:t>
            </a:r>
            <a:r>
              <a:rPr sz="1800" dirty="0">
                <a:solidFill>
                  <a:srgbClr val="FFFFFF"/>
                </a:solidFill>
                <a:latin typeface="Arial"/>
                <a:cs typeface="Arial"/>
              </a:rPr>
              <a:t>komt het foton </a:t>
            </a:r>
            <a:r>
              <a:rPr sz="1800" spc="-5" dirty="0">
                <a:solidFill>
                  <a:srgbClr val="FFFFFF"/>
                </a:solidFill>
                <a:latin typeface="Arial"/>
                <a:cs typeface="Arial"/>
              </a:rPr>
              <a:t>weer</a:t>
            </a:r>
            <a:r>
              <a:rPr sz="1800" spc="-25" dirty="0">
                <a:solidFill>
                  <a:srgbClr val="FFFFFF"/>
                </a:solidFill>
                <a:latin typeface="Arial"/>
                <a:cs typeface="Arial"/>
              </a:rPr>
              <a:t> </a:t>
            </a:r>
            <a:r>
              <a:rPr sz="1800" spc="-5" dirty="0">
                <a:solidFill>
                  <a:srgbClr val="FFFFFF"/>
                </a:solidFill>
                <a:latin typeface="Arial"/>
                <a:cs typeface="Arial"/>
              </a:rPr>
              <a:t>vrij</a:t>
            </a:r>
            <a:endParaRPr sz="1800">
              <a:latin typeface="Arial"/>
              <a:cs typeface="Arial"/>
            </a:endParaRPr>
          </a:p>
        </p:txBody>
      </p:sp>
      <p:sp>
        <p:nvSpPr>
          <p:cNvPr id="4" name="object 4"/>
          <p:cNvSpPr/>
          <p:nvPr/>
        </p:nvSpPr>
        <p:spPr>
          <a:xfrm>
            <a:off x="5933694" y="1677923"/>
            <a:ext cx="3818382" cy="422224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5452745"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Elektronen kunnen ook weer</a:t>
            </a:r>
            <a:r>
              <a:rPr sz="2800" spc="-50" dirty="0">
                <a:solidFill>
                  <a:srgbClr val="FFFFFF"/>
                </a:solidFill>
              </a:rPr>
              <a:t> </a:t>
            </a:r>
            <a:r>
              <a:rPr sz="2800" dirty="0">
                <a:solidFill>
                  <a:srgbClr val="FFFFFF"/>
                </a:solidFill>
              </a:rPr>
              <a:t>terug</a:t>
            </a:r>
            <a:endParaRPr sz="2800"/>
          </a:p>
          <a:p>
            <a:pPr marL="12700">
              <a:lnSpc>
                <a:spcPts val="3190"/>
              </a:lnSpc>
            </a:pPr>
            <a:r>
              <a:rPr sz="2800" dirty="0">
                <a:solidFill>
                  <a:srgbClr val="FFFFFF"/>
                </a:solidFill>
              </a:rPr>
              <a:t>=&gt; levert energie</a:t>
            </a:r>
            <a:r>
              <a:rPr sz="2800" spc="5" dirty="0">
                <a:solidFill>
                  <a:srgbClr val="FFFFFF"/>
                </a:solidFill>
              </a:rPr>
              <a:t> </a:t>
            </a:r>
            <a:r>
              <a:rPr sz="2800" dirty="0">
                <a:solidFill>
                  <a:srgbClr val="FFFFFF"/>
                </a:solidFill>
              </a:rPr>
              <a:t>op.</a:t>
            </a:r>
            <a:endParaRPr sz="2800"/>
          </a:p>
        </p:txBody>
      </p:sp>
      <p:sp>
        <p:nvSpPr>
          <p:cNvPr id="3" name="object 3"/>
          <p:cNvSpPr/>
          <p:nvPr/>
        </p:nvSpPr>
        <p:spPr>
          <a:xfrm>
            <a:off x="954024" y="1690877"/>
            <a:ext cx="6892290" cy="4090416"/>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032510" y="6020561"/>
            <a:ext cx="7431405" cy="57404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Carlito"/>
                <a:cs typeface="Carlito"/>
              </a:rPr>
              <a:t>Of </a:t>
            </a:r>
            <a:r>
              <a:rPr sz="1800" spc="-10" dirty="0">
                <a:solidFill>
                  <a:srgbClr val="FFFFFF"/>
                </a:solidFill>
                <a:latin typeface="Carlito"/>
                <a:cs typeface="Carlito"/>
              </a:rPr>
              <a:t>van </a:t>
            </a:r>
            <a:r>
              <a:rPr sz="1800" spc="-5" dirty="0">
                <a:solidFill>
                  <a:srgbClr val="FFFFFF"/>
                </a:solidFill>
                <a:latin typeface="Carlito"/>
                <a:cs typeface="Carlito"/>
              </a:rPr>
              <a:t>de </a:t>
            </a:r>
            <a:r>
              <a:rPr sz="1800" dirty="0">
                <a:solidFill>
                  <a:srgbClr val="FFFFFF"/>
                </a:solidFill>
                <a:latin typeface="Carlito"/>
                <a:cs typeface="Carlito"/>
              </a:rPr>
              <a:t>ene </a:t>
            </a:r>
            <a:r>
              <a:rPr sz="1800" spc="-5" dirty="0">
                <a:solidFill>
                  <a:srgbClr val="FFFFFF"/>
                </a:solidFill>
                <a:latin typeface="Carlito"/>
                <a:cs typeface="Carlito"/>
              </a:rPr>
              <a:t>verbinding naar </a:t>
            </a:r>
            <a:r>
              <a:rPr sz="1800" dirty="0">
                <a:solidFill>
                  <a:srgbClr val="FFFFFF"/>
                </a:solidFill>
                <a:latin typeface="Carlito"/>
                <a:cs typeface="Carlito"/>
              </a:rPr>
              <a:t>de</a:t>
            </a:r>
            <a:r>
              <a:rPr sz="1800" spc="65" dirty="0">
                <a:solidFill>
                  <a:srgbClr val="FFFFFF"/>
                </a:solidFill>
                <a:latin typeface="Carlito"/>
                <a:cs typeface="Carlito"/>
              </a:rPr>
              <a:t> </a:t>
            </a:r>
            <a:r>
              <a:rPr sz="1800" spc="-5" dirty="0">
                <a:solidFill>
                  <a:srgbClr val="FFFFFF"/>
                </a:solidFill>
                <a:latin typeface="Carlito"/>
                <a:cs typeface="Carlito"/>
              </a:rPr>
              <a:t>andere!</a:t>
            </a:r>
            <a:endParaRPr sz="1800">
              <a:latin typeface="Carlito"/>
              <a:cs typeface="Carlito"/>
            </a:endParaRPr>
          </a:p>
          <a:p>
            <a:pPr marL="12700">
              <a:lnSpc>
                <a:spcPct val="100000"/>
              </a:lnSpc>
            </a:pPr>
            <a:r>
              <a:rPr sz="1800" spc="-10" dirty="0">
                <a:solidFill>
                  <a:srgbClr val="FFFFFF"/>
                </a:solidFill>
                <a:latin typeface="Carlito"/>
                <a:cs typeface="Carlito"/>
              </a:rPr>
              <a:t>Het </a:t>
            </a:r>
            <a:r>
              <a:rPr sz="1800" dirty="0">
                <a:solidFill>
                  <a:srgbClr val="FFFFFF"/>
                </a:solidFill>
                <a:latin typeface="Carlito"/>
                <a:cs typeface="Carlito"/>
              </a:rPr>
              <a:t>ene </a:t>
            </a:r>
            <a:r>
              <a:rPr sz="1800" spc="-15" dirty="0">
                <a:solidFill>
                  <a:srgbClr val="FFFFFF"/>
                </a:solidFill>
                <a:latin typeface="Carlito"/>
                <a:cs typeface="Carlito"/>
              </a:rPr>
              <a:t>atoom </a:t>
            </a:r>
            <a:r>
              <a:rPr sz="1800" spc="-10" dirty="0">
                <a:solidFill>
                  <a:srgbClr val="FFFFFF"/>
                </a:solidFill>
                <a:latin typeface="Carlito"/>
                <a:cs typeface="Carlito"/>
              </a:rPr>
              <a:t>trekt </a:t>
            </a:r>
            <a:r>
              <a:rPr sz="1800" spc="-20" dirty="0">
                <a:solidFill>
                  <a:srgbClr val="FFFFFF"/>
                </a:solidFill>
                <a:latin typeface="Carlito"/>
                <a:cs typeface="Carlito"/>
              </a:rPr>
              <a:t>sterker </a:t>
            </a:r>
            <a:r>
              <a:rPr sz="1800" dirty="0">
                <a:solidFill>
                  <a:srgbClr val="FFFFFF"/>
                </a:solidFill>
                <a:latin typeface="Carlito"/>
                <a:cs typeface="Carlito"/>
              </a:rPr>
              <a:t>aan </a:t>
            </a:r>
            <a:r>
              <a:rPr sz="1800" spc="-10" dirty="0">
                <a:solidFill>
                  <a:srgbClr val="FFFFFF"/>
                </a:solidFill>
                <a:latin typeface="Carlito"/>
                <a:cs typeface="Carlito"/>
              </a:rPr>
              <a:t>elektronen </a:t>
            </a:r>
            <a:r>
              <a:rPr sz="1800" spc="-5" dirty="0">
                <a:solidFill>
                  <a:srgbClr val="FFFFFF"/>
                </a:solidFill>
                <a:latin typeface="Carlito"/>
                <a:cs typeface="Carlito"/>
              </a:rPr>
              <a:t>dan </a:t>
            </a:r>
            <a:r>
              <a:rPr sz="1800" spc="-10" dirty="0">
                <a:solidFill>
                  <a:srgbClr val="FFFFFF"/>
                </a:solidFill>
                <a:latin typeface="Carlito"/>
                <a:cs typeface="Carlito"/>
              </a:rPr>
              <a:t>het </a:t>
            </a:r>
            <a:r>
              <a:rPr sz="1800" spc="-5" dirty="0">
                <a:solidFill>
                  <a:srgbClr val="FFFFFF"/>
                </a:solidFill>
                <a:latin typeface="Carlito"/>
                <a:cs typeface="Carlito"/>
              </a:rPr>
              <a:t>andere</a:t>
            </a:r>
            <a:r>
              <a:rPr sz="1800" spc="250" dirty="0">
                <a:solidFill>
                  <a:srgbClr val="FFFFFF"/>
                </a:solidFill>
                <a:latin typeface="Carlito"/>
                <a:cs typeface="Carlito"/>
              </a:rPr>
              <a:t> </a:t>
            </a:r>
            <a:r>
              <a:rPr sz="1800" spc="-10" dirty="0">
                <a:solidFill>
                  <a:srgbClr val="FFFF00"/>
                </a:solidFill>
                <a:latin typeface="Carlito"/>
                <a:cs typeface="Carlito"/>
              </a:rPr>
              <a:t>(elektronegativiteit)</a:t>
            </a:r>
            <a:endParaRPr sz="1800">
              <a:latin typeface="Carlito"/>
              <a:cs typeface="Carli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3696" y="360172"/>
            <a:ext cx="6640195"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Elektronen (wolken) kunnen zich</a:t>
            </a:r>
            <a:r>
              <a:rPr sz="2800" spc="-30" dirty="0">
                <a:solidFill>
                  <a:srgbClr val="FFFFFF"/>
                </a:solidFill>
              </a:rPr>
              <a:t> </a:t>
            </a:r>
            <a:r>
              <a:rPr sz="2800" dirty="0">
                <a:solidFill>
                  <a:srgbClr val="FFFFFF"/>
                </a:solidFill>
              </a:rPr>
              <a:t>spreiden</a:t>
            </a:r>
            <a:endParaRPr sz="2800"/>
          </a:p>
          <a:p>
            <a:pPr marL="12700">
              <a:lnSpc>
                <a:spcPts val="3190"/>
              </a:lnSpc>
            </a:pPr>
            <a:r>
              <a:rPr sz="2800" dirty="0">
                <a:solidFill>
                  <a:srgbClr val="FFFF00"/>
                </a:solidFill>
              </a:rPr>
              <a:t>=&gt; kost</a:t>
            </a:r>
            <a:r>
              <a:rPr sz="2800" spc="-30" dirty="0">
                <a:solidFill>
                  <a:srgbClr val="FFFF00"/>
                </a:solidFill>
              </a:rPr>
              <a:t> </a:t>
            </a:r>
            <a:r>
              <a:rPr sz="2800" dirty="0">
                <a:solidFill>
                  <a:srgbClr val="FFFF00"/>
                </a:solidFill>
              </a:rPr>
              <a:t>energie</a:t>
            </a:r>
            <a:endParaRPr sz="2800"/>
          </a:p>
        </p:txBody>
      </p:sp>
      <p:sp>
        <p:nvSpPr>
          <p:cNvPr id="3" name="object 3"/>
          <p:cNvSpPr/>
          <p:nvPr/>
        </p:nvSpPr>
        <p:spPr>
          <a:xfrm>
            <a:off x="7543038" y="1707642"/>
            <a:ext cx="2548128" cy="286664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70432" y="1707642"/>
            <a:ext cx="2093975" cy="286664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549396" y="1707642"/>
            <a:ext cx="3816096" cy="2881122"/>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1249172" y="4773929"/>
            <a:ext cx="6604000" cy="139763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Arial"/>
                <a:cs typeface="Arial"/>
              </a:rPr>
              <a:t>Elastiek </a:t>
            </a:r>
            <a:r>
              <a:rPr sz="1800" dirty="0">
                <a:solidFill>
                  <a:srgbClr val="FFFFFF"/>
                </a:solidFill>
                <a:latin typeface="Arial"/>
                <a:cs typeface="Arial"/>
              </a:rPr>
              <a:t>vergelijking </a:t>
            </a:r>
            <a:r>
              <a:rPr sz="1800" spc="-5" dirty="0">
                <a:solidFill>
                  <a:srgbClr val="FFFFFF"/>
                </a:solidFill>
                <a:latin typeface="Arial"/>
                <a:cs typeface="Arial"/>
              </a:rPr>
              <a:t>(geldt alleen voor de energie in </a:t>
            </a:r>
            <a:r>
              <a:rPr sz="1800" dirty="0">
                <a:solidFill>
                  <a:srgbClr val="FFFFFF"/>
                </a:solidFill>
                <a:latin typeface="Arial"/>
                <a:cs typeface="Arial"/>
              </a:rPr>
              <a:t>het</a:t>
            </a:r>
            <a:r>
              <a:rPr sz="1800" spc="50" dirty="0">
                <a:solidFill>
                  <a:srgbClr val="FFFFFF"/>
                </a:solidFill>
                <a:latin typeface="Arial"/>
                <a:cs typeface="Arial"/>
              </a:rPr>
              <a:t> </a:t>
            </a:r>
            <a:r>
              <a:rPr sz="1800" dirty="0">
                <a:solidFill>
                  <a:srgbClr val="FFFFFF"/>
                </a:solidFill>
                <a:latin typeface="Arial"/>
                <a:cs typeface="Arial"/>
              </a:rPr>
              <a:t>systeem)</a:t>
            </a:r>
            <a:endParaRPr sz="1800">
              <a:latin typeface="Arial"/>
              <a:cs typeface="Arial"/>
            </a:endParaRPr>
          </a:p>
          <a:p>
            <a:pPr>
              <a:lnSpc>
                <a:spcPct val="100000"/>
              </a:lnSpc>
              <a:spcBef>
                <a:spcPts val="30"/>
              </a:spcBef>
            </a:pPr>
            <a:endParaRPr sz="1850">
              <a:latin typeface="Arial"/>
              <a:cs typeface="Arial"/>
            </a:endParaRPr>
          </a:p>
          <a:p>
            <a:pPr marL="12700">
              <a:lnSpc>
                <a:spcPct val="100000"/>
              </a:lnSpc>
            </a:pPr>
            <a:r>
              <a:rPr sz="1800" dirty="0">
                <a:solidFill>
                  <a:srgbClr val="FFFFFF"/>
                </a:solidFill>
                <a:latin typeface="Arial"/>
                <a:cs typeface="Arial"/>
              </a:rPr>
              <a:t>=&gt; Covalente binding als opgerekt</a:t>
            </a:r>
            <a:r>
              <a:rPr sz="1800" spc="-65" dirty="0">
                <a:solidFill>
                  <a:srgbClr val="FFFFFF"/>
                </a:solidFill>
                <a:latin typeface="Arial"/>
                <a:cs typeface="Arial"/>
              </a:rPr>
              <a:t> </a:t>
            </a:r>
            <a:r>
              <a:rPr sz="1800" dirty="0">
                <a:solidFill>
                  <a:srgbClr val="FFFFFF"/>
                </a:solidFill>
                <a:latin typeface="Arial"/>
                <a:cs typeface="Arial"/>
              </a:rPr>
              <a:t>elastiekje</a:t>
            </a:r>
            <a:endParaRPr sz="1800">
              <a:latin typeface="Arial"/>
              <a:cs typeface="Arial"/>
            </a:endParaRPr>
          </a:p>
          <a:p>
            <a:pPr>
              <a:lnSpc>
                <a:spcPct val="100000"/>
              </a:lnSpc>
              <a:spcBef>
                <a:spcPts val="35"/>
              </a:spcBef>
            </a:pPr>
            <a:endParaRPr sz="1850">
              <a:latin typeface="Arial"/>
              <a:cs typeface="Arial"/>
            </a:endParaRPr>
          </a:p>
          <a:p>
            <a:pPr marL="12700">
              <a:lnSpc>
                <a:spcPct val="100000"/>
              </a:lnSpc>
            </a:pPr>
            <a:r>
              <a:rPr sz="1800" dirty="0">
                <a:solidFill>
                  <a:srgbClr val="FFFF00"/>
                </a:solidFill>
                <a:latin typeface="Arial"/>
                <a:cs typeface="Arial"/>
              </a:rPr>
              <a:t>=&gt; </a:t>
            </a:r>
            <a:r>
              <a:rPr sz="1800" spc="-5" dirty="0">
                <a:solidFill>
                  <a:srgbClr val="FFFF00"/>
                </a:solidFill>
                <a:latin typeface="Arial"/>
                <a:cs typeface="Arial"/>
              </a:rPr>
              <a:t>In een covalente binding </a:t>
            </a:r>
            <a:r>
              <a:rPr sz="1800" dirty="0">
                <a:solidFill>
                  <a:srgbClr val="FFFF00"/>
                </a:solidFill>
                <a:latin typeface="Arial"/>
                <a:cs typeface="Arial"/>
              </a:rPr>
              <a:t>zit </a:t>
            </a:r>
            <a:r>
              <a:rPr sz="1800" spc="-5" dirty="0">
                <a:solidFill>
                  <a:srgbClr val="FFFF00"/>
                </a:solidFill>
                <a:latin typeface="Arial"/>
                <a:cs typeface="Arial"/>
              </a:rPr>
              <a:t>energie</a:t>
            </a:r>
            <a:r>
              <a:rPr sz="1800" spc="-10" dirty="0">
                <a:solidFill>
                  <a:srgbClr val="FFFF00"/>
                </a:solidFill>
                <a:latin typeface="Arial"/>
                <a:cs typeface="Arial"/>
              </a:rPr>
              <a:t> </a:t>
            </a:r>
            <a:r>
              <a:rPr sz="1800" dirty="0">
                <a:solidFill>
                  <a:srgbClr val="FFFF00"/>
                </a:solidFill>
                <a:latin typeface="Arial"/>
                <a:cs typeface="Arial"/>
              </a:rPr>
              <a:t>opgeslagen!</a:t>
            </a:r>
            <a:endParaRPr sz="18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2FC401-3334-4C07-BBEF-A00A9E73EA47}"/>
              </a:ext>
            </a:extLst>
          </p:cNvPr>
          <p:cNvSpPr>
            <a:spLocks noGrp="1"/>
          </p:cNvSpPr>
          <p:nvPr>
            <p:ph type="title"/>
          </p:nvPr>
        </p:nvSpPr>
        <p:spPr>
          <a:xfrm>
            <a:off x="1249261" y="417384"/>
            <a:ext cx="10515600" cy="1325563"/>
          </a:xfrm>
        </p:spPr>
        <p:txBody>
          <a:bodyPr>
            <a:normAutofit/>
          </a:bodyPr>
          <a:lstStyle/>
          <a:p>
            <a:r>
              <a:rPr lang="nl-NL" sz="2800" dirty="0">
                <a:solidFill>
                  <a:schemeClr val="bg1"/>
                </a:solidFill>
                <a:latin typeface="+mn-lt"/>
              </a:rPr>
              <a:t>Celbiologie:            </a:t>
            </a:r>
            <a:r>
              <a:rPr lang="nl-NL" sz="2800" dirty="0">
                <a:solidFill>
                  <a:srgbClr val="FFFF00"/>
                </a:solidFill>
                <a:latin typeface="+mn-lt"/>
              </a:rPr>
              <a:t>			 </a:t>
            </a:r>
            <a:r>
              <a:rPr lang="nl-NL" sz="2800" dirty="0">
                <a:solidFill>
                  <a:schemeClr val="bg1"/>
                </a:solidFill>
                <a:latin typeface="+mn-lt"/>
              </a:rPr>
              <a:t>Onderdelen</a:t>
            </a:r>
          </a:p>
        </p:txBody>
      </p:sp>
      <p:sp>
        <p:nvSpPr>
          <p:cNvPr id="6" name="Tijdelijke aanduiding voor inhoud 5">
            <a:extLst>
              <a:ext uri="{FF2B5EF4-FFF2-40B4-BE49-F238E27FC236}">
                <a16:creationId xmlns:a16="http://schemas.microsoft.com/office/drawing/2014/main" id="{330D43B7-3EFF-4AC5-9C26-92B0F47C3CEF}"/>
              </a:ext>
            </a:extLst>
          </p:cNvPr>
          <p:cNvSpPr>
            <a:spLocks noGrp="1"/>
          </p:cNvSpPr>
          <p:nvPr>
            <p:ph idx="1"/>
          </p:nvPr>
        </p:nvSpPr>
        <p:spPr>
          <a:xfrm>
            <a:off x="5113893" y="1797710"/>
            <a:ext cx="6109296" cy="4351338"/>
          </a:xfrm>
        </p:spPr>
        <p:txBody>
          <a:bodyPr>
            <a:noAutofit/>
          </a:bodyPr>
          <a:lstStyle/>
          <a:p>
            <a:pPr eaLnBrk="1" hangingPunct="1">
              <a:spcBef>
                <a:spcPct val="0"/>
              </a:spcBef>
              <a:buSzTx/>
              <a:buFontTx/>
              <a:buNone/>
            </a:pPr>
            <a:r>
              <a:rPr lang="nl-NL" altLang="nl-NL" sz="2000" b="1" dirty="0">
                <a:solidFill>
                  <a:schemeClr val="bg1"/>
                </a:solidFill>
                <a:latin typeface="Calibri" pitchFamily="34" charset="0"/>
              </a:rPr>
              <a:t>Informatie 	(DNA/RNA)</a:t>
            </a:r>
            <a:endParaRPr lang="nl-NL" altLang="nl-NL" sz="2000" dirty="0">
              <a:solidFill>
                <a:schemeClr val="bg1"/>
              </a:solidFill>
              <a:latin typeface="Calibri" pitchFamily="34" charset="0"/>
            </a:endParaRPr>
          </a:p>
          <a:p>
            <a:pPr eaLnBrk="1" hangingPunct="1">
              <a:spcBef>
                <a:spcPct val="0"/>
              </a:spcBef>
              <a:buSzTx/>
              <a:buFontTx/>
              <a:buNone/>
            </a:pPr>
            <a:r>
              <a:rPr lang="nl-NL" altLang="nl-NL" sz="2000" dirty="0">
                <a:solidFill>
                  <a:schemeClr val="bg1"/>
                </a:solidFill>
                <a:latin typeface="Calibri" pitchFamily="34" charset="0"/>
              </a:rPr>
              <a:t> </a:t>
            </a:r>
          </a:p>
          <a:p>
            <a:pPr eaLnBrk="1" hangingPunct="1">
              <a:spcBef>
                <a:spcPct val="0"/>
              </a:spcBef>
              <a:buSzTx/>
              <a:buFontTx/>
              <a:buNone/>
            </a:pPr>
            <a:r>
              <a:rPr lang="nl-NL" altLang="nl-NL" sz="2000" b="1" dirty="0">
                <a:solidFill>
                  <a:srgbClr val="FFFF00"/>
                </a:solidFill>
                <a:latin typeface="Calibri" pitchFamily="34" charset="0"/>
              </a:rPr>
              <a:t>Energie</a:t>
            </a:r>
            <a:r>
              <a:rPr lang="nl-NL" altLang="nl-NL" sz="2000" b="1" dirty="0">
                <a:solidFill>
                  <a:schemeClr val="bg1"/>
                </a:solidFill>
                <a:latin typeface="Calibri" pitchFamily="34" charset="0"/>
              </a:rPr>
              <a:t> 		(mitochondriën, </a:t>
            </a:r>
            <a:r>
              <a:rPr lang="nl-NL" altLang="nl-NL" sz="2000" b="1" dirty="0" err="1">
                <a:solidFill>
                  <a:schemeClr val="bg1"/>
                </a:solidFill>
                <a:latin typeface="Calibri" pitchFamily="34" charset="0"/>
              </a:rPr>
              <a:t>quantumbiologie</a:t>
            </a:r>
            <a:r>
              <a:rPr lang="nl-NL" altLang="nl-NL" sz="2000" b="1" dirty="0">
                <a:solidFill>
                  <a:schemeClr val="bg1"/>
                </a:solidFill>
                <a:latin typeface="Calibri" pitchFamily="34" charset="0"/>
              </a:rPr>
              <a:t>)</a:t>
            </a:r>
          </a:p>
          <a:p>
            <a:pPr eaLnBrk="1" hangingPunct="1">
              <a:spcBef>
                <a:spcPct val="0"/>
              </a:spcBef>
              <a:buSzTx/>
              <a:buFontTx/>
              <a:buNone/>
            </a:pPr>
            <a:endParaRPr lang="nl-NL" altLang="nl-NL" sz="2000" b="1" dirty="0">
              <a:solidFill>
                <a:schemeClr val="bg1"/>
              </a:solidFill>
              <a:latin typeface="Calibri" pitchFamily="34" charset="0"/>
            </a:endParaRPr>
          </a:p>
          <a:p>
            <a:pPr>
              <a:spcBef>
                <a:spcPct val="0"/>
              </a:spcBef>
              <a:buNone/>
            </a:pPr>
            <a:r>
              <a:rPr lang="nl-NL" altLang="nl-NL" sz="2000" b="1" dirty="0">
                <a:solidFill>
                  <a:schemeClr val="bg1"/>
                </a:solidFill>
                <a:latin typeface="Calibri" pitchFamily="34" charset="0"/>
              </a:rPr>
              <a:t>Biochemie	(atomen, lading, eiwitten)</a:t>
            </a:r>
          </a:p>
          <a:p>
            <a:pPr>
              <a:spcBef>
                <a:spcPct val="0"/>
              </a:spcBef>
              <a:buNone/>
            </a:pPr>
            <a:endParaRPr lang="nl-NL" altLang="nl-NL" sz="2000" b="1" dirty="0">
              <a:solidFill>
                <a:schemeClr val="bg1"/>
              </a:solidFill>
              <a:latin typeface="Calibri" pitchFamily="34" charset="0"/>
            </a:endParaRPr>
          </a:p>
          <a:p>
            <a:pPr eaLnBrk="1" hangingPunct="1">
              <a:spcBef>
                <a:spcPct val="0"/>
              </a:spcBef>
              <a:buSzTx/>
              <a:buNone/>
            </a:pPr>
            <a:r>
              <a:rPr lang="nl-NL" altLang="nl-NL" sz="2000" b="1" dirty="0">
                <a:solidFill>
                  <a:schemeClr val="bg1"/>
                </a:solidFill>
                <a:latin typeface="Calibri" pitchFamily="34" charset="0"/>
              </a:rPr>
              <a:t>Communicatie 	(samenwerking)</a:t>
            </a:r>
          </a:p>
          <a:p>
            <a:pPr eaLnBrk="1" hangingPunct="1">
              <a:spcBef>
                <a:spcPct val="0"/>
              </a:spcBef>
              <a:buSzTx/>
              <a:buFontTx/>
              <a:buNone/>
            </a:pPr>
            <a:endParaRPr lang="nl-NL" altLang="nl-NL" sz="2000" dirty="0">
              <a:solidFill>
                <a:schemeClr val="bg1"/>
              </a:solidFill>
              <a:latin typeface="Calibri" pitchFamily="34" charset="0"/>
            </a:endParaRPr>
          </a:p>
          <a:p>
            <a:pPr eaLnBrk="1" hangingPunct="1">
              <a:spcBef>
                <a:spcPct val="0"/>
              </a:spcBef>
              <a:buSzTx/>
              <a:buFontTx/>
              <a:buNone/>
            </a:pPr>
            <a:endParaRPr lang="nl-NL" altLang="nl-NL" sz="2000" b="1" dirty="0">
              <a:solidFill>
                <a:schemeClr val="bg1"/>
              </a:solidFill>
              <a:latin typeface="Calibri" pitchFamily="34" charset="0"/>
            </a:endParaRPr>
          </a:p>
          <a:p>
            <a:pPr eaLnBrk="1" hangingPunct="1">
              <a:spcBef>
                <a:spcPct val="0"/>
              </a:spcBef>
              <a:buSzTx/>
              <a:buFontTx/>
              <a:buNone/>
            </a:pPr>
            <a:r>
              <a:rPr lang="nl-NL" sz="2000" b="1" dirty="0">
                <a:solidFill>
                  <a:schemeClr val="bg1"/>
                </a:solidFill>
                <a:effectLst/>
                <a:latin typeface="Calibri" panose="020F0502020204030204" pitchFamily="34" charset="0"/>
                <a:ea typeface="SimSun" panose="02010600030101010101" pitchFamily="2" charset="-122"/>
              </a:rPr>
              <a:t>Het afweersysteem</a:t>
            </a:r>
          </a:p>
          <a:p>
            <a:pPr eaLnBrk="1" hangingPunct="1">
              <a:spcBef>
                <a:spcPct val="0"/>
              </a:spcBef>
              <a:buSzTx/>
              <a:buFontTx/>
              <a:buNone/>
            </a:pPr>
            <a:endParaRPr lang="nl-NL" sz="2000" b="1" dirty="0">
              <a:solidFill>
                <a:schemeClr val="bg1"/>
              </a:solidFill>
              <a:effectLst/>
              <a:latin typeface="Calibri" panose="020F0502020204030204" pitchFamily="34" charset="0"/>
              <a:ea typeface="SimSun" panose="02010600030101010101" pitchFamily="2" charset="-122"/>
            </a:endParaRPr>
          </a:p>
          <a:p>
            <a:pPr eaLnBrk="1" hangingPunct="1">
              <a:spcBef>
                <a:spcPct val="0"/>
              </a:spcBef>
              <a:buSzTx/>
              <a:buFontTx/>
              <a:buNone/>
            </a:pPr>
            <a:r>
              <a:rPr lang="nl-NL" altLang="nl-NL" sz="2000" b="1" dirty="0">
                <a:solidFill>
                  <a:schemeClr val="bg1"/>
                </a:solidFill>
                <a:latin typeface="Calibri" pitchFamily="34" charset="0"/>
              </a:rPr>
              <a:t>Het zenuwstelsel</a:t>
            </a:r>
          </a:p>
          <a:p>
            <a:pPr eaLnBrk="1" hangingPunct="1">
              <a:spcBef>
                <a:spcPct val="0"/>
              </a:spcBef>
              <a:buSzTx/>
              <a:buFontTx/>
              <a:buNone/>
            </a:pPr>
            <a:r>
              <a:rPr lang="nl-NL" altLang="nl-NL" sz="2000" b="1" dirty="0">
                <a:solidFill>
                  <a:schemeClr val="bg1"/>
                </a:solidFill>
                <a:latin typeface="Calibri" pitchFamily="34" charset="0"/>
              </a:rPr>
              <a:t> </a:t>
            </a:r>
          </a:p>
          <a:p>
            <a:pPr eaLnBrk="1" hangingPunct="1">
              <a:spcBef>
                <a:spcPct val="0"/>
              </a:spcBef>
              <a:buSzTx/>
              <a:buFontTx/>
              <a:buNone/>
            </a:pPr>
            <a:r>
              <a:rPr lang="nl-NL" altLang="nl-NL" sz="2000" b="1" dirty="0">
                <a:solidFill>
                  <a:schemeClr val="bg1"/>
                </a:solidFill>
                <a:latin typeface="Calibri" pitchFamily="34" charset="0"/>
              </a:rPr>
              <a:t>Stamcellen</a:t>
            </a:r>
          </a:p>
          <a:p>
            <a:pPr eaLnBrk="1" hangingPunct="1">
              <a:spcBef>
                <a:spcPct val="0"/>
              </a:spcBef>
              <a:buSzTx/>
              <a:buFontTx/>
              <a:buNone/>
            </a:pPr>
            <a:endParaRPr lang="nl-NL" altLang="nl-NL" sz="2000" b="1" dirty="0">
              <a:solidFill>
                <a:schemeClr val="bg1"/>
              </a:solidFill>
              <a:latin typeface="Calibri" pitchFamily="34" charset="0"/>
            </a:endParaRPr>
          </a:p>
          <a:p>
            <a:pPr eaLnBrk="1" hangingPunct="1">
              <a:spcBef>
                <a:spcPct val="0"/>
              </a:spcBef>
              <a:buSzTx/>
              <a:buFontTx/>
              <a:buNone/>
            </a:pPr>
            <a:r>
              <a:rPr lang="nl-NL" altLang="nl-NL" sz="2000" b="1" dirty="0">
                <a:solidFill>
                  <a:schemeClr val="bg1"/>
                </a:solidFill>
                <a:latin typeface="Calibri" pitchFamily="34" charset="0"/>
              </a:rPr>
              <a:t>De toekomst van de celbiologie</a:t>
            </a:r>
          </a:p>
          <a:p>
            <a:pPr eaLnBrk="1" hangingPunct="1">
              <a:spcBef>
                <a:spcPct val="0"/>
              </a:spcBef>
              <a:buSzTx/>
              <a:buFontTx/>
              <a:buNone/>
            </a:pPr>
            <a:endParaRPr lang="nl-NL" altLang="nl-NL" sz="2000" b="1" dirty="0">
              <a:solidFill>
                <a:schemeClr val="bg1"/>
              </a:solidFill>
              <a:latin typeface="Calibri" pitchFamily="34" charset="0"/>
            </a:endParaRPr>
          </a:p>
          <a:p>
            <a:pPr eaLnBrk="1" hangingPunct="1">
              <a:spcBef>
                <a:spcPct val="0"/>
              </a:spcBef>
              <a:buSzTx/>
              <a:buFontTx/>
              <a:buNone/>
            </a:pPr>
            <a:r>
              <a:rPr lang="nl-NL" altLang="nl-NL" sz="2000" b="1" dirty="0">
                <a:solidFill>
                  <a:schemeClr val="bg1"/>
                </a:solidFill>
                <a:latin typeface="Calibri" pitchFamily="34" charset="0"/>
              </a:rPr>
              <a:t> </a:t>
            </a:r>
          </a:p>
          <a:p>
            <a:pPr eaLnBrk="1" hangingPunct="1">
              <a:spcBef>
                <a:spcPct val="0"/>
              </a:spcBef>
              <a:buSzTx/>
              <a:buFontTx/>
              <a:buNone/>
            </a:pPr>
            <a:endParaRPr lang="nl-NL" altLang="nl-NL" sz="2000" b="1" dirty="0">
              <a:solidFill>
                <a:schemeClr val="bg1"/>
              </a:solidFill>
              <a:latin typeface="Calibri" pitchFamily="34" charset="0"/>
            </a:endParaRPr>
          </a:p>
          <a:p>
            <a:pPr eaLnBrk="1" hangingPunct="1">
              <a:spcBef>
                <a:spcPct val="0"/>
              </a:spcBef>
              <a:buSzTx/>
              <a:buFontTx/>
              <a:buNone/>
            </a:pPr>
            <a:r>
              <a:rPr lang="nl-NL" altLang="nl-NL" sz="2000" b="1" dirty="0">
                <a:solidFill>
                  <a:schemeClr val="bg1"/>
                </a:solidFill>
                <a:latin typeface="Calibri" pitchFamily="34" charset="0"/>
              </a:rPr>
              <a:t> </a:t>
            </a:r>
          </a:p>
          <a:p>
            <a:pPr eaLnBrk="1" hangingPunct="1">
              <a:spcBef>
                <a:spcPct val="0"/>
              </a:spcBef>
              <a:buSzTx/>
              <a:buFontTx/>
              <a:buNone/>
            </a:pPr>
            <a:r>
              <a:rPr lang="nl-NL" altLang="nl-NL" sz="2000" dirty="0">
                <a:solidFill>
                  <a:schemeClr val="bg1"/>
                </a:solidFill>
                <a:latin typeface="Calibri" pitchFamily="34" charset="0"/>
              </a:rPr>
              <a:t> </a:t>
            </a:r>
          </a:p>
        </p:txBody>
      </p:sp>
      <p:sp>
        <p:nvSpPr>
          <p:cNvPr id="3" name="Tekstvak 2">
            <a:extLst>
              <a:ext uri="{FF2B5EF4-FFF2-40B4-BE49-F238E27FC236}">
                <a16:creationId xmlns:a16="http://schemas.microsoft.com/office/drawing/2014/main" id="{87CDFC39-CC2B-4791-B1E2-E346ED9F8015}"/>
              </a:ext>
            </a:extLst>
          </p:cNvPr>
          <p:cNvSpPr txBox="1"/>
          <p:nvPr/>
        </p:nvSpPr>
        <p:spPr>
          <a:xfrm>
            <a:off x="910087" y="5880492"/>
            <a:ext cx="3416154" cy="369332"/>
          </a:xfrm>
          <a:prstGeom prst="rect">
            <a:avLst/>
          </a:prstGeom>
          <a:noFill/>
        </p:spPr>
        <p:txBody>
          <a:bodyPr wrap="square" rtlCol="0">
            <a:spAutoFit/>
          </a:bodyPr>
          <a:lstStyle/>
          <a:p>
            <a:r>
              <a:rPr lang="nl-NL" b="1" dirty="0">
                <a:solidFill>
                  <a:srgbClr val="FFFF00"/>
                </a:solidFill>
              </a:rPr>
              <a:t>Hoofdstuk 11</a:t>
            </a:r>
          </a:p>
        </p:txBody>
      </p:sp>
      <p:cxnSp>
        <p:nvCxnSpPr>
          <p:cNvPr id="8" name="Rechte verbindingslijn 7">
            <a:extLst>
              <a:ext uri="{FF2B5EF4-FFF2-40B4-BE49-F238E27FC236}">
                <a16:creationId xmlns:a16="http://schemas.microsoft.com/office/drawing/2014/main" id="{62772083-E370-42C0-9000-6AF71F6E6765}"/>
              </a:ext>
            </a:extLst>
          </p:cNvPr>
          <p:cNvCxnSpPr/>
          <p:nvPr/>
        </p:nvCxnSpPr>
        <p:spPr>
          <a:xfrm>
            <a:off x="4454554" y="1915192"/>
            <a:ext cx="0" cy="181790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2AE9C519-4972-48AB-89B0-27BBD0AE0CAB}"/>
              </a:ext>
            </a:extLst>
          </p:cNvPr>
          <p:cNvPicPr>
            <a:picLocks noChangeAspect="1"/>
          </p:cNvPicPr>
          <p:nvPr/>
        </p:nvPicPr>
        <p:blipFill>
          <a:blip r:embed="rId2"/>
          <a:stretch>
            <a:fillRect/>
          </a:stretch>
        </p:blipFill>
        <p:spPr>
          <a:xfrm>
            <a:off x="838200" y="1716538"/>
            <a:ext cx="3082982" cy="3874786"/>
          </a:xfrm>
          <a:prstGeom prst="rect">
            <a:avLst/>
          </a:prstGeom>
        </p:spPr>
      </p:pic>
    </p:spTree>
    <p:extLst>
      <p:ext uri="{BB962C8B-B14F-4D97-AF65-F5344CB8AC3E}">
        <p14:creationId xmlns:p14="http://schemas.microsoft.com/office/powerpoint/2010/main" val="3195782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8539" y="381507"/>
            <a:ext cx="7773670"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Het</a:t>
            </a:r>
            <a:r>
              <a:rPr sz="2800" spc="-10" dirty="0">
                <a:solidFill>
                  <a:srgbClr val="FFFFFF"/>
                </a:solidFill>
              </a:rPr>
              <a:t> </a:t>
            </a:r>
            <a:r>
              <a:rPr sz="2800" dirty="0">
                <a:solidFill>
                  <a:srgbClr val="FFFFFF"/>
                </a:solidFill>
              </a:rPr>
              <a:t>Mitochondrium,</a:t>
            </a:r>
            <a:endParaRPr sz="2800"/>
          </a:p>
          <a:p>
            <a:pPr marL="12700">
              <a:lnSpc>
                <a:spcPts val="3190"/>
              </a:lnSpc>
            </a:pPr>
            <a:r>
              <a:rPr sz="2800" dirty="0">
                <a:solidFill>
                  <a:srgbClr val="FFFF00"/>
                </a:solidFill>
              </a:rPr>
              <a:t>Energie halen uit covalente bindingen van</a:t>
            </a:r>
            <a:r>
              <a:rPr sz="2800" spc="15" dirty="0">
                <a:solidFill>
                  <a:srgbClr val="FFFF00"/>
                </a:solidFill>
              </a:rPr>
              <a:t> </a:t>
            </a:r>
            <a:r>
              <a:rPr sz="2800" spc="-20" dirty="0">
                <a:solidFill>
                  <a:srgbClr val="FFFF00"/>
                </a:solidFill>
              </a:rPr>
              <a:t>suiker.</a:t>
            </a:r>
            <a:endParaRPr sz="2800"/>
          </a:p>
        </p:txBody>
      </p:sp>
      <p:sp>
        <p:nvSpPr>
          <p:cNvPr id="3" name="object 3"/>
          <p:cNvSpPr txBox="1"/>
          <p:nvPr/>
        </p:nvSpPr>
        <p:spPr>
          <a:xfrm>
            <a:off x="939546" y="6041897"/>
            <a:ext cx="7957184" cy="647700"/>
          </a:xfrm>
          <a:prstGeom prst="rect">
            <a:avLst/>
          </a:prstGeom>
          <a:solidFill>
            <a:srgbClr val="FFFFFF"/>
          </a:solidFill>
        </p:spPr>
        <p:txBody>
          <a:bodyPr vert="horz" wrap="square" lIns="0" tIns="36195" rIns="0" bIns="0" rtlCol="0">
            <a:spAutoFit/>
          </a:bodyPr>
          <a:lstStyle/>
          <a:p>
            <a:pPr marL="91440" marR="1536065">
              <a:lnSpc>
                <a:spcPts val="1939"/>
              </a:lnSpc>
              <a:spcBef>
                <a:spcPts val="285"/>
              </a:spcBef>
            </a:pPr>
            <a:r>
              <a:rPr sz="1800" u="sng" spc="-10" dirty="0">
                <a:solidFill>
                  <a:srgbClr val="0462C1"/>
                </a:solidFill>
                <a:uFill>
                  <a:solidFill>
                    <a:srgbClr val="0462C1"/>
                  </a:solidFill>
                </a:uFill>
                <a:latin typeface="Carlito"/>
                <a:cs typeface="Carlito"/>
                <a:hlinkClick r:id="rId2"/>
              </a:rPr>
              <a:t>https://www.nature.com/scitable/ebooks/cell-biology-for-seminars- </a:t>
            </a:r>
            <a:r>
              <a:rPr sz="1800" spc="-10" dirty="0">
                <a:solidFill>
                  <a:srgbClr val="0462C1"/>
                </a:solidFill>
                <a:latin typeface="Carlito"/>
                <a:cs typeface="Carlito"/>
                <a:hlinkClick r:id="rId2"/>
              </a:rPr>
              <a:t> </a:t>
            </a:r>
            <a:r>
              <a:rPr sz="1800" u="sng" spc="-5" dirty="0">
                <a:solidFill>
                  <a:srgbClr val="0462C1"/>
                </a:solidFill>
                <a:uFill>
                  <a:solidFill>
                    <a:srgbClr val="0462C1"/>
                  </a:solidFill>
                </a:uFill>
                <a:latin typeface="Carlito"/>
                <a:cs typeface="Carlito"/>
                <a:hlinkClick r:id="rId2"/>
              </a:rPr>
              <a:t>14760004/122995200</a:t>
            </a:r>
            <a:endParaRPr sz="1800">
              <a:latin typeface="Carlito"/>
              <a:cs typeface="Carlito"/>
            </a:endParaRPr>
          </a:p>
        </p:txBody>
      </p:sp>
      <p:sp>
        <p:nvSpPr>
          <p:cNvPr id="4" name="object 4"/>
          <p:cNvSpPr/>
          <p:nvPr/>
        </p:nvSpPr>
        <p:spPr>
          <a:xfrm>
            <a:off x="939546" y="1475994"/>
            <a:ext cx="7949946" cy="441121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9172447" y="2406396"/>
            <a:ext cx="2111375" cy="848360"/>
          </a:xfrm>
          <a:prstGeom prst="rect">
            <a:avLst/>
          </a:prstGeom>
        </p:spPr>
        <p:txBody>
          <a:bodyPr vert="horz" wrap="square" lIns="0" tIns="12700" rIns="0" bIns="0" rtlCol="0">
            <a:spAutoFit/>
          </a:bodyPr>
          <a:lstStyle/>
          <a:p>
            <a:pPr marL="12700" marR="5080">
              <a:lnSpc>
                <a:spcPct val="100000"/>
              </a:lnSpc>
              <a:spcBef>
                <a:spcPts val="100"/>
              </a:spcBef>
            </a:pPr>
            <a:r>
              <a:rPr sz="1800" spc="-10" dirty="0">
                <a:solidFill>
                  <a:srgbClr val="FFFFFF"/>
                </a:solidFill>
                <a:latin typeface="Carlito"/>
                <a:cs typeface="Carlito"/>
              </a:rPr>
              <a:t>Energie </a:t>
            </a:r>
            <a:r>
              <a:rPr sz="1800" spc="-15" dirty="0">
                <a:solidFill>
                  <a:srgbClr val="FFFFFF"/>
                </a:solidFill>
                <a:latin typeface="Carlito"/>
                <a:cs typeface="Carlito"/>
              </a:rPr>
              <a:t>wordt  overgedragen </a:t>
            </a:r>
            <a:r>
              <a:rPr sz="1800" spc="-5" dirty="0">
                <a:solidFill>
                  <a:srgbClr val="FFFFFF"/>
                </a:solidFill>
                <a:latin typeface="Carlito"/>
                <a:cs typeface="Carlito"/>
              </a:rPr>
              <a:t>op </a:t>
            </a:r>
            <a:r>
              <a:rPr sz="1800" dirty="0">
                <a:solidFill>
                  <a:srgbClr val="FFFFFF"/>
                </a:solidFill>
                <a:latin typeface="Carlito"/>
                <a:cs typeface="Carlito"/>
              </a:rPr>
              <a:t>een  </a:t>
            </a:r>
            <a:r>
              <a:rPr sz="1800" spc="-5" dirty="0">
                <a:solidFill>
                  <a:srgbClr val="FFFFFF"/>
                </a:solidFill>
                <a:latin typeface="Carlito"/>
                <a:cs typeface="Carlito"/>
              </a:rPr>
              <a:t>andere binding, </a:t>
            </a:r>
            <a:r>
              <a:rPr sz="1800" dirty="0">
                <a:solidFill>
                  <a:srgbClr val="FFFFFF"/>
                </a:solidFill>
                <a:latin typeface="Carlito"/>
                <a:cs typeface="Carlito"/>
              </a:rPr>
              <a:t>in</a:t>
            </a:r>
            <a:r>
              <a:rPr sz="1800" spc="-5" dirty="0">
                <a:solidFill>
                  <a:srgbClr val="FFFFFF"/>
                </a:solidFill>
                <a:latin typeface="Carlito"/>
                <a:cs typeface="Carlito"/>
              </a:rPr>
              <a:t> </a:t>
            </a:r>
            <a:r>
              <a:rPr sz="1800" spc="-50" dirty="0">
                <a:solidFill>
                  <a:srgbClr val="FFFF00"/>
                </a:solidFill>
                <a:latin typeface="Carlito"/>
                <a:cs typeface="Carlito"/>
              </a:rPr>
              <a:t>ATP</a:t>
            </a:r>
            <a:endParaRPr sz="1800">
              <a:latin typeface="Carlito"/>
              <a:cs typeface="Carli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5373370" cy="836930"/>
          </a:xfrm>
          <a:prstGeom prst="rect">
            <a:avLst/>
          </a:prstGeom>
        </p:spPr>
        <p:txBody>
          <a:bodyPr vert="horz" wrap="square" lIns="0" tIns="12700" rIns="0" bIns="0" rtlCol="0">
            <a:spAutoFit/>
          </a:bodyPr>
          <a:lstStyle/>
          <a:p>
            <a:pPr marL="12700">
              <a:lnSpc>
                <a:spcPts val="3190"/>
              </a:lnSpc>
              <a:spcBef>
                <a:spcPts val="100"/>
              </a:spcBef>
            </a:pPr>
            <a:r>
              <a:rPr sz="2800" spc="-75" dirty="0">
                <a:solidFill>
                  <a:srgbClr val="FFFFFF"/>
                </a:solidFill>
              </a:rPr>
              <a:t>ATP </a:t>
            </a:r>
            <a:r>
              <a:rPr sz="2800" dirty="0">
                <a:solidFill>
                  <a:srgbClr val="FFFFFF"/>
                </a:solidFill>
              </a:rPr>
              <a:t>kan energie</a:t>
            </a:r>
            <a:r>
              <a:rPr sz="2800" spc="5" dirty="0">
                <a:solidFill>
                  <a:srgbClr val="FFFFFF"/>
                </a:solidFill>
              </a:rPr>
              <a:t> </a:t>
            </a:r>
            <a:r>
              <a:rPr sz="2800" dirty="0">
                <a:solidFill>
                  <a:srgbClr val="FFFFFF"/>
                </a:solidFill>
              </a:rPr>
              <a:t>opslaan</a:t>
            </a:r>
            <a:endParaRPr sz="2800"/>
          </a:p>
          <a:p>
            <a:pPr marL="12700">
              <a:lnSpc>
                <a:spcPts val="3190"/>
              </a:lnSpc>
            </a:pPr>
            <a:r>
              <a:rPr sz="2800" dirty="0">
                <a:solidFill>
                  <a:srgbClr val="FFFFFF"/>
                </a:solidFill>
              </a:rPr>
              <a:t>in speciale binding, als</a:t>
            </a:r>
            <a:r>
              <a:rPr sz="2800" spc="-60" dirty="0">
                <a:solidFill>
                  <a:srgbClr val="FFFFFF"/>
                </a:solidFill>
              </a:rPr>
              <a:t> </a:t>
            </a:r>
            <a:r>
              <a:rPr sz="2800" dirty="0">
                <a:solidFill>
                  <a:srgbClr val="FFFF00"/>
                </a:solidFill>
              </a:rPr>
              <a:t>springveer</a:t>
            </a:r>
            <a:endParaRPr sz="2800"/>
          </a:p>
        </p:txBody>
      </p:sp>
      <p:sp>
        <p:nvSpPr>
          <p:cNvPr id="3" name="object 3"/>
          <p:cNvSpPr/>
          <p:nvPr/>
        </p:nvSpPr>
        <p:spPr>
          <a:xfrm>
            <a:off x="887730" y="1815845"/>
            <a:ext cx="5614416" cy="295579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887730" y="5561838"/>
            <a:ext cx="5614670" cy="647065"/>
          </a:xfrm>
          <a:prstGeom prst="rect">
            <a:avLst/>
          </a:prstGeom>
          <a:solidFill>
            <a:srgbClr val="E7E6E6"/>
          </a:solidFill>
        </p:spPr>
        <p:txBody>
          <a:bodyPr vert="horz" wrap="square" lIns="0" tIns="31750" rIns="0" bIns="0" rtlCol="0">
            <a:spAutoFit/>
          </a:bodyPr>
          <a:lstStyle/>
          <a:p>
            <a:pPr marL="90805" marR="762635">
              <a:lnSpc>
                <a:spcPct val="100000"/>
              </a:lnSpc>
              <a:spcBef>
                <a:spcPts val="250"/>
              </a:spcBef>
            </a:pPr>
            <a:r>
              <a:rPr sz="1800" u="sng" spc="-15" dirty="0">
                <a:solidFill>
                  <a:srgbClr val="0462C1"/>
                </a:solidFill>
                <a:uFill>
                  <a:solidFill>
                    <a:srgbClr val="0462C1"/>
                  </a:solidFill>
                </a:uFill>
                <a:latin typeface="Carlito"/>
                <a:cs typeface="Carlito"/>
                <a:hlinkClick r:id="rId3"/>
              </a:rPr>
              <a:t>https://www.youtube.com/watch?v=PK6HmIe2EAg </a:t>
            </a:r>
            <a:r>
              <a:rPr sz="1800" spc="-15" dirty="0">
                <a:solidFill>
                  <a:srgbClr val="0462C1"/>
                </a:solidFill>
                <a:latin typeface="Carlito"/>
                <a:cs typeface="Carlito"/>
              </a:rPr>
              <a:t> </a:t>
            </a:r>
            <a:r>
              <a:rPr sz="1800" u="sng" spc="-10" dirty="0">
                <a:solidFill>
                  <a:srgbClr val="0462C1"/>
                </a:solidFill>
                <a:uFill>
                  <a:solidFill>
                    <a:srgbClr val="0462C1"/>
                  </a:solidFill>
                </a:uFill>
                <a:latin typeface="Carlito"/>
                <a:cs typeface="Carlito"/>
                <a:hlinkClick r:id="rId4"/>
              </a:rPr>
              <a:t>https://youtu.be/_bPFKDdWlCg</a:t>
            </a:r>
            <a:endParaRPr sz="1800">
              <a:latin typeface="Carlito"/>
              <a:cs typeface="Carlito"/>
            </a:endParaRPr>
          </a:p>
        </p:txBody>
      </p:sp>
      <p:sp>
        <p:nvSpPr>
          <p:cNvPr id="5" name="object 5"/>
          <p:cNvSpPr/>
          <p:nvPr/>
        </p:nvSpPr>
        <p:spPr>
          <a:xfrm>
            <a:off x="7477506" y="1815845"/>
            <a:ext cx="2596133" cy="1780793"/>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7059421" y="3740404"/>
            <a:ext cx="425767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FFFF00"/>
                </a:solidFill>
                <a:latin typeface="Carlito"/>
                <a:cs typeface="Carlito"/>
              </a:rPr>
              <a:t>Elk </a:t>
            </a:r>
            <a:r>
              <a:rPr sz="1800" spc="-10" dirty="0">
                <a:solidFill>
                  <a:srgbClr val="FFFFFF"/>
                </a:solidFill>
                <a:latin typeface="Carlito"/>
                <a:cs typeface="Carlito"/>
              </a:rPr>
              <a:t>proces </a:t>
            </a:r>
            <a:r>
              <a:rPr sz="1800" dirty="0">
                <a:solidFill>
                  <a:srgbClr val="FFFFFF"/>
                </a:solidFill>
                <a:latin typeface="Carlito"/>
                <a:cs typeface="Carlito"/>
              </a:rPr>
              <a:t>in </a:t>
            </a:r>
            <a:r>
              <a:rPr sz="1800" spc="-5" dirty="0">
                <a:solidFill>
                  <a:srgbClr val="FFFFFF"/>
                </a:solidFill>
                <a:latin typeface="Carlito"/>
                <a:cs typeface="Carlito"/>
              </a:rPr>
              <a:t>de </a:t>
            </a:r>
            <a:r>
              <a:rPr sz="1800" spc="-15" dirty="0">
                <a:solidFill>
                  <a:srgbClr val="FFFFFF"/>
                </a:solidFill>
                <a:latin typeface="Carlito"/>
                <a:cs typeface="Carlito"/>
              </a:rPr>
              <a:t>dierlijke </a:t>
            </a:r>
            <a:r>
              <a:rPr sz="1800" dirty="0">
                <a:solidFill>
                  <a:srgbClr val="FFFFFF"/>
                </a:solidFill>
                <a:latin typeface="Carlito"/>
                <a:cs typeface="Carlito"/>
              </a:rPr>
              <a:t>cel </a:t>
            </a:r>
            <a:r>
              <a:rPr sz="1800" spc="-10" dirty="0">
                <a:solidFill>
                  <a:srgbClr val="FFFFFF"/>
                </a:solidFill>
                <a:latin typeface="Carlito"/>
                <a:cs typeface="Carlito"/>
              </a:rPr>
              <a:t>dat </a:t>
            </a:r>
            <a:r>
              <a:rPr sz="1800" spc="-5" dirty="0">
                <a:solidFill>
                  <a:srgbClr val="FFFFFF"/>
                </a:solidFill>
                <a:latin typeface="Carlito"/>
                <a:cs typeface="Carlito"/>
              </a:rPr>
              <a:t>energie nodig  </a:t>
            </a:r>
            <a:r>
              <a:rPr sz="1800" spc="-10" dirty="0">
                <a:solidFill>
                  <a:srgbClr val="FFFFFF"/>
                </a:solidFill>
                <a:latin typeface="Carlito"/>
                <a:cs typeface="Carlito"/>
              </a:rPr>
              <a:t>heeft </a:t>
            </a:r>
            <a:r>
              <a:rPr sz="1800" spc="-5" dirty="0">
                <a:solidFill>
                  <a:srgbClr val="FFFFFF"/>
                </a:solidFill>
                <a:latin typeface="Carlito"/>
                <a:cs typeface="Carlito"/>
              </a:rPr>
              <a:t>gebruikt daarvoor</a:t>
            </a:r>
            <a:r>
              <a:rPr sz="1800" spc="25" dirty="0">
                <a:solidFill>
                  <a:srgbClr val="FFFFFF"/>
                </a:solidFill>
                <a:latin typeface="Carlito"/>
                <a:cs typeface="Carlito"/>
              </a:rPr>
              <a:t> </a:t>
            </a:r>
            <a:r>
              <a:rPr sz="1800" spc="-95" dirty="0">
                <a:solidFill>
                  <a:srgbClr val="FFFFFF"/>
                </a:solidFill>
                <a:latin typeface="Carlito"/>
                <a:cs typeface="Carlito"/>
              </a:rPr>
              <a:t>ATP.</a:t>
            </a:r>
            <a:endParaRPr sz="1800">
              <a:latin typeface="Carlito"/>
              <a:cs typeface="Carlito"/>
            </a:endParaRPr>
          </a:p>
        </p:txBody>
      </p:sp>
      <p:sp>
        <p:nvSpPr>
          <p:cNvPr id="7" name="object 7"/>
          <p:cNvSpPr txBox="1"/>
          <p:nvPr/>
        </p:nvSpPr>
        <p:spPr>
          <a:xfrm>
            <a:off x="7059421" y="4563364"/>
            <a:ext cx="4281805" cy="1671320"/>
          </a:xfrm>
          <a:prstGeom prst="rect">
            <a:avLst/>
          </a:prstGeom>
        </p:spPr>
        <p:txBody>
          <a:bodyPr vert="horz" wrap="square" lIns="0" tIns="12700" rIns="0" bIns="0" rtlCol="0">
            <a:spAutoFit/>
          </a:bodyPr>
          <a:lstStyle/>
          <a:p>
            <a:pPr marL="12700" marR="346710">
              <a:lnSpc>
                <a:spcPct val="100000"/>
              </a:lnSpc>
              <a:spcBef>
                <a:spcPts val="100"/>
              </a:spcBef>
            </a:pPr>
            <a:r>
              <a:rPr sz="1800" spc="-270" dirty="0">
                <a:solidFill>
                  <a:srgbClr val="FFFFFF"/>
                </a:solidFill>
                <a:latin typeface="Arial"/>
                <a:cs typeface="Arial"/>
              </a:rPr>
              <a:t>ATP </a:t>
            </a:r>
            <a:r>
              <a:rPr sz="1800" spc="-35" dirty="0">
                <a:solidFill>
                  <a:srgbClr val="FFFFFF"/>
                </a:solidFill>
                <a:latin typeface="Arial"/>
                <a:cs typeface="Arial"/>
              </a:rPr>
              <a:t>heeft </a:t>
            </a:r>
            <a:r>
              <a:rPr sz="1800" spc="-90" dirty="0">
                <a:solidFill>
                  <a:srgbClr val="FFFFFF"/>
                </a:solidFill>
                <a:latin typeface="Arial"/>
                <a:cs typeface="Arial"/>
              </a:rPr>
              <a:t>3 </a:t>
            </a:r>
            <a:r>
              <a:rPr sz="1800" spc="-165" dirty="0">
                <a:solidFill>
                  <a:srgbClr val="FFFFFF"/>
                </a:solidFill>
                <a:latin typeface="Arial"/>
                <a:cs typeface="Arial"/>
              </a:rPr>
              <a:t>P’s </a:t>
            </a:r>
            <a:r>
              <a:rPr sz="1800" spc="-10" dirty="0">
                <a:solidFill>
                  <a:srgbClr val="FFFFFF"/>
                </a:solidFill>
                <a:latin typeface="Arial"/>
                <a:cs typeface="Arial"/>
              </a:rPr>
              <a:t>(</a:t>
            </a:r>
            <a:r>
              <a:rPr sz="1800" spc="-10" dirty="0">
                <a:solidFill>
                  <a:srgbClr val="FFFF00"/>
                </a:solidFill>
                <a:latin typeface="Carlito"/>
                <a:cs typeface="Carlito"/>
              </a:rPr>
              <a:t>A</a:t>
            </a:r>
            <a:r>
              <a:rPr sz="1800" spc="-10" dirty="0">
                <a:solidFill>
                  <a:srgbClr val="FFFFFF"/>
                </a:solidFill>
                <a:latin typeface="Carlito"/>
                <a:cs typeface="Carlito"/>
              </a:rPr>
              <a:t>denosine </a:t>
            </a:r>
            <a:r>
              <a:rPr sz="1800" spc="-40" dirty="0">
                <a:solidFill>
                  <a:srgbClr val="FFFF00"/>
                </a:solidFill>
                <a:latin typeface="Carlito"/>
                <a:cs typeface="Carlito"/>
              </a:rPr>
              <a:t>T</a:t>
            </a:r>
            <a:r>
              <a:rPr sz="1800" spc="-40" dirty="0">
                <a:solidFill>
                  <a:srgbClr val="FFFFFF"/>
                </a:solidFill>
                <a:latin typeface="Carlito"/>
                <a:cs typeface="Carlito"/>
              </a:rPr>
              <a:t>ri </a:t>
            </a:r>
            <a:r>
              <a:rPr sz="1800" spc="-10" dirty="0">
                <a:solidFill>
                  <a:srgbClr val="FFFF00"/>
                </a:solidFill>
                <a:latin typeface="Carlito"/>
                <a:cs typeface="Carlito"/>
              </a:rPr>
              <a:t>P</a:t>
            </a:r>
            <a:r>
              <a:rPr sz="1800" spc="-10" dirty="0">
                <a:solidFill>
                  <a:srgbClr val="FFFFFF"/>
                </a:solidFill>
                <a:latin typeface="Carlito"/>
                <a:cs typeface="Carlito"/>
              </a:rPr>
              <a:t>hosphate).  </a:t>
            </a:r>
            <a:r>
              <a:rPr sz="1800" dirty="0">
                <a:solidFill>
                  <a:srgbClr val="FFFFFF"/>
                </a:solidFill>
                <a:latin typeface="Carlito"/>
                <a:cs typeface="Carlito"/>
              </a:rPr>
              <a:t>1 </a:t>
            </a:r>
            <a:r>
              <a:rPr sz="1800" spc="-5" dirty="0">
                <a:solidFill>
                  <a:srgbClr val="FFFFFF"/>
                </a:solidFill>
                <a:latin typeface="Carlito"/>
                <a:cs typeface="Carlito"/>
              </a:rPr>
              <a:t>daarvan </a:t>
            </a:r>
            <a:r>
              <a:rPr sz="1800" spc="-10" dirty="0">
                <a:solidFill>
                  <a:srgbClr val="FFFFFF"/>
                </a:solidFill>
                <a:latin typeface="Carlito"/>
                <a:cs typeface="Carlito"/>
              </a:rPr>
              <a:t>splitst af </a:t>
            </a:r>
            <a:r>
              <a:rPr sz="1800" dirty="0">
                <a:solidFill>
                  <a:srgbClr val="FFFFFF"/>
                </a:solidFill>
                <a:latin typeface="Carlito"/>
                <a:cs typeface="Carlito"/>
              </a:rPr>
              <a:t>en </a:t>
            </a:r>
            <a:r>
              <a:rPr sz="1800" spc="-5" dirty="0">
                <a:solidFill>
                  <a:srgbClr val="FFFFFF"/>
                </a:solidFill>
                <a:latin typeface="Carlito"/>
                <a:cs typeface="Carlito"/>
              </a:rPr>
              <a:t>bindt </a:t>
            </a:r>
            <a:r>
              <a:rPr sz="1800" dirty="0">
                <a:solidFill>
                  <a:srgbClr val="FFFFFF"/>
                </a:solidFill>
                <a:latin typeface="Carlito"/>
                <a:cs typeface="Carlito"/>
              </a:rPr>
              <a:t>aan een</a:t>
            </a:r>
            <a:r>
              <a:rPr sz="1800" spc="15" dirty="0">
                <a:solidFill>
                  <a:srgbClr val="FFFFFF"/>
                </a:solidFill>
                <a:latin typeface="Carlito"/>
                <a:cs typeface="Carlito"/>
              </a:rPr>
              <a:t> </a:t>
            </a:r>
            <a:r>
              <a:rPr sz="1800" dirty="0">
                <a:solidFill>
                  <a:srgbClr val="FFFFFF"/>
                </a:solidFill>
                <a:latin typeface="Carlito"/>
                <a:cs typeface="Carlito"/>
              </a:rPr>
              <a:t>eiwit</a:t>
            </a:r>
            <a:endParaRPr sz="1800">
              <a:latin typeface="Carlito"/>
              <a:cs typeface="Carlito"/>
            </a:endParaRPr>
          </a:p>
          <a:p>
            <a:pPr marL="12700" marR="5080">
              <a:lnSpc>
                <a:spcPct val="100000"/>
              </a:lnSpc>
            </a:pPr>
            <a:r>
              <a:rPr sz="1800" spc="-5" dirty="0">
                <a:solidFill>
                  <a:srgbClr val="FFFFFF"/>
                </a:solidFill>
                <a:latin typeface="Carlito"/>
                <a:cs typeface="Carlito"/>
              </a:rPr>
              <a:t>(en </a:t>
            </a:r>
            <a:r>
              <a:rPr sz="1800" spc="-10" dirty="0">
                <a:solidFill>
                  <a:srgbClr val="FFFFFF"/>
                </a:solidFill>
                <a:latin typeface="Carlito"/>
                <a:cs typeface="Carlito"/>
              </a:rPr>
              <a:t>neemt </a:t>
            </a:r>
            <a:r>
              <a:rPr sz="1800" spc="-5" dirty="0">
                <a:solidFill>
                  <a:srgbClr val="FFFFFF"/>
                </a:solidFill>
                <a:latin typeface="Carlito"/>
                <a:cs typeface="Carlito"/>
              </a:rPr>
              <a:t>de energie </a:t>
            </a:r>
            <a:r>
              <a:rPr sz="1800" dirty="0">
                <a:solidFill>
                  <a:srgbClr val="FFFFFF"/>
                </a:solidFill>
                <a:latin typeface="Carlito"/>
                <a:cs typeface="Carlito"/>
              </a:rPr>
              <a:t>mee </a:t>
            </a:r>
            <a:r>
              <a:rPr sz="1800" spc="-5" dirty="0">
                <a:solidFill>
                  <a:srgbClr val="FFFFFF"/>
                </a:solidFill>
                <a:latin typeface="Carlito"/>
                <a:cs typeface="Carlito"/>
              </a:rPr>
              <a:t>om </a:t>
            </a:r>
            <a:r>
              <a:rPr sz="1800" dirty="0">
                <a:solidFill>
                  <a:srgbClr val="FFFFFF"/>
                </a:solidFill>
                <a:latin typeface="Carlito"/>
                <a:cs typeface="Carlito"/>
              </a:rPr>
              <a:t>dit eiwit </a:t>
            </a:r>
            <a:r>
              <a:rPr sz="1800" spc="-5" dirty="0">
                <a:solidFill>
                  <a:srgbClr val="FFFFFF"/>
                </a:solidFill>
                <a:latin typeface="Carlito"/>
                <a:cs typeface="Carlito"/>
              </a:rPr>
              <a:t>iets </a:t>
            </a:r>
            <a:r>
              <a:rPr sz="1800" spc="-15" dirty="0">
                <a:solidFill>
                  <a:srgbClr val="FFFFFF"/>
                </a:solidFill>
                <a:latin typeface="Carlito"/>
                <a:cs typeface="Carlito"/>
              </a:rPr>
              <a:t>te  </a:t>
            </a:r>
            <a:r>
              <a:rPr sz="1800" spc="-10" dirty="0">
                <a:solidFill>
                  <a:srgbClr val="FFFFFF"/>
                </a:solidFill>
                <a:latin typeface="Carlito"/>
                <a:cs typeface="Carlito"/>
              </a:rPr>
              <a:t>laten </a:t>
            </a:r>
            <a:r>
              <a:rPr sz="1800" spc="-5" dirty="0">
                <a:solidFill>
                  <a:srgbClr val="FFFFFF"/>
                </a:solidFill>
                <a:latin typeface="Carlito"/>
                <a:cs typeface="Carlito"/>
              </a:rPr>
              <a:t>doen) =&gt; </a:t>
            </a:r>
            <a:r>
              <a:rPr sz="1800" dirty="0">
                <a:solidFill>
                  <a:srgbClr val="FFFFFF"/>
                </a:solidFill>
                <a:latin typeface="Carlito"/>
                <a:cs typeface="Carlito"/>
              </a:rPr>
              <a:t>ADP</a:t>
            </a:r>
            <a:r>
              <a:rPr sz="1800" spc="55" dirty="0">
                <a:solidFill>
                  <a:srgbClr val="FFFFFF"/>
                </a:solidFill>
                <a:latin typeface="Carlito"/>
                <a:cs typeface="Carlito"/>
              </a:rPr>
              <a:t> </a:t>
            </a:r>
            <a:r>
              <a:rPr sz="1800" spc="-10" dirty="0">
                <a:solidFill>
                  <a:srgbClr val="FFFFFF"/>
                </a:solidFill>
                <a:latin typeface="Carlito"/>
                <a:cs typeface="Carlito"/>
              </a:rPr>
              <a:t>(</a:t>
            </a:r>
            <a:r>
              <a:rPr sz="1800" spc="-10" dirty="0">
                <a:solidFill>
                  <a:srgbClr val="FFFF00"/>
                </a:solidFill>
                <a:latin typeface="Carlito"/>
                <a:cs typeface="Carlito"/>
              </a:rPr>
              <a:t>D</a:t>
            </a:r>
            <a:r>
              <a:rPr sz="1800" spc="-10" dirty="0">
                <a:solidFill>
                  <a:srgbClr val="FFFFFF"/>
                </a:solidFill>
                <a:latin typeface="Carlito"/>
                <a:cs typeface="Carlito"/>
              </a:rPr>
              <a:t>iphosphate).</a:t>
            </a:r>
            <a:endParaRPr sz="1800">
              <a:latin typeface="Carlito"/>
              <a:cs typeface="Carlito"/>
            </a:endParaRPr>
          </a:p>
          <a:p>
            <a:pPr marL="12700" marR="237490">
              <a:lnSpc>
                <a:spcPct val="100000"/>
              </a:lnSpc>
            </a:pPr>
            <a:r>
              <a:rPr sz="1800" dirty="0">
                <a:solidFill>
                  <a:srgbClr val="FFFFFF"/>
                </a:solidFill>
                <a:latin typeface="Carlito"/>
                <a:cs typeface="Carlito"/>
              </a:rPr>
              <a:t>In </a:t>
            </a:r>
            <a:r>
              <a:rPr sz="1800" spc="-5" dirty="0">
                <a:solidFill>
                  <a:srgbClr val="FFFFFF"/>
                </a:solidFill>
                <a:latin typeface="Carlito"/>
                <a:cs typeface="Carlito"/>
              </a:rPr>
              <a:t>mitochondrium </a:t>
            </a:r>
            <a:r>
              <a:rPr sz="1800" spc="-15" dirty="0">
                <a:solidFill>
                  <a:srgbClr val="FFFFFF"/>
                </a:solidFill>
                <a:latin typeface="Carlito"/>
                <a:cs typeface="Carlito"/>
              </a:rPr>
              <a:t>wordt </a:t>
            </a:r>
            <a:r>
              <a:rPr sz="1800" spc="-10" dirty="0">
                <a:solidFill>
                  <a:srgbClr val="FFFFFF"/>
                </a:solidFill>
                <a:latin typeface="Carlito"/>
                <a:cs typeface="Carlito"/>
              </a:rPr>
              <a:t>van </a:t>
            </a:r>
            <a:r>
              <a:rPr sz="1800" dirty="0">
                <a:solidFill>
                  <a:srgbClr val="FFFFFF"/>
                </a:solidFill>
                <a:latin typeface="Carlito"/>
                <a:cs typeface="Carlito"/>
              </a:rPr>
              <a:t>ADP </a:t>
            </a:r>
            <a:r>
              <a:rPr sz="1800" spc="-10" dirty="0">
                <a:solidFill>
                  <a:srgbClr val="FFFFFF"/>
                </a:solidFill>
                <a:latin typeface="Carlito"/>
                <a:cs typeface="Carlito"/>
              </a:rPr>
              <a:t>weer </a:t>
            </a:r>
            <a:r>
              <a:rPr sz="1800" spc="-50" dirty="0">
                <a:solidFill>
                  <a:srgbClr val="FFFFFF"/>
                </a:solidFill>
                <a:latin typeface="Carlito"/>
                <a:cs typeface="Carlito"/>
              </a:rPr>
              <a:t>ATP  </a:t>
            </a:r>
            <a:r>
              <a:rPr sz="1800" spc="-5" dirty="0">
                <a:solidFill>
                  <a:srgbClr val="FFFFFF"/>
                </a:solidFill>
                <a:latin typeface="Carlito"/>
                <a:cs typeface="Carlito"/>
              </a:rPr>
              <a:t>gemaakt.</a:t>
            </a:r>
            <a:endParaRPr sz="1800">
              <a:latin typeface="Carlito"/>
              <a:cs typeface="Carlito"/>
            </a:endParaRPr>
          </a:p>
        </p:txBody>
      </p:sp>
    </p:spTree>
    <p:extLst>
      <p:ext uri="{BB962C8B-B14F-4D97-AF65-F5344CB8AC3E}">
        <p14:creationId xmlns:p14="http://schemas.microsoft.com/office/powerpoint/2010/main" val="1938231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01419" y="572119"/>
            <a:ext cx="7741245" cy="423193"/>
          </a:xfrm>
          <a:prstGeom prst="rect">
            <a:avLst/>
          </a:prstGeom>
        </p:spPr>
        <p:txBody>
          <a:bodyPr vert="horz" wrap="square" lIns="0" tIns="12700" rIns="0" bIns="0" rtlCol="0">
            <a:spAutoFit/>
          </a:bodyPr>
          <a:lstStyle/>
          <a:p>
            <a:pPr marL="12700">
              <a:lnSpc>
                <a:spcPts val="3190"/>
              </a:lnSpc>
              <a:spcBef>
                <a:spcPts val="100"/>
              </a:spcBef>
            </a:pPr>
            <a:r>
              <a:rPr sz="2800" dirty="0" err="1">
                <a:solidFill>
                  <a:srgbClr val="FFFFFF"/>
                </a:solidFill>
              </a:rPr>
              <a:t>Elektronen</a:t>
            </a:r>
            <a:r>
              <a:rPr sz="2800" spc="-5" dirty="0">
                <a:solidFill>
                  <a:srgbClr val="FFFFFF"/>
                </a:solidFill>
              </a:rPr>
              <a:t> </a:t>
            </a:r>
            <a:r>
              <a:rPr sz="2800" dirty="0" err="1">
                <a:solidFill>
                  <a:srgbClr val="FFFFFF"/>
                </a:solidFill>
              </a:rPr>
              <a:t>schillen</a:t>
            </a:r>
            <a:r>
              <a:rPr lang="nl-NL" sz="2800" dirty="0">
                <a:solidFill>
                  <a:srgbClr val="FFFFFF"/>
                </a:solidFill>
              </a:rPr>
              <a:t> b</a:t>
            </a:r>
            <a:r>
              <a:rPr sz="2800" dirty="0" err="1">
                <a:solidFill>
                  <a:srgbClr val="FFFFFF"/>
                </a:solidFill>
              </a:rPr>
              <a:t>ij</a:t>
            </a:r>
            <a:r>
              <a:rPr sz="2800" dirty="0">
                <a:solidFill>
                  <a:srgbClr val="FFFFFF"/>
                </a:solidFill>
              </a:rPr>
              <a:t> biologisch belangrijke</a:t>
            </a:r>
            <a:r>
              <a:rPr sz="2800" spc="-45" dirty="0">
                <a:solidFill>
                  <a:srgbClr val="FFFFFF"/>
                </a:solidFill>
              </a:rPr>
              <a:t> </a:t>
            </a:r>
            <a:r>
              <a:rPr sz="2800" dirty="0">
                <a:solidFill>
                  <a:srgbClr val="FFFFFF"/>
                </a:solidFill>
              </a:rPr>
              <a:t>atomen</a:t>
            </a:r>
            <a:endParaRPr sz="2800" dirty="0"/>
          </a:p>
        </p:txBody>
      </p:sp>
      <p:sp>
        <p:nvSpPr>
          <p:cNvPr id="3" name="object 3"/>
          <p:cNvSpPr txBox="1"/>
          <p:nvPr/>
        </p:nvSpPr>
        <p:spPr>
          <a:xfrm>
            <a:off x="7647039" y="1772822"/>
            <a:ext cx="1960880" cy="3915410"/>
          </a:xfrm>
          <a:prstGeom prst="rect">
            <a:avLst/>
          </a:prstGeom>
        </p:spPr>
        <p:txBody>
          <a:bodyPr vert="horz" wrap="square" lIns="0" tIns="62230" rIns="0" bIns="0" rtlCol="0">
            <a:spAutoFit/>
          </a:bodyPr>
          <a:lstStyle/>
          <a:p>
            <a:pPr marL="12700" marR="507365">
              <a:lnSpc>
                <a:spcPts val="1630"/>
              </a:lnSpc>
              <a:spcBef>
                <a:spcPts val="490"/>
              </a:spcBef>
            </a:pPr>
            <a:r>
              <a:rPr sz="1700" spc="-5" dirty="0">
                <a:solidFill>
                  <a:srgbClr val="FFFFFF"/>
                </a:solidFill>
                <a:latin typeface="Arial"/>
                <a:cs typeface="Arial"/>
              </a:rPr>
              <a:t>Max 2 e in  binnenste</a:t>
            </a:r>
            <a:r>
              <a:rPr sz="1700" spc="-30" dirty="0">
                <a:solidFill>
                  <a:srgbClr val="FFFFFF"/>
                </a:solidFill>
                <a:latin typeface="Arial"/>
                <a:cs typeface="Arial"/>
              </a:rPr>
              <a:t> </a:t>
            </a:r>
            <a:r>
              <a:rPr sz="1700" dirty="0">
                <a:solidFill>
                  <a:srgbClr val="FFFFFF"/>
                </a:solidFill>
                <a:latin typeface="Arial"/>
                <a:cs typeface="Arial"/>
              </a:rPr>
              <a:t>schil</a:t>
            </a:r>
            <a:endParaRPr sz="1700" dirty="0">
              <a:latin typeface="Arial"/>
              <a:cs typeface="Arial"/>
            </a:endParaRPr>
          </a:p>
          <a:p>
            <a:pPr marL="12700" marR="568325">
              <a:lnSpc>
                <a:spcPts val="1630"/>
              </a:lnSpc>
              <a:spcBef>
                <a:spcPts val="1005"/>
              </a:spcBef>
            </a:pPr>
            <a:r>
              <a:rPr sz="1700" spc="-5" dirty="0">
                <a:solidFill>
                  <a:srgbClr val="FFFFFF"/>
                </a:solidFill>
                <a:latin typeface="Arial"/>
                <a:cs typeface="Arial"/>
              </a:rPr>
              <a:t>Max 8 e in  buitenste</a:t>
            </a:r>
            <a:r>
              <a:rPr sz="1700" spc="-40" dirty="0">
                <a:solidFill>
                  <a:srgbClr val="FFFFFF"/>
                </a:solidFill>
                <a:latin typeface="Arial"/>
                <a:cs typeface="Arial"/>
              </a:rPr>
              <a:t> </a:t>
            </a:r>
            <a:r>
              <a:rPr sz="1700" dirty="0">
                <a:solidFill>
                  <a:srgbClr val="FFFFFF"/>
                </a:solidFill>
                <a:latin typeface="Arial"/>
                <a:cs typeface="Arial"/>
              </a:rPr>
              <a:t>schil</a:t>
            </a:r>
            <a:endParaRPr sz="1700" dirty="0">
              <a:latin typeface="Arial"/>
              <a:cs typeface="Arial"/>
            </a:endParaRPr>
          </a:p>
          <a:p>
            <a:pPr marL="12700" marR="342265">
              <a:lnSpc>
                <a:spcPct val="257900"/>
              </a:lnSpc>
              <a:spcBef>
                <a:spcPts val="20"/>
              </a:spcBef>
            </a:pPr>
            <a:r>
              <a:rPr sz="1700" spc="-35" dirty="0">
                <a:solidFill>
                  <a:srgbClr val="FFFFFF"/>
                </a:solidFill>
                <a:latin typeface="Arial"/>
                <a:cs typeface="Arial"/>
              </a:rPr>
              <a:t>Vol </a:t>
            </a:r>
            <a:r>
              <a:rPr sz="1700" spc="-5" dirty="0">
                <a:solidFill>
                  <a:srgbClr val="FFFFFF"/>
                </a:solidFill>
                <a:latin typeface="Arial"/>
                <a:cs typeface="Arial"/>
              </a:rPr>
              <a:t>= edel = </a:t>
            </a:r>
            <a:r>
              <a:rPr sz="1700" spc="-5" dirty="0" err="1">
                <a:solidFill>
                  <a:srgbClr val="FFFFFF"/>
                </a:solidFill>
                <a:latin typeface="Arial"/>
                <a:cs typeface="Arial"/>
              </a:rPr>
              <a:t>saai</a:t>
            </a:r>
            <a:r>
              <a:rPr sz="1700" spc="-5" dirty="0">
                <a:solidFill>
                  <a:srgbClr val="FFFFFF"/>
                </a:solidFill>
                <a:latin typeface="Arial"/>
                <a:cs typeface="Arial"/>
              </a:rPr>
              <a:t>  Niet vol</a:t>
            </a:r>
            <a:endParaRPr sz="1700" dirty="0">
              <a:latin typeface="Arial"/>
              <a:cs typeface="Arial"/>
            </a:endParaRPr>
          </a:p>
          <a:p>
            <a:pPr marL="12700">
              <a:lnSpc>
                <a:spcPct val="100000"/>
              </a:lnSpc>
              <a:spcBef>
                <a:spcPts val="595"/>
              </a:spcBef>
            </a:pPr>
            <a:r>
              <a:rPr sz="1700" spc="-5" dirty="0">
                <a:solidFill>
                  <a:srgbClr val="FFFF00"/>
                </a:solidFill>
                <a:latin typeface="Arial"/>
                <a:cs typeface="Arial"/>
              </a:rPr>
              <a:t>=&gt;</a:t>
            </a:r>
            <a:r>
              <a:rPr sz="1700" spc="-20" dirty="0">
                <a:solidFill>
                  <a:srgbClr val="FFFF00"/>
                </a:solidFill>
                <a:latin typeface="Arial"/>
                <a:cs typeface="Arial"/>
              </a:rPr>
              <a:t> </a:t>
            </a:r>
            <a:r>
              <a:rPr sz="1700" spc="-5" dirty="0">
                <a:solidFill>
                  <a:srgbClr val="FFFF00"/>
                </a:solidFill>
                <a:latin typeface="Arial"/>
                <a:cs typeface="Arial"/>
              </a:rPr>
              <a:t>(bio)chemie</a:t>
            </a:r>
            <a:endParaRPr sz="1700" dirty="0">
              <a:latin typeface="Arial"/>
              <a:cs typeface="Arial"/>
            </a:endParaRPr>
          </a:p>
          <a:p>
            <a:pPr>
              <a:lnSpc>
                <a:spcPct val="100000"/>
              </a:lnSpc>
              <a:spcBef>
                <a:spcPts val="5"/>
              </a:spcBef>
            </a:pPr>
            <a:endParaRPr sz="2800" dirty="0">
              <a:latin typeface="Arial"/>
              <a:cs typeface="Arial"/>
            </a:endParaRPr>
          </a:p>
          <a:p>
            <a:pPr marL="12700">
              <a:lnSpc>
                <a:spcPts val="1835"/>
              </a:lnSpc>
            </a:pPr>
            <a:r>
              <a:rPr sz="1700" spc="-5" dirty="0">
                <a:solidFill>
                  <a:srgbClr val="FFFFFF"/>
                </a:solidFill>
                <a:latin typeface="Arial"/>
                <a:cs typeface="Arial"/>
              </a:rPr>
              <a:t>1 elektron teveel</a:t>
            </a:r>
            <a:r>
              <a:rPr sz="1700" spc="35" dirty="0">
                <a:solidFill>
                  <a:srgbClr val="FFFFFF"/>
                </a:solidFill>
                <a:latin typeface="Arial"/>
                <a:cs typeface="Arial"/>
              </a:rPr>
              <a:t> </a:t>
            </a:r>
            <a:r>
              <a:rPr sz="1700" spc="-5" dirty="0">
                <a:solidFill>
                  <a:srgbClr val="FFFFFF"/>
                </a:solidFill>
                <a:latin typeface="Arial"/>
                <a:cs typeface="Arial"/>
              </a:rPr>
              <a:t>of</a:t>
            </a:r>
            <a:endParaRPr sz="1700" dirty="0">
              <a:latin typeface="Arial"/>
              <a:cs typeface="Arial"/>
            </a:endParaRPr>
          </a:p>
          <a:p>
            <a:pPr marL="12700">
              <a:lnSpc>
                <a:spcPts val="1835"/>
              </a:lnSpc>
            </a:pPr>
            <a:r>
              <a:rPr sz="1700" dirty="0">
                <a:solidFill>
                  <a:srgbClr val="FFFFFF"/>
                </a:solidFill>
                <a:latin typeface="Arial"/>
                <a:cs typeface="Arial"/>
              </a:rPr>
              <a:t>te</a:t>
            </a:r>
            <a:r>
              <a:rPr sz="1700" spc="5" dirty="0">
                <a:solidFill>
                  <a:srgbClr val="FFFFFF"/>
                </a:solidFill>
                <a:latin typeface="Arial"/>
                <a:cs typeface="Arial"/>
              </a:rPr>
              <a:t> </a:t>
            </a:r>
            <a:r>
              <a:rPr sz="1700" spc="-5" dirty="0">
                <a:solidFill>
                  <a:srgbClr val="FFFFFF"/>
                </a:solidFill>
                <a:latin typeface="Arial"/>
                <a:cs typeface="Arial"/>
              </a:rPr>
              <a:t>weinig</a:t>
            </a:r>
            <a:endParaRPr sz="1700" dirty="0">
              <a:latin typeface="Arial"/>
              <a:cs typeface="Arial"/>
            </a:endParaRPr>
          </a:p>
          <a:p>
            <a:pPr marL="12700">
              <a:lnSpc>
                <a:spcPct val="100000"/>
              </a:lnSpc>
              <a:spcBef>
                <a:spcPts val="595"/>
              </a:spcBef>
            </a:pPr>
            <a:r>
              <a:rPr sz="1700" spc="-5" dirty="0">
                <a:solidFill>
                  <a:srgbClr val="FFFFFF"/>
                </a:solidFill>
                <a:latin typeface="Arial"/>
                <a:cs typeface="Arial"/>
              </a:rPr>
              <a:t>=&gt; netto lading</a:t>
            </a:r>
            <a:r>
              <a:rPr sz="1700" spc="10" dirty="0">
                <a:solidFill>
                  <a:srgbClr val="FFFFFF"/>
                </a:solidFill>
                <a:latin typeface="Arial"/>
                <a:cs typeface="Arial"/>
              </a:rPr>
              <a:t> </a:t>
            </a:r>
            <a:r>
              <a:rPr sz="1700" spc="-5" dirty="0">
                <a:solidFill>
                  <a:srgbClr val="FFFFFF"/>
                </a:solidFill>
                <a:latin typeface="Arial"/>
                <a:cs typeface="Arial"/>
              </a:rPr>
              <a:t>(</a:t>
            </a:r>
            <a:r>
              <a:rPr lang="nl-NL" sz="1700" spc="-5" dirty="0">
                <a:solidFill>
                  <a:srgbClr val="FFFF00"/>
                </a:solidFill>
                <a:latin typeface="Arial"/>
                <a:cs typeface="Arial"/>
              </a:rPr>
              <a:t>i</a:t>
            </a:r>
            <a:r>
              <a:rPr sz="1700" spc="-5" dirty="0">
                <a:solidFill>
                  <a:srgbClr val="FFFF00"/>
                </a:solidFill>
                <a:latin typeface="Arial"/>
                <a:cs typeface="Arial"/>
              </a:rPr>
              <a:t>on)</a:t>
            </a:r>
            <a:endParaRPr sz="1700" dirty="0">
              <a:latin typeface="Arial"/>
              <a:cs typeface="Arial"/>
            </a:endParaRPr>
          </a:p>
        </p:txBody>
      </p:sp>
      <p:sp>
        <p:nvSpPr>
          <p:cNvPr id="4" name="object 4"/>
          <p:cNvSpPr/>
          <p:nvPr/>
        </p:nvSpPr>
        <p:spPr>
          <a:xfrm>
            <a:off x="751334" y="1428707"/>
            <a:ext cx="6647688" cy="498576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392918" y="2844736"/>
            <a:ext cx="1578172" cy="1477328"/>
          </a:xfrm>
          <a:prstGeom prst="rect">
            <a:avLst/>
          </a:prstGeom>
          <a:blipFill>
            <a:blip r:embed="rId3" cstate="print"/>
            <a:stretch>
              <a:fillRect/>
            </a:stretch>
          </a:blipFill>
        </p:spPr>
        <p:txBody>
          <a:bodyPr wrap="square" lIns="0" tIns="0" rIns="0" bIns="0" rtlCol="0"/>
          <a:lstStyle/>
          <a:p>
            <a:endParaRPr/>
          </a:p>
        </p:txBody>
      </p:sp>
      <p:sp>
        <p:nvSpPr>
          <p:cNvPr id="6" name="Tekstvak 5">
            <a:extLst>
              <a:ext uri="{FF2B5EF4-FFF2-40B4-BE49-F238E27FC236}">
                <a16:creationId xmlns:a16="http://schemas.microsoft.com/office/drawing/2014/main" id="{75F78D9B-9895-D33E-9857-7F94500D1875}"/>
              </a:ext>
            </a:extLst>
          </p:cNvPr>
          <p:cNvSpPr txBox="1"/>
          <p:nvPr/>
        </p:nvSpPr>
        <p:spPr>
          <a:xfrm>
            <a:off x="10351260" y="4446165"/>
            <a:ext cx="1619829" cy="1477328"/>
          </a:xfrm>
          <a:prstGeom prst="rect">
            <a:avLst/>
          </a:prstGeom>
          <a:noFill/>
        </p:spPr>
        <p:txBody>
          <a:bodyPr wrap="square" rtlCol="0">
            <a:spAutoFit/>
          </a:bodyPr>
          <a:lstStyle/>
          <a:p>
            <a:r>
              <a:rPr lang="nl-NL" dirty="0">
                <a:solidFill>
                  <a:schemeClr val="bg1"/>
                </a:solidFill>
              </a:rPr>
              <a:t>Perfectie is saai.</a:t>
            </a:r>
          </a:p>
          <a:p>
            <a:r>
              <a:rPr lang="nl-NL" dirty="0">
                <a:solidFill>
                  <a:schemeClr val="bg1"/>
                </a:solidFill>
              </a:rPr>
              <a:t>Imperfectie geeft mogelijkheden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5393055"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Biologisch belangrijke atomen  hebben incomplete buitenste</a:t>
            </a:r>
            <a:r>
              <a:rPr sz="2800" spc="-40" dirty="0">
                <a:solidFill>
                  <a:srgbClr val="FFFFFF"/>
                </a:solidFill>
              </a:rPr>
              <a:t> </a:t>
            </a:r>
            <a:r>
              <a:rPr sz="2800" dirty="0">
                <a:solidFill>
                  <a:srgbClr val="FFFFFF"/>
                </a:solidFill>
              </a:rPr>
              <a:t>schil</a:t>
            </a:r>
            <a:endParaRPr sz="2800"/>
          </a:p>
        </p:txBody>
      </p:sp>
      <p:sp>
        <p:nvSpPr>
          <p:cNvPr id="3" name="object 3"/>
          <p:cNvSpPr txBox="1"/>
          <p:nvPr/>
        </p:nvSpPr>
        <p:spPr>
          <a:xfrm>
            <a:off x="7292847" y="1863852"/>
            <a:ext cx="3684904" cy="4031615"/>
          </a:xfrm>
          <a:prstGeom prst="rect">
            <a:avLst/>
          </a:prstGeom>
        </p:spPr>
        <p:txBody>
          <a:bodyPr vert="horz" wrap="square" lIns="0" tIns="43815" rIns="0" bIns="0" rtlCol="0">
            <a:spAutoFit/>
          </a:bodyPr>
          <a:lstStyle/>
          <a:p>
            <a:pPr marL="12700" marR="551815">
              <a:lnSpc>
                <a:spcPts val="1939"/>
              </a:lnSpc>
              <a:spcBef>
                <a:spcPts val="345"/>
              </a:spcBef>
            </a:pPr>
            <a:r>
              <a:rPr sz="1800" spc="-5" dirty="0">
                <a:solidFill>
                  <a:srgbClr val="FFFFFF"/>
                </a:solidFill>
                <a:latin typeface="Arial"/>
                <a:cs typeface="Arial"/>
              </a:rPr>
              <a:t>Incomplete schil is energetisch  ongunstig</a:t>
            </a:r>
            <a:endParaRPr sz="1800">
              <a:latin typeface="Arial"/>
              <a:cs typeface="Arial"/>
            </a:endParaRPr>
          </a:p>
          <a:p>
            <a:pPr marL="12700" marR="5080">
              <a:lnSpc>
                <a:spcPts val="1939"/>
              </a:lnSpc>
              <a:spcBef>
                <a:spcPts val="1005"/>
              </a:spcBef>
            </a:pPr>
            <a:r>
              <a:rPr sz="1800" spc="-5" dirty="0">
                <a:solidFill>
                  <a:srgbClr val="FFFFFF"/>
                </a:solidFill>
                <a:latin typeface="Arial"/>
                <a:cs typeface="Arial"/>
              </a:rPr>
              <a:t>=&gt; </a:t>
            </a:r>
            <a:r>
              <a:rPr sz="1800" dirty="0">
                <a:solidFill>
                  <a:srgbClr val="FFFFFF"/>
                </a:solidFill>
                <a:latin typeface="Arial"/>
                <a:cs typeface="Arial"/>
              </a:rPr>
              <a:t>Atoom </a:t>
            </a:r>
            <a:r>
              <a:rPr sz="1800" spc="-5" dirty="0">
                <a:solidFill>
                  <a:srgbClr val="FFFFFF"/>
                </a:solidFill>
                <a:latin typeface="Arial"/>
                <a:cs typeface="Arial"/>
              </a:rPr>
              <a:t>wil graag </a:t>
            </a:r>
            <a:r>
              <a:rPr sz="1800" dirty="0">
                <a:solidFill>
                  <a:srgbClr val="FFFFFF"/>
                </a:solidFill>
                <a:latin typeface="Arial"/>
                <a:cs typeface="Arial"/>
              </a:rPr>
              <a:t>extra</a:t>
            </a:r>
            <a:r>
              <a:rPr sz="1800" spc="-165" dirty="0">
                <a:solidFill>
                  <a:srgbClr val="FFFFFF"/>
                </a:solidFill>
                <a:latin typeface="Arial"/>
                <a:cs typeface="Arial"/>
              </a:rPr>
              <a:t> </a:t>
            </a:r>
            <a:r>
              <a:rPr sz="1800" dirty="0">
                <a:solidFill>
                  <a:srgbClr val="FFFFFF"/>
                </a:solidFill>
                <a:latin typeface="Arial"/>
                <a:cs typeface="Arial"/>
              </a:rPr>
              <a:t>elektronen  </a:t>
            </a:r>
            <a:r>
              <a:rPr sz="1800" spc="-5" dirty="0">
                <a:solidFill>
                  <a:srgbClr val="FFFFFF"/>
                </a:solidFill>
                <a:latin typeface="Arial"/>
                <a:cs typeface="Arial"/>
              </a:rPr>
              <a:t>opnemen/zien</a:t>
            </a:r>
            <a:endParaRPr sz="1800">
              <a:latin typeface="Arial"/>
              <a:cs typeface="Arial"/>
            </a:endParaRPr>
          </a:p>
          <a:p>
            <a:pPr marL="12700">
              <a:lnSpc>
                <a:spcPct val="100000"/>
              </a:lnSpc>
              <a:spcBef>
                <a:spcPts val="760"/>
              </a:spcBef>
            </a:pPr>
            <a:r>
              <a:rPr sz="1800" spc="-5" dirty="0">
                <a:solidFill>
                  <a:srgbClr val="FFFFFF"/>
                </a:solidFill>
                <a:latin typeface="Arial"/>
                <a:cs typeface="Arial"/>
              </a:rPr>
              <a:t>=&gt;</a:t>
            </a:r>
            <a:r>
              <a:rPr sz="1800" spc="-10" dirty="0">
                <a:solidFill>
                  <a:srgbClr val="FFFFFF"/>
                </a:solidFill>
                <a:latin typeface="Arial"/>
                <a:cs typeface="Arial"/>
              </a:rPr>
              <a:t> </a:t>
            </a:r>
            <a:r>
              <a:rPr sz="1800" dirty="0">
                <a:solidFill>
                  <a:srgbClr val="FFFFFF"/>
                </a:solidFill>
                <a:latin typeface="Arial"/>
                <a:cs typeface="Arial"/>
              </a:rPr>
              <a:t>elektro-negativiteit</a:t>
            </a:r>
            <a:endParaRPr sz="1800">
              <a:latin typeface="Arial"/>
              <a:cs typeface="Arial"/>
            </a:endParaRPr>
          </a:p>
          <a:p>
            <a:pPr>
              <a:lnSpc>
                <a:spcPct val="100000"/>
              </a:lnSpc>
            </a:pPr>
            <a:endParaRPr sz="2000">
              <a:latin typeface="Arial"/>
              <a:cs typeface="Arial"/>
            </a:endParaRPr>
          </a:p>
          <a:p>
            <a:pPr marL="12700">
              <a:lnSpc>
                <a:spcPct val="100000"/>
              </a:lnSpc>
              <a:spcBef>
                <a:spcPts val="1430"/>
              </a:spcBef>
            </a:pPr>
            <a:r>
              <a:rPr sz="1800" spc="-5" dirty="0">
                <a:solidFill>
                  <a:srgbClr val="FFFFFF"/>
                </a:solidFill>
                <a:latin typeface="Arial"/>
                <a:cs typeface="Arial"/>
              </a:rPr>
              <a:t>Maar wil ook elektrisch neutraal</a:t>
            </a:r>
            <a:r>
              <a:rPr sz="1800" spc="35" dirty="0">
                <a:solidFill>
                  <a:srgbClr val="FFFFFF"/>
                </a:solidFill>
                <a:latin typeface="Arial"/>
                <a:cs typeface="Arial"/>
              </a:rPr>
              <a:t> </a:t>
            </a:r>
            <a:r>
              <a:rPr sz="1800" spc="-5" dirty="0">
                <a:solidFill>
                  <a:srgbClr val="FFFFFF"/>
                </a:solidFill>
                <a:latin typeface="Arial"/>
                <a:cs typeface="Arial"/>
              </a:rPr>
              <a:t>zijn</a:t>
            </a:r>
            <a:endParaRPr sz="1800">
              <a:latin typeface="Arial"/>
              <a:cs typeface="Arial"/>
            </a:endParaRPr>
          </a:p>
          <a:p>
            <a:pPr marL="12700">
              <a:lnSpc>
                <a:spcPct val="100000"/>
              </a:lnSpc>
              <a:spcBef>
                <a:spcPts val="785"/>
              </a:spcBef>
            </a:pPr>
            <a:r>
              <a:rPr sz="1800" dirty="0">
                <a:solidFill>
                  <a:srgbClr val="FFFFFF"/>
                </a:solidFill>
                <a:latin typeface="Arial"/>
                <a:cs typeface="Arial"/>
              </a:rPr>
              <a:t>=&gt;</a:t>
            </a:r>
            <a:r>
              <a:rPr sz="1800" spc="-5" dirty="0">
                <a:solidFill>
                  <a:srgbClr val="FFFFFF"/>
                </a:solidFill>
                <a:latin typeface="Arial"/>
                <a:cs typeface="Arial"/>
              </a:rPr>
              <a:t> Spanningsveld</a:t>
            </a:r>
            <a:endParaRPr sz="1800">
              <a:latin typeface="Arial"/>
              <a:cs typeface="Arial"/>
            </a:endParaRPr>
          </a:p>
          <a:p>
            <a:pPr marL="12700">
              <a:lnSpc>
                <a:spcPct val="100000"/>
              </a:lnSpc>
              <a:spcBef>
                <a:spcPts val="790"/>
              </a:spcBef>
            </a:pPr>
            <a:r>
              <a:rPr sz="1800" dirty="0">
                <a:solidFill>
                  <a:srgbClr val="FFFFFF"/>
                </a:solidFill>
                <a:latin typeface="Arial"/>
                <a:cs typeface="Arial"/>
              </a:rPr>
              <a:t>=&gt;</a:t>
            </a:r>
            <a:r>
              <a:rPr sz="1800" spc="-5" dirty="0">
                <a:solidFill>
                  <a:srgbClr val="FFFFFF"/>
                </a:solidFill>
                <a:latin typeface="Arial"/>
                <a:cs typeface="Arial"/>
              </a:rPr>
              <a:t> Biochemie!</a:t>
            </a:r>
            <a:endParaRPr sz="1800">
              <a:latin typeface="Arial"/>
              <a:cs typeface="Arial"/>
            </a:endParaRPr>
          </a:p>
          <a:p>
            <a:pPr>
              <a:lnSpc>
                <a:spcPct val="100000"/>
              </a:lnSpc>
            </a:pPr>
            <a:endParaRPr sz="2000">
              <a:latin typeface="Arial"/>
              <a:cs typeface="Arial"/>
            </a:endParaRPr>
          </a:p>
          <a:p>
            <a:pPr marL="12700" marR="615950">
              <a:lnSpc>
                <a:spcPts val="1939"/>
              </a:lnSpc>
              <a:spcBef>
                <a:spcPts val="1670"/>
              </a:spcBef>
            </a:pPr>
            <a:r>
              <a:rPr sz="1800" dirty="0">
                <a:solidFill>
                  <a:srgbClr val="FFFF00"/>
                </a:solidFill>
                <a:latin typeface="Arial"/>
                <a:cs typeface="Arial"/>
              </a:rPr>
              <a:t>=&gt; </a:t>
            </a:r>
            <a:r>
              <a:rPr sz="1800" spc="-5" dirty="0">
                <a:solidFill>
                  <a:srgbClr val="FFFF00"/>
                </a:solidFill>
                <a:latin typeface="Arial"/>
                <a:cs typeface="Arial"/>
              </a:rPr>
              <a:t>Handig gebruik maken van  natuurkrachten</a:t>
            </a:r>
            <a:endParaRPr sz="1800">
              <a:latin typeface="Arial"/>
              <a:cs typeface="Arial"/>
            </a:endParaRPr>
          </a:p>
        </p:txBody>
      </p:sp>
      <p:grpSp>
        <p:nvGrpSpPr>
          <p:cNvPr id="4" name="object 4"/>
          <p:cNvGrpSpPr/>
          <p:nvPr/>
        </p:nvGrpSpPr>
        <p:grpSpPr>
          <a:xfrm>
            <a:off x="945769" y="1842516"/>
            <a:ext cx="5522595" cy="4136390"/>
            <a:chOff x="945769" y="1842516"/>
            <a:chExt cx="5522595" cy="4136390"/>
          </a:xfrm>
        </p:grpSpPr>
        <p:sp>
          <p:nvSpPr>
            <p:cNvPr id="5" name="object 5"/>
            <p:cNvSpPr/>
            <p:nvPr/>
          </p:nvSpPr>
          <p:spPr>
            <a:xfrm>
              <a:off x="951738" y="1842516"/>
              <a:ext cx="5516118" cy="413613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952119" y="3429380"/>
              <a:ext cx="1224280" cy="647700"/>
            </a:xfrm>
            <a:custGeom>
              <a:avLst/>
              <a:gdLst/>
              <a:ahLst/>
              <a:cxnLst/>
              <a:rect l="l" t="t" r="r" b="b"/>
              <a:pathLst>
                <a:path w="1224280" h="647700">
                  <a:moveTo>
                    <a:pt x="611886" y="0"/>
                  </a:moveTo>
                  <a:lnTo>
                    <a:pt x="549324" y="1672"/>
                  </a:lnTo>
                  <a:lnTo>
                    <a:pt x="488569" y="6581"/>
                  </a:lnTo>
                  <a:lnTo>
                    <a:pt x="429930" y="14563"/>
                  </a:lnTo>
                  <a:lnTo>
                    <a:pt x="373712" y="25455"/>
                  </a:lnTo>
                  <a:lnTo>
                    <a:pt x="320225" y="39095"/>
                  </a:lnTo>
                  <a:lnTo>
                    <a:pt x="269775" y="55319"/>
                  </a:lnTo>
                  <a:lnTo>
                    <a:pt x="222670" y="73964"/>
                  </a:lnTo>
                  <a:lnTo>
                    <a:pt x="179217" y="94868"/>
                  </a:lnTo>
                  <a:lnTo>
                    <a:pt x="139725" y="117868"/>
                  </a:lnTo>
                  <a:lnTo>
                    <a:pt x="104500" y="142800"/>
                  </a:lnTo>
                  <a:lnTo>
                    <a:pt x="73851" y="169502"/>
                  </a:lnTo>
                  <a:lnTo>
                    <a:pt x="48085" y="197810"/>
                  </a:lnTo>
                  <a:lnTo>
                    <a:pt x="12431" y="258594"/>
                  </a:lnTo>
                  <a:lnTo>
                    <a:pt x="0" y="323850"/>
                  </a:lnTo>
                  <a:lnTo>
                    <a:pt x="3159" y="356954"/>
                  </a:lnTo>
                  <a:lnTo>
                    <a:pt x="27509" y="420137"/>
                  </a:lnTo>
                  <a:lnTo>
                    <a:pt x="73851" y="478197"/>
                  </a:lnTo>
                  <a:lnTo>
                    <a:pt x="104500" y="504899"/>
                  </a:lnTo>
                  <a:lnTo>
                    <a:pt x="139725" y="529831"/>
                  </a:lnTo>
                  <a:lnTo>
                    <a:pt x="179217" y="552831"/>
                  </a:lnTo>
                  <a:lnTo>
                    <a:pt x="222670" y="573735"/>
                  </a:lnTo>
                  <a:lnTo>
                    <a:pt x="269775" y="592380"/>
                  </a:lnTo>
                  <a:lnTo>
                    <a:pt x="320225" y="608604"/>
                  </a:lnTo>
                  <a:lnTo>
                    <a:pt x="373712" y="622244"/>
                  </a:lnTo>
                  <a:lnTo>
                    <a:pt x="429930" y="633136"/>
                  </a:lnTo>
                  <a:lnTo>
                    <a:pt x="488569" y="641118"/>
                  </a:lnTo>
                  <a:lnTo>
                    <a:pt x="549324" y="646027"/>
                  </a:lnTo>
                  <a:lnTo>
                    <a:pt x="611886" y="647700"/>
                  </a:lnTo>
                  <a:lnTo>
                    <a:pt x="674449" y="646027"/>
                  </a:lnTo>
                  <a:lnTo>
                    <a:pt x="735205" y="641118"/>
                  </a:lnTo>
                  <a:lnTo>
                    <a:pt x="793846" y="633136"/>
                  </a:lnTo>
                  <a:lnTo>
                    <a:pt x="850064" y="622244"/>
                  </a:lnTo>
                  <a:lnTo>
                    <a:pt x="903552" y="608604"/>
                  </a:lnTo>
                  <a:lnTo>
                    <a:pt x="954002" y="592380"/>
                  </a:lnTo>
                  <a:lnTo>
                    <a:pt x="1001107" y="573735"/>
                  </a:lnTo>
                  <a:lnTo>
                    <a:pt x="1044559" y="552831"/>
                  </a:lnTo>
                  <a:lnTo>
                    <a:pt x="1084050" y="529831"/>
                  </a:lnTo>
                  <a:lnTo>
                    <a:pt x="1119274" y="504899"/>
                  </a:lnTo>
                  <a:lnTo>
                    <a:pt x="1149923" y="478197"/>
                  </a:lnTo>
                  <a:lnTo>
                    <a:pt x="1175688" y="449889"/>
                  </a:lnTo>
                  <a:lnTo>
                    <a:pt x="1211341" y="389105"/>
                  </a:lnTo>
                  <a:lnTo>
                    <a:pt x="1223772" y="323850"/>
                  </a:lnTo>
                  <a:lnTo>
                    <a:pt x="1220613" y="290745"/>
                  </a:lnTo>
                  <a:lnTo>
                    <a:pt x="1196263" y="227562"/>
                  </a:lnTo>
                  <a:lnTo>
                    <a:pt x="1149923" y="169502"/>
                  </a:lnTo>
                  <a:lnTo>
                    <a:pt x="1119274" y="142800"/>
                  </a:lnTo>
                  <a:lnTo>
                    <a:pt x="1084050" y="117868"/>
                  </a:lnTo>
                  <a:lnTo>
                    <a:pt x="1044559" y="94869"/>
                  </a:lnTo>
                  <a:lnTo>
                    <a:pt x="1001107" y="73964"/>
                  </a:lnTo>
                  <a:lnTo>
                    <a:pt x="954002" y="55319"/>
                  </a:lnTo>
                  <a:lnTo>
                    <a:pt x="903552" y="39095"/>
                  </a:lnTo>
                  <a:lnTo>
                    <a:pt x="850064" y="25455"/>
                  </a:lnTo>
                  <a:lnTo>
                    <a:pt x="793846" y="14563"/>
                  </a:lnTo>
                  <a:lnTo>
                    <a:pt x="735205" y="6581"/>
                  </a:lnTo>
                  <a:lnTo>
                    <a:pt x="674449" y="1672"/>
                  </a:lnTo>
                  <a:lnTo>
                    <a:pt x="611886" y="0"/>
                  </a:lnTo>
                  <a:close/>
                </a:path>
              </a:pathLst>
            </a:custGeom>
            <a:solidFill>
              <a:srgbClr val="FF0000">
                <a:alpha val="16076"/>
              </a:srgbClr>
            </a:solidFill>
          </p:spPr>
          <p:txBody>
            <a:bodyPr wrap="square" lIns="0" tIns="0" rIns="0" bIns="0" rtlCol="0"/>
            <a:lstStyle/>
            <a:p>
              <a:endParaRPr/>
            </a:p>
          </p:txBody>
        </p:sp>
        <p:sp>
          <p:nvSpPr>
            <p:cNvPr id="7" name="object 7"/>
            <p:cNvSpPr/>
            <p:nvPr/>
          </p:nvSpPr>
          <p:spPr>
            <a:xfrm>
              <a:off x="952119" y="3429380"/>
              <a:ext cx="1224280" cy="647700"/>
            </a:xfrm>
            <a:custGeom>
              <a:avLst/>
              <a:gdLst/>
              <a:ahLst/>
              <a:cxnLst/>
              <a:rect l="l" t="t" r="r" b="b"/>
              <a:pathLst>
                <a:path w="1224280" h="647700">
                  <a:moveTo>
                    <a:pt x="0" y="323850"/>
                  </a:moveTo>
                  <a:lnTo>
                    <a:pt x="12431" y="258594"/>
                  </a:lnTo>
                  <a:lnTo>
                    <a:pt x="48085" y="197810"/>
                  </a:lnTo>
                  <a:lnTo>
                    <a:pt x="73851" y="169502"/>
                  </a:lnTo>
                  <a:lnTo>
                    <a:pt x="104500" y="142800"/>
                  </a:lnTo>
                  <a:lnTo>
                    <a:pt x="139725" y="117868"/>
                  </a:lnTo>
                  <a:lnTo>
                    <a:pt x="179217" y="94868"/>
                  </a:lnTo>
                  <a:lnTo>
                    <a:pt x="222670" y="73964"/>
                  </a:lnTo>
                  <a:lnTo>
                    <a:pt x="269775" y="55319"/>
                  </a:lnTo>
                  <a:lnTo>
                    <a:pt x="320225" y="39095"/>
                  </a:lnTo>
                  <a:lnTo>
                    <a:pt x="373712" y="25455"/>
                  </a:lnTo>
                  <a:lnTo>
                    <a:pt x="429930" y="14563"/>
                  </a:lnTo>
                  <a:lnTo>
                    <a:pt x="488569" y="6581"/>
                  </a:lnTo>
                  <a:lnTo>
                    <a:pt x="549324" y="1672"/>
                  </a:lnTo>
                  <a:lnTo>
                    <a:pt x="611886" y="0"/>
                  </a:lnTo>
                  <a:lnTo>
                    <a:pt x="674449" y="1672"/>
                  </a:lnTo>
                  <a:lnTo>
                    <a:pt x="735205" y="6581"/>
                  </a:lnTo>
                  <a:lnTo>
                    <a:pt x="793846" y="14563"/>
                  </a:lnTo>
                  <a:lnTo>
                    <a:pt x="850064" y="25455"/>
                  </a:lnTo>
                  <a:lnTo>
                    <a:pt x="903552" y="39095"/>
                  </a:lnTo>
                  <a:lnTo>
                    <a:pt x="954002" y="55319"/>
                  </a:lnTo>
                  <a:lnTo>
                    <a:pt x="1001107" y="73964"/>
                  </a:lnTo>
                  <a:lnTo>
                    <a:pt x="1044559" y="94869"/>
                  </a:lnTo>
                  <a:lnTo>
                    <a:pt x="1084050" y="117868"/>
                  </a:lnTo>
                  <a:lnTo>
                    <a:pt x="1119274" y="142800"/>
                  </a:lnTo>
                  <a:lnTo>
                    <a:pt x="1149923" y="169502"/>
                  </a:lnTo>
                  <a:lnTo>
                    <a:pt x="1175688" y="197810"/>
                  </a:lnTo>
                  <a:lnTo>
                    <a:pt x="1211341" y="258594"/>
                  </a:lnTo>
                  <a:lnTo>
                    <a:pt x="1223772" y="323850"/>
                  </a:lnTo>
                  <a:lnTo>
                    <a:pt x="1220613" y="356954"/>
                  </a:lnTo>
                  <a:lnTo>
                    <a:pt x="1196263" y="420137"/>
                  </a:lnTo>
                  <a:lnTo>
                    <a:pt x="1149923" y="478197"/>
                  </a:lnTo>
                  <a:lnTo>
                    <a:pt x="1119274" y="504899"/>
                  </a:lnTo>
                  <a:lnTo>
                    <a:pt x="1084050" y="529831"/>
                  </a:lnTo>
                  <a:lnTo>
                    <a:pt x="1044559" y="552831"/>
                  </a:lnTo>
                  <a:lnTo>
                    <a:pt x="1001107" y="573735"/>
                  </a:lnTo>
                  <a:lnTo>
                    <a:pt x="954002" y="592380"/>
                  </a:lnTo>
                  <a:lnTo>
                    <a:pt x="903552" y="608604"/>
                  </a:lnTo>
                  <a:lnTo>
                    <a:pt x="850064" y="622244"/>
                  </a:lnTo>
                  <a:lnTo>
                    <a:pt x="793846" y="633136"/>
                  </a:lnTo>
                  <a:lnTo>
                    <a:pt x="735205" y="641118"/>
                  </a:lnTo>
                  <a:lnTo>
                    <a:pt x="674449" y="646027"/>
                  </a:lnTo>
                  <a:lnTo>
                    <a:pt x="611886" y="647700"/>
                  </a:lnTo>
                  <a:lnTo>
                    <a:pt x="549324" y="646027"/>
                  </a:lnTo>
                  <a:lnTo>
                    <a:pt x="488569" y="641118"/>
                  </a:lnTo>
                  <a:lnTo>
                    <a:pt x="429930" y="633136"/>
                  </a:lnTo>
                  <a:lnTo>
                    <a:pt x="373712" y="622244"/>
                  </a:lnTo>
                  <a:lnTo>
                    <a:pt x="320225" y="608604"/>
                  </a:lnTo>
                  <a:lnTo>
                    <a:pt x="269775" y="592380"/>
                  </a:lnTo>
                  <a:lnTo>
                    <a:pt x="222670" y="573735"/>
                  </a:lnTo>
                  <a:lnTo>
                    <a:pt x="179217" y="552831"/>
                  </a:lnTo>
                  <a:lnTo>
                    <a:pt x="139725" y="529831"/>
                  </a:lnTo>
                  <a:lnTo>
                    <a:pt x="104500" y="504899"/>
                  </a:lnTo>
                  <a:lnTo>
                    <a:pt x="73851" y="478197"/>
                  </a:lnTo>
                  <a:lnTo>
                    <a:pt x="48085" y="449889"/>
                  </a:lnTo>
                  <a:lnTo>
                    <a:pt x="12431" y="389105"/>
                  </a:lnTo>
                  <a:lnTo>
                    <a:pt x="0" y="323850"/>
                  </a:lnTo>
                  <a:close/>
                </a:path>
              </a:pathLst>
            </a:custGeom>
            <a:ln w="12699">
              <a:solidFill>
                <a:srgbClr val="2E528F"/>
              </a:solidFill>
            </a:ln>
          </p:spPr>
          <p:txBody>
            <a:bodyPr wrap="square" lIns="0" tIns="0" rIns="0" bIns="0" rtlCol="0"/>
            <a:lstStyle/>
            <a:p>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4294" y="122174"/>
            <a:ext cx="7018655"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Elektronen (wolken) kunnen zich spreiden in  </a:t>
            </a:r>
            <a:br>
              <a:rPr lang="nl-NL" sz="2800" dirty="0">
                <a:solidFill>
                  <a:srgbClr val="FFFFFF"/>
                </a:solidFill>
              </a:rPr>
            </a:br>
            <a:r>
              <a:rPr sz="2800" dirty="0">
                <a:solidFill>
                  <a:srgbClr val="FFFF00"/>
                </a:solidFill>
              </a:rPr>
              <a:t>3</a:t>
            </a:r>
            <a:r>
              <a:rPr sz="2800" spc="-5" dirty="0">
                <a:solidFill>
                  <a:srgbClr val="FFFF00"/>
                </a:solidFill>
              </a:rPr>
              <a:t> </a:t>
            </a:r>
            <a:r>
              <a:rPr sz="2800" dirty="0">
                <a:solidFill>
                  <a:srgbClr val="FFFF00"/>
                </a:solidFill>
              </a:rPr>
              <a:t>dimensies</a:t>
            </a:r>
            <a:endParaRPr sz="2800" dirty="0"/>
          </a:p>
        </p:txBody>
      </p:sp>
      <p:sp>
        <p:nvSpPr>
          <p:cNvPr id="3" name="object 3"/>
          <p:cNvSpPr/>
          <p:nvPr/>
        </p:nvSpPr>
        <p:spPr>
          <a:xfrm>
            <a:off x="1814322" y="1341119"/>
            <a:ext cx="2986278" cy="298627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893316" y="4541773"/>
            <a:ext cx="4557395" cy="112268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Carlito"/>
                <a:cs typeface="Carlito"/>
              </a:rPr>
              <a:t>Methaan</a:t>
            </a:r>
            <a:r>
              <a:rPr sz="1800" spc="10" dirty="0">
                <a:solidFill>
                  <a:srgbClr val="FFFFFF"/>
                </a:solidFill>
                <a:latin typeface="Carlito"/>
                <a:cs typeface="Carlito"/>
              </a:rPr>
              <a:t> </a:t>
            </a:r>
            <a:r>
              <a:rPr sz="1800" spc="-5" dirty="0">
                <a:solidFill>
                  <a:srgbClr val="FFFFFF"/>
                </a:solidFill>
                <a:latin typeface="Carlito"/>
                <a:cs typeface="Carlito"/>
              </a:rPr>
              <a:t>(CH4):</a:t>
            </a:r>
            <a:endParaRPr sz="1800">
              <a:latin typeface="Carlito"/>
              <a:cs typeface="Carlito"/>
            </a:endParaRPr>
          </a:p>
          <a:p>
            <a:pPr marL="12700">
              <a:lnSpc>
                <a:spcPct val="100000"/>
              </a:lnSpc>
            </a:pPr>
            <a:r>
              <a:rPr sz="1800" spc="-5" dirty="0">
                <a:solidFill>
                  <a:srgbClr val="FFFFFF"/>
                </a:solidFill>
                <a:latin typeface="Carlito"/>
                <a:cs typeface="Carlito"/>
              </a:rPr>
              <a:t>Elk </a:t>
            </a:r>
            <a:r>
              <a:rPr sz="1800" spc="-15" dirty="0">
                <a:solidFill>
                  <a:srgbClr val="FFFFFF"/>
                </a:solidFill>
                <a:latin typeface="Carlito"/>
                <a:cs typeface="Carlito"/>
              </a:rPr>
              <a:t>atoom </a:t>
            </a:r>
            <a:r>
              <a:rPr sz="1800" spc="-5" dirty="0">
                <a:solidFill>
                  <a:srgbClr val="FFFFFF"/>
                </a:solidFill>
                <a:latin typeface="Carlito"/>
                <a:cs typeface="Carlito"/>
              </a:rPr>
              <a:t>zit </a:t>
            </a:r>
            <a:r>
              <a:rPr sz="1800" dirty="0">
                <a:solidFill>
                  <a:srgbClr val="FFFFFF"/>
                </a:solidFill>
                <a:latin typeface="Carlito"/>
                <a:cs typeface="Carlito"/>
              </a:rPr>
              <a:t>in een </a:t>
            </a:r>
            <a:r>
              <a:rPr sz="1800" spc="-10" dirty="0">
                <a:solidFill>
                  <a:srgbClr val="FFFFFF"/>
                </a:solidFill>
                <a:latin typeface="Carlito"/>
                <a:cs typeface="Carlito"/>
              </a:rPr>
              <a:t>energetisch gunstige</a:t>
            </a:r>
            <a:r>
              <a:rPr sz="1800" spc="100" dirty="0">
                <a:solidFill>
                  <a:srgbClr val="FFFFFF"/>
                </a:solidFill>
                <a:latin typeface="Carlito"/>
                <a:cs typeface="Carlito"/>
              </a:rPr>
              <a:t> </a:t>
            </a:r>
            <a:r>
              <a:rPr sz="1800" spc="-5" dirty="0">
                <a:solidFill>
                  <a:srgbClr val="FFFFFF"/>
                </a:solidFill>
                <a:latin typeface="Carlito"/>
                <a:cs typeface="Carlito"/>
              </a:rPr>
              <a:t>situatie</a:t>
            </a:r>
            <a:endParaRPr sz="1800">
              <a:latin typeface="Carlito"/>
              <a:cs typeface="Carlito"/>
            </a:endParaRPr>
          </a:p>
          <a:p>
            <a:pPr marL="12700">
              <a:lnSpc>
                <a:spcPct val="100000"/>
              </a:lnSpc>
            </a:pPr>
            <a:r>
              <a:rPr sz="1800" spc="-5" dirty="0">
                <a:solidFill>
                  <a:srgbClr val="FFFFFF"/>
                </a:solidFill>
                <a:latin typeface="Carlito"/>
                <a:cs typeface="Carlito"/>
              </a:rPr>
              <a:t>=&gt; Stabiel</a:t>
            </a:r>
            <a:r>
              <a:rPr sz="1800" spc="15" dirty="0">
                <a:solidFill>
                  <a:srgbClr val="FFFFFF"/>
                </a:solidFill>
                <a:latin typeface="Carlito"/>
                <a:cs typeface="Carlito"/>
              </a:rPr>
              <a:t> </a:t>
            </a:r>
            <a:r>
              <a:rPr sz="1800" dirty="0">
                <a:solidFill>
                  <a:srgbClr val="FFFFFF"/>
                </a:solidFill>
                <a:latin typeface="Carlito"/>
                <a:cs typeface="Carlito"/>
              </a:rPr>
              <a:t>molecuul</a:t>
            </a:r>
            <a:endParaRPr sz="1800">
              <a:latin typeface="Carlito"/>
              <a:cs typeface="Carlito"/>
            </a:endParaRPr>
          </a:p>
          <a:p>
            <a:pPr marL="12700">
              <a:lnSpc>
                <a:spcPct val="100000"/>
              </a:lnSpc>
            </a:pPr>
            <a:r>
              <a:rPr sz="1800" spc="-5" dirty="0">
                <a:solidFill>
                  <a:srgbClr val="FFFFFF"/>
                </a:solidFill>
                <a:latin typeface="Carlito"/>
                <a:cs typeface="Carlito"/>
              </a:rPr>
              <a:t>=&gt; </a:t>
            </a:r>
            <a:r>
              <a:rPr sz="1800" dirty="0">
                <a:solidFill>
                  <a:srgbClr val="FFFFFF"/>
                </a:solidFill>
                <a:latin typeface="Carlito"/>
                <a:cs typeface="Carlito"/>
              </a:rPr>
              <a:t>3D </a:t>
            </a:r>
            <a:r>
              <a:rPr sz="1800" spc="-5" dirty="0">
                <a:solidFill>
                  <a:srgbClr val="FFFFFF"/>
                </a:solidFill>
                <a:latin typeface="Carlito"/>
                <a:cs typeface="Carlito"/>
              </a:rPr>
              <a:t>(basis </a:t>
            </a:r>
            <a:r>
              <a:rPr sz="1800" spc="-10" dirty="0">
                <a:solidFill>
                  <a:srgbClr val="FFFFFF"/>
                </a:solidFill>
                <a:latin typeface="Carlito"/>
                <a:cs typeface="Carlito"/>
              </a:rPr>
              <a:t>van </a:t>
            </a:r>
            <a:r>
              <a:rPr sz="1800" spc="-5" dirty="0">
                <a:solidFill>
                  <a:srgbClr val="FFFFFF"/>
                </a:solidFill>
                <a:latin typeface="Carlito"/>
                <a:cs typeface="Carlito"/>
              </a:rPr>
              <a:t>biologische</a:t>
            </a:r>
            <a:r>
              <a:rPr sz="1800" spc="20" dirty="0">
                <a:solidFill>
                  <a:srgbClr val="FFFFFF"/>
                </a:solidFill>
                <a:latin typeface="Carlito"/>
                <a:cs typeface="Carlito"/>
              </a:rPr>
              <a:t> </a:t>
            </a:r>
            <a:r>
              <a:rPr sz="1800" spc="-5" dirty="0">
                <a:solidFill>
                  <a:srgbClr val="FFFFFF"/>
                </a:solidFill>
                <a:latin typeface="Carlito"/>
                <a:cs typeface="Carlito"/>
              </a:rPr>
              <a:t>structuren)</a:t>
            </a:r>
            <a:endParaRPr sz="1800">
              <a:latin typeface="Carlito"/>
              <a:cs typeface="Carlito"/>
            </a:endParaRPr>
          </a:p>
        </p:txBody>
      </p:sp>
      <p:sp>
        <p:nvSpPr>
          <p:cNvPr id="5" name="object 5"/>
          <p:cNvSpPr/>
          <p:nvPr/>
        </p:nvSpPr>
        <p:spPr>
          <a:xfrm>
            <a:off x="4872228" y="1341119"/>
            <a:ext cx="4760976" cy="298170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251954" y="4395978"/>
            <a:ext cx="2381250" cy="206654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3635DE-3D22-0E21-55FA-0FECDACBEE9E}"/>
              </a:ext>
            </a:extLst>
          </p:cNvPr>
          <p:cNvSpPr>
            <a:spLocks noGrp="1"/>
          </p:cNvSpPr>
          <p:nvPr>
            <p:ph type="title"/>
          </p:nvPr>
        </p:nvSpPr>
        <p:spPr/>
        <p:txBody>
          <a:bodyPr>
            <a:normAutofit/>
          </a:bodyPr>
          <a:lstStyle/>
          <a:p>
            <a:r>
              <a:rPr lang="nl-NL" sz="2800" dirty="0"/>
              <a:t>2023 Nobel: </a:t>
            </a:r>
            <a:r>
              <a:rPr lang="en-US" sz="2800" b="1" dirty="0">
                <a:solidFill>
                  <a:schemeClr val="bg1"/>
                </a:solidFill>
                <a:latin typeface="Harding"/>
              </a:rPr>
              <a:t>Attosecond science</a:t>
            </a:r>
            <a:br>
              <a:rPr lang="en-US" sz="2800" b="1" dirty="0">
                <a:solidFill>
                  <a:schemeClr val="bg1"/>
                </a:solidFill>
                <a:latin typeface="Harding"/>
              </a:rPr>
            </a:br>
            <a:endParaRPr lang="nl-NL" sz="2800" dirty="0"/>
          </a:p>
        </p:txBody>
      </p:sp>
      <p:sp>
        <p:nvSpPr>
          <p:cNvPr id="3" name="Tijdelijke aanduiding voor inhoud 2">
            <a:extLst>
              <a:ext uri="{FF2B5EF4-FFF2-40B4-BE49-F238E27FC236}">
                <a16:creationId xmlns:a16="http://schemas.microsoft.com/office/drawing/2014/main" id="{47370A0F-C116-C02A-1B84-BF89D20C72B4}"/>
              </a:ext>
            </a:extLst>
          </p:cNvPr>
          <p:cNvSpPr>
            <a:spLocks noGrp="1"/>
          </p:cNvSpPr>
          <p:nvPr>
            <p:ph idx="1"/>
          </p:nvPr>
        </p:nvSpPr>
        <p:spPr>
          <a:xfrm>
            <a:off x="595008" y="1854808"/>
            <a:ext cx="6653080" cy="4351338"/>
          </a:xfrm>
        </p:spPr>
        <p:txBody>
          <a:bodyPr>
            <a:normAutofit/>
          </a:bodyPr>
          <a:lstStyle/>
          <a:p>
            <a:pPr algn="l"/>
            <a:r>
              <a:rPr lang="en-US" sz="1800" b="0" i="0" dirty="0">
                <a:solidFill>
                  <a:schemeClr val="bg1"/>
                </a:solidFill>
                <a:effectLst/>
                <a:latin typeface="Harding"/>
              </a:rPr>
              <a:t>An object that moves too fast to be photographed produces the image of a band of light when its picture is taken. But using an extremely fast strobe light to illuminate the object can make it look like it has been frozen in time. Attosecond light pulses work by the same principle, opening up a world of phenomena once thought to be impossible to see.</a:t>
            </a:r>
          </a:p>
          <a:p>
            <a:pPr marL="0" indent="0">
              <a:buNone/>
            </a:pPr>
            <a:r>
              <a:rPr lang="nl-NL" sz="1800" dirty="0">
                <a:solidFill>
                  <a:schemeClr val="bg1"/>
                </a:solidFill>
              </a:rPr>
              <a:t>=&gt; </a:t>
            </a:r>
            <a:r>
              <a:rPr lang="nl-NL" sz="1800" dirty="0" err="1">
                <a:solidFill>
                  <a:schemeClr val="bg1"/>
                </a:solidFill>
              </a:rPr>
              <a:t>molecular</a:t>
            </a:r>
            <a:r>
              <a:rPr lang="nl-NL" sz="1800" dirty="0">
                <a:solidFill>
                  <a:schemeClr val="bg1"/>
                </a:solidFill>
              </a:rPr>
              <a:t> </a:t>
            </a:r>
            <a:r>
              <a:rPr lang="nl-NL" sz="1800" dirty="0" err="1">
                <a:solidFill>
                  <a:schemeClr val="bg1"/>
                </a:solidFill>
              </a:rPr>
              <a:t>dynamics</a:t>
            </a:r>
            <a:endParaRPr lang="nl-NL" sz="1800" dirty="0">
              <a:solidFill>
                <a:schemeClr val="bg1"/>
              </a:solidFill>
            </a:endParaRPr>
          </a:p>
          <a:p>
            <a:pPr marL="0" indent="0">
              <a:buNone/>
            </a:pPr>
            <a:endParaRPr lang="nl-NL" sz="1800" dirty="0">
              <a:solidFill>
                <a:schemeClr val="bg1"/>
              </a:solidFill>
              <a:hlinkClick r:id="rId2">
                <a:extLst>
                  <a:ext uri="{A12FA001-AC4F-418D-AE19-62706E023703}">
                    <ahyp:hlinkClr xmlns:ahyp="http://schemas.microsoft.com/office/drawing/2018/hyperlinkcolor" val="tx"/>
                  </a:ext>
                </a:extLst>
              </a:hlinkClick>
            </a:endParaRPr>
          </a:p>
          <a:p>
            <a:pPr marL="0" indent="0">
              <a:buNone/>
            </a:pPr>
            <a:r>
              <a:rPr lang="nl-NL" sz="1800" dirty="0">
                <a:solidFill>
                  <a:schemeClr val="bg1"/>
                </a:solidFill>
                <a:hlinkClick r:id="rId2">
                  <a:extLst>
                    <a:ext uri="{A12FA001-AC4F-418D-AE19-62706E023703}">
                      <ahyp:hlinkClr xmlns:ahyp="http://schemas.microsoft.com/office/drawing/2018/hyperlinkcolor" val="tx"/>
                    </a:ext>
                  </a:extLst>
                </a:hlinkClick>
              </a:rPr>
              <a:t>https://youtu.be/5e83QRGoRCo</a:t>
            </a:r>
            <a:endParaRPr lang="nl-NL" sz="1800" dirty="0">
              <a:solidFill>
                <a:schemeClr val="bg1"/>
              </a:solidFill>
            </a:endParaRPr>
          </a:p>
          <a:p>
            <a:pPr marL="0" indent="0">
              <a:buNone/>
            </a:pPr>
            <a:endParaRPr lang="nl-NL" sz="1800" dirty="0">
              <a:solidFill>
                <a:schemeClr val="bg1"/>
              </a:solidFill>
            </a:endParaRPr>
          </a:p>
        </p:txBody>
      </p:sp>
      <p:pic>
        <p:nvPicPr>
          <p:cNvPr id="2050" name="Picture 2" descr="Attosecond real-time Observation of a Quantum Hole | Max-Planck-Institute  for Quantum Optics">
            <a:extLst>
              <a:ext uri="{FF2B5EF4-FFF2-40B4-BE49-F238E27FC236}">
                <a16:creationId xmlns:a16="http://schemas.microsoft.com/office/drawing/2014/main" id="{DA5BC204-542F-42E8-B2A5-181E2773B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5042" y="1854808"/>
            <a:ext cx="3616878" cy="465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93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6482" y="159221"/>
            <a:ext cx="10515600" cy="1325563"/>
          </a:xfrm>
        </p:spPr>
        <p:txBody>
          <a:bodyPr>
            <a:normAutofit/>
          </a:bodyPr>
          <a:lstStyle/>
          <a:p>
            <a:r>
              <a:rPr lang="nl-NL" sz="2800" dirty="0">
                <a:solidFill>
                  <a:schemeClr val="bg1"/>
                </a:solidFill>
              </a:rPr>
              <a:t>Chemistry in action:</a:t>
            </a:r>
            <a:br>
              <a:rPr lang="nl-NL" sz="2800" dirty="0">
                <a:solidFill>
                  <a:schemeClr val="bg1"/>
                </a:solidFill>
              </a:rPr>
            </a:br>
            <a:r>
              <a:rPr lang="nl-NL" sz="2800" dirty="0" err="1">
                <a:solidFill>
                  <a:schemeClr val="bg1"/>
                </a:solidFill>
              </a:rPr>
              <a:t>very</a:t>
            </a:r>
            <a:r>
              <a:rPr lang="nl-NL" sz="2800" dirty="0">
                <a:solidFill>
                  <a:schemeClr val="bg1"/>
                </a:solidFill>
              </a:rPr>
              <a:t> small detail </a:t>
            </a:r>
            <a:br>
              <a:rPr lang="nl-NL" sz="2800" dirty="0">
                <a:solidFill>
                  <a:schemeClr val="bg1"/>
                </a:solidFill>
              </a:rPr>
            </a:br>
            <a:r>
              <a:rPr lang="nl-NL" sz="2800" dirty="0" err="1">
                <a:solidFill>
                  <a:schemeClr val="bg1"/>
                </a:solidFill>
              </a:rPr>
              <a:t>and</a:t>
            </a:r>
            <a:r>
              <a:rPr lang="nl-NL" sz="2800" dirty="0">
                <a:solidFill>
                  <a:schemeClr val="bg1"/>
                </a:solidFill>
              </a:rPr>
              <a:t> </a:t>
            </a:r>
            <a:r>
              <a:rPr lang="nl-NL" sz="2800" dirty="0" err="1"/>
              <a:t>very</a:t>
            </a:r>
            <a:r>
              <a:rPr lang="nl-NL" sz="2800" dirty="0"/>
              <a:t> short time </a:t>
            </a:r>
            <a:r>
              <a:rPr lang="nl-NL" sz="2800" dirty="0" err="1"/>
              <a:t>scale</a:t>
            </a:r>
            <a:endParaRPr lang="nl-NL" sz="2800" dirty="0"/>
          </a:p>
        </p:txBody>
      </p:sp>
      <p:sp>
        <p:nvSpPr>
          <p:cNvPr id="3" name="Tijdelijke aanduiding voor inhoud 2"/>
          <p:cNvSpPr>
            <a:spLocks noGrp="1"/>
          </p:cNvSpPr>
          <p:nvPr>
            <p:ph idx="1"/>
          </p:nvPr>
        </p:nvSpPr>
        <p:spPr>
          <a:xfrm>
            <a:off x="843481" y="1852337"/>
            <a:ext cx="3546504" cy="4032448"/>
          </a:xfrm>
          <a:solidFill>
            <a:schemeClr val="accent1"/>
          </a:solidFill>
        </p:spPr>
        <p:txBody>
          <a:bodyPr>
            <a:normAutofit/>
          </a:bodyPr>
          <a:lstStyle/>
          <a:p>
            <a:r>
              <a:rPr lang="en-US" sz="1800" dirty="0">
                <a:solidFill>
                  <a:schemeClr val="bg1"/>
                </a:solidFill>
              </a:rPr>
              <a:t>The reversible Bergman cyclization (right) has been examined by AFM (left), which clearly shows the bonds being made and broken</a:t>
            </a:r>
          </a:p>
          <a:p>
            <a:r>
              <a:rPr lang="nl-NL" sz="1800" dirty="0">
                <a:solidFill>
                  <a:schemeClr val="bg1"/>
                </a:solidFill>
                <a:hlinkClick r:id="rId2"/>
              </a:rPr>
              <a:t>https://www.chemistryworld.com/features/watching-molecular-movies/3008480.article</a:t>
            </a:r>
            <a:endParaRPr lang="nl-NL" sz="1800" dirty="0">
              <a:solidFill>
                <a:schemeClr val="bg1"/>
              </a:solidFill>
            </a:endParaRPr>
          </a:p>
          <a:p>
            <a:r>
              <a:rPr lang="en-US" sz="1800" dirty="0">
                <a:solidFill>
                  <a:schemeClr val="bg1"/>
                </a:solidFill>
              </a:rPr>
              <a:t>Source: © IBM Research/Science Photo Library</a:t>
            </a:r>
          </a:p>
          <a:p>
            <a:endParaRPr lang="nl-NL" sz="1800"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539" y="107015"/>
            <a:ext cx="4572000" cy="67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529551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3139" y="153924"/>
            <a:ext cx="6503034"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Electronen verspreiden zich over kernen,  Ingewikkelde verdeling via</a:t>
            </a:r>
            <a:r>
              <a:rPr sz="2800" spc="15" dirty="0">
                <a:solidFill>
                  <a:srgbClr val="FFFFFF"/>
                </a:solidFill>
              </a:rPr>
              <a:t> </a:t>
            </a:r>
            <a:r>
              <a:rPr sz="2800" dirty="0">
                <a:solidFill>
                  <a:srgbClr val="FFFF00"/>
                </a:solidFill>
              </a:rPr>
              <a:t>orbitalen</a:t>
            </a:r>
            <a:endParaRPr sz="2800"/>
          </a:p>
        </p:txBody>
      </p:sp>
      <p:sp>
        <p:nvSpPr>
          <p:cNvPr id="3" name="object 3"/>
          <p:cNvSpPr/>
          <p:nvPr/>
        </p:nvSpPr>
        <p:spPr>
          <a:xfrm>
            <a:off x="867155" y="1175003"/>
            <a:ext cx="8608314" cy="25984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889753" y="3890771"/>
            <a:ext cx="2968752" cy="263194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2142744" y="3909821"/>
            <a:ext cx="2642870" cy="112331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Carlito"/>
                <a:cs typeface="Carlito"/>
              </a:rPr>
              <a:t>Ethyleen</a:t>
            </a:r>
            <a:r>
              <a:rPr sz="1800" spc="10" dirty="0">
                <a:solidFill>
                  <a:srgbClr val="FFFFFF"/>
                </a:solidFill>
                <a:latin typeface="Carlito"/>
                <a:cs typeface="Carlito"/>
              </a:rPr>
              <a:t> </a:t>
            </a:r>
            <a:r>
              <a:rPr sz="1800" spc="-5" dirty="0">
                <a:solidFill>
                  <a:srgbClr val="FFFFFF"/>
                </a:solidFill>
                <a:latin typeface="Carlito"/>
                <a:cs typeface="Carlito"/>
              </a:rPr>
              <a:t>(</a:t>
            </a:r>
            <a:r>
              <a:rPr sz="1800" spc="-5" dirty="0">
                <a:solidFill>
                  <a:srgbClr val="FFFF00"/>
                </a:solidFill>
                <a:latin typeface="Carlito"/>
                <a:cs typeface="Carlito"/>
              </a:rPr>
              <a:t>C</a:t>
            </a:r>
            <a:r>
              <a:rPr sz="1400" spc="-5" dirty="0">
                <a:solidFill>
                  <a:srgbClr val="FFFF00"/>
                </a:solidFill>
                <a:latin typeface="Carlito"/>
                <a:cs typeface="Carlito"/>
              </a:rPr>
              <a:t>2</a:t>
            </a:r>
            <a:r>
              <a:rPr sz="1800" spc="-5" dirty="0">
                <a:solidFill>
                  <a:srgbClr val="FFFFFF"/>
                </a:solidFill>
                <a:latin typeface="Carlito"/>
                <a:cs typeface="Carlito"/>
              </a:rPr>
              <a:t>H</a:t>
            </a:r>
            <a:r>
              <a:rPr sz="1400" spc="-5" dirty="0">
                <a:solidFill>
                  <a:srgbClr val="FFFFFF"/>
                </a:solidFill>
                <a:latin typeface="Carlito"/>
                <a:cs typeface="Carlito"/>
              </a:rPr>
              <a:t>4</a:t>
            </a:r>
            <a:r>
              <a:rPr sz="1800" spc="-5" dirty="0">
                <a:solidFill>
                  <a:srgbClr val="FFFFFF"/>
                </a:solidFill>
                <a:latin typeface="Carlito"/>
                <a:cs typeface="Carlito"/>
              </a:rPr>
              <a:t>)</a:t>
            </a:r>
            <a:endParaRPr sz="1800">
              <a:latin typeface="Carlito"/>
              <a:cs typeface="Carlito"/>
            </a:endParaRPr>
          </a:p>
          <a:p>
            <a:pPr>
              <a:lnSpc>
                <a:spcPct val="100000"/>
              </a:lnSpc>
            </a:pPr>
            <a:endParaRPr sz="1800">
              <a:latin typeface="Carlito"/>
              <a:cs typeface="Carlito"/>
            </a:endParaRPr>
          </a:p>
          <a:p>
            <a:pPr>
              <a:lnSpc>
                <a:spcPct val="100000"/>
              </a:lnSpc>
              <a:spcBef>
                <a:spcPts val="45"/>
              </a:spcBef>
            </a:pPr>
            <a:endParaRPr sz="1700">
              <a:latin typeface="Carlito"/>
              <a:cs typeface="Carlito"/>
            </a:endParaRPr>
          </a:p>
          <a:p>
            <a:pPr marL="927100">
              <a:lnSpc>
                <a:spcPct val="100000"/>
              </a:lnSpc>
              <a:spcBef>
                <a:spcPts val="5"/>
              </a:spcBef>
            </a:pPr>
            <a:r>
              <a:rPr sz="1800" spc="-5" dirty="0">
                <a:solidFill>
                  <a:srgbClr val="FFFFFF"/>
                </a:solidFill>
                <a:latin typeface="Carlito"/>
                <a:cs typeface="Carlito"/>
              </a:rPr>
              <a:t>Glucose</a:t>
            </a:r>
            <a:r>
              <a:rPr sz="1800" spc="-45" dirty="0">
                <a:solidFill>
                  <a:srgbClr val="FFFFFF"/>
                </a:solidFill>
                <a:latin typeface="Carlito"/>
                <a:cs typeface="Carlito"/>
              </a:rPr>
              <a:t> </a:t>
            </a:r>
            <a:r>
              <a:rPr sz="1800" spc="-5" dirty="0">
                <a:solidFill>
                  <a:srgbClr val="FFFFFF"/>
                </a:solidFill>
                <a:latin typeface="Carlito"/>
                <a:cs typeface="Carlito"/>
              </a:rPr>
              <a:t>(</a:t>
            </a:r>
            <a:r>
              <a:rPr sz="1800" spc="-5" dirty="0">
                <a:solidFill>
                  <a:srgbClr val="FFFF00"/>
                </a:solidFill>
                <a:latin typeface="Carlito"/>
                <a:cs typeface="Carlito"/>
              </a:rPr>
              <a:t>C</a:t>
            </a:r>
            <a:r>
              <a:rPr sz="1400" spc="-5" dirty="0">
                <a:solidFill>
                  <a:srgbClr val="FFFF00"/>
                </a:solidFill>
                <a:latin typeface="Carlito"/>
                <a:cs typeface="Carlito"/>
              </a:rPr>
              <a:t>6</a:t>
            </a:r>
            <a:r>
              <a:rPr sz="1800" spc="-5" dirty="0">
                <a:solidFill>
                  <a:srgbClr val="FFFFFF"/>
                </a:solidFill>
                <a:latin typeface="Carlito"/>
                <a:cs typeface="Carlito"/>
              </a:rPr>
              <a:t>H</a:t>
            </a:r>
            <a:r>
              <a:rPr sz="1400" spc="-5" dirty="0">
                <a:solidFill>
                  <a:srgbClr val="FFFFFF"/>
                </a:solidFill>
                <a:latin typeface="Carlito"/>
                <a:cs typeface="Carlito"/>
              </a:rPr>
              <a:t>12</a:t>
            </a:r>
            <a:r>
              <a:rPr sz="1800" spc="-5" dirty="0">
                <a:solidFill>
                  <a:srgbClr val="FFFFFF"/>
                </a:solidFill>
                <a:latin typeface="Carlito"/>
                <a:cs typeface="Carlito"/>
              </a:rPr>
              <a:t>O</a:t>
            </a:r>
            <a:r>
              <a:rPr sz="1400" spc="-5" dirty="0">
                <a:solidFill>
                  <a:srgbClr val="FFFFFF"/>
                </a:solidFill>
                <a:latin typeface="Carlito"/>
                <a:cs typeface="Carlito"/>
              </a:rPr>
              <a:t>6</a:t>
            </a:r>
            <a:r>
              <a:rPr sz="1800" spc="-5" dirty="0">
                <a:solidFill>
                  <a:srgbClr val="FFFFFF"/>
                </a:solidFill>
                <a:latin typeface="Carlito"/>
                <a:cs typeface="Carlito"/>
              </a:rPr>
              <a:t>)</a:t>
            </a:r>
            <a:endParaRPr sz="1800">
              <a:latin typeface="Carlito"/>
              <a:cs typeface="Carlito"/>
            </a:endParaRPr>
          </a:p>
        </p:txBody>
      </p:sp>
    </p:spTree>
    <p:extLst>
      <p:ext uri="{BB962C8B-B14F-4D97-AF65-F5344CB8AC3E}">
        <p14:creationId xmlns:p14="http://schemas.microsoft.com/office/powerpoint/2010/main" val="2793262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D75F04-AFEA-5089-7CC8-BFC6255E6625}"/>
              </a:ext>
            </a:extLst>
          </p:cNvPr>
          <p:cNvSpPr>
            <a:spLocks noGrp="1"/>
          </p:cNvSpPr>
          <p:nvPr>
            <p:ph type="title"/>
          </p:nvPr>
        </p:nvSpPr>
        <p:spPr/>
        <p:txBody>
          <a:bodyPr/>
          <a:lstStyle/>
          <a:p>
            <a:r>
              <a:rPr lang="nl-NL" dirty="0"/>
              <a:t>Vragen</a:t>
            </a:r>
          </a:p>
        </p:txBody>
      </p:sp>
      <p:sp>
        <p:nvSpPr>
          <p:cNvPr id="3" name="Tijdelijke aanduiding voor inhoud 2">
            <a:extLst>
              <a:ext uri="{FF2B5EF4-FFF2-40B4-BE49-F238E27FC236}">
                <a16:creationId xmlns:a16="http://schemas.microsoft.com/office/drawing/2014/main" id="{E846BF58-44AB-B6B9-1ACE-B58020BB3874}"/>
              </a:ext>
            </a:extLst>
          </p:cNvPr>
          <p:cNvSpPr>
            <a:spLocks noGrp="1"/>
          </p:cNvSpPr>
          <p:nvPr>
            <p:ph idx="1"/>
          </p:nvPr>
        </p:nvSpPr>
        <p:spPr>
          <a:xfrm>
            <a:off x="687198" y="1816888"/>
            <a:ext cx="10515600" cy="4351338"/>
          </a:xfrm>
        </p:spPr>
        <p:txBody>
          <a:bodyPr>
            <a:normAutofit fontScale="92500" lnSpcReduction="20000"/>
          </a:bodyPr>
          <a:lstStyle/>
          <a:p>
            <a:r>
              <a:rPr lang="nl-NL" sz="1800" dirty="0">
                <a:solidFill>
                  <a:schemeClr val="bg1"/>
                </a:solidFill>
              </a:rPr>
              <a:t>Vis </a:t>
            </a:r>
            <a:r>
              <a:rPr lang="nl-NL" sz="1800" dirty="0" err="1">
                <a:solidFill>
                  <a:schemeClr val="bg1"/>
                </a:solidFill>
              </a:rPr>
              <a:t>vitalis</a:t>
            </a:r>
            <a:endParaRPr lang="nl-NL" sz="1800" dirty="0">
              <a:solidFill>
                <a:schemeClr val="bg1"/>
              </a:solidFill>
            </a:endParaRPr>
          </a:p>
          <a:p>
            <a:r>
              <a:rPr lang="nl-NL" sz="1800" dirty="0">
                <a:solidFill>
                  <a:schemeClr val="bg1"/>
                </a:solidFill>
              </a:rPr>
              <a:t>Kunstmatige cel</a:t>
            </a:r>
          </a:p>
          <a:p>
            <a:pPr marL="0" indent="0">
              <a:buNone/>
            </a:pPr>
            <a:r>
              <a:rPr lang="nl-NL" sz="1800" dirty="0">
                <a:solidFill>
                  <a:schemeClr val="bg1"/>
                </a:solidFill>
              </a:rPr>
              <a:t>=&gt; </a:t>
            </a:r>
            <a:r>
              <a:rPr lang="nl-NL" sz="1800" dirty="0" err="1">
                <a:solidFill>
                  <a:schemeClr val="bg1"/>
                </a:solidFill>
              </a:rPr>
              <a:t>minimal</a:t>
            </a:r>
            <a:r>
              <a:rPr lang="nl-NL" sz="1800" dirty="0">
                <a:solidFill>
                  <a:schemeClr val="bg1"/>
                </a:solidFill>
              </a:rPr>
              <a:t> </a:t>
            </a:r>
            <a:r>
              <a:rPr lang="nl-NL" sz="1800" dirty="0" err="1">
                <a:solidFill>
                  <a:schemeClr val="bg1"/>
                </a:solidFill>
              </a:rPr>
              <a:t>cell</a:t>
            </a:r>
            <a:endParaRPr lang="nl-NL" sz="1800" dirty="0">
              <a:solidFill>
                <a:schemeClr val="bg1"/>
              </a:solidFill>
            </a:endParaRPr>
          </a:p>
          <a:p>
            <a:pPr marL="0" indent="0">
              <a:buNone/>
            </a:pPr>
            <a:r>
              <a:rPr lang="nl-NL" sz="1800" dirty="0">
                <a:solidFill>
                  <a:schemeClr val="bg1"/>
                </a:solidFill>
              </a:rPr>
              <a:t>=&gt; synthetische biologie</a:t>
            </a:r>
          </a:p>
          <a:p>
            <a:endParaRPr lang="nl-NL" sz="1800" dirty="0">
              <a:solidFill>
                <a:schemeClr val="bg1"/>
              </a:solidFill>
            </a:endParaRPr>
          </a:p>
          <a:p>
            <a:r>
              <a:rPr lang="nl-NL" sz="1800" dirty="0">
                <a:solidFill>
                  <a:schemeClr val="bg1"/>
                </a:solidFill>
              </a:rPr>
              <a:t>Ecosysteem</a:t>
            </a:r>
          </a:p>
          <a:p>
            <a:endParaRPr lang="nl-NL" sz="1800" dirty="0">
              <a:solidFill>
                <a:schemeClr val="bg1"/>
              </a:solidFill>
            </a:endParaRPr>
          </a:p>
          <a:p>
            <a:r>
              <a:rPr lang="nl-NL" sz="1800" dirty="0">
                <a:solidFill>
                  <a:schemeClr val="bg1"/>
                </a:solidFill>
              </a:rPr>
              <a:t>EM/QED</a:t>
            </a:r>
          </a:p>
          <a:p>
            <a:pPr marL="0" indent="0">
              <a:buNone/>
            </a:pPr>
            <a:r>
              <a:rPr lang="nl-NL" sz="1800" dirty="0">
                <a:solidFill>
                  <a:schemeClr val="bg1"/>
                </a:solidFill>
              </a:rPr>
              <a:t>=&gt; Lyman H-lijn</a:t>
            </a:r>
          </a:p>
          <a:p>
            <a:endParaRPr lang="nl-NL" sz="1800" dirty="0">
              <a:solidFill>
                <a:schemeClr val="bg1"/>
              </a:solidFill>
            </a:endParaRPr>
          </a:p>
          <a:p>
            <a:r>
              <a:rPr lang="nl-NL" sz="1800" dirty="0">
                <a:solidFill>
                  <a:schemeClr val="bg1"/>
                </a:solidFill>
              </a:rPr>
              <a:t>Hersenen glucose ?</a:t>
            </a:r>
          </a:p>
          <a:p>
            <a:endParaRPr lang="nl-NL" sz="1800" dirty="0">
              <a:solidFill>
                <a:schemeClr val="bg1"/>
              </a:solidFill>
            </a:endParaRPr>
          </a:p>
          <a:p>
            <a:r>
              <a:rPr lang="nl-NL" sz="1800" dirty="0">
                <a:solidFill>
                  <a:schemeClr val="bg1"/>
                </a:solidFill>
              </a:rPr>
              <a:t>ATP</a:t>
            </a:r>
          </a:p>
          <a:p>
            <a:r>
              <a:rPr lang="nl-NL" sz="1800" dirty="0">
                <a:solidFill>
                  <a:schemeClr val="bg1"/>
                </a:solidFill>
              </a:rPr>
              <a:t>Activatie energie</a:t>
            </a:r>
          </a:p>
          <a:p>
            <a:endParaRPr lang="nl-NL" sz="1800" dirty="0">
              <a:solidFill>
                <a:schemeClr val="bg1"/>
              </a:solidFill>
            </a:endParaRPr>
          </a:p>
        </p:txBody>
      </p:sp>
      <p:pic>
        <p:nvPicPr>
          <p:cNvPr id="4" name="Afbeelding 3">
            <a:extLst>
              <a:ext uri="{FF2B5EF4-FFF2-40B4-BE49-F238E27FC236}">
                <a16:creationId xmlns:a16="http://schemas.microsoft.com/office/drawing/2014/main" id="{4C065563-902E-188E-B15B-1773CF2CF62D}"/>
              </a:ext>
            </a:extLst>
          </p:cNvPr>
          <p:cNvPicPr>
            <a:picLocks noChangeAspect="1"/>
          </p:cNvPicPr>
          <p:nvPr/>
        </p:nvPicPr>
        <p:blipFill>
          <a:blip r:embed="rId2"/>
          <a:stretch>
            <a:fillRect/>
          </a:stretch>
        </p:blipFill>
        <p:spPr>
          <a:xfrm>
            <a:off x="3900881" y="491326"/>
            <a:ext cx="6456726" cy="4842544"/>
          </a:xfrm>
          <a:prstGeom prst="rect">
            <a:avLst/>
          </a:prstGeom>
        </p:spPr>
      </p:pic>
    </p:spTree>
    <p:extLst>
      <p:ext uri="{BB962C8B-B14F-4D97-AF65-F5344CB8AC3E}">
        <p14:creationId xmlns:p14="http://schemas.microsoft.com/office/powerpoint/2010/main" val="2262896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C878B-E4D7-8CFB-9018-C2EE67A4B68F}"/>
              </a:ext>
            </a:extLst>
          </p:cNvPr>
          <p:cNvSpPr>
            <a:spLocks noGrp="1"/>
          </p:cNvSpPr>
          <p:nvPr>
            <p:ph type="title"/>
          </p:nvPr>
        </p:nvSpPr>
        <p:spPr/>
        <p:txBody>
          <a:bodyPr/>
          <a:lstStyle/>
          <a:p>
            <a:r>
              <a:rPr lang="nl-NL" dirty="0"/>
              <a:t>Vis Vitalis</a:t>
            </a:r>
          </a:p>
        </p:txBody>
      </p:sp>
      <p:sp>
        <p:nvSpPr>
          <p:cNvPr id="3" name="Tijdelijke aanduiding voor inhoud 2">
            <a:extLst>
              <a:ext uri="{FF2B5EF4-FFF2-40B4-BE49-F238E27FC236}">
                <a16:creationId xmlns:a16="http://schemas.microsoft.com/office/drawing/2014/main" id="{B3A236F9-196A-EA6A-0F6B-D2284C7318DF}"/>
              </a:ext>
            </a:extLst>
          </p:cNvPr>
          <p:cNvSpPr>
            <a:spLocks noGrp="1"/>
          </p:cNvSpPr>
          <p:nvPr>
            <p:ph idx="1"/>
          </p:nvPr>
        </p:nvSpPr>
        <p:spPr>
          <a:xfrm>
            <a:off x="645253" y="1825625"/>
            <a:ext cx="7072619" cy="4351338"/>
          </a:xfrm>
        </p:spPr>
        <p:txBody>
          <a:bodyPr>
            <a:normAutofit fontScale="92500" lnSpcReduction="10000"/>
          </a:bodyPr>
          <a:lstStyle/>
          <a:p>
            <a:r>
              <a:rPr lang="en-US" sz="1800" b="1" dirty="0">
                <a:solidFill>
                  <a:schemeClr val="bg1"/>
                </a:solidFill>
              </a:rPr>
              <a:t>Vitalism</a:t>
            </a:r>
            <a:r>
              <a:rPr lang="en-US" sz="1800" dirty="0">
                <a:solidFill>
                  <a:schemeClr val="bg1"/>
                </a:solidFill>
              </a:rPr>
              <a:t> is an idea that living organisms are differentiated from the non-living by the presence of forces, properties or powers including those which may not be physical or chemical. Varied forms of vitalist theories were held in former times and they are now considered </a:t>
            </a:r>
            <a:r>
              <a:rPr lang="en-US" sz="1800" dirty="0">
                <a:solidFill>
                  <a:schemeClr val="bg1"/>
                </a:solidFill>
                <a:hlinkClick r:id="rId2" tooltip="Pseudoscientific">
                  <a:extLst>
                    <a:ext uri="{A12FA001-AC4F-418D-AE19-62706E023703}">
                      <ahyp:hlinkClr xmlns:ahyp="http://schemas.microsoft.com/office/drawing/2018/hyperlinkcolor" val="tx"/>
                    </a:ext>
                  </a:extLst>
                </a:hlinkClick>
              </a:rPr>
              <a:t>pseudoscientific</a:t>
            </a:r>
            <a:r>
              <a:rPr lang="en-US" sz="1800" dirty="0">
                <a:solidFill>
                  <a:schemeClr val="bg1"/>
                </a:solidFill>
              </a:rPr>
              <a:t> concepts.</a:t>
            </a:r>
            <a:r>
              <a:rPr lang="en-US" sz="1800" baseline="30000" dirty="0">
                <a:solidFill>
                  <a:schemeClr val="bg1"/>
                </a:solidFill>
                <a:hlinkClick r:id="rId3">
                  <a:extLst>
                    <a:ext uri="{A12FA001-AC4F-418D-AE19-62706E023703}">
                      <ahyp:hlinkClr xmlns:ahyp="http://schemas.microsoft.com/office/drawing/2018/hyperlinkcolor" val="tx"/>
                    </a:ext>
                  </a:extLst>
                </a:hlinkClick>
              </a:rPr>
              <a:t>[1]</a:t>
            </a:r>
            <a:r>
              <a:rPr lang="en-US" sz="1800" baseline="30000" dirty="0">
                <a:solidFill>
                  <a:schemeClr val="bg1"/>
                </a:solidFill>
                <a:hlinkClick r:id="rId4">
                  <a:extLst>
                    <a:ext uri="{A12FA001-AC4F-418D-AE19-62706E023703}">
                      <ahyp:hlinkClr xmlns:ahyp="http://schemas.microsoft.com/office/drawing/2018/hyperlinkcolor" val="tx"/>
                    </a:ext>
                  </a:extLst>
                </a:hlinkClick>
              </a:rPr>
              <a:t>[a]</a:t>
            </a:r>
            <a:r>
              <a:rPr lang="en-US" sz="1800" dirty="0">
                <a:solidFill>
                  <a:schemeClr val="bg1"/>
                </a:solidFill>
              </a:rPr>
              <a:t> Where vitalism explicitly invokes a vital principle, that element is often referred to as the "vital spark", "energy", "</a:t>
            </a:r>
            <a:r>
              <a:rPr lang="en-US" sz="1800" i="1" dirty="0">
                <a:solidFill>
                  <a:schemeClr val="bg1"/>
                </a:solidFill>
                <a:hlinkClick r:id="rId5" tooltip="Élan vital">
                  <a:extLst>
                    <a:ext uri="{A12FA001-AC4F-418D-AE19-62706E023703}">
                      <ahyp:hlinkClr xmlns:ahyp="http://schemas.microsoft.com/office/drawing/2018/hyperlinkcolor" val="tx"/>
                    </a:ext>
                  </a:extLst>
                </a:hlinkClick>
              </a:rPr>
              <a:t>élan vital</a:t>
            </a:r>
            <a:r>
              <a:rPr lang="en-US" sz="1800" dirty="0">
                <a:solidFill>
                  <a:schemeClr val="bg1"/>
                </a:solidFill>
              </a:rPr>
              <a:t>" (coined by vitalist </a:t>
            </a:r>
            <a:r>
              <a:rPr lang="en-US" sz="1800" dirty="0">
                <a:solidFill>
                  <a:schemeClr val="bg1"/>
                </a:solidFill>
                <a:hlinkClick r:id="rId6" tooltip="Henri Bergson">
                  <a:extLst>
                    <a:ext uri="{A12FA001-AC4F-418D-AE19-62706E023703}">
                      <ahyp:hlinkClr xmlns:ahyp="http://schemas.microsoft.com/office/drawing/2018/hyperlinkcolor" val="tx"/>
                    </a:ext>
                  </a:extLst>
                </a:hlinkClick>
              </a:rPr>
              <a:t>Henri Bergson</a:t>
            </a:r>
            <a:r>
              <a:rPr lang="en-US" sz="1800" dirty="0">
                <a:solidFill>
                  <a:schemeClr val="bg1"/>
                </a:solidFill>
              </a:rPr>
              <a:t>), "vital force", or "</a:t>
            </a:r>
            <a:r>
              <a:rPr lang="en-US" sz="1800" b="1" i="1" dirty="0">
                <a:solidFill>
                  <a:schemeClr val="bg1"/>
                </a:solidFill>
              </a:rPr>
              <a:t>vis </a:t>
            </a:r>
            <a:r>
              <a:rPr lang="en-US" sz="1800" b="1" i="1" dirty="0" err="1">
                <a:solidFill>
                  <a:schemeClr val="bg1"/>
                </a:solidFill>
              </a:rPr>
              <a:t>vitalis</a:t>
            </a:r>
            <a:r>
              <a:rPr lang="en-US" sz="1800" dirty="0">
                <a:solidFill>
                  <a:schemeClr val="bg1"/>
                </a:solidFill>
              </a:rPr>
              <a:t>", which some equate with the </a:t>
            </a:r>
            <a:r>
              <a:rPr lang="en-US" sz="1800" dirty="0">
                <a:solidFill>
                  <a:schemeClr val="bg1"/>
                </a:solidFill>
                <a:hlinkClick r:id="rId7" tooltip="Soul (spirit)">
                  <a:extLst>
                    <a:ext uri="{A12FA001-AC4F-418D-AE19-62706E023703}">
                      <ahyp:hlinkClr xmlns:ahyp="http://schemas.microsoft.com/office/drawing/2018/hyperlinkcolor" val="tx"/>
                    </a:ext>
                  </a:extLst>
                </a:hlinkClick>
              </a:rPr>
              <a:t>soul</a:t>
            </a:r>
            <a:r>
              <a:rPr lang="en-US" sz="1800" dirty="0">
                <a:solidFill>
                  <a:schemeClr val="bg1"/>
                </a:solidFill>
              </a:rPr>
              <a:t>. In the 18th and 19th centuries, vitalism was </a:t>
            </a:r>
            <a:r>
              <a:rPr lang="en-US" sz="1800" dirty="0">
                <a:solidFill>
                  <a:schemeClr val="bg1"/>
                </a:solidFill>
                <a:hlinkClick r:id="rId8" tooltip="Alternatives to evolution by natural selection">
                  <a:extLst>
                    <a:ext uri="{A12FA001-AC4F-418D-AE19-62706E023703}">
                      <ahyp:hlinkClr xmlns:ahyp="http://schemas.microsoft.com/office/drawing/2018/hyperlinkcolor" val="tx"/>
                    </a:ext>
                  </a:extLst>
                </a:hlinkClick>
              </a:rPr>
              <a:t>discussed among biologists</a:t>
            </a:r>
            <a:r>
              <a:rPr lang="en-US" sz="1800" dirty="0">
                <a:solidFill>
                  <a:schemeClr val="bg1"/>
                </a:solidFill>
              </a:rPr>
              <a:t>, between those belonging to the </a:t>
            </a:r>
            <a:r>
              <a:rPr lang="en-US" sz="1800" dirty="0">
                <a:solidFill>
                  <a:schemeClr val="bg1"/>
                </a:solidFill>
                <a:hlinkClick r:id="rId9" tooltip="Mechanism (philosophy)">
                  <a:extLst>
                    <a:ext uri="{A12FA001-AC4F-418D-AE19-62706E023703}">
                      <ahyp:hlinkClr xmlns:ahyp="http://schemas.microsoft.com/office/drawing/2018/hyperlinkcolor" val="tx"/>
                    </a:ext>
                  </a:extLst>
                </a:hlinkClick>
              </a:rPr>
              <a:t>mechanistic school</a:t>
            </a:r>
            <a:r>
              <a:rPr lang="en-US" sz="1800" dirty="0">
                <a:solidFill>
                  <a:schemeClr val="bg1"/>
                </a:solidFill>
              </a:rPr>
              <a:t> who felt that the known mechanics of physics would eventually explain the difference between life and non-life and vitalists who argued that the processes of life could not be reduced to a mechanistic process. Vitalist biologists such as </a:t>
            </a:r>
            <a:r>
              <a:rPr lang="en-US" sz="1800" dirty="0">
                <a:solidFill>
                  <a:schemeClr val="bg1"/>
                </a:solidFill>
                <a:hlinkClick r:id="rId10" tooltip="Johannes Reinke">
                  <a:extLst>
                    <a:ext uri="{A12FA001-AC4F-418D-AE19-62706E023703}">
                      <ahyp:hlinkClr xmlns:ahyp="http://schemas.microsoft.com/office/drawing/2018/hyperlinkcolor" val="tx"/>
                    </a:ext>
                  </a:extLst>
                </a:hlinkClick>
              </a:rPr>
              <a:t>Johannes Reinke</a:t>
            </a:r>
            <a:r>
              <a:rPr lang="en-US" sz="1800" dirty="0">
                <a:solidFill>
                  <a:schemeClr val="bg1"/>
                </a:solidFill>
              </a:rPr>
              <a:t> proposed </a:t>
            </a:r>
            <a:r>
              <a:rPr lang="en-US" sz="1800" dirty="0">
                <a:solidFill>
                  <a:schemeClr val="bg1"/>
                </a:solidFill>
                <a:hlinkClick r:id="rId11" tooltip="Testable">
                  <a:extLst>
                    <a:ext uri="{A12FA001-AC4F-418D-AE19-62706E023703}">
                      <ahyp:hlinkClr xmlns:ahyp="http://schemas.microsoft.com/office/drawing/2018/hyperlinkcolor" val="tx"/>
                    </a:ext>
                  </a:extLst>
                </a:hlinkClick>
              </a:rPr>
              <a:t>testable</a:t>
            </a:r>
            <a:r>
              <a:rPr lang="en-US" sz="1800" dirty="0">
                <a:solidFill>
                  <a:schemeClr val="bg1"/>
                </a:solidFill>
              </a:rPr>
              <a:t> </a:t>
            </a:r>
            <a:r>
              <a:rPr lang="en-US" sz="1800" dirty="0">
                <a:solidFill>
                  <a:schemeClr val="bg1"/>
                </a:solidFill>
                <a:hlinkClick r:id="rId12" tooltip="Hypotheses">
                  <a:extLst>
                    <a:ext uri="{A12FA001-AC4F-418D-AE19-62706E023703}">
                      <ahyp:hlinkClr xmlns:ahyp="http://schemas.microsoft.com/office/drawing/2018/hyperlinkcolor" val="tx"/>
                    </a:ext>
                  </a:extLst>
                </a:hlinkClick>
              </a:rPr>
              <a:t>hypotheses</a:t>
            </a:r>
            <a:r>
              <a:rPr lang="en-US" sz="1800" dirty="0">
                <a:solidFill>
                  <a:schemeClr val="bg1"/>
                </a:solidFill>
              </a:rPr>
              <a:t> meant to show inadequacies with mechanistic explanations, but their experiments failed to provide support for vitalism. Biologists now consider vitalism in this sense to have been refuted by </a:t>
            </a:r>
            <a:r>
              <a:rPr lang="en-US" sz="1800" dirty="0">
                <a:solidFill>
                  <a:schemeClr val="bg1"/>
                </a:solidFill>
                <a:hlinkClick r:id="rId13" tooltip="Scientific evidence">
                  <a:extLst>
                    <a:ext uri="{A12FA001-AC4F-418D-AE19-62706E023703}">
                      <ahyp:hlinkClr xmlns:ahyp="http://schemas.microsoft.com/office/drawing/2018/hyperlinkcolor" val="tx"/>
                    </a:ext>
                  </a:extLst>
                </a:hlinkClick>
              </a:rPr>
              <a:t>empirical evidence</a:t>
            </a:r>
            <a:r>
              <a:rPr lang="en-US" sz="1800" dirty="0">
                <a:solidFill>
                  <a:schemeClr val="bg1"/>
                </a:solidFill>
              </a:rPr>
              <a:t>, and hence regard it either as a </a:t>
            </a:r>
            <a:r>
              <a:rPr lang="en-US" sz="1800" dirty="0">
                <a:solidFill>
                  <a:schemeClr val="bg1"/>
                </a:solidFill>
                <a:hlinkClick r:id="rId14" tooltip="Superseded scientific theories">
                  <a:extLst>
                    <a:ext uri="{A12FA001-AC4F-418D-AE19-62706E023703}">
                      <ahyp:hlinkClr xmlns:ahyp="http://schemas.microsoft.com/office/drawing/2018/hyperlinkcolor" val="tx"/>
                    </a:ext>
                  </a:extLst>
                </a:hlinkClick>
              </a:rPr>
              <a:t>superseded scientific theory</a:t>
            </a:r>
            <a:r>
              <a:rPr lang="en-US" sz="1800" dirty="0">
                <a:solidFill>
                  <a:schemeClr val="bg1"/>
                </a:solidFill>
              </a:rPr>
              <a:t>,</a:t>
            </a:r>
            <a:r>
              <a:rPr lang="en-US" sz="1800" baseline="30000" dirty="0">
                <a:solidFill>
                  <a:schemeClr val="bg1"/>
                </a:solidFill>
                <a:hlinkClick r:id="rId15">
                  <a:extLst>
                    <a:ext uri="{A12FA001-AC4F-418D-AE19-62706E023703}">
                      <ahyp:hlinkClr xmlns:ahyp="http://schemas.microsoft.com/office/drawing/2018/hyperlinkcolor" val="tx"/>
                    </a:ext>
                  </a:extLst>
                </a:hlinkClick>
              </a:rPr>
              <a:t>[4]</a:t>
            </a:r>
            <a:r>
              <a:rPr lang="en-US" sz="1800" dirty="0">
                <a:solidFill>
                  <a:schemeClr val="bg1"/>
                </a:solidFill>
              </a:rPr>
              <a:t> or as a pseudoscience since the mid-20th century</a:t>
            </a:r>
          </a:p>
          <a:p>
            <a:r>
              <a:rPr lang="nl-NL" sz="1800" dirty="0">
                <a:solidFill>
                  <a:srgbClr val="0563C1"/>
                </a:solidFill>
                <a:hlinkClick r:id="rId16">
                  <a:extLst>
                    <a:ext uri="{A12FA001-AC4F-418D-AE19-62706E023703}">
                      <ahyp:hlinkClr xmlns:ahyp="http://schemas.microsoft.com/office/drawing/2018/hyperlinkcolor" val="tx"/>
                    </a:ext>
                  </a:extLst>
                </a:hlinkClick>
              </a:rPr>
              <a:t>https://en.wikipedia.org/wiki/</a:t>
            </a:r>
            <a:r>
              <a:rPr lang="nl-NL" sz="1800" dirty="0">
                <a:solidFill>
                  <a:schemeClr val="bg1"/>
                </a:solidFill>
                <a:hlinkClick r:id="rId16">
                  <a:extLst>
                    <a:ext uri="{A12FA001-AC4F-418D-AE19-62706E023703}">
                      <ahyp:hlinkClr xmlns:ahyp="http://schemas.microsoft.com/office/drawing/2018/hyperlinkcolor" val="tx"/>
                    </a:ext>
                  </a:extLst>
                </a:hlinkClick>
              </a:rPr>
              <a:t>Vitalism</a:t>
            </a:r>
            <a:endParaRPr lang="nl-NL" sz="1800" dirty="0">
              <a:solidFill>
                <a:schemeClr val="bg1"/>
              </a:solidFill>
            </a:endParaRPr>
          </a:p>
          <a:p>
            <a:endParaRPr lang="nl-NL" sz="1800" dirty="0">
              <a:solidFill>
                <a:schemeClr val="bg1"/>
              </a:solidFill>
            </a:endParaRPr>
          </a:p>
        </p:txBody>
      </p:sp>
      <p:pic>
        <p:nvPicPr>
          <p:cNvPr id="4" name="Afbeelding 3">
            <a:extLst>
              <a:ext uri="{FF2B5EF4-FFF2-40B4-BE49-F238E27FC236}">
                <a16:creationId xmlns:a16="http://schemas.microsoft.com/office/drawing/2014/main" id="{811E9DED-C027-2899-7DA8-0489A0C67F3D}"/>
              </a:ext>
            </a:extLst>
          </p:cNvPr>
          <p:cNvPicPr>
            <a:picLocks noChangeAspect="1"/>
          </p:cNvPicPr>
          <p:nvPr/>
        </p:nvPicPr>
        <p:blipFill>
          <a:blip r:embed="rId17"/>
          <a:stretch>
            <a:fillRect/>
          </a:stretch>
        </p:blipFill>
        <p:spPr>
          <a:xfrm>
            <a:off x="7911104" y="1905571"/>
            <a:ext cx="3727921" cy="2095978"/>
          </a:xfrm>
          <a:prstGeom prst="rect">
            <a:avLst/>
          </a:prstGeom>
        </p:spPr>
      </p:pic>
    </p:spTree>
    <p:extLst>
      <p:ext uri="{BB962C8B-B14F-4D97-AF65-F5344CB8AC3E}">
        <p14:creationId xmlns:p14="http://schemas.microsoft.com/office/powerpoint/2010/main" val="232790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4679"/>
          </a:solidFill>
        </p:spPr>
        <p:txBody>
          <a:bodyPr wrap="square" lIns="0" tIns="0" rIns="0" bIns="0" rtlCol="0"/>
          <a:lstStyle/>
          <a:p>
            <a:endParaRPr/>
          </a:p>
        </p:txBody>
      </p:sp>
      <p:sp>
        <p:nvSpPr>
          <p:cNvPr id="3" name="object 3"/>
          <p:cNvSpPr txBox="1">
            <a:spLocks noGrp="1"/>
          </p:cNvSpPr>
          <p:nvPr>
            <p:ph type="title"/>
          </p:nvPr>
        </p:nvSpPr>
        <p:spPr>
          <a:xfrm>
            <a:off x="4361179" y="235457"/>
            <a:ext cx="1252855"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Energie</a:t>
            </a:r>
            <a:endParaRPr sz="2800"/>
          </a:p>
        </p:txBody>
      </p:sp>
      <p:sp>
        <p:nvSpPr>
          <p:cNvPr id="4" name="object 4"/>
          <p:cNvSpPr/>
          <p:nvPr/>
        </p:nvSpPr>
        <p:spPr>
          <a:xfrm>
            <a:off x="8487536" y="1413128"/>
            <a:ext cx="346075" cy="504190"/>
          </a:xfrm>
          <a:custGeom>
            <a:avLst/>
            <a:gdLst/>
            <a:ahLst/>
            <a:cxnLst/>
            <a:rect l="l" t="t" r="r" b="b"/>
            <a:pathLst>
              <a:path w="346075" h="504189">
                <a:moveTo>
                  <a:pt x="0" y="503682"/>
                </a:moveTo>
                <a:lnTo>
                  <a:pt x="345948" y="503682"/>
                </a:lnTo>
                <a:lnTo>
                  <a:pt x="345948" y="0"/>
                </a:lnTo>
                <a:lnTo>
                  <a:pt x="0" y="0"/>
                </a:lnTo>
                <a:lnTo>
                  <a:pt x="0" y="503682"/>
                </a:lnTo>
                <a:close/>
              </a:path>
            </a:pathLst>
          </a:custGeom>
          <a:ln w="12700">
            <a:solidFill>
              <a:srgbClr val="C00000"/>
            </a:solidFill>
          </a:ln>
        </p:spPr>
        <p:txBody>
          <a:bodyPr wrap="square" lIns="0" tIns="0" rIns="0" bIns="0" rtlCol="0"/>
          <a:lstStyle/>
          <a:p>
            <a:endParaRPr/>
          </a:p>
        </p:txBody>
      </p:sp>
      <p:grpSp>
        <p:nvGrpSpPr>
          <p:cNvPr id="5" name="object 5"/>
          <p:cNvGrpSpPr/>
          <p:nvPr/>
        </p:nvGrpSpPr>
        <p:grpSpPr>
          <a:xfrm>
            <a:off x="1626870" y="1197102"/>
            <a:ext cx="6722109" cy="5039995"/>
            <a:chOff x="1626870" y="1197102"/>
            <a:chExt cx="6722109" cy="5039995"/>
          </a:xfrm>
        </p:grpSpPr>
        <p:sp>
          <p:nvSpPr>
            <p:cNvPr id="6" name="object 6"/>
            <p:cNvSpPr/>
            <p:nvPr/>
          </p:nvSpPr>
          <p:spPr>
            <a:xfrm>
              <a:off x="1626870" y="1197102"/>
              <a:ext cx="6721602" cy="503986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959346" y="3644646"/>
              <a:ext cx="576580" cy="1800225"/>
            </a:xfrm>
            <a:custGeom>
              <a:avLst/>
              <a:gdLst/>
              <a:ahLst/>
              <a:cxnLst/>
              <a:rect l="l" t="t" r="r" b="b"/>
              <a:pathLst>
                <a:path w="576579" h="1800225">
                  <a:moveTo>
                    <a:pt x="0" y="0"/>
                  </a:moveTo>
                  <a:lnTo>
                    <a:pt x="576326" y="1800225"/>
                  </a:lnTo>
                </a:path>
              </a:pathLst>
            </a:custGeom>
            <a:ln w="6350">
              <a:solidFill>
                <a:srgbClr val="000000"/>
              </a:solidFill>
            </a:ln>
          </p:spPr>
          <p:txBody>
            <a:bodyPr wrap="square" lIns="0" tIns="0" rIns="0" bIns="0" rtlCol="0"/>
            <a:lstStyle/>
            <a:p>
              <a:endParaRPr/>
            </a:p>
          </p:txBody>
        </p:sp>
        <p:sp>
          <p:nvSpPr>
            <p:cNvPr id="8" name="object 8"/>
            <p:cNvSpPr/>
            <p:nvPr/>
          </p:nvSpPr>
          <p:spPr>
            <a:xfrm>
              <a:off x="4296537" y="2853309"/>
              <a:ext cx="1079500" cy="1081405"/>
            </a:xfrm>
            <a:custGeom>
              <a:avLst/>
              <a:gdLst/>
              <a:ahLst/>
              <a:cxnLst/>
              <a:rect l="l" t="t" r="r" b="b"/>
              <a:pathLst>
                <a:path w="1079500" h="1081404">
                  <a:moveTo>
                    <a:pt x="0" y="1081277"/>
                  </a:moveTo>
                  <a:lnTo>
                    <a:pt x="1078991" y="1081277"/>
                  </a:lnTo>
                  <a:lnTo>
                    <a:pt x="1078991" y="0"/>
                  </a:lnTo>
                  <a:lnTo>
                    <a:pt x="0" y="0"/>
                  </a:lnTo>
                  <a:lnTo>
                    <a:pt x="0" y="1081277"/>
                  </a:lnTo>
                  <a:close/>
                </a:path>
              </a:pathLst>
            </a:custGeom>
            <a:ln w="12699">
              <a:solidFill>
                <a:srgbClr val="C00000"/>
              </a:solidFill>
            </a:ln>
          </p:spPr>
          <p:txBody>
            <a:bodyPr wrap="square" lIns="0" tIns="0" rIns="0" bIns="0" rtlCol="0"/>
            <a:lstStyle/>
            <a:p>
              <a:endParaRPr/>
            </a:p>
          </p:txBody>
        </p:sp>
        <p:sp>
          <p:nvSpPr>
            <p:cNvPr id="9" name="object 9"/>
            <p:cNvSpPr/>
            <p:nvPr/>
          </p:nvSpPr>
          <p:spPr>
            <a:xfrm>
              <a:off x="3648837" y="4724780"/>
              <a:ext cx="1079500" cy="1081405"/>
            </a:xfrm>
            <a:custGeom>
              <a:avLst/>
              <a:gdLst/>
              <a:ahLst/>
              <a:cxnLst/>
              <a:rect l="l" t="t" r="r" b="b"/>
              <a:pathLst>
                <a:path w="1079500" h="1081404">
                  <a:moveTo>
                    <a:pt x="0" y="1081278"/>
                  </a:moveTo>
                  <a:lnTo>
                    <a:pt x="1078991" y="1081278"/>
                  </a:lnTo>
                  <a:lnTo>
                    <a:pt x="1078991" y="0"/>
                  </a:lnTo>
                  <a:lnTo>
                    <a:pt x="0" y="0"/>
                  </a:lnTo>
                  <a:lnTo>
                    <a:pt x="0" y="1081278"/>
                  </a:lnTo>
                  <a:close/>
                </a:path>
              </a:pathLst>
            </a:custGeom>
            <a:ln w="57150">
              <a:solidFill>
                <a:srgbClr val="FFC000"/>
              </a:solidFill>
            </a:ln>
          </p:spPr>
          <p:txBody>
            <a:bodyPr wrap="square" lIns="0" tIns="0" rIns="0" bIns="0" rtlCol="0"/>
            <a:lstStyle/>
            <a:p>
              <a:endParaRPr/>
            </a:p>
          </p:txBody>
        </p:sp>
        <p:sp>
          <p:nvSpPr>
            <p:cNvPr id="10" name="object 10"/>
            <p:cNvSpPr/>
            <p:nvPr/>
          </p:nvSpPr>
          <p:spPr>
            <a:xfrm>
              <a:off x="6241160" y="2556129"/>
              <a:ext cx="1079500" cy="1081405"/>
            </a:xfrm>
            <a:custGeom>
              <a:avLst/>
              <a:gdLst/>
              <a:ahLst/>
              <a:cxnLst/>
              <a:rect l="l" t="t" r="r" b="b"/>
              <a:pathLst>
                <a:path w="1079500" h="1081404">
                  <a:moveTo>
                    <a:pt x="0" y="1081278"/>
                  </a:moveTo>
                  <a:lnTo>
                    <a:pt x="1078991" y="1081278"/>
                  </a:lnTo>
                  <a:lnTo>
                    <a:pt x="1078991" y="0"/>
                  </a:lnTo>
                  <a:lnTo>
                    <a:pt x="0" y="0"/>
                  </a:lnTo>
                  <a:lnTo>
                    <a:pt x="0" y="1081278"/>
                  </a:lnTo>
                  <a:close/>
                </a:path>
              </a:pathLst>
            </a:custGeom>
            <a:ln w="12700">
              <a:solidFill>
                <a:srgbClr val="92D050"/>
              </a:solidFill>
            </a:ln>
          </p:spPr>
          <p:txBody>
            <a:bodyPr wrap="square" lIns="0" tIns="0" rIns="0" bIns="0" rtlCol="0"/>
            <a:lstStyle/>
            <a:p>
              <a:endParaRPr/>
            </a:p>
          </p:txBody>
        </p:sp>
      </p:grpSp>
      <p:sp>
        <p:nvSpPr>
          <p:cNvPr id="11" name="object 11"/>
          <p:cNvSpPr txBox="1"/>
          <p:nvPr/>
        </p:nvSpPr>
        <p:spPr>
          <a:xfrm>
            <a:off x="9271000" y="1431544"/>
            <a:ext cx="1411605" cy="194627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Carlito"/>
                <a:cs typeface="Carlito"/>
              </a:rPr>
              <a:t>Kern</a:t>
            </a:r>
            <a:endParaRPr sz="1800">
              <a:latin typeface="Carlito"/>
              <a:cs typeface="Carlito"/>
            </a:endParaRPr>
          </a:p>
          <a:p>
            <a:pPr marL="12700" marR="5080">
              <a:lnSpc>
                <a:spcPts val="6480"/>
              </a:lnSpc>
              <a:spcBef>
                <a:spcPts val="935"/>
              </a:spcBef>
            </a:pPr>
            <a:r>
              <a:rPr sz="1800" dirty="0">
                <a:solidFill>
                  <a:srgbClr val="FFFFFF"/>
                </a:solidFill>
                <a:latin typeface="Carlito"/>
                <a:cs typeface="Carlito"/>
              </a:rPr>
              <a:t>Mi</a:t>
            </a:r>
            <a:r>
              <a:rPr sz="1800" spc="-20" dirty="0">
                <a:solidFill>
                  <a:srgbClr val="FFFFFF"/>
                </a:solidFill>
                <a:latin typeface="Carlito"/>
                <a:cs typeface="Carlito"/>
              </a:rPr>
              <a:t>t</a:t>
            </a:r>
            <a:r>
              <a:rPr sz="1800" spc="-5" dirty="0">
                <a:solidFill>
                  <a:srgbClr val="FFFFFF"/>
                </a:solidFill>
                <a:latin typeface="Carlito"/>
                <a:cs typeface="Carlito"/>
              </a:rPr>
              <a:t>ocho</a:t>
            </a:r>
            <a:r>
              <a:rPr sz="1800" dirty="0">
                <a:solidFill>
                  <a:srgbClr val="FFFFFF"/>
                </a:solidFill>
                <a:latin typeface="Carlito"/>
                <a:cs typeface="Carlito"/>
              </a:rPr>
              <a:t>n</a:t>
            </a:r>
            <a:r>
              <a:rPr sz="1800" spc="-5" dirty="0">
                <a:solidFill>
                  <a:srgbClr val="FFFFFF"/>
                </a:solidFill>
                <a:latin typeface="Carlito"/>
                <a:cs typeface="Carlito"/>
              </a:rPr>
              <a:t>drien  </a:t>
            </a:r>
            <a:r>
              <a:rPr sz="1800" spc="-10" dirty="0">
                <a:solidFill>
                  <a:srgbClr val="FFFFFF"/>
                </a:solidFill>
                <a:latin typeface="Carlito"/>
                <a:cs typeface="Carlito"/>
              </a:rPr>
              <a:t>Celmembraan</a:t>
            </a:r>
            <a:endParaRPr sz="1800">
              <a:latin typeface="Carlito"/>
              <a:cs typeface="Carlito"/>
            </a:endParaRPr>
          </a:p>
        </p:txBody>
      </p:sp>
      <p:sp>
        <p:nvSpPr>
          <p:cNvPr id="12" name="object 12"/>
          <p:cNvSpPr/>
          <p:nvPr/>
        </p:nvSpPr>
        <p:spPr>
          <a:xfrm>
            <a:off x="8487536" y="2205608"/>
            <a:ext cx="346075" cy="502920"/>
          </a:xfrm>
          <a:custGeom>
            <a:avLst/>
            <a:gdLst/>
            <a:ahLst/>
            <a:cxnLst/>
            <a:rect l="l" t="t" r="r" b="b"/>
            <a:pathLst>
              <a:path w="346075" h="502919">
                <a:moveTo>
                  <a:pt x="0" y="502920"/>
                </a:moveTo>
                <a:lnTo>
                  <a:pt x="345948" y="502920"/>
                </a:lnTo>
                <a:lnTo>
                  <a:pt x="345948" y="0"/>
                </a:lnTo>
                <a:lnTo>
                  <a:pt x="0" y="0"/>
                </a:lnTo>
                <a:lnTo>
                  <a:pt x="0" y="502920"/>
                </a:lnTo>
                <a:close/>
              </a:path>
            </a:pathLst>
          </a:custGeom>
          <a:ln w="57150">
            <a:solidFill>
              <a:srgbClr val="FFC000"/>
            </a:solidFill>
          </a:ln>
        </p:spPr>
        <p:txBody>
          <a:bodyPr wrap="square" lIns="0" tIns="0" rIns="0" bIns="0" rtlCol="0"/>
          <a:lstStyle/>
          <a:p>
            <a:endParaRPr/>
          </a:p>
        </p:txBody>
      </p:sp>
      <p:sp>
        <p:nvSpPr>
          <p:cNvPr id="13" name="object 13"/>
          <p:cNvSpPr/>
          <p:nvPr/>
        </p:nvSpPr>
        <p:spPr>
          <a:xfrm>
            <a:off x="8479155" y="3068954"/>
            <a:ext cx="354330" cy="539750"/>
          </a:xfrm>
          <a:custGeom>
            <a:avLst/>
            <a:gdLst/>
            <a:ahLst/>
            <a:cxnLst/>
            <a:rect l="l" t="t" r="r" b="b"/>
            <a:pathLst>
              <a:path w="354329" h="539750">
                <a:moveTo>
                  <a:pt x="0" y="539496"/>
                </a:moveTo>
                <a:lnTo>
                  <a:pt x="354329" y="539496"/>
                </a:lnTo>
                <a:lnTo>
                  <a:pt x="354329" y="0"/>
                </a:lnTo>
                <a:lnTo>
                  <a:pt x="0" y="0"/>
                </a:lnTo>
                <a:lnTo>
                  <a:pt x="0" y="539496"/>
                </a:lnTo>
                <a:close/>
              </a:path>
            </a:pathLst>
          </a:custGeom>
          <a:ln w="12700">
            <a:solidFill>
              <a:srgbClr val="92D050"/>
            </a:solidFill>
          </a:ln>
        </p:spPr>
        <p:txBody>
          <a:bodyPr wrap="square" lIns="0" tIns="0" rIns="0" bIns="0" rtlCol="0"/>
          <a:lstStyle/>
          <a:p>
            <a:endParaRPr/>
          </a:p>
        </p:txBody>
      </p:sp>
      <p:sp>
        <p:nvSpPr>
          <p:cNvPr id="14" name="object 14"/>
          <p:cNvSpPr txBox="1"/>
          <p:nvPr/>
        </p:nvSpPr>
        <p:spPr>
          <a:xfrm>
            <a:off x="8471916" y="4884420"/>
            <a:ext cx="2049780" cy="504190"/>
          </a:xfrm>
          <a:prstGeom prst="rect">
            <a:avLst/>
          </a:prstGeom>
          <a:solidFill>
            <a:srgbClr val="FFFFFF"/>
          </a:solidFill>
        </p:spPr>
        <p:txBody>
          <a:bodyPr vert="horz" wrap="square" lIns="0" tIns="43815" rIns="0" bIns="0" rtlCol="0">
            <a:spAutoFit/>
          </a:bodyPr>
          <a:lstStyle/>
          <a:p>
            <a:pPr marL="92075" marR="103505">
              <a:lnSpc>
                <a:spcPts val="1300"/>
              </a:lnSpc>
              <a:spcBef>
                <a:spcPts val="345"/>
              </a:spcBef>
            </a:pPr>
            <a:r>
              <a:rPr sz="1200" u="sng" dirty="0">
                <a:solidFill>
                  <a:srgbClr val="0462C1"/>
                </a:solidFill>
                <a:uFill>
                  <a:solidFill>
                    <a:srgbClr val="0462C1"/>
                  </a:solidFill>
                </a:uFill>
                <a:latin typeface="Arial"/>
                <a:cs typeface="Arial"/>
                <a:hlinkClick r:id="rId3"/>
              </a:rPr>
              <a:t>https:/</a:t>
            </a:r>
            <a:r>
              <a:rPr sz="1200" u="sng" spc="-5" dirty="0">
                <a:solidFill>
                  <a:srgbClr val="0462C1"/>
                </a:solidFill>
                <a:uFill>
                  <a:solidFill>
                    <a:srgbClr val="0462C1"/>
                  </a:solidFill>
                </a:uFill>
                <a:latin typeface="Arial"/>
                <a:cs typeface="Arial"/>
                <a:hlinkClick r:id="rId3"/>
              </a:rPr>
              <a:t>/ww</a:t>
            </a:r>
            <a:r>
              <a:rPr sz="1200" u="sng" spc="-80" dirty="0">
                <a:solidFill>
                  <a:srgbClr val="0462C1"/>
                </a:solidFill>
                <a:uFill>
                  <a:solidFill>
                    <a:srgbClr val="0462C1"/>
                  </a:solidFill>
                </a:uFill>
                <a:latin typeface="Arial"/>
                <a:cs typeface="Arial"/>
                <a:hlinkClick r:id="rId3"/>
              </a:rPr>
              <a:t>w</a:t>
            </a:r>
            <a:r>
              <a:rPr sz="1200" u="sng" spc="-5" dirty="0">
                <a:solidFill>
                  <a:srgbClr val="0462C1"/>
                </a:solidFill>
                <a:uFill>
                  <a:solidFill>
                    <a:srgbClr val="0462C1"/>
                  </a:solidFill>
                </a:uFill>
                <a:latin typeface="Arial"/>
                <a:cs typeface="Arial"/>
                <a:hlinkClick r:id="rId3"/>
              </a:rPr>
              <a:t>.youtube.co</a:t>
            </a:r>
            <a:r>
              <a:rPr sz="1200" u="sng" spc="-10" dirty="0">
                <a:solidFill>
                  <a:srgbClr val="0462C1"/>
                </a:solidFill>
                <a:uFill>
                  <a:solidFill>
                    <a:srgbClr val="0462C1"/>
                  </a:solidFill>
                </a:uFill>
                <a:latin typeface="Arial"/>
                <a:cs typeface="Arial"/>
                <a:hlinkClick r:id="rId3"/>
              </a:rPr>
              <a:t>m</a:t>
            </a:r>
            <a:r>
              <a:rPr sz="1200" u="sng" dirty="0">
                <a:solidFill>
                  <a:srgbClr val="0462C1"/>
                </a:solidFill>
                <a:uFill>
                  <a:solidFill>
                    <a:srgbClr val="0462C1"/>
                  </a:solidFill>
                </a:uFill>
                <a:latin typeface="Arial"/>
                <a:cs typeface="Arial"/>
                <a:hlinkClick r:id="rId3"/>
              </a:rPr>
              <a:t>/w </a:t>
            </a:r>
            <a:r>
              <a:rPr sz="1200" dirty="0">
                <a:solidFill>
                  <a:srgbClr val="0462C1"/>
                </a:solidFill>
                <a:latin typeface="Arial"/>
                <a:cs typeface="Arial"/>
                <a:hlinkClick r:id="rId3"/>
              </a:rPr>
              <a:t> </a:t>
            </a:r>
            <a:r>
              <a:rPr sz="1200" u="sng" spc="-5" dirty="0">
                <a:solidFill>
                  <a:srgbClr val="0462C1"/>
                </a:solidFill>
                <a:uFill>
                  <a:solidFill>
                    <a:srgbClr val="0462C1"/>
                  </a:solidFill>
                </a:uFill>
                <a:latin typeface="Arial"/>
                <a:cs typeface="Arial"/>
                <a:hlinkClick r:id="rId3"/>
              </a:rPr>
              <a:t>atch?v=1Z9pqST72is</a:t>
            </a:r>
            <a:endParaRPr sz="1200">
              <a:latin typeface="Arial"/>
              <a:cs typeface="Arial"/>
            </a:endParaRPr>
          </a:p>
        </p:txBody>
      </p:sp>
      <p:sp>
        <p:nvSpPr>
          <p:cNvPr id="15" name="object 15"/>
          <p:cNvSpPr txBox="1"/>
          <p:nvPr/>
        </p:nvSpPr>
        <p:spPr>
          <a:xfrm>
            <a:off x="8487536" y="5767959"/>
            <a:ext cx="2049145" cy="462280"/>
          </a:xfrm>
          <a:prstGeom prst="rect">
            <a:avLst/>
          </a:prstGeom>
          <a:solidFill>
            <a:srgbClr val="000000"/>
          </a:solidFill>
          <a:ln w="25400">
            <a:solidFill>
              <a:srgbClr val="FFFF00"/>
            </a:solidFill>
          </a:ln>
        </p:spPr>
        <p:txBody>
          <a:bodyPr vert="horz" wrap="square" lIns="0" tIns="26034" rIns="0" bIns="0" rtlCol="0">
            <a:spAutoFit/>
          </a:bodyPr>
          <a:lstStyle/>
          <a:p>
            <a:pPr marL="90805">
              <a:lnSpc>
                <a:spcPct val="100000"/>
              </a:lnSpc>
              <a:spcBef>
                <a:spcPts val="204"/>
              </a:spcBef>
            </a:pPr>
            <a:r>
              <a:rPr sz="2400" dirty="0">
                <a:solidFill>
                  <a:srgbClr val="FFFFFF"/>
                </a:solidFill>
                <a:latin typeface="Carlito"/>
                <a:cs typeface="Carlito"/>
              </a:rPr>
              <a:t>MCB</a:t>
            </a:r>
            <a:r>
              <a:rPr sz="2400" spc="-30" dirty="0">
                <a:solidFill>
                  <a:srgbClr val="FFFFFF"/>
                </a:solidFill>
                <a:latin typeface="Carlito"/>
                <a:cs typeface="Carlito"/>
              </a:rPr>
              <a:t> </a:t>
            </a:r>
            <a:r>
              <a:rPr sz="2400" spc="-5" dirty="0">
                <a:solidFill>
                  <a:srgbClr val="FFFFFF"/>
                </a:solidFill>
                <a:latin typeface="Carlito"/>
                <a:cs typeface="Carlito"/>
              </a:rPr>
              <a:t>H.11</a:t>
            </a:r>
            <a:endParaRPr sz="2400">
              <a:latin typeface="Carlito"/>
              <a:cs typeface="Carlito"/>
            </a:endParaRPr>
          </a:p>
        </p:txBody>
      </p:sp>
      <p:sp>
        <p:nvSpPr>
          <p:cNvPr id="16" name="object 16"/>
          <p:cNvSpPr/>
          <p:nvPr/>
        </p:nvSpPr>
        <p:spPr>
          <a:xfrm>
            <a:off x="10417302" y="291084"/>
            <a:ext cx="1421129" cy="126568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6B38B2-E06E-9D6C-0844-988A4239CFD7}"/>
              </a:ext>
            </a:extLst>
          </p:cNvPr>
          <p:cNvSpPr>
            <a:spLocks noGrp="1"/>
          </p:cNvSpPr>
          <p:nvPr>
            <p:ph type="title"/>
          </p:nvPr>
        </p:nvSpPr>
        <p:spPr/>
        <p:txBody>
          <a:bodyPr/>
          <a:lstStyle/>
          <a:p>
            <a:r>
              <a:rPr lang="nl-NL" dirty="0" err="1"/>
              <a:t>Minimal</a:t>
            </a:r>
            <a:r>
              <a:rPr lang="nl-NL" dirty="0"/>
              <a:t> </a:t>
            </a:r>
            <a:r>
              <a:rPr lang="nl-NL" dirty="0" err="1"/>
              <a:t>cell</a:t>
            </a:r>
            <a:endParaRPr lang="nl-NL" dirty="0"/>
          </a:p>
        </p:txBody>
      </p:sp>
      <p:sp>
        <p:nvSpPr>
          <p:cNvPr id="3" name="Tijdelijke aanduiding voor inhoud 2">
            <a:extLst>
              <a:ext uri="{FF2B5EF4-FFF2-40B4-BE49-F238E27FC236}">
                <a16:creationId xmlns:a16="http://schemas.microsoft.com/office/drawing/2014/main" id="{167A4358-D8EC-04FD-A55D-5699FA870776}"/>
              </a:ext>
            </a:extLst>
          </p:cNvPr>
          <p:cNvSpPr>
            <a:spLocks noGrp="1"/>
          </p:cNvSpPr>
          <p:nvPr>
            <p:ph idx="1"/>
          </p:nvPr>
        </p:nvSpPr>
        <p:spPr>
          <a:xfrm>
            <a:off x="9144000" y="1825625"/>
            <a:ext cx="2558642" cy="4351338"/>
          </a:xfrm>
        </p:spPr>
        <p:txBody>
          <a:bodyPr>
            <a:normAutofit/>
          </a:bodyPr>
          <a:lstStyle/>
          <a:p>
            <a:r>
              <a:rPr lang="nl-NL" sz="1800" dirty="0">
                <a:solidFill>
                  <a:schemeClr val="bg1"/>
                </a:solidFill>
                <a:hlinkClick r:id="rId2">
                  <a:extLst>
                    <a:ext uri="{A12FA001-AC4F-418D-AE19-62706E023703}">
                      <ahyp:hlinkClr xmlns:ahyp="http://schemas.microsoft.com/office/drawing/2018/hyperlinkcolor" val="tx"/>
                    </a:ext>
                  </a:extLst>
                </a:hlinkClick>
              </a:rPr>
              <a:t>https://youtu.be/T0Rri5oSxxI</a:t>
            </a:r>
            <a:endParaRPr lang="nl-NL" sz="1800" dirty="0">
              <a:solidFill>
                <a:schemeClr val="bg1"/>
              </a:solidFill>
            </a:endParaRPr>
          </a:p>
          <a:p>
            <a:endParaRPr lang="nl-NL" sz="1800" dirty="0">
              <a:solidFill>
                <a:schemeClr val="bg1"/>
              </a:solidFill>
            </a:endParaRPr>
          </a:p>
        </p:txBody>
      </p:sp>
      <p:pic>
        <p:nvPicPr>
          <p:cNvPr id="5" name="Afbeelding 4">
            <a:extLst>
              <a:ext uri="{FF2B5EF4-FFF2-40B4-BE49-F238E27FC236}">
                <a16:creationId xmlns:a16="http://schemas.microsoft.com/office/drawing/2014/main" id="{EE957298-B7D5-A114-AD4A-81B72360E410}"/>
              </a:ext>
            </a:extLst>
          </p:cNvPr>
          <p:cNvPicPr>
            <a:picLocks noChangeAspect="1"/>
          </p:cNvPicPr>
          <p:nvPr/>
        </p:nvPicPr>
        <p:blipFill>
          <a:blip r:embed="rId3"/>
          <a:stretch>
            <a:fillRect/>
          </a:stretch>
        </p:blipFill>
        <p:spPr>
          <a:xfrm>
            <a:off x="964734" y="1690688"/>
            <a:ext cx="7975601" cy="4486275"/>
          </a:xfrm>
          <a:prstGeom prst="rect">
            <a:avLst/>
          </a:prstGeom>
        </p:spPr>
      </p:pic>
    </p:spTree>
    <p:extLst>
      <p:ext uri="{BB962C8B-B14F-4D97-AF65-F5344CB8AC3E}">
        <p14:creationId xmlns:p14="http://schemas.microsoft.com/office/powerpoint/2010/main" val="4074208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BAA96-EB36-594A-0F66-A48FECA244C4}"/>
            </a:ext>
          </a:extLst>
        </p:cNvPr>
        <p:cNvGrpSpPr/>
        <p:nvPr/>
      </p:nvGrpSpPr>
      <p:grpSpPr>
        <a:xfrm>
          <a:off x="0" y="0"/>
          <a:ext cx="0" cy="0"/>
          <a:chOff x="0" y="0"/>
          <a:chExt cx="0" cy="0"/>
        </a:xfrm>
      </p:grpSpPr>
      <p:sp>
        <p:nvSpPr>
          <p:cNvPr id="13314" name="Tijdelijke aanduiding voor inhoud 2">
            <a:extLst>
              <a:ext uri="{FF2B5EF4-FFF2-40B4-BE49-F238E27FC236}">
                <a16:creationId xmlns:a16="http://schemas.microsoft.com/office/drawing/2014/main" id="{2E7A1DDE-0687-9CE3-17BD-01F47AD68457}"/>
              </a:ext>
            </a:extLst>
          </p:cNvPr>
          <p:cNvSpPr txBox="1">
            <a:spLocks noGrp="1"/>
          </p:cNvSpPr>
          <p:nvPr>
            <p:ph idx="1"/>
          </p:nvPr>
        </p:nvSpPr>
        <p:spPr>
          <a:xfrm>
            <a:off x="1992314" y="5734050"/>
            <a:ext cx="7164387" cy="719138"/>
          </a:xfrm>
          <a:solidFill>
            <a:schemeClr val="bg2"/>
          </a:solidFill>
        </p:spPr>
        <p:txBody>
          <a:bodyPr>
            <a:normAutofit fontScale="70000" lnSpcReduction="20000"/>
          </a:bodyPr>
          <a:lstStyle/>
          <a:p>
            <a:pPr eaLnBrk="1" hangingPunct="1"/>
            <a:r>
              <a:rPr altLang="nl-NL">
                <a:latin typeface="Arial" pitchFamily="34" charset="0"/>
                <a:hlinkClick r:id="rId2"/>
              </a:rPr>
              <a:t>http://flint.sdu.dk/index.php?page=overall-protocell-design</a:t>
            </a:r>
            <a:endParaRPr altLang="nl-NL">
              <a:latin typeface="Arial" pitchFamily="34" charset="0"/>
            </a:endParaRPr>
          </a:p>
          <a:p>
            <a:pPr eaLnBrk="1" hangingPunct="1"/>
            <a:r>
              <a:rPr altLang="nl-NL">
                <a:latin typeface="Arial" pitchFamily="34" charset="0"/>
                <a:hlinkClick r:id="rId3"/>
              </a:rPr>
              <a:t>http://www.synbioproject.org/topics/synbio101/definition/</a:t>
            </a:r>
            <a:endParaRPr altLang="nl-NL">
              <a:latin typeface="Arial" pitchFamily="34" charset="0"/>
            </a:endParaRPr>
          </a:p>
          <a:p>
            <a:pPr eaLnBrk="1" hangingPunct="1"/>
            <a:endParaRPr altLang="nl-NL">
              <a:latin typeface="Arial" pitchFamily="34" charset="0"/>
            </a:endParaRPr>
          </a:p>
          <a:p>
            <a:pPr eaLnBrk="1" hangingPunct="1"/>
            <a:endParaRPr altLang="nl-NL">
              <a:latin typeface="Arial" pitchFamily="34" charset="0"/>
            </a:endParaRPr>
          </a:p>
        </p:txBody>
      </p:sp>
      <p:pic>
        <p:nvPicPr>
          <p:cNvPr id="13315" name="Picture 3">
            <a:extLst>
              <a:ext uri="{FF2B5EF4-FFF2-40B4-BE49-F238E27FC236}">
                <a16:creationId xmlns:a16="http://schemas.microsoft.com/office/drawing/2014/main" id="{3C4BF4A1-7C12-D708-9FB6-5B903D224E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0376" y="1148251"/>
            <a:ext cx="488632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el 1">
            <a:extLst>
              <a:ext uri="{FF2B5EF4-FFF2-40B4-BE49-F238E27FC236}">
                <a16:creationId xmlns:a16="http://schemas.microsoft.com/office/drawing/2014/main" id="{C0870E56-CEB0-021A-BFA7-258C8A5D08A2}"/>
              </a:ext>
            </a:extLst>
          </p:cNvPr>
          <p:cNvSpPr txBox="1">
            <a:spLocks noGrp="1"/>
          </p:cNvSpPr>
          <p:nvPr>
            <p:ph type="title"/>
          </p:nvPr>
        </p:nvSpPr>
        <p:spPr/>
        <p:txBody>
          <a:bodyPr>
            <a:normAutofit/>
          </a:bodyPr>
          <a:lstStyle/>
          <a:p>
            <a:pPr eaLnBrk="1" hangingPunct="1"/>
            <a:r>
              <a:rPr altLang="nl-NL" sz="2800" dirty="0">
                <a:latin typeface="Arial" pitchFamily="34" charset="0"/>
              </a:rPr>
              <a:t>Synthetic biology</a:t>
            </a:r>
            <a:br>
              <a:rPr altLang="nl-NL" sz="2800" dirty="0">
                <a:solidFill>
                  <a:schemeClr val="bg1"/>
                </a:solidFill>
                <a:latin typeface="Arial" pitchFamily="34" charset="0"/>
              </a:rPr>
            </a:br>
            <a:r>
              <a:rPr lang="nl-NL" altLang="nl-NL" sz="2800" dirty="0" err="1">
                <a:solidFill>
                  <a:schemeClr val="bg1"/>
                </a:solidFill>
                <a:latin typeface="Arial" pitchFamily="34" charset="0"/>
              </a:rPr>
              <a:t>Minimal</a:t>
            </a:r>
            <a:r>
              <a:rPr lang="nl-NL" altLang="nl-NL" sz="2800" dirty="0">
                <a:solidFill>
                  <a:schemeClr val="bg1"/>
                </a:solidFill>
                <a:latin typeface="Arial" pitchFamily="34" charset="0"/>
              </a:rPr>
              <a:t> Life</a:t>
            </a:r>
            <a:endParaRPr altLang="nl-NL" sz="2800" dirty="0">
              <a:solidFill>
                <a:schemeClr val="bg1"/>
              </a:solidFill>
              <a:latin typeface="Arial" pitchFamily="34" charset="0"/>
            </a:endParaRPr>
          </a:p>
        </p:txBody>
      </p:sp>
      <p:sp>
        <p:nvSpPr>
          <p:cNvPr id="13317" name="Tekstvak 3">
            <a:extLst>
              <a:ext uri="{FF2B5EF4-FFF2-40B4-BE49-F238E27FC236}">
                <a16:creationId xmlns:a16="http://schemas.microsoft.com/office/drawing/2014/main" id="{D80C3719-29DE-6B70-9161-5083A05C9718}"/>
              </a:ext>
            </a:extLst>
          </p:cNvPr>
          <p:cNvSpPr txBox="1">
            <a:spLocks noChangeArrowheads="1"/>
          </p:cNvSpPr>
          <p:nvPr/>
        </p:nvSpPr>
        <p:spPr bwMode="auto">
          <a:xfrm>
            <a:off x="838200" y="1720840"/>
            <a:ext cx="250879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MS PGothic" pitchFamily="34" charset="-128"/>
              </a:defRPr>
            </a:lvl1pPr>
            <a:lvl2pPr marL="742950" indent="-285750" eaLnBrk="0" hangingPunct="0">
              <a:spcBef>
                <a:spcPts val="500"/>
              </a:spcBef>
              <a:buSzPct val="100000"/>
              <a:buChar char="–"/>
              <a:defRPr sz="1900">
                <a:solidFill>
                  <a:srgbClr val="00FF00"/>
                </a:solidFill>
                <a:latin typeface="Arial" pitchFamily="34" charset="0"/>
                <a:ea typeface="MS PGothic" pitchFamily="34" charset="-128"/>
              </a:defRPr>
            </a:lvl2pPr>
            <a:lvl3pPr marL="1143000" indent="-228600" eaLnBrk="0" hangingPunct="0">
              <a:spcBef>
                <a:spcPts val="500"/>
              </a:spcBef>
              <a:buSzPct val="100000"/>
              <a:buChar char="•"/>
              <a:defRPr sz="1900">
                <a:solidFill>
                  <a:srgbClr val="00FF00"/>
                </a:solidFill>
                <a:latin typeface="Arial" pitchFamily="34" charset="0"/>
                <a:ea typeface="MS PGothic" pitchFamily="34" charset="-128"/>
              </a:defRPr>
            </a:lvl3pPr>
            <a:lvl4pPr marL="1600200" indent="-228600" eaLnBrk="0" hangingPunct="0">
              <a:spcBef>
                <a:spcPts val="500"/>
              </a:spcBef>
              <a:buSzPct val="100000"/>
              <a:buChar char="–"/>
              <a:defRPr sz="1900">
                <a:solidFill>
                  <a:srgbClr val="00FF00"/>
                </a:solidFill>
                <a:latin typeface="Arial" pitchFamily="34" charset="0"/>
                <a:ea typeface="MS PGothic" pitchFamily="34" charset="-128"/>
              </a:defRPr>
            </a:lvl4pPr>
            <a:lvl5pPr marL="2057400" indent="-228600" eaLnBrk="0" hangingPunct="0">
              <a:spcBef>
                <a:spcPts val="500"/>
              </a:spcBef>
              <a:buSzPct val="100000"/>
              <a:buChar char="»"/>
              <a:defRPr sz="1900">
                <a:solidFill>
                  <a:srgbClr val="00FF00"/>
                </a:solidFill>
                <a:latin typeface="Arial" pitchFamily="34" charset="0"/>
                <a:ea typeface="MS PGothic"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MS PGothic" pitchFamily="34" charset="-128"/>
              </a:defRPr>
            </a:lvl9pPr>
          </a:lstStyle>
          <a:p>
            <a:pPr eaLnBrk="1" hangingPunct="1">
              <a:spcBef>
                <a:spcPct val="0"/>
              </a:spcBef>
              <a:buSzTx/>
              <a:buFontTx/>
              <a:buNone/>
            </a:pPr>
            <a:r>
              <a:rPr lang="en-US" altLang="nl-NL" sz="1800" u="sng" dirty="0">
                <a:solidFill>
                  <a:schemeClr val="bg1"/>
                </a:solidFill>
                <a:latin typeface="+mn-lt"/>
              </a:rPr>
              <a:t>What is life?</a:t>
            </a:r>
          </a:p>
          <a:p>
            <a:pPr eaLnBrk="1" hangingPunct="1">
              <a:spcBef>
                <a:spcPct val="0"/>
              </a:spcBef>
              <a:buSzTx/>
              <a:buFontTx/>
              <a:buNone/>
            </a:pPr>
            <a:endParaRPr lang="en-US" altLang="nl-NL" sz="1800" dirty="0">
              <a:solidFill>
                <a:schemeClr val="bg1"/>
              </a:solidFill>
              <a:latin typeface="+mn-lt"/>
            </a:endParaRPr>
          </a:p>
          <a:p>
            <a:pPr eaLnBrk="1" hangingPunct="1">
              <a:spcBef>
                <a:spcPct val="0"/>
              </a:spcBef>
              <a:buSzTx/>
              <a:buFontTx/>
              <a:buNone/>
            </a:pPr>
            <a:r>
              <a:rPr lang="en-US" altLang="nl-NL" sz="1800" dirty="0">
                <a:solidFill>
                  <a:schemeClr val="bg1"/>
                </a:solidFill>
                <a:latin typeface="+mn-lt"/>
              </a:rPr>
              <a:t>Take away genes until cells are no longer living </a:t>
            </a:r>
          </a:p>
          <a:p>
            <a:pPr eaLnBrk="1" hangingPunct="1">
              <a:spcBef>
                <a:spcPct val="0"/>
              </a:spcBef>
              <a:buSzTx/>
              <a:buFontTx/>
              <a:buNone/>
            </a:pPr>
            <a:endParaRPr lang="en-US" altLang="nl-NL" sz="1800" dirty="0">
              <a:solidFill>
                <a:schemeClr val="bg1"/>
              </a:solidFill>
              <a:latin typeface="+mn-lt"/>
            </a:endParaRPr>
          </a:p>
          <a:p>
            <a:pPr eaLnBrk="1" hangingPunct="1">
              <a:spcBef>
                <a:spcPct val="0"/>
              </a:spcBef>
              <a:buSzTx/>
              <a:buFontTx/>
              <a:buNone/>
            </a:pPr>
            <a:r>
              <a:rPr lang="en-US" altLang="nl-NL" sz="1800" dirty="0">
                <a:solidFill>
                  <a:schemeClr val="bg1"/>
                </a:solidFill>
                <a:latin typeface="+mn-lt"/>
              </a:rPr>
              <a:t>Or, plugging in various sets of genes until a cell is alive</a:t>
            </a:r>
          </a:p>
          <a:p>
            <a:pPr eaLnBrk="1" hangingPunct="1">
              <a:spcBef>
                <a:spcPct val="0"/>
              </a:spcBef>
              <a:buSzTx/>
              <a:buFontTx/>
              <a:buNone/>
            </a:pPr>
            <a:endParaRPr lang="en-US" altLang="nl-NL" sz="1800" u="sng" dirty="0">
              <a:solidFill>
                <a:schemeClr val="bg1"/>
              </a:solidFill>
              <a:latin typeface="+mn-lt"/>
            </a:endParaRPr>
          </a:p>
          <a:p>
            <a:pPr eaLnBrk="1" hangingPunct="1">
              <a:spcBef>
                <a:spcPct val="0"/>
              </a:spcBef>
              <a:buSzTx/>
              <a:buFontTx/>
              <a:buNone/>
            </a:pPr>
            <a:r>
              <a:rPr lang="nl-NL" altLang="nl-NL" sz="1800" dirty="0">
                <a:solidFill>
                  <a:schemeClr val="bg1"/>
                </a:solidFill>
                <a:latin typeface="+mn-lt"/>
              </a:rPr>
              <a:t>Mycoplasma “laboratorium”</a:t>
            </a:r>
          </a:p>
        </p:txBody>
      </p:sp>
    </p:spTree>
    <p:extLst>
      <p:ext uri="{BB962C8B-B14F-4D97-AF65-F5344CB8AC3E}">
        <p14:creationId xmlns:p14="http://schemas.microsoft.com/office/powerpoint/2010/main" val="165793196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B6156-BC62-9C9B-0CED-0C182E54AAEF}"/>
              </a:ext>
            </a:extLst>
          </p:cNvPr>
          <p:cNvSpPr>
            <a:spLocks noGrp="1"/>
          </p:cNvSpPr>
          <p:nvPr>
            <p:ph type="title"/>
          </p:nvPr>
        </p:nvSpPr>
        <p:spPr>
          <a:xfrm>
            <a:off x="913701" y="356736"/>
            <a:ext cx="10515600" cy="1325563"/>
          </a:xfrm>
        </p:spPr>
        <p:txBody>
          <a:bodyPr/>
          <a:lstStyle/>
          <a:p>
            <a:r>
              <a:rPr lang="nl-NL" dirty="0"/>
              <a:t>Ecosysteem</a:t>
            </a:r>
          </a:p>
        </p:txBody>
      </p:sp>
      <p:sp>
        <p:nvSpPr>
          <p:cNvPr id="3" name="Tijdelijke aanduiding voor inhoud 2">
            <a:extLst>
              <a:ext uri="{FF2B5EF4-FFF2-40B4-BE49-F238E27FC236}">
                <a16:creationId xmlns:a16="http://schemas.microsoft.com/office/drawing/2014/main" id="{83C328AF-F8AA-FC16-7096-670135EABC31}"/>
              </a:ext>
            </a:extLst>
          </p:cNvPr>
          <p:cNvSpPr>
            <a:spLocks noGrp="1"/>
          </p:cNvSpPr>
          <p:nvPr>
            <p:ph idx="1"/>
          </p:nvPr>
        </p:nvSpPr>
        <p:spPr>
          <a:xfrm>
            <a:off x="703977" y="1859181"/>
            <a:ext cx="7525623" cy="4351338"/>
          </a:xfrm>
        </p:spPr>
        <p:txBody>
          <a:bodyPr>
            <a:normAutofit/>
          </a:bodyPr>
          <a:lstStyle/>
          <a:p>
            <a:r>
              <a:rPr lang="en-US" sz="1800" dirty="0">
                <a:solidFill>
                  <a:schemeClr val="bg1"/>
                </a:solidFill>
              </a:rPr>
              <a:t>An </a:t>
            </a:r>
            <a:r>
              <a:rPr lang="en-US" sz="1800" b="1" dirty="0">
                <a:solidFill>
                  <a:schemeClr val="bg1"/>
                </a:solidFill>
              </a:rPr>
              <a:t>ecosystem</a:t>
            </a:r>
            <a:r>
              <a:rPr lang="en-US" sz="1800" dirty="0">
                <a:solidFill>
                  <a:schemeClr val="bg1"/>
                </a:solidFill>
              </a:rPr>
              <a:t> (or </a:t>
            </a:r>
            <a:r>
              <a:rPr lang="en-US" sz="1800" b="1" dirty="0">
                <a:solidFill>
                  <a:schemeClr val="bg1"/>
                </a:solidFill>
              </a:rPr>
              <a:t>ecological system</a:t>
            </a:r>
            <a:r>
              <a:rPr lang="en-US" sz="1800" dirty="0">
                <a:solidFill>
                  <a:schemeClr val="bg1"/>
                </a:solidFill>
              </a:rPr>
              <a:t>) is a system formed by </a:t>
            </a:r>
            <a:r>
              <a:rPr lang="en-US" sz="1800" dirty="0">
                <a:solidFill>
                  <a:schemeClr val="bg1"/>
                </a:solidFill>
                <a:hlinkClick r:id="rId2" tooltip="Organism">
                  <a:extLst>
                    <a:ext uri="{A12FA001-AC4F-418D-AE19-62706E023703}">
                      <ahyp:hlinkClr xmlns:ahyp="http://schemas.microsoft.com/office/drawing/2018/hyperlinkcolor" val="tx"/>
                    </a:ext>
                  </a:extLst>
                </a:hlinkClick>
              </a:rPr>
              <a:t>organisms</a:t>
            </a:r>
            <a:r>
              <a:rPr lang="en-US" sz="1800" dirty="0">
                <a:solidFill>
                  <a:schemeClr val="bg1"/>
                </a:solidFill>
              </a:rPr>
              <a:t> in interaction with their </a:t>
            </a:r>
            <a:r>
              <a:rPr lang="en-US" sz="1800" dirty="0">
                <a:solidFill>
                  <a:schemeClr val="bg1"/>
                </a:solidFill>
                <a:hlinkClick r:id="rId3" tooltip="Biophysical environment">
                  <a:extLst>
                    <a:ext uri="{A12FA001-AC4F-418D-AE19-62706E023703}">
                      <ahyp:hlinkClr xmlns:ahyp="http://schemas.microsoft.com/office/drawing/2018/hyperlinkcolor" val="tx"/>
                    </a:ext>
                  </a:extLst>
                </a:hlinkClick>
              </a:rPr>
              <a:t>environment</a:t>
            </a:r>
            <a:r>
              <a:rPr lang="en-US" sz="1800" dirty="0">
                <a:solidFill>
                  <a:schemeClr val="bg1"/>
                </a:solidFill>
              </a:rPr>
              <a:t>.</a:t>
            </a:r>
            <a:r>
              <a:rPr lang="en-US" sz="1800" baseline="30000" dirty="0">
                <a:solidFill>
                  <a:schemeClr val="bg1"/>
                </a:solidFill>
                <a:hlinkClick r:id="rId4">
                  <a:extLst>
                    <a:ext uri="{A12FA001-AC4F-418D-AE19-62706E023703}">
                      <ahyp:hlinkClr xmlns:ahyp="http://schemas.microsoft.com/office/drawing/2018/hyperlinkcolor" val="tx"/>
                    </a:ext>
                  </a:extLst>
                </a:hlinkClick>
              </a:rPr>
              <a:t>[2]</a:t>
            </a:r>
            <a:r>
              <a:rPr lang="en-US" sz="1800" baseline="30000" dirty="0">
                <a:solidFill>
                  <a:schemeClr val="bg1"/>
                </a:solidFill>
              </a:rPr>
              <a:t>: 458 </a:t>
            </a:r>
            <a:r>
              <a:rPr lang="en-US" sz="1800" dirty="0">
                <a:solidFill>
                  <a:schemeClr val="bg1"/>
                </a:solidFill>
              </a:rPr>
              <a:t> The </a:t>
            </a:r>
            <a:r>
              <a:rPr lang="en-US" sz="1800" dirty="0">
                <a:solidFill>
                  <a:schemeClr val="bg1"/>
                </a:solidFill>
                <a:hlinkClick r:id="rId5" tooltip="Biotic material">
                  <a:extLst>
                    <a:ext uri="{A12FA001-AC4F-418D-AE19-62706E023703}">
                      <ahyp:hlinkClr xmlns:ahyp="http://schemas.microsoft.com/office/drawing/2018/hyperlinkcolor" val="tx"/>
                    </a:ext>
                  </a:extLst>
                </a:hlinkClick>
              </a:rPr>
              <a:t>biotic</a:t>
            </a:r>
            <a:r>
              <a:rPr lang="en-US" sz="1800" dirty="0">
                <a:solidFill>
                  <a:schemeClr val="bg1"/>
                </a:solidFill>
              </a:rPr>
              <a:t> and </a:t>
            </a:r>
            <a:r>
              <a:rPr lang="en-US" sz="1800" dirty="0">
                <a:solidFill>
                  <a:schemeClr val="bg1"/>
                </a:solidFill>
                <a:hlinkClick r:id="rId6" tooltip="Abiotic component">
                  <a:extLst>
                    <a:ext uri="{A12FA001-AC4F-418D-AE19-62706E023703}">
                      <ahyp:hlinkClr xmlns:ahyp="http://schemas.microsoft.com/office/drawing/2018/hyperlinkcolor" val="tx"/>
                    </a:ext>
                  </a:extLst>
                </a:hlinkClick>
              </a:rPr>
              <a:t>abiotic components</a:t>
            </a:r>
            <a:r>
              <a:rPr lang="en-US" sz="1800" dirty="0">
                <a:solidFill>
                  <a:schemeClr val="bg1"/>
                </a:solidFill>
              </a:rPr>
              <a:t> are linked together through </a:t>
            </a:r>
            <a:r>
              <a:rPr lang="en-US" sz="1800" dirty="0">
                <a:solidFill>
                  <a:schemeClr val="bg1"/>
                </a:solidFill>
                <a:hlinkClick r:id="rId7" tooltip="Nutrient cycle">
                  <a:extLst>
                    <a:ext uri="{A12FA001-AC4F-418D-AE19-62706E023703}">
                      <ahyp:hlinkClr xmlns:ahyp="http://schemas.microsoft.com/office/drawing/2018/hyperlinkcolor" val="tx"/>
                    </a:ext>
                  </a:extLst>
                </a:hlinkClick>
              </a:rPr>
              <a:t>nutrient cycles</a:t>
            </a:r>
            <a:r>
              <a:rPr lang="en-US" sz="1800" dirty="0">
                <a:solidFill>
                  <a:schemeClr val="bg1"/>
                </a:solidFill>
              </a:rPr>
              <a:t> and </a:t>
            </a:r>
            <a:r>
              <a:rPr lang="en-US" sz="1800" dirty="0">
                <a:solidFill>
                  <a:schemeClr val="bg1"/>
                </a:solidFill>
                <a:hlinkClick r:id="rId8" tooltip="Energy">
                  <a:extLst>
                    <a:ext uri="{A12FA001-AC4F-418D-AE19-62706E023703}">
                      <ahyp:hlinkClr xmlns:ahyp="http://schemas.microsoft.com/office/drawing/2018/hyperlinkcolor" val="tx"/>
                    </a:ext>
                  </a:extLst>
                </a:hlinkClick>
              </a:rPr>
              <a:t>energy</a:t>
            </a:r>
            <a:r>
              <a:rPr lang="en-US" sz="1800" dirty="0">
                <a:solidFill>
                  <a:schemeClr val="bg1"/>
                </a:solidFill>
              </a:rPr>
              <a:t> flows.</a:t>
            </a:r>
          </a:p>
          <a:p>
            <a:r>
              <a:rPr lang="nl-NL" sz="1800" dirty="0">
                <a:solidFill>
                  <a:srgbClr val="0563C1"/>
                </a:solidFill>
                <a:hlinkClick r:id="rId9">
                  <a:extLst>
                    <a:ext uri="{A12FA001-AC4F-418D-AE19-62706E023703}">
                      <ahyp:hlinkClr xmlns:ahyp="http://schemas.microsoft.com/office/drawing/2018/hyperlinkcolor" val="tx"/>
                    </a:ext>
                  </a:extLst>
                </a:hlinkClick>
              </a:rPr>
              <a:t>https://en.wikipedia.org/wiki/</a:t>
            </a:r>
            <a:r>
              <a:rPr lang="nl-NL" sz="1800" dirty="0">
                <a:solidFill>
                  <a:schemeClr val="bg1"/>
                </a:solidFill>
                <a:hlinkClick r:id="rId9">
                  <a:extLst>
                    <a:ext uri="{A12FA001-AC4F-418D-AE19-62706E023703}">
                      <ahyp:hlinkClr xmlns:ahyp="http://schemas.microsoft.com/office/drawing/2018/hyperlinkcolor" val="tx"/>
                    </a:ext>
                  </a:extLst>
                </a:hlinkClick>
              </a:rPr>
              <a:t>Ecosystem</a:t>
            </a:r>
            <a:endParaRPr lang="nl-NL" sz="1800" dirty="0">
              <a:solidFill>
                <a:schemeClr val="bg1"/>
              </a:solidFill>
            </a:endParaRPr>
          </a:p>
          <a:p>
            <a:endParaRPr lang="nl-NL" sz="1800" dirty="0">
              <a:solidFill>
                <a:schemeClr val="bg1"/>
              </a:solidFill>
            </a:endParaRPr>
          </a:p>
          <a:p>
            <a:r>
              <a:rPr lang="nl-NL" sz="1800" dirty="0">
                <a:solidFill>
                  <a:schemeClr val="bg1"/>
                </a:solidFill>
              </a:rPr>
              <a:t>RL: U bent ook een ecosysteem, van samenlevende organismen die van elkaar afhankelijk zijn!</a:t>
            </a:r>
          </a:p>
          <a:p>
            <a:endParaRPr lang="nl-NL" sz="1800" dirty="0">
              <a:solidFill>
                <a:schemeClr val="bg1"/>
              </a:solidFill>
            </a:endParaRPr>
          </a:p>
        </p:txBody>
      </p:sp>
      <p:pic>
        <p:nvPicPr>
          <p:cNvPr id="4" name="Afbeelding 3">
            <a:extLst>
              <a:ext uri="{FF2B5EF4-FFF2-40B4-BE49-F238E27FC236}">
                <a16:creationId xmlns:a16="http://schemas.microsoft.com/office/drawing/2014/main" id="{83E3154A-955B-C029-5B02-D9F6039BE04C}"/>
              </a:ext>
            </a:extLst>
          </p:cNvPr>
          <p:cNvPicPr>
            <a:picLocks noChangeAspect="1"/>
          </p:cNvPicPr>
          <p:nvPr/>
        </p:nvPicPr>
        <p:blipFill>
          <a:blip r:embed="rId10"/>
          <a:stretch>
            <a:fillRect/>
          </a:stretch>
        </p:blipFill>
        <p:spPr>
          <a:xfrm>
            <a:off x="8483979" y="1778117"/>
            <a:ext cx="3143250" cy="4191000"/>
          </a:xfrm>
          <a:prstGeom prst="rect">
            <a:avLst/>
          </a:prstGeom>
        </p:spPr>
      </p:pic>
    </p:spTree>
    <p:extLst>
      <p:ext uri="{BB962C8B-B14F-4D97-AF65-F5344CB8AC3E}">
        <p14:creationId xmlns:p14="http://schemas.microsoft.com/office/powerpoint/2010/main" val="681853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35242-996E-D1AE-B2B4-F804993A93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C4B9269-9CCF-6C6E-28D1-040C7DAB9C75}"/>
              </a:ext>
            </a:extLst>
          </p:cNvPr>
          <p:cNvSpPr>
            <a:spLocks noGrp="1"/>
          </p:cNvSpPr>
          <p:nvPr>
            <p:ph type="title"/>
          </p:nvPr>
        </p:nvSpPr>
        <p:spPr>
          <a:xfrm>
            <a:off x="779477" y="482570"/>
            <a:ext cx="10515600" cy="1325563"/>
          </a:xfrm>
        </p:spPr>
        <p:txBody>
          <a:bodyPr>
            <a:normAutofit/>
          </a:bodyPr>
          <a:lstStyle/>
          <a:p>
            <a:r>
              <a:rPr lang="en-US" sz="2800" b="1" i="0" dirty="0">
                <a:solidFill>
                  <a:schemeClr val="bg1"/>
                </a:solidFill>
                <a:effectLst/>
                <a:latin typeface="YouTube Sans"/>
              </a:rPr>
              <a:t>EM v QED</a:t>
            </a:r>
            <a:br>
              <a:rPr lang="en-US" sz="2800" b="1" i="0" dirty="0">
                <a:solidFill>
                  <a:schemeClr val="bg1"/>
                </a:solidFill>
                <a:effectLst/>
                <a:latin typeface="YouTube Sans"/>
              </a:rPr>
            </a:br>
            <a:endParaRPr lang="nl-NL" sz="2800" dirty="0">
              <a:solidFill>
                <a:schemeClr val="bg1"/>
              </a:solidFill>
            </a:endParaRPr>
          </a:p>
        </p:txBody>
      </p:sp>
      <p:sp>
        <p:nvSpPr>
          <p:cNvPr id="3" name="Tijdelijke aanduiding voor inhoud 2">
            <a:extLst>
              <a:ext uri="{FF2B5EF4-FFF2-40B4-BE49-F238E27FC236}">
                <a16:creationId xmlns:a16="http://schemas.microsoft.com/office/drawing/2014/main" id="{ACB1CC53-D86A-4DB5-53A3-1130F44ACC3F}"/>
              </a:ext>
            </a:extLst>
          </p:cNvPr>
          <p:cNvSpPr>
            <a:spLocks noGrp="1"/>
          </p:cNvSpPr>
          <p:nvPr>
            <p:ph idx="1"/>
          </p:nvPr>
        </p:nvSpPr>
        <p:spPr>
          <a:xfrm>
            <a:off x="561363" y="1926293"/>
            <a:ext cx="6678335" cy="4351338"/>
          </a:xfrm>
        </p:spPr>
        <p:txBody>
          <a:bodyPr>
            <a:normAutofit/>
          </a:bodyPr>
          <a:lstStyle/>
          <a:p>
            <a:r>
              <a:rPr lang="nl-NL" sz="1800" dirty="0">
                <a:solidFill>
                  <a:schemeClr val="bg1"/>
                </a:solidFill>
                <a:hlinkClick r:id="rId2">
                  <a:extLst>
                    <a:ext uri="{A12FA001-AC4F-418D-AE19-62706E023703}">
                      <ahyp:hlinkClr xmlns:ahyp="http://schemas.microsoft.com/office/drawing/2018/hyperlinkcolor" val="tx"/>
                    </a:ext>
                  </a:extLst>
                </a:hlinkClick>
              </a:rPr>
              <a:t>Electro </a:t>
            </a:r>
            <a:r>
              <a:rPr lang="nl-NL" sz="1800" dirty="0" err="1">
                <a:solidFill>
                  <a:schemeClr val="bg1"/>
                </a:solidFill>
                <a:hlinkClick r:id="rId2">
                  <a:extLst>
                    <a:ext uri="{A12FA001-AC4F-418D-AE19-62706E023703}">
                      <ahyp:hlinkClr xmlns:ahyp="http://schemas.microsoft.com/office/drawing/2018/hyperlinkcolor" val="tx"/>
                    </a:ext>
                  </a:extLst>
                </a:hlinkClick>
              </a:rPr>
              <a:t>Magnetism</a:t>
            </a:r>
            <a:endParaRPr lang="nl-NL" sz="1800" dirty="0">
              <a:solidFill>
                <a:schemeClr val="bg1"/>
              </a:solidFill>
              <a:hlinkClick r:id="rId2">
                <a:extLst>
                  <a:ext uri="{A12FA001-AC4F-418D-AE19-62706E023703}">
                    <ahyp:hlinkClr xmlns:ahyp="http://schemas.microsoft.com/office/drawing/2018/hyperlinkcolor" val="tx"/>
                  </a:ext>
                </a:extLst>
              </a:hlinkClick>
            </a:endParaRPr>
          </a:p>
          <a:p>
            <a:pPr marL="0" indent="0">
              <a:buNone/>
            </a:pPr>
            <a:r>
              <a:rPr lang="nl-NL" sz="1800" dirty="0">
                <a:solidFill>
                  <a:schemeClr val="bg1"/>
                </a:solidFill>
                <a:hlinkClick r:id="rId2">
                  <a:extLst>
                    <a:ext uri="{A12FA001-AC4F-418D-AE19-62706E023703}">
                      <ahyp:hlinkClr xmlns:ahyp="http://schemas.microsoft.com/office/drawing/2018/hyperlinkcolor" val="tx"/>
                    </a:ext>
                  </a:extLst>
                </a:hlinkClick>
              </a:rPr>
              <a:t>https://www.youtube.com/watch?v=V_jYXQFjCmA&amp;list=PLPez7eGJwT8hAr-L5c8o17zi1TXasDQ8d&amp;index=496&amp;pp=gAQBiAQB8AUB</a:t>
            </a:r>
            <a:endParaRPr lang="nl-NL" sz="1800" dirty="0">
              <a:solidFill>
                <a:schemeClr val="bg1"/>
              </a:solidFill>
            </a:endParaRPr>
          </a:p>
          <a:p>
            <a:endParaRPr lang="nl-NL" sz="1800" dirty="0">
              <a:solidFill>
                <a:schemeClr val="bg1"/>
              </a:solidFill>
            </a:endParaRPr>
          </a:p>
          <a:p>
            <a:endParaRPr lang="nl-NL" sz="1800" dirty="0">
              <a:solidFill>
                <a:schemeClr val="bg1"/>
              </a:solidFill>
            </a:endParaRPr>
          </a:p>
          <a:p>
            <a:endParaRPr lang="nl-NL" sz="1800" dirty="0">
              <a:solidFill>
                <a:schemeClr val="bg1"/>
              </a:solidFill>
            </a:endParaRPr>
          </a:p>
          <a:p>
            <a:endParaRPr lang="nl-NL" sz="1800" dirty="0">
              <a:solidFill>
                <a:schemeClr val="bg1"/>
              </a:solidFill>
            </a:endParaRPr>
          </a:p>
          <a:p>
            <a:r>
              <a:rPr lang="nl-NL" sz="1800" dirty="0">
                <a:solidFill>
                  <a:schemeClr val="bg1"/>
                </a:solidFill>
              </a:rPr>
              <a:t>Quantum Electro Dynamics</a:t>
            </a:r>
          </a:p>
          <a:p>
            <a:pPr marL="0" indent="0">
              <a:buNone/>
            </a:pPr>
            <a:r>
              <a:rPr lang="nl-NL" sz="1800" dirty="0">
                <a:solidFill>
                  <a:schemeClr val="bg1"/>
                </a:solidFill>
                <a:hlinkClick r:id="rId3">
                  <a:extLst>
                    <a:ext uri="{A12FA001-AC4F-418D-AE19-62706E023703}">
                      <ahyp:hlinkClr xmlns:ahyp="http://schemas.microsoft.com/office/drawing/2018/hyperlinkcolor" val="tx"/>
                    </a:ext>
                  </a:extLst>
                </a:hlinkClick>
              </a:rPr>
              <a:t>https://youtu.be/hHTWBc14-mk</a:t>
            </a:r>
            <a:endParaRPr lang="nl-NL" sz="1800" dirty="0">
              <a:solidFill>
                <a:schemeClr val="bg1"/>
              </a:solidFill>
            </a:endParaRPr>
          </a:p>
          <a:p>
            <a:pPr>
              <a:buFont typeface="Symbol" panose="05050102010706020507" pitchFamily="18" charset="2"/>
              <a:buChar char="Þ"/>
            </a:pPr>
            <a:endParaRPr lang="nl-NL" sz="1800" dirty="0">
              <a:solidFill>
                <a:schemeClr val="bg1"/>
              </a:solidFill>
            </a:endParaRPr>
          </a:p>
        </p:txBody>
      </p:sp>
      <p:pic>
        <p:nvPicPr>
          <p:cNvPr id="5" name="Afbeelding 4">
            <a:extLst>
              <a:ext uri="{FF2B5EF4-FFF2-40B4-BE49-F238E27FC236}">
                <a16:creationId xmlns:a16="http://schemas.microsoft.com/office/drawing/2014/main" id="{EF83A08D-941F-B197-6F07-F2693E9C9A96}"/>
              </a:ext>
            </a:extLst>
          </p:cNvPr>
          <p:cNvPicPr>
            <a:picLocks noChangeAspect="1"/>
          </p:cNvPicPr>
          <p:nvPr/>
        </p:nvPicPr>
        <p:blipFill>
          <a:blip r:embed="rId4"/>
          <a:stretch>
            <a:fillRect/>
          </a:stretch>
        </p:blipFill>
        <p:spPr>
          <a:xfrm>
            <a:off x="7361572" y="4209176"/>
            <a:ext cx="4269065" cy="2401349"/>
          </a:xfrm>
          <a:prstGeom prst="rect">
            <a:avLst/>
          </a:prstGeom>
        </p:spPr>
      </p:pic>
      <p:pic>
        <p:nvPicPr>
          <p:cNvPr id="7" name="Afbeelding 6">
            <a:extLst>
              <a:ext uri="{FF2B5EF4-FFF2-40B4-BE49-F238E27FC236}">
                <a16:creationId xmlns:a16="http://schemas.microsoft.com/office/drawing/2014/main" id="{71B528F5-D890-BE74-6AEC-45B03A7556C5}"/>
              </a:ext>
            </a:extLst>
          </p:cNvPr>
          <p:cNvPicPr>
            <a:picLocks noChangeAspect="1"/>
          </p:cNvPicPr>
          <p:nvPr/>
        </p:nvPicPr>
        <p:blipFill>
          <a:blip r:embed="rId5"/>
          <a:stretch>
            <a:fillRect/>
          </a:stretch>
        </p:blipFill>
        <p:spPr>
          <a:xfrm>
            <a:off x="7361572" y="1700612"/>
            <a:ext cx="4269065" cy="2401350"/>
          </a:xfrm>
          <a:prstGeom prst="rect">
            <a:avLst/>
          </a:prstGeom>
        </p:spPr>
      </p:pic>
    </p:spTree>
    <p:extLst>
      <p:ext uri="{BB962C8B-B14F-4D97-AF65-F5344CB8AC3E}">
        <p14:creationId xmlns:p14="http://schemas.microsoft.com/office/powerpoint/2010/main" val="3542444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47AB60-F150-A79B-1330-205B055A839C}"/>
              </a:ext>
            </a:extLst>
          </p:cNvPr>
          <p:cNvSpPr>
            <a:spLocks noGrp="1"/>
          </p:cNvSpPr>
          <p:nvPr>
            <p:ph type="title"/>
          </p:nvPr>
        </p:nvSpPr>
        <p:spPr/>
        <p:txBody>
          <a:bodyPr/>
          <a:lstStyle/>
          <a:p>
            <a:r>
              <a:rPr lang="nl-NL" b="1" dirty="0">
                <a:solidFill>
                  <a:schemeClr val="bg1"/>
                </a:solidFill>
              </a:rPr>
              <a:t>Lymanreeks</a:t>
            </a:r>
            <a:endParaRPr lang="nl-NL" dirty="0"/>
          </a:p>
        </p:txBody>
      </p:sp>
      <p:sp>
        <p:nvSpPr>
          <p:cNvPr id="3" name="Tijdelijke aanduiding voor inhoud 2">
            <a:extLst>
              <a:ext uri="{FF2B5EF4-FFF2-40B4-BE49-F238E27FC236}">
                <a16:creationId xmlns:a16="http://schemas.microsoft.com/office/drawing/2014/main" id="{457DA3A5-532C-1CBA-D457-681F1A22014A}"/>
              </a:ext>
            </a:extLst>
          </p:cNvPr>
          <p:cNvSpPr>
            <a:spLocks noGrp="1"/>
          </p:cNvSpPr>
          <p:nvPr>
            <p:ph idx="1"/>
          </p:nvPr>
        </p:nvSpPr>
        <p:spPr>
          <a:xfrm>
            <a:off x="561363" y="1934682"/>
            <a:ext cx="10515600" cy="4351338"/>
          </a:xfrm>
        </p:spPr>
        <p:txBody>
          <a:bodyPr>
            <a:normAutofit/>
          </a:bodyPr>
          <a:lstStyle/>
          <a:p>
            <a:r>
              <a:rPr lang="nl-NL" sz="1800" dirty="0">
                <a:solidFill>
                  <a:schemeClr val="bg1"/>
                </a:solidFill>
              </a:rPr>
              <a:t>De </a:t>
            </a:r>
            <a:r>
              <a:rPr lang="nl-NL" sz="1800" b="1" dirty="0">
                <a:solidFill>
                  <a:schemeClr val="bg1"/>
                </a:solidFill>
              </a:rPr>
              <a:t>Lymanreeks</a:t>
            </a:r>
            <a:r>
              <a:rPr lang="nl-NL" sz="1800" dirty="0">
                <a:solidFill>
                  <a:schemeClr val="bg1"/>
                </a:solidFill>
              </a:rPr>
              <a:t> zijn </a:t>
            </a:r>
            <a:r>
              <a:rPr lang="nl-NL" sz="1800" dirty="0">
                <a:solidFill>
                  <a:srgbClr val="FFFF00"/>
                </a:solidFill>
                <a:hlinkClick r:id="rId2" tooltip="Spectraallijn">
                  <a:extLst>
                    <a:ext uri="{A12FA001-AC4F-418D-AE19-62706E023703}">
                      <ahyp:hlinkClr xmlns:ahyp="http://schemas.microsoft.com/office/drawing/2018/hyperlinkcolor" val="tx"/>
                    </a:ext>
                  </a:extLst>
                </a:hlinkClick>
              </a:rPr>
              <a:t>spectraallijnen</a:t>
            </a:r>
            <a:r>
              <a:rPr lang="nl-NL" sz="1800" dirty="0">
                <a:solidFill>
                  <a:srgbClr val="FFFF00"/>
                </a:solidFill>
              </a:rPr>
              <a:t> van atomair </a:t>
            </a:r>
            <a:r>
              <a:rPr lang="nl-NL" sz="1800" dirty="0">
                <a:solidFill>
                  <a:srgbClr val="FFFF00"/>
                </a:solidFill>
                <a:hlinkClick r:id="rId3" tooltip="Waterstof (element)">
                  <a:extLst>
                    <a:ext uri="{A12FA001-AC4F-418D-AE19-62706E023703}">
                      <ahyp:hlinkClr xmlns:ahyp="http://schemas.microsoft.com/office/drawing/2018/hyperlinkcolor" val="tx"/>
                    </a:ext>
                  </a:extLst>
                </a:hlinkClick>
              </a:rPr>
              <a:t>waterstof</a:t>
            </a:r>
            <a:r>
              <a:rPr lang="nl-NL" sz="1800" dirty="0">
                <a:solidFill>
                  <a:schemeClr val="bg1"/>
                </a:solidFill>
              </a:rPr>
              <a:t>, met </a:t>
            </a:r>
            <a:r>
              <a:rPr lang="nl-NL" sz="1800" dirty="0">
                <a:solidFill>
                  <a:schemeClr val="bg1"/>
                </a:solidFill>
                <a:hlinkClick r:id="rId4" tooltip="Golflengte">
                  <a:extLst>
                    <a:ext uri="{A12FA001-AC4F-418D-AE19-62706E023703}">
                      <ahyp:hlinkClr xmlns:ahyp="http://schemas.microsoft.com/office/drawing/2018/hyperlinkcolor" val="tx"/>
                    </a:ext>
                  </a:extLst>
                </a:hlinkClick>
              </a:rPr>
              <a:t>golflengten</a:t>
            </a:r>
            <a:r>
              <a:rPr lang="nl-NL" sz="1800" dirty="0">
                <a:solidFill>
                  <a:schemeClr val="bg1"/>
                </a:solidFill>
              </a:rPr>
              <a:t> die alle in het </a:t>
            </a:r>
            <a:r>
              <a:rPr lang="nl-NL" sz="1800" dirty="0">
                <a:solidFill>
                  <a:schemeClr val="bg1"/>
                </a:solidFill>
                <a:hlinkClick r:id="rId5" tooltip="Ultraviolet">
                  <a:extLst>
                    <a:ext uri="{A12FA001-AC4F-418D-AE19-62706E023703}">
                      <ahyp:hlinkClr xmlns:ahyp="http://schemas.microsoft.com/office/drawing/2018/hyperlinkcolor" val="tx"/>
                    </a:ext>
                  </a:extLst>
                </a:hlinkClick>
              </a:rPr>
              <a:t>ultraviolette</a:t>
            </a:r>
            <a:r>
              <a:rPr lang="nl-NL" sz="1800" dirty="0">
                <a:solidFill>
                  <a:schemeClr val="bg1"/>
                </a:solidFill>
              </a:rPr>
              <a:t> gebied (</a:t>
            </a:r>
            <a:r>
              <a:rPr lang="nl-NL" sz="1800" dirty="0" err="1">
                <a:solidFill>
                  <a:schemeClr val="bg1"/>
                </a:solidFill>
              </a:rPr>
              <a:t>uv</a:t>
            </a:r>
            <a:r>
              <a:rPr lang="nl-NL" sz="1800" dirty="0">
                <a:solidFill>
                  <a:schemeClr val="bg1"/>
                </a:solidFill>
              </a:rPr>
              <a:t>) van het </a:t>
            </a:r>
            <a:r>
              <a:rPr lang="nl-NL" sz="1800" dirty="0">
                <a:solidFill>
                  <a:schemeClr val="bg1"/>
                </a:solidFill>
                <a:hlinkClick r:id="rId6" tooltip="Elektromagnetisch spectrum">
                  <a:extLst>
                    <a:ext uri="{A12FA001-AC4F-418D-AE19-62706E023703}">
                      <ahyp:hlinkClr xmlns:ahyp="http://schemas.microsoft.com/office/drawing/2018/hyperlinkcolor" val="tx"/>
                    </a:ext>
                  </a:extLst>
                </a:hlinkClick>
              </a:rPr>
              <a:t>elektromagnetisch spectrum</a:t>
            </a:r>
            <a:r>
              <a:rPr lang="nl-NL" sz="1800" dirty="0">
                <a:solidFill>
                  <a:schemeClr val="bg1"/>
                </a:solidFill>
              </a:rPr>
              <a:t> liggen. Ze ontstaan in waterstofatomen door overgangen van elektronen tussen </a:t>
            </a:r>
            <a:r>
              <a:rPr lang="nl-NL" sz="1800" dirty="0">
                <a:solidFill>
                  <a:schemeClr val="bg1"/>
                </a:solidFill>
                <a:hlinkClick r:id="rId7" tooltip="Energieniveau">
                  <a:extLst>
                    <a:ext uri="{A12FA001-AC4F-418D-AE19-62706E023703}">
                      <ahyp:hlinkClr xmlns:ahyp="http://schemas.microsoft.com/office/drawing/2018/hyperlinkcolor" val="tx"/>
                    </a:ext>
                  </a:extLst>
                </a:hlinkClick>
              </a:rPr>
              <a:t>energieniveaus</a:t>
            </a:r>
            <a:r>
              <a:rPr lang="nl-NL" sz="1800" dirty="0">
                <a:solidFill>
                  <a:schemeClr val="bg1"/>
                </a:solidFill>
              </a:rPr>
              <a:t>, namelijk van het laagste energieniveau (1) naar een hoger energieniveau (2, 3, ...). De Lymanreeks is vernoemd naar de Amerikaanse natuurkundige </a:t>
            </a:r>
            <a:r>
              <a:rPr lang="nl-NL" sz="1800" dirty="0">
                <a:solidFill>
                  <a:schemeClr val="bg1"/>
                </a:solidFill>
                <a:hlinkClick r:id="rId8" tooltip="Theodore Lyman IV (de pagina bestaat niet)">
                  <a:extLst>
                    <a:ext uri="{A12FA001-AC4F-418D-AE19-62706E023703}">
                      <ahyp:hlinkClr xmlns:ahyp="http://schemas.microsoft.com/office/drawing/2018/hyperlinkcolor" val="tx"/>
                    </a:ext>
                  </a:extLst>
                </a:hlinkClick>
              </a:rPr>
              <a:t>Theodore Lyman</a:t>
            </a:r>
            <a:r>
              <a:rPr lang="nl-NL" sz="1800" dirty="0">
                <a:solidFill>
                  <a:schemeClr val="bg1"/>
                </a:solidFill>
              </a:rPr>
              <a:t> (1874-1954) die tussen 1906 en 1914 de lijnen van de reeks ontdekte</a:t>
            </a:r>
          </a:p>
          <a:p>
            <a:r>
              <a:rPr lang="nl-NL" sz="1800" dirty="0">
                <a:solidFill>
                  <a:srgbClr val="0563C1"/>
                </a:solidFill>
                <a:hlinkClick r:id="rId9">
                  <a:extLst>
                    <a:ext uri="{A12FA001-AC4F-418D-AE19-62706E023703}">
                      <ahyp:hlinkClr xmlns:ahyp="http://schemas.microsoft.com/office/drawing/2018/hyperlinkcolor" val="tx"/>
                    </a:ext>
                  </a:extLst>
                </a:hlinkClick>
              </a:rPr>
              <a:t>https://nl.wikipedia.org/wiki/</a:t>
            </a:r>
            <a:r>
              <a:rPr lang="nl-NL" sz="1800" dirty="0">
                <a:solidFill>
                  <a:schemeClr val="bg1"/>
                </a:solidFill>
                <a:hlinkClick r:id="rId9">
                  <a:extLst>
                    <a:ext uri="{A12FA001-AC4F-418D-AE19-62706E023703}">
                      <ahyp:hlinkClr xmlns:ahyp="http://schemas.microsoft.com/office/drawing/2018/hyperlinkcolor" val="tx"/>
                    </a:ext>
                  </a:extLst>
                </a:hlinkClick>
              </a:rPr>
              <a:t>Lymanreeks</a:t>
            </a:r>
            <a:endParaRPr lang="nl-NL" sz="1800" dirty="0">
              <a:solidFill>
                <a:schemeClr val="bg1"/>
              </a:solidFill>
            </a:endParaRPr>
          </a:p>
          <a:p>
            <a:endParaRPr lang="nl-NL" sz="1800" dirty="0">
              <a:solidFill>
                <a:schemeClr val="bg1"/>
              </a:solidFill>
            </a:endParaRPr>
          </a:p>
        </p:txBody>
      </p:sp>
    </p:spTree>
    <p:extLst>
      <p:ext uri="{BB962C8B-B14F-4D97-AF65-F5344CB8AC3E}">
        <p14:creationId xmlns:p14="http://schemas.microsoft.com/office/powerpoint/2010/main" val="376300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F2655-FDF5-7FF3-F1D5-800F7942017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38417F1-E9C0-8B2B-0FB1-967CAE29FB0F}"/>
              </a:ext>
            </a:extLst>
          </p:cNvPr>
          <p:cNvSpPr txBox="1">
            <a:spLocks noGrp="1"/>
          </p:cNvSpPr>
          <p:nvPr>
            <p:ph type="title"/>
          </p:nvPr>
        </p:nvSpPr>
        <p:spPr>
          <a:xfrm>
            <a:off x="916939" y="578611"/>
            <a:ext cx="5373370" cy="836930"/>
          </a:xfrm>
          <a:prstGeom prst="rect">
            <a:avLst/>
          </a:prstGeom>
        </p:spPr>
        <p:txBody>
          <a:bodyPr vert="horz" wrap="square" lIns="0" tIns="12700" rIns="0" bIns="0" rtlCol="0">
            <a:spAutoFit/>
          </a:bodyPr>
          <a:lstStyle/>
          <a:p>
            <a:pPr marL="12700">
              <a:lnSpc>
                <a:spcPts val="3190"/>
              </a:lnSpc>
              <a:spcBef>
                <a:spcPts val="100"/>
              </a:spcBef>
            </a:pPr>
            <a:r>
              <a:rPr sz="2800" spc="-75" dirty="0">
                <a:solidFill>
                  <a:srgbClr val="FFFFFF"/>
                </a:solidFill>
              </a:rPr>
              <a:t>ATP </a:t>
            </a:r>
            <a:r>
              <a:rPr sz="2800" dirty="0">
                <a:solidFill>
                  <a:srgbClr val="FFFFFF"/>
                </a:solidFill>
              </a:rPr>
              <a:t>kan energie</a:t>
            </a:r>
            <a:r>
              <a:rPr sz="2800" spc="5" dirty="0">
                <a:solidFill>
                  <a:srgbClr val="FFFFFF"/>
                </a:solidFill>
              </a:rPr>
              <a:t> </a:t>
            </a:r>
            <a:r>
              <a:rPr sz="2800" dirty="0">
                <a:solidFill>
                  <a:srgbClr val="FFFFFF"/>
                </a:solidFill>
              </a:rPr>
              <a:t>opslaan</a:t>
            </a:r>
            <a:endParaRPr sz="2800"/>
          </a:p>
          <a:p>
            <a:pPr marL="12700">
              <a:lnSpc>
                <a:spcPts val="3190"/>
              </a:lnSpc>
            </a:pPr>
            <a:r>
              <a:rPr sz="2800" dirty="0">
                <a:solidFill>
                  <a:srgbClr val="FFFFFF"/>
                </a:solidFill>
              </a:rPr>
              <a:t>in speciale binding, als</a:t>
            </a:r>
            <a:r>
              <a:rPr sz="2800" spc="-60" dirty="0">
                <a:solidFill>
                  <a:srgbClr val="FFFFFF"/>
                </a:solidFill>
              </a:rPr>
              <a:t> </a:t>
            </a:r>
            <a:r>
              <a:rPr sz="2800" dirty="0">
                <a:solidFill>
                  <a:srgbClr val="FFFF00"/>
                </a:solidFill>
              </a:rPr>
              <a:t>springveer</a:t>
            </a:r>
            <a:endParaRPr sz="2800"/>
          </a:p>
        </p:txBody>
      </p:sp>
      <p:sp>
        <p:nvSpPr>
          <p:cNvPr id="3" name="object 3">
            <a:extLst>
              <a:ext uri="{FF2B5EF4-FFF2-40B4-BE49-F238E27FC236}">
                <a16:creationId xmlns:a16="http://schemas.microsoft.com/office/drawing/2014/main" id="{F191C66D-ABB2-B430-C974-A5E40EFFB687}"/>
              </a:ext>
            </a:extLst>
          </p:cNvPr>
          <p:cNvSpPr/>
          <p:nvPr/>
        </p:nvSpPr>
        <p:spPr>
          <a:xfrm>
            <a:off x="887730" y="1815845"/>
            <a:ext cx="5614416" cy="2955797"/>
          </a:xfrm>
          <a:prstGeom prst="rect">
            <a:avLst/>
          </a:prstGeom>
          <a:blipFill>
            <a:blip r:embed="rId2" cstate="print"/>
            <a:stretch>
              <a:fillRect/>
            </a:stretch>
          </a:blipFill>
        </p:spPr>
        <p:txBody>
          <a:bodyPr wrap="square" lIns="0" tIns="0" rIns="0" bIns="0" rtlCol="0"/>
          <a:lstStyle/>
          <a:p>
            <a:endParaRPr/>
          </a:p>
        </p:txBody>
      </p:sp>
      <p:sp>
        <p:nvSpPr>
          <p:cNvPr id="4" name="object 4">
            <a:extLst>
              <a:ext uri="{FF2B5EF4-FFF2-40B4-BE49-F238E27FC236}">
                <a16:creationId xmlns:a16="http://schemas.microsoft.com/office/drawing/2014/main" id="{C5C6E1B0-F178-EB16-5333-EA72E7A91963}"/>
              </a:ext>
            </a:extLst>
          </p:cNvPr>
          <p:cNvSpPr txBox="1"/>
          <p:nvPr/>
        </p:nvSpPr>
        <p:spPr>
          <a:xfrm>
            <a:off x="887730" y="5561838"/>
            <a:ext cx="5614670" cy="647065"/>
          </a:xfrm>
          <a:prstGeom prst="rect">
            <a:avLst/>
          </a:prstGeom>
          <a:solidFill>
            <a:srgbClr val="E7E6E6"/>
          </a:solidFill>
        </p:spPr>
        <p:txBody>
          <a:bodyPr vert="horz" wrap="square" lIns="0" tIns="31750" rIns="0" bIns="0" rtlCol="0">
            <a:spAutoFit/>
          </a:bodyPr>
          <a:lstStyle/>
          <a:p>
            <a:pPr marL="90805" marR="762635">
              <a:lnSpc>
                <a:spcPct val="100000"/>
              </a:lnSpc>
              <a:spcBef>
                <a:spcPts val="250"/>
              </a:spcBef>
            </a:pPr>
            <a:r>
              <a:rPr sz="1800" u="sng" spc="-15" dirty="0">
                <a:solidFill>
                  <a:srgbClr val="0462C1"/>
                </a:solidFill>
                <a:uFill>
                  <a:solidFill>
                    <a:srgbClr val="0462C1"/>
                  </a:solidFill>
                </a:uFill>
                <a:latin typeface="Carlito"/>
                <a:cs typeface="Carlito"/>
                <a:hlinkClick r:id="rId3"/>
              </a:rPr>
              <a:t>https://www.youtube.com/watch?v=PK6HmIe2EAg </a:t>
            </a:r>
            <a:r>
              <a:rPr sz="1800" spc="-15" dirty="0">
                <a:solidFill>
                  <a:srgbClr val="0462C1"/>
                </a:solidFill>
                <a:latin typeface="Carlito"/>
                <a:cs typeface="Carlito"/>
              </a:rPr>
              <a:t> </a:t>
            </a:r>
            <a:r>
              <a:rPr sz="1800" u="sng" spc="-10" dirty="0">
                <a:solidFill>
                  <a:srgbClr val="0462C1"/>
                </a:solidFill>
                <a:uFill>
                  <a:solidFill>
                    <a:srgbClr val="0462C1"/>
                  </a:solidFill>
                </a:uFill>
                <a:latin typeface="Carlito"/>
                <a:cs typeface="Carlito"/>
                <a:hlinkClick r:id="rId4"/>
              </a:rPr>
              <a:t>https://youtu.be/_bPFKDdWlCg</a:t>
            </a:r>
            <a:endParaRPr sz="1800">
              <a:latin typeface="Carlito"/>
              <a:cs typeface="Carlito"/>
            </a:endParaRPr>
          </a:p>
        </p:txBody>
      </p:sp>
      <p:sp>
        <p:nvSpPr>
          <p:cNvPr id="5" name="object 5">
            <a:extLst>
              <a:ext uri="{FF2B5EF4-FFF2-40B4-BE49-F238E27FC236}">
                <a16:creationId xmlns:a16="http://schemas.microsoft.com/office/drawing/2014/main" id="{B80225E1-CE1C-4DF4-6A9F-74E0BE5ADAF4}"/>
              </a:ext>
            </a:extLst>
          </p:cNvPr>
          <p:cNvSpPr/>
          <p:nvPr/>
        </p:nvSpPr>
        <p:spPr>
          <a:xfrm>
            <a:off x="7477506" y="1815845"/>
            <a:ext cx="2596133" cy="1780793"/>
          </a:xfrm>
          <a:prstGeom prst="rect">
            <a:avLst/>
          </a:prstGeom>
          <a:blipFill>
            <a:blip r:embed="rId5" cstate="print"/>
            <a:stretch>
              <a:fillRect/>
            </a:stretch>
          </a:blipFill>
        </p:spPr>
        <p:txBody>
          <a:bodyPr wrap="square" lIns="0" tIns="0" rIns="0" bIns="0" rtlCol="0"/>
          <a:lstStyle/>
          <a:p>
            <a:endParaRPr/>
          </a:p>
        </p:txBody>
      </p:sp>
      <p:sp>
        <p:nvSpPr>
          <p:cNvPr id="6" name="object 6">
            <a:extLst>
              <a:ext uri="{FF2B5EF4-FFF2-40B4-BE49-F238E27FC236}">
                <a16:creationId xmlns:a16="http://schemas.microsoft.com/office/drawing/2014/main" id="{00562883-EFEA-48FE-453F-3F42DF93F266}"/>
              </a:ext>
            </a:extLst>
          </p:cNvPr>
          <p:cNvSpPr txBox="1"/>
          <p:nvPr/>
        </p:nvSpPr>
        <p:spPr>
          <a:xfrm>
            <a:off x="7059421" y="3740404"/>
            <a:ext cx="425767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FFFF00"/>
                </a:solidFill>
                <a:latin typeface="Carlito"/>
                <a:cs typeface="Carlito"/>
              </a:rPr>
              <a:t>Elk </a:t>
            </a:r>
            <a:r>
              <a:rPr sz="1800" spc="-10" dirty="0">
                <a:solidFill>
                  <a:srgbClr val="FFFFFF"/>
                </a:solidFill>
                <a:latin typeface="Carlito"/>
                <a:cs typeface="Carlito"/>
              </a:rPr>
              <a:t>proces </a:t>
            </a:r>
            <a:r>
              <a:rPr sz="1800" dirty="0">
                <a:solidFill>
                  <a:srgbClr val="FFFFFF"/>
                </a:solidFill>
                <a:latin typeface="Carlito"/>
                <a:cs typeface="Carlito"/>
              </a:rPr>
              <a:t>in </a:t>
            </a:r>
            <a:r>
              <a:rPr sz="1800" spc="-5" dirty="0">
                <a:solidFill>
                  <a:srgbClr val="FFFFFF"/>
                </a:solidFill>
                <a:latin typeface="Carlito"/>
                <a:cs typeface="Carlito"/>
              </a:rPr>
              <a:t>de </a:t>
            </a:r>
            <a:r>
              <a:rPr sz="1800" spc="-15" dirty="0">
                <a:solidFill>
                  <a:srgbClr val="FFFFFF"/>
                </a:solidFill>
                <a:latin typeface="Carlito"/>
                <a:cs typeface="Carlito"/>
              </a:rPr>
              <a:t>dierlijke </a:t>
            </a:r>
            <a:r>
              <a:rPr sz="1800" dirty="0">
                <a:solidFill>
                  <a:srgbClr val="FFFFFF"/>
                </a:solidFill>
                <a:latin typeface="Carlito"/>
                <a:cs typeface="Carlito"/>
              </a:rPr>
              <a:t>cel </a:t>
            </a:r>
            <a:r>
              <a:rPr sz="1800" spc="-10" dirty="0">
                <a:solidFill>
                  <a:srgbClr val="FFFFFF"/>
                </a:solidFill>
                <a:latin typeface="Carlito"/>
                <a:cs typeface="Carlito"/>
              </a:rPr>
              <a:t>dat </a:t>
            </a:r>
            <a:r>
              <a:rPr sz="1800" spc="-5" dirty="0">
                <a:solidFill>
                  <a:srgbClr val="FFFFFF"/>
                </a:solidFill>
                <a:latin typeface="Carlito"/>
                <a:cs typeface="Carlito"/>
              </a:rPr>
              <a:t>energie nodig  </a:t>
            </a:r>
            <a:r>
              <a:rPr sz="1800" spc="-10" dirty="0">
                <a:solidFill>
                  <a:srgbClr val="FFFFFF"/>
                </a:solidFill>
                <a:latin typeface="Carlito"/>
                <a:cs typeface="Carlito"/>
              </a:rPr>
              <a:t>heeft </a:t>
            </a:r>
            <a:r>
              <a:rPr sz="1800" spc="-5" dirty="0">
                <a:solidFill>
                  <a:srgbClr val="FFFFFF"/>
                </a:solidFill>
                <a:latin typeface="Carlito"/>
                <a:cs typeface="Carlito"/>
              </a:rPr>
              <a:t>gebruikt daarvoor</a:t>
            </a:r>
            <a:r>
              <a:rPr sz="1800" spc="25" dirty="0">
                <a:solidFill>
                  <a:srgbClr val="FFFFFF"/>
                </a:solidFill>
                <a:latin typeface="Carlito"/>
                <a:cs typeface="Carlito"/>
              </a:rPr>
              <a:t> </a:t>
            </a:r>
            <a:r>
              <a:rPr sz="1800" spc="-95" dirty="0">
                <a:solidFill>
                  <a:srgbClr val="FFFFFF"/>
                </a:solidFill>
                <a:latin typeface="Carlito"/>
                <a:cs typeface="Carlito"/>
              </a:rPr>
              <a:t>ATP.</a:t>
            </a:r>
            <a:endParaRPr sz="1800">
              <a:latin typeface="Carlito"/>
              <a:cs typeface="Carlito"/>
            </a:endParaRPr>
          </a:p>
        </p:txBody>
      </p:sp>
      <p:sp>
        <p:nvSpPr>
          <p:cNvPr id="7" name="object 7">
            <a:extLst>
              <a:ext uri="{FF2B5EF4-FFF2-40B4-BE49-F238E27FC236}">
                <a16:creationId xmlns:a16="http://schemas.microsoft.com/office/drawing/2014/main" id="{C5879063-6DD7-95AF-2A32-35FBAAE6DE54}"/>
              </a:ext>
            </a:extLst>
          </p:cNvPr>
          <p:cNvSpPr txBox="1"/>
          <p:nvPr/>
        </p:nvSpPr>
        <p:spPr>
          <a:xfrm>
            <a:off x="7059421" y="4563364"/>
            <a:ext cx="4281805" cy="1671320"/>
          </a:xfrm>
          <a:prstGeom prst="rect">
            <a:avLst/>
          </a:prstGeom>
        </p:spPr>
        <p:txBody>
          <a:bodyPr vert="horz" wrap="square" lIns="0" tIns="12700" rIns="0" bIns="0" rtlCol="0">
            <a:spAutoFit/>
          </a:bodyPr>
          <a:lstStyle/>
          <a:p>
            <a:pPr marL="12700" marR="346710">
              <a:lnSpc>
                <a:spcPct val="100000"/>
              </a:lnSpc>
              <a:spcBef>
                <a:spcPts val="100"/>
              </a:spcBef>
            </a:pPr>
            <a:r>
              <a:rPr sz="1800" spc="-270" dirty="0">
                <a:solidFill>
                  <a:srgbClr val="FFFFFF"/>
                </a:solidFill>
                <a:latin typeface="Arial"/>
                <a:cs typeface="Arial"/>
              </a:rPr>
              <a:t>ATP </a:t>
            </a:r>
            <a:r>
              <a:rPr sz="1800" spc="-35" dirty="0">
                <a:solidFill>
                  <a:srgbClr val="FFFFFF"/>
                </a:solidFill>
                <a:latin typeface="Arial"/>
                <a:cs typeface="Arial"/>
              </a:rPr>
              <a:t>heeft </a:t>
            </a:r>
            <a:r>
              <a:rPr sz="1800" spc="-90" dirty="0">
                <a:solidFill>
                  <a:srgbClr val="FFFFFF"/>
                </a:solidFill>
                <a:latin typeface="Arial"/>
                <a:cs typeface="Arial"/>
              </a:rPr>
              <a:t>3 </a:t>
            </a:r>
            <a:r>
              <a:rPr sz="1800" spc="-165" dirty="0">
                <a:solidFill>
                  <a:srgbClr val="FFFFFF"/>
                </a:solidFill>
                <a:latin typeface="Arial"/>
                <a:cs typeface="Arial"/>
              </a:rPr>
              <a:t>P’s </a:t>
            </a:r>
            <a:r>
              <a:rPr sz="1800" spc="-10" dirty="0">
                <a:solidFill>
                  <a:srgbClr val="FFFFFF"/>
                </a:solidFill>
                <a:latin typeface="Arial"/>
                <a:cs typeface="Arial"/>
              </a:rPr>
              <a:t>(</a:t>
            </a:r>
            <a:r>
              <a:rPr sz="1800" spc="-10" dirty="0">
                <a:solidFill>
                  <a:srgbClr val="FFFF00"/>
                </a:solidFill>
                <a:latin typeface="Carlito"/>
                <a:cs typeface="Carlito"/>
              </a:rPr>
              <a:t>A</a:t>
            </a:r>
            <a:r>
              <a:rPr sz="1800" spc="-10" dirty="0">
                <a:solidFill>
                  <a:srgbClr val="FFFFFF"/>
                </a:solidFill>
                <a:latin typeface="Carlito"/>
                <a:cs typeface="Carlito"/>
              </a:rPr>
              <a:t>denosine </a:t>
            </a:r>
            <a:r>
              <a:rPr sz="1800" spc="-40" dirty="0">
                <a:solidFill>
                  <a:srgbClr val="FFFF00"/>
                </a:solidFill>
                <a:latin typeface="Carlito"/>
                <a:cs typeface="Carlito"/>
              </a:rPr>
              <a:t>T</a:t>
            </a:r>
            <a:r>
              <a:rPr sz="1800" spc="-40" dirty="0">
                <a:solidFill>
                  <a:srgbClr val="FFFFFF"/>
                </a:solidFill>
                <a:latin typeface="Carlito"/>
                <a:cs typeface="Carlito"/>
              </a:rPr>
              <a:t>ri </a:t>
            </a:r>
            <a:r>
              <a:rPr sz="1800" spc="-10" dirty="0">
                <a:solidFill>
                  <a:srgbClr val="FFFF00"/>
                </a:solidFill>
                <a:latin typeface="Carlito"/>
                <a:cs typeface="Carlito"/>
              </a:rPr>
              <a:t>P</a:t>
            </a:r>
            <a:r>
              <a:rPr sz="1800" spc="-10" dirty="0">
                <a:solidFill>
                  <a:srgbClr val="FFFFFF"/>
                </a:solidFill>
                <a:latin typeface="Carlito"/>
                <a:cs typeface="Carlito"/>
              </a:rPr>
              <a:t>hosphate).  </a:t>
            </a:r>
            <a:r>
              <a:rPr sz="1800" dirty="0">
                <a:solidFill>
                  <a:srgbClr val="FFFFFF"/>
                </a:solidFill>
                <a:latin typeface="Carlito"/>
                <a:cs typeface="Carlito"/>
              </a:rPr>
              <a:t>1 </a:t>
            </a:r>
            <a:r>
              <a:rPr sz="1800" spc="-5" dirty="0">
                <a:solidFill>
                  <a:srgbClr val="FFFFFF"/>
                </a:solidFill>
                <a:latin typeface="Carlito"/>
                <a:cs typeface="Carlito"/>
              </a:rPr>
              <a:t>daarvan </a:t>
            </a:r>
            <a:r>
              <a:rPr sz="1800" spc="-10" dirty="0">
                <a:solidFill>
                  <a:srgbClr val="FFFFFF"/>
                </a:solidFill>
                <a:latin typeface="Carlito"/>
                <a:cs typeface="Carlito"/>
              </a:rPr>
              <a:t>splitst af </a:t>
            </a:r>
            <a:r>
              <a:rPr sz="1800" dirty="0">
                <a:solidFill>
                  <a:srgbClr val="FFFFFF"/>
                </a:solidFill>
                <a:latin typeface="Carlito"/>
                <a:cs typeface="Carlito"/>
              </a:rPr>
              <a:t>en </a:t>
            </a:r>
            <a:r>
              <a:rPr sz="1800" spc="-5" dirty="0">
                <a:solidFill>
                  <a:srgbClr val="FFFFFF"/>
                </a:solidFill>
                <a:latin typeface="Carlito"/>
                <a:cs typeface="Carlito"/>
              </a:rPr>
              <a:t>bindt </a:t>
            </a:r>
            <a:r>
              <a:rPr sz="1800" dirty="0">
                <a:solidFill>
                  <a:srgbClr val="FFFFFF"/>
                </a:solidFill>
                <a:latin typeface="Carlito"/>
                <a:cs typeface="Carlito"/>
              </a:rPr>
              <a:t>aan een</a:t>
            </a:r>
            <a:r>
              <a:rPr sz="1800" spc="15" dirty="0">
                <a:solidFill>
                  <a:srgbClr val="FFFFFF"/>
                </a:solidFill>
                <a:latin typeface="Carlito"/>
                <a:cs typeface="Carlito"/>
              </a:rPr>
              <a:t> </a:t>
            </a:r>
            <a:r>
              <a:rPr sz="1800" dirty="0">
                <a:solidFill>
                  <a:srgbClr val="FFFFFF"/>
                </a:solidFill>
                <a:latin typeface="Carlito"/>
                <a:cs typeface="Carlito"/>
              </a:rPr>
              <a:t>eiwit</a:t>
            </a:r>
            <a:endParaRPr sz="1800">
              <a:latin typeface="Carlito"/>
              <a:cs typeface="Carlito"/>
            </a:endParaRPr>
          </a:p>
          <a:p>
            <a:pPr marL="12700" marR="5080">
              <a:lnSpc>
                <a:spcPct val="100000"/>
              </a:lnSpc>
            </a:pPr>
            <a:r>
              <a:rPr sz="1800" spc="-5" dirty="0">
                <a:solidFill>
                  <a:srgbClr val="FFFFFF"/>
                </a:solidFill>
                <a:latin typeface="Carlito"/>
                <a:cs typeface="Carlito"/>
              </a:rPr>
              <a:t>(en </a:t>
            </a:r>
            <a:r>
              <a:rPr sz="1800" spc="-10" dirty="0">
                <a:solidFill>
                  <a:srgbClr val="FFFFFF"/>
                </a:solidFill>
                <a:latin typeface="Carlito"/>
                <a:cs typeface="Carlito"/>
              </a:rPr>
              <a:t>neemt </a:t>
            </a:r>
            <a:r>
              <a:rPr sz="1800" spc="-5" dirty="0">
                <a:solidFill>
                  <a:srgbClr val="FFFFFF"/>
                </a:solidFill>
                <a:latin typeface="Carlito"/>
                <a:cs typeface="Carlito"/>
              </a:rPr>
              <a:t>de energie </a:t>
            </a:r>
            <a:r>
              <a:rPr sz="1800" dirty="0">
                <a:solidFill>
                  <a:srgbClr val="FFFFFF"/>
                </a:solidFill>
                <a:latin typeface="Carlito"/>
                <a:cs typeface="Carlito"/>
              </a:rPr>
              <a:t>mee </a:t>
            </a:r>
            <a:r>
              <a:rPr sz="1800" spc="-5" dirty="0">
                <a:solidFill>
                  <a:srgbClr val="FFFFFF"/>
                </a:solidFill>
                <a:latin typeface="Carlito"/>
                <a:cs typeface="Carlito"/>
              </a:rPr>
              <a:t>om </a:t>
            </a:r>
            <a:r>
              <a:rPr sz="1800" dirty="0">
                <a:solidFill>
                  <a:srgbClr val="FFFFFF"/>
                </a:solidFill>
                <a:latin typeface="Carlito"/>
                <a:cs typeface="Carlito"/>
              </a:rPr>
              <a:t>dit eiwit </a:t>
            </a:r>
            <a:r>
              <a:rPr sz="1800" spc="-5" dirty="0">
                <a:solidFill>
                  <a:srgbClr val="FFFFFF"/>
                </a:solidFill>
                <a:latin typeface="Carlito"/>
                <a:cs typeface="Carlito"/>
              </a:rPr>
              <a:t>iets </a:t>
            </a:r>
            <a:r>
              <a:rPr sz="1800" spc="-15" dirty="0">
                <a:solidFill>
                  <a:srgbClr val="FFFFFF"/>
                </a:solidFill>
                <a:latin typeface="Carlito"/>
                <a:cs typeface="Carlito"/>
              </a:rPr>
              <a:t>te  </a:t>
            </a:r>
            <a:r>
              <a:rPr sz="1800" spc="-10" dirty="0">
                <a:solidFill>
                  <a:srgbClr val="FFFFFF"/>
                </a:solidFill>
                <a:latin typeface="Carlito"/>
                <a:cs typeface="Carlito"/>
              </a:rPr>
              <a:t>laten </a:t>
            </a:r>
            <a:r>
              <a:rPr sz="1800" spc="-5" dirty="0">
                <a:solidFill>
                  <a:srgbClr val="FFFFFF"/>
                </a:solidFill>
                <a:latin typeface="Carlito"/>
                <a:cs typeface="Carlito"/>
              </a:rPr>
              <a:t>doen) =&gt; </a:t>
            </a:r>
            <a:r>
              <a:rPr sz="1800" dirty="0">
                <a:solidFill>
                  <a:srgbClr val="FFFFFF"/>
                </a:solidFill>
                <a:latin typeface="Carlito"/>
                <a:cs typeface="Carlito"/>
              </a:rPr>
              <a:t>ADP</a:t>
            </a:r>
            <a:r>
              <a:rPr sz="1800" spc="55" dirty="0">
                <a:solidFill>
                  <a:srgbClr val="FFFFFF"/>
                </a:solidFill>
                <a:latin typeface="Carlito"/>
                <a:cs typeface="Carlito"/>
              </a:rPr>
              <a:t> </a:t>
            </a:r>
            <a:r>
              <a:rPr sz="1800" spc="-10" dirty="0">
                <a:solidFill>
                  <a:srgbClr val="FFFFFF"/>
                </a:solidFill>
                <a:latin typeface="Carlito"/>
                <a:cs typeface="Carlito"/>
              </a:rPr>
              <a:t>(</a:t>
            </a:r>
            <a:r>
              <a:rPr sz="1800" spc="-10" dirty="0">
                <a:solidFill>
                  <a:srgbClr val="FFFF00"/>
                </a:solidFill>
                <a:latin typeface="Carlito"/>
                <a:cs typeface="Carlito"/>
              </a:rPr>
              <a:t>D</a:t>
            </a:r>
            <a:r>
              <a:rPr sz="1800" spc="-10" dirty="0">
                <a:solidFill>
                  <a:srgbClr val="FFFFFF"/>
                </a:solidFill>
                <a:latin typeface="Carlito"/>
                <a:cs typeface="Carlito"/>
              </a:rPr>
              <a:t>iphosphate).</a:t>
            </a:r>
            <a:endParaRPr sz="1800">
              <a:latin typeface="Carlito"/>
              <a:cs typeface="Carlito"/>
            </a:endParaRPr>
          </a:p>
          <a:p>
            <a:pPr marL="12700" marR="237490">
              <a:lnSpc>
                <a:spcPct val="100000"/>
              </a:lnSpc>
            </a:pPr>
            <a:r>
              <a:rPr sz="1800" dirty="0">
                <a:solidFill>
                  <a:srgbClr val="FFFFFF"/>
                </a:solidFill>
                <a:latin typeface="Carlito"/>
                <a:cs typeface="Carlito"/>
              </a:rPr>
              <a:t>In </a:t>
            </a:r>
            <a:r>
              <a:rPr sz="1800" spc="-5" dirty="0">
                <a:solidFill>
                  <a:srgbClr val="FFFFFF"/>
                </a:solidFill>
                <a:latin typeface="Carlito"/>
                <a:cs typeface="Carlito"/>
              </a:rPr>
              <a:t>mitochondrium </a:t>
            </a:r>
            <a:r>
              <a:rPr sz="1800" spc="-15" dirty="0">
                <a:solidFill>
                  <a:srgbClr val="FFFFFF"/>
                </a:solidFill>
                <a:latin typeface="Carlito"/>
                <a:cs typeface="Carlito"/>
              </a:rPr>
              <a:t>wordt </a:t>
            </a:r>
            <a:r>
              <a:rPr sz="1800" spc="-10" dirty="0">
                <a:solidFill>
                  <a:srgbClr val="FFFFFF"/>
                </a:solidFill>
                <a:latin typeface="Carlito"/>
                <a:cs typeface="Carlito"/>
              </a:rPr>
              <a:t>van </a:t>
            </a:r>
            <a:r>
              <a:rPr sz="1800" dirty="0">
                <a:solidFill>
                  <a:srgbClr val="FFFFFF"/>
                </a:solidFill>
                <a:latin typeface="Carlito"/>
                <a:cs typeface="Carlito"/>
              </a:rPr>
              <a:t>ADP </a:t>
            </a:r>
            <a:r>
              <a:rPr sz="1800" spc="-10" dirty="0">
                <a:solidFill>
                  <a:srgbClr val="FFFFFF"/>
                </a:solidFill>
                <a:latin typeface="Carlito"/>
                <a:cs typeface="Carlito"/>
              </a:rPr>
              <a:t>weer </a:t>
            </a:r>
            <a:r>
              <a:rPr sz="1800" spc="-50" dirty="0">
                <a:solidFill>
                  <a:srgbClr val="FFFFFF"/>
                </a:solidFill>
                <a:latin typeface="Carlito"/>
                <a:cs typeface="Carlito"/>
              </a:rPr>
              <a:t>ATP  </a:t>
            </a:r>
            <a:r>
              <a:rPr sz="1800" spc="-5" dirty="0">
                <a:solidFill>
                  <a:srgbClr val="FFFFFF"/>
                </a:solidFill>
                <a:latin typeface="Carlito"/>
                <a:cs typeface="Carlito"/>
              </a:rPr>
              <a:t>gemaakt.</a:t>
            </a:r>
            <a:endParaRPr sz="1800">
              <a:latin typeface="Carlito"/>
              <a:cs typeface="Carlito"/>
            </a:endParaRPr>
          </a:p>
        </p:txBody>
      </p:sp>
    </p:spTree>
    <p:extLst>
      <p:ext uri="{BB962C8B-B14F-4D97-AF65-F5344CB8AC3E}">
        <p14:creationId xmlns:p14="http://schemas.microsoft.com/office/powerpoint/2010/main" val="1091283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6063615"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Enzym: Eiwit dat helpt verbindingen</a:t>
            </a:r>
            <a:r>
              <a:rPr sz="2800" spc="-65" dirty="0">
                <a:solidFill>
                  <a:srgbClr val="FFFFFF"/>
                </a:solidFill>
              </a:rPr>
              <a:t> </a:t>
            </a:r>
            <a:r>
              <a:rPr sz="2800" dirty="0">
                <a:solidFill>
                  <a:srgbClr val="FFFFFF"/>
                </a:solidFill>
              </a:rPr>
              <a:t>te  maken of te verbreken</a:t>
            </a:r>
            <a:r>
              <a:rPr sz="2800" spc="-20" dirty="0">
                <a:solidFill>
                  <a:srgbClr val="FFFFFF"/>
                </a:solidFill>
              </a:rPr>
              <a:t> </a:t>
            </a:r>
            <a:r>
              <a:rPr sz="2800" dirty="0">
                <a:solidFill>
                  <a:srgbClr val="FFFFFF"/>
                </a:solidFill>
              </a:rPr>
              <a:t>(katalyse)</a:t>
            </a:r>
            <a:endParaRPr sz="2800"/>
          </a:p>
        </p:txBody>
      </p:sp>
      <p:sp>
        <p:nvSpPr>
          <p:cNvPr id="3" name="object 3"/>
          <p:cNvSpPr txBox="1"/>
          <p:nvPr/>
        </p:nvSpPr>
        <p:spPr>
          <a:xfrm>
            <a:off x="971803" y="1690370"/>
            <a:ext cx="2994025" cy="1541145"/>
          </a:xfrm>
          <a:prstGeom prst="rect">
            <a:avLst/>
          </a:prstGeom>
        </p:spPr>
        <p:txBody>
          <a:bodyPr vert="horz" wrap="square" lIns="0" tIns="43815" rIns="0" bIns="0" rtlCol="0">
            <a:spAutoFit/>
          </a:bodyPr>
          <a:lstStyle/>
          <a:p>
            <a:pPr marL="241300" marR="432434" indent="-228600">
              <a:lnSpc>
                <a:spcPts val="1939"/>
              </a:lnSpc>
              <a:spcBef>
                <a:spcPts val="345"/>
              </a:spcBef>
              <a:buChar char="•"/>
              <a:tabLst>
                <a:tab pos="240665" algn="l"/>
                <a:tab pos="241300" algn="l"/>
              </a:tabLst>
            </a:pPr>
            <a:r>
              <a:rPr sz="1800" spc="-5" dirty="0">
                <a:solidFill>
                  <a:srgbClr val="FFFFFF"/>
                </a:solidFill>
                <a:latin typeface="Arial"/>
                <a:cs typeface="Arial"/>
              </a:rPr>
              <a:t>Reductie van</a:t>
            </a:r>
            <a:r>
              <a:rPr sz="1800" spc="-55" dirty="0">
                <a:solidFill>
                  <a:srgbClr val="FFFFFF"/>
                </a:solidFill>
                <a:latin typeface="Arial"/>
                <a:cs typeface="Arial"/>
              </a:rPr>
              <a:t> </a:t>
            </a:r>
            <a:r>
              <a:rPr sz="1800" dirty="0">
                <a:solidFill>
                  <a:srgbClr val="FFFFFF"/>
                </a:solidFill>
                <a:latin typeface="Arial"/>
                <a:cs typeface="Arial"/>
              </a:rPr>
              <a:t>activatie-  </a:t>
            </a:r>
            <a:r>
              <a:rPr sz="1800" spc="-5" dirty="0">
                <a:solidFill>
                  <a:srgbClr val="FFFFFF"/>
                </a:solidFill>
                <a:latin typeface="Arial"/>
                <a:cs typeface="Arial"/>
              </a:rPr>
              <a:t>energie</a:t>
            </a:r>
            <a:endParaRPr sz="1800">
              <a:latin typeface="Arial"/>
              <a:cs typeface="Arial"/>
            </a:endParaRPr>
          </a:p>
          <a:p>
            <a:pPr marL="241300" indent="-228600">
              <a:lnSpc>
                <a:spcPct val="100000"/>
              </a:lnSpc>
              <a:spcBef>
                <a:spcPts val="755"/>
              </a:spcBef>
              <a:buChar char="•"/>
              <a:tabLst>
                <a:tab pos="240665" algn="l"/>
                <a:tab pos="241300" algn="l"/>
              </a:tabLst>
            </a:pPr>
            <a:r>
              <a:rPr sz="1800" dirty="0">
                <a:solidFill>
                  <a:srgbClr val="FFFFFF"/>
                </a:solidFill>
                <a:latin typeface="Arial"/>
                <a:cs typeface="Arial"/>
              </a:rPr>
              <a:t>Enzym </a:t>
            </a:r>
            <a:r>
              <a:rPr sz="1800" spc="-5" dirty="0">
                <a:solidFill>
                  <a:srgbClr val="FFFFFF"/>
                </a:solidFill>
                <a:latin typeface="Arial"/>
                <a:cs typeface="Arial"/>
              </a:rPr>
              <a:t>wordt</a:t>
            </a:r>
            <a:r>
              <a:rPr sz="1800" spc="-20" dirty="0">
                <a:solidFill>
                  <a:srgbClr val="FFFFFF"/>
                </a:solidFill>
                <a:latin typeface="Arial"/>
                <a:cs typeface="Arial"/>
              </a:rPr>
              <a:t> </a:t>
            </a:r>
            <a:r>
              <a:rPr sz="1800" spc="-5" dirty="0">
                <a:solidFill>
                  <a:srgbClr val="FFFFFF"/>
                </a:solidFill>
                <a:latin typeface="Arial"/>
                <a:cs typeface="Arial"/>
              </a:rPr>
              <a:t>hergebruikt</a:t>
            </a:r>
            <a:endParaRPr sz="1800">
              <a:latin typeface="Arial"/>
              <a:cs typeface="Arial"/>
            </a:endParaRPr>
          </a:p>
          <a:p>
            <a:pPr marL="241300" marR="5080" indent="-228600">
              <a:lnSpc>
                <a:spcPts val="1939"/>
              </a:lnSpc>
              <a:spcBef>
                <a:spcPts val="1035"/>
              </a:spcBef>
              <a:buChar char="•"/>
              <a:tabLst>
                <a:tab pos="240665" algn="l"/>
                <a:tab pos="241300" algn="l"/>
              </a:tabLst>
            </a:pPr>
            <a:r>
              <a:rPr sz="1800" spc="-10" dirty="0">
                <a:solidFill>
                  <a:srgbClr val="FFFFFF"/>
                </a:solidFill>
                <a:latin typeface="Arial"/>
                <a:cs typeface="Arial"/>
              </a:rPr>
              <a:t>Werkt </a:t>
            </a:r>
            <a:r>
              <a:rPr sz="1800" spc="-5" dirty="0">
                <a:solidFill>
                  <a:srgbClr val="FFFFFF"/>
                </a:solidFill>
                <a:latin typeface="Arial"/>
                <a:cs typeface="Arial"/>
              </a:rPr>
              <a:t>duizenden keren per  seconde</a:t>
            </a:r>
            <a:endParaRPr sz="1800">
              <a:latin typeface="Arial"/>
              <a:cs typeface="Arial"/>
            </a:endParaRPr>
          </a:p>
        </p:txBody>
      </p:sp>
      <p:sp>
        <p:nvSpPr>
          <p:cNvPr id="4" name="object 4"/>
          <p:cNvSpPr txBox="1"/>
          <p:nvPr/>
        </p:nvSpPr>
        <p:spPr>
          <a:xfrm>
            <a:off x="971803" y="4427728"/>
            <a:ext cx="2909570" cy="546735"/>
          </a:xfrm>
          <a:prstGeom prst="rect">
            <a:avLst/>
          </a:prstGeom>
        </p:spPr>
        <p:txBody>
          <a:bodyPr vert="horz" wrap="square" lIns="0" tIns="43815" rIns="0" bIns="0" rtlCol="0">
            <a:spAutoFit/>
          </a:bodyPr>
          <a:lstStyle/>
          <a:p>
            <a:pPr marL="241300" marR="5080" indent="-228600">
              <a:lnSpc>
                <a:spcPts val="1939"/>
              </a:lnSpc>
              <a:spcBef>
                <a:spcPts val="345"/>
              </a:spcBef>
              <a:buChar char="•"/>
              <a:tabLst>
                <a:tab pos="240665" algn="l"/>
                <a:tab pos="241300" algn="l"/>
              </a:tabLst>
            </a:pPr>
            <a:r>
              <a:rPr sz="1800" dirty="0">
                <a:solidFill>
                  <a:srgbClr val="FFFFFF"/>
                </a:solidFill>
                <a:latin typeface="Arial"/>
                <a:cs typeface="Arial"/>
              </a:rPr>
              <a:t>Actieve site </a:t>
            </a:r>
            <a:r>
              <a:rPr sz="1800" spc="-5" dirty="0">
                <a:solidFill>
                  <a:srgbClr val="FFFFFF"/>
                </a:solidFill>
                <a:latin typeface="Arial"/>
                <a:cs typeface="Arial"/>
              </a:rPr>
              <a:t>is vaak</a:t>
            </a:r>
            <a:r>
              <a:rPr sz="1800" spc="-85" dirty="0">
                <a:solidFill>
                  <a:srgbClr val="FFFFFF"/>
                </a:solidFill>
                <a:latin typeface="Arial"/>
                <a:cs typeface="Arial"/>
              </a:rPr>
              <a:t> </a:t>
            </a:r>
            <a:r>
              <a:rPr sz="1800" dirty="0">
                <a:solidFill>
                  <a:srgbClr val="FFFFFF"/>
                </a:solidFill>
                <a:latin typeface="Arial"/>
                <a:cs typeface="Arial"/>
              </a:rPr>
              <a:t>spore-  element (Mg, Zn</a:t>
            </a:r>
            <a:r>
              <a:rPr sz="1800" spc="-40" dirty="0">
                <a:solidFill>
                  <a:srgbClr val="FFFFFF"/>
                </a:solidFill>
                <a:latin typeface="Arial"/>
                <a:cs typeface="Arial"/>
              </a:rPr>
              <a:t> </a:t>
            </a:r>
            <a:r>
              <a:rPr sz="1800" dirty="0">
                <a:solidFill>
                  <a:srgbClr val="FFFFFF"/>
                </a:solidFill>
                <a:latin typeface="Arial"/>
                <a:cs typeface="Arial"/>
              </a:rPr>
              <a:t>etc.)</a:t>
            </a:r>
            <a:endParaRPr sz="1800">
              <a:latin typeface="Arial"/>
              <a:cs typeface="Arial"/>
            </a:endParaRPr>
          </a:p>
        </p:txBody>
      </p:sp>
      <p:sp>
        <p:nvSpPr>
          <p:cNvPr id="5" name="object 5"/>
          <p:cNvSpPr/>
          <p:nvPr/>
        </p:nvSpPr>
        <p:spPr>
          <a:xfrm>
            <a:off x="4607052" y="1664207"/>
            <a:ext cx="4642103" cy="3529584"/>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096517" y="5805678"/>
            <a:ext cx="8152765" cy="646430"/>
          </a:xfrm>
          <a:prstGeom prst="rect">
            <a:avLst/>
          </a:prstGeom>
          <a:solidFill>
            <a:srgbClr val="E7E6E6"/>
          </a:solidFill>
        </p:spPr>
        <p:txBody>
          <a:bodyPr vert="horz" wrap="square" lIns="0" tIns="31115" rIns="0" bIns="0" rtlCol="0">
            <a:spAutoFit/>
          </a:bodyPr>
          <a:lstStyle/>
          <a:p>
            <a:pPr marL="91440">
              <a:lnSpc>
                <a:spcPct val="100000"/>
              </a:lnSpc>
              <a:spcBef>
                <a:spcPts val="245"/>
              </a:spcBef>
            </a:pPr>
            <a:r>
              <a:rPr sz="1800" u="sng" spc="-10" dirty="0">
                <a:solidFill>
                  <a:srgbClr val="0462C1"/>
                </a:solidFill>
                <a:uFill>
                  <a:solidFill>
                    <a:srgbClr val="0462C1"/>
                  </a:solidFill>
                </a:uFill>
                <a:latin typeface="Carlito"/>
                <a:cs typeface="Carlito"/>
                <a:hlinkClick r:id="rId3"/>
              </a:rPr>
              <a:t>http://www.chemguide.co.uk/organicprops/aminoacids/enzymes.html</a:t>
            </a:r>
            <a:endParaRPr sz="1800">
              <a:latin typeface="Carlito"/>
              <a:cs typeface="Carlito"/>
            </a:endParaRPr>
          </a:p>
          <a:p>
            <a:pPr marL="91440">
              <a:lnSpc>
                <a:spcPct val="100000"/>
              </a:lnSpc>
            </a:pPr>
            <a:r>
              <a:rPr sz="1800" u="sng" spc="-10" dirty="0">
                <a:solidFill>
                  <a:srgbClr val="0462C1"/>
                </a:solidFill>
                <a:uFill>
                  <a:solidFill>
                    <a:srgbClr val="0462C1"/>
                  </a:solidFill>
                </a:uFill>
                <a:latin typeface="Carlito"/>
                <a:cs typeface="Carlito"/>
                <a:hlinkClick r:id="rId4"/>
              </a:rPr>
              <a:t>https://www.youtube.com/watch?v=yk14dOOvwMk</a:t>
            </a:r>
            <a:endParaRPr sz="1800">
              <a:latin typeface="Carlito"/>
              <a:cs typeface="Carli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C7776-40C5-914E-0B84-747C1E34D51A}"/>
            </a:ext>
          </a:extLst>
        </p:cNvPr>
        <p:cNvGrpSpPr/>
        <p:nvPr/>
      </p:nvGrpSpPr>
      <p:grpSpPr>
        <a:xfrm>
          <a:off x="0" y="0"/>
          <a:ext cx="0" cy="0"/>
          <a:chOff x="0" y="0"/>
          <a:chExt cx="0" cy="0"/>
        </a:xfrm>
      </p:grpSpPr>
      <p:sp>
        <p:nvSpPr>
          <p:cNvPr id="28674" name="Titel 1">
            <a:extLst>
              <a:ext uri="{FF2B5EF4-FFF2-40B4-BE49-F238E27FC236}">
                <a16:creationId xmlns:a16="http://schemas.microsoft.com/office/drawing/2014/main" id="{EE6B1741-6C0F-0CA6-F4FA-A313D8F7470F}"/>
              </a:ext>
            </a:extLst>
          </p:cNvPr>
          <p:cNvSpPr txBox="1">
            <a:spLocks noGrp="1"/>
          </p:cNvSpPr>
          <p:nvPr>
            <p:ph type="title"/>
          </p:nvPr>
        </p:nvSpPr>
        <p:spPr>
          <a:xfrm>
            <a:off x="6358156" y="94939"/>
            <a:ext cx="2604689" cy="1325563"/>
          </a:xfrm>
        </p:spPr>
        <p:txBody>
          <a:bodyPr>
            <a:normAutofit/>
          </a:bodyPr>
          <a:lstStyle/>
          <a:p>
            <a:r>
              <a:rPr altLang="nl-NL" sz="2800" dirty="0" err="1">
                <a:solidFill>
                  <a:schemeClr val="bg1"/>
                </a:solidFill>
                <a:latin typeface="Arial" pitchFamily="34" charset="0"/>
              </a:rPr>
              <a:t>Eiwit</a:t>
            </a:r>
            <a:endParaRPr altLang="nl-NL" sz="2800" dirty="0">
              <a:solidFill>
                <a:schemeClr val="bg1"/>
              </a:solidFill>
              <a:latin typeface="Arial" pitchFamily="34" charset="0"/>
            </a:endParaRPr>
          </a:p>
        </p:txBody>
      </p:sp>
      <p:sp>
        <p:nvSpPr>
          <p:cNvPr id="28675" name="Tijdelijke aanduiding voor inhoud 2">
            <a:extLst>
              <a:ext uri="{FF2B5EF4-FFF2-40B4-BE49-F238E27FC236}">
                <a16:creationId xmlns:a16="http://schemas.microsoft.com/office/drawing/2014/main" id="{F5436A62-E1A0-9C04-0416-1B111BF5FCF2}"/>
              </a:ext>
            </a:extLst>
          </p:cNvPr>
          <p:cNvSpPr txBox="1">
            <a:spLocks noGrp="1"/>
          </p:cNvSpPr>
          <p:nvPr>
            <p:ph idx="1"/>
          </p:nvPr>
        </p:nvSpPr>
        <p:spPr>
          <a:xfrm>
            <a:off x="6096000" y="2133171"/>
            <a:ext cx="4379751" cy="4114800"/>
          </a:xfrm>
        </p:spPr>
        <p:txBody>
          <a:bodyPr>
            <a:normAutofit fontScale="92500" lnSpcReduction="10000"/>
          </a:bodyPr>
          <a:lstStyle/>
          <a:p>
            <a:r>
              <a:rPr altLang="nl-NL" sz="1800" dirty="0">
                <a:solidFill>
                  <a:schemeClr val="bg1"/>
                </a:solidFill>
                <a:latin typeface="Arial" pitchFamily="34" charset="0"/>
              </a:rPr>
              <a:t>Is totaal anders dan DNA</a:t>
            </a:r>
          </a:p>
          <a:p>
            <a:r>
              <a:rPr lang="nl-NL" altLang="nl-NL" sz="1800" dirty="0">
                <a:solidFill>
                  <a:srgbClr val="FFFF00"/>
                </a:solidFill>
                <a:latin typeface="Arial" pitchFamily="34" charset="0"/>
              </a:rPr>
              <a:t>Met eiwitten bouw je een lichaam</a:t>
            </a:r>
          </a:p>
          <a:p>
            <a:endParaRPr lang="nl-NL" altLang="nl-NL" sz="1800" dirty="0">
              <a:solidFill>
                <a:schemeClr val="bg1"/>
              </a:solidFill>
              <a:latin typeface="Arial" pitchFamily="34" charset="0"/>
            </a:endParaRPr>
          </a:p>
          <a:p>
            <a:endParaRPr lang="nl-NL" altLang="nl-NL" sz="1800" dirty="0">
              <a:solidFill>
                <a:schemeClr val="bg1"/>
              </a:solidFill>
              <a:latin typeface="Arial" pitchFamily="34" charset="0"/>
            </a:endParaRPr>
          </a:p>
          <a:p>
            <a:endParaRPr lang="nl-NL" altLang="nl-NL" sz="1800" dirty="0">
              <a:solidFill>
                <a:schemeClr val="bg1"/>
              </a:solidFill>
              <a:latin typeface="Arial" pitchFamily="34" charset="0"/>
            </a:endParaRPr>
          </a:p>
          <a:p>
            <a:endParaRPr lang="nl-NL" altLang="nl-NL" sz="1800" dirty="0">
              <a:solidFill>
                <a:schemeClr val="bg1"/>
              </a:solidFill>
              <a:latin typeface="Arial" pitchFamily="34" charset="0"/>
            </a:endParaRPr>
          </a:p>
          <a:p>
            <a:r>
              <a:rPr altLang="nl-NL" sz="1900" dirty="0" err="1">
                <a:solidFill>
                  <a:schemeClr val="bg1"/>
                </a:solidFill>
                <a:latin typeface="Arial" pitchFamily="34" charset="0"/>
              </a:rPr>
              <a:t>Zorgt</a:t>
            </a:r>
            <a:r>
              <a:rPr altLang="nl-NL" sz="1800" dirty="0">
                <a:solidFill>
                  <a:schemeClr val="bg1"/>
                </a:solidFill>
                <a:latin typeface="Arial" pitchFamily="34" charset="0"/>
              </a:rPr>
              <a:t> </a:t>
            </a:r>
            <a:r>
              <a:rPr lang="nl-NL" altLang="nl-NL" sz="1800" dirty="0">
                <a:solidFill>
                  <a:schemeClr val="bg1"/>
                </a:solidFill>
                <a:latin typeface="Arial" pitchFamily="34" charset="0"/>
              </a:rPr>
              <a:t>ook </a:t>
            </a:r>
            <a:r>
              <a:rPr altLang="nl-NL" sz="1800" dirty="0" err="1">
                <a:solidFill>
                  <a:schemeClr val="bg1"/>
                </a:solidFill>
                <a:latin typeface="Arial" pitchFamily="34" charset="0"/>
              </a:rPr>
              <a:t>voor</a:t>
            </a:r>
            <a:r>
              <a:rPr altLang="nl-NL" sz="1800" dirty="0">
                <a:solidFill>
                  <a:schemeClr val="bg1"/>
                </a:solidFill>
                <a:latin typeface="Arial" pitchFamily="34" charset="0"/>
              </a:rPr>
              <a:t> al het </a:t>
            </a:r>
            <a:r>
              <a:rPr altLang="nl-NL" sz="1800" dirty="0" err="1">
                <a:solidFill>
                  <a:schemeClr val="bg1"/>
                </a:solidFill>
                <a:latin typeface="Arial" pitchFamily="34" charset="0"/>
              </a:rPr>
              <a:t>werk</a:t>
            </a:r>
            <a:endParaRPr altLang="nl-NL" sz="1800" dirty="0">
              <a:solidFill>
                <a:schemeClr val="bg1"/>
              </a:solidFill>
              <a:latin typeface="Arial" pitchFamily="34" charset="0"/>
            </a:endParaRPr>
          </a:p>
          <a:p>
            <a:r>
              <a:rPr altLang="nl-NL" sz="1800" dirty="0">
                <a:solidFill>
                  <a:schemeClr val="bg1"/>
                </a:solidFill>
                <a:latin typeface="Arial" pitchFamily="34" charset="0"/>
              </a:rPr>
              <a:t>Kan een </a:t>
            </a:r>
            <a:r>
              <a:rPr altLang="nl-NL" sz="1800" dirty="0">
                <a:solidFill>
                  <a:srgbClr val="FFFF00"/>
                </a:solidFill>
                <a:latin typeface="Arial" pitchFamily="34" charset="0"/>
              </a:rPr>
              <a:t>enzym</a:t>
            </a:r>
            <a:r>
              <a:rPr altLang="nl-NL" sz="1800" dirty="0">
                <a:solidFill>
                  <a:schemeClr val="bg1"/>
                </a:solidFill>
                <a:latin typeface="Arial" pitchFamily="34" charset="0"/>
              </a:rPr>
              <a:t> zijn =&gt; katalyse</a:t>
            </a:r>
          </a:p>
          <a:p>
            <a:r>
              <a:rPr altLang="nl-NL" sz="1800" dirty="0">
                <a:solidFill>
                  <a:schemeClr val="bg1"/>
                </a:solidFill>
                <a:latin typeface="Arial" pitchFamily="34" charset="0"/>
              </a:rPr>
              <a:t>Enzym blijft intact en kan honderden keren per seconde reactie verzorgen</a:t>
            </a:r>
          </a:p>
          <a:p>
            <a:r>
              <a:rPr altLang="nl-NL" sz="1800" dirty="0">
                <a:solidFill>
                  <a:schemeClr val="bg1"/>
                </a:solidFill>
                <a:latin typeface="Arial" pitchFamily="34" charset="0"/>
              </a:rPr>
              <a:t>Vaak target van geneesmiddel </a:t>
            </a:r>
          </a:p>
          <a:p>
            <a:r>
              <a:rPr altLang="nl-NL" sz="1800" dirty="0">
                <a:solidFill>
                  <a:schemeClr val="bg1"/>
                </a:solidFill>
                <a:latin typeface="Arial" pitchFamily="34" charset="0"/>
              </a:rPr>
              <a:t>3D structuur!</a:t>
            </a:r>
          </a:p>
          <a:p>
            <a:endParaRPr altLang="nl-NL" sz="1800" dirty="0">
              <a:solidFill>
                <a:schemeClr val="bg1"/>
              </a:solidFill>
              <a:latin typeface="Arial" pitchFamily="34" charset="0"/>
            </a:endParaRPr>
          </a:p>
          <a:p>
            <a:endParaRPr altLang="nl-NL" sz="1800" dirty="0">
              <a:solidFill>
                <a:schemeClr val="bg1"/>
              </a:solidFill>
              <a:latin typeface="Arial" pitchFamily="34" charset="0"/>
            </a:endParaRPr>
          </a:p>
          <a:p>
            <a:endParaRPr altLang="nl-NL" sz="1800" dirty="0">
              <a:solidFill>
                <a:schemeClr val="bg1"/>
              </a:solidFill>
              <a:latin typeface="Arial" pitchFamily="34" charset="0"/>
            </a:endParaRPr>
          </a:p>
          <a:p>
            <a:endParaRPr altLang="nl-NL" sz="1800" dirty="0">
              <a:solidFill>
                <a:schemeClr val="bg1"/>
              </a:solidFill>
              <a:latin typeface="Arial" pitchFamily="34" charset="0"/>
            </a:endParaRPr>
          </a:p>
          <a:p>
            <a:endParaRPr altLang="nl-NL" sz="1800" dirty="0">
              <a:solidFill>
                <a:schemeClr val="bg1"/>
              </a:solidFill>
              <a:latin typeface="Arial" pitchFamily="34" charset="0"/>
            </a:endParaRPr>
          </a:p>
        </p:txBody>
      </p:sp>
      <p:pic>
        <p:nvPicPr>
          <p:cNvPr id="7" name="Picture 2">
            <a:extLst>
              <a:ext uri="{FF2B5EF4-FFF2-40B4-BE49-F238E27FC236}">
                <a16:creationId xmlns:a16="http://schemas.microsoft.com/office/drawing/2014/main" id="{5C13ACF0-189E-CFC7-D03C-12E7B92FC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116" y="3907390"/>
            <a:ext cx="4870576" cy="220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a:extLst>
              <a:ext uri="{FF2B5EF4-FFF2-40B4-BE49-F238E27FC236}">
                <a16:creationId xmlns:a16="http://schemas.microsoft.com/office/drawing/2014/main" id="{762C55AE-FCEC-1A4C-B946-A33117B898B6}"/>
              </a:ext>
            </a:extLst>
          </p:cNvPr>
          <p:cNvPicPr>
            <a:picLocks noChangeAspect="1"/>
          </p:cNvPicPr>
          <p:nvPr/>
        </p:nvPicPr>
        <p:blipFill>
          <a:blip r:embed="rId3"/>
          <a:stretch>
            <a:fillRect/>
          </a:stretch>
        </p:blipFill>
        <p:spPr>
          <a:xfrm>
            <a:off x="970116" y="540837"/>
            <a:ext cx="4863729" cy="3184667"/>
          </a:xfrm>
          <a:prstGeom prst="rect">
            <a:avLst/>
          </a:prstGeom>
        </p:spPr>
      </p:pic>
    </p:spTree>
    <p:extLst>
      <p:ext uri="{BB962C8B-B14F-4D97-AF65-F5344CB8AC3E}">
        <p14:creationId xmlns:p14="http://schemas.microsoft.com/office/powerpoint/2010/main" val="2334099527"/>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8D607-A4B8-4D81-108C-78F2CC1013D3}"/>
            </a:ext>
          </a:extLst>
        </p:cNvPr>
        <p:cNvGrpSpPr/>
        <p:nvPr/>
      </p:nvGrpSpPr>
      <p:grpSpPr>
        <a:xfrm>
          <a:off x="0" y="0"/>
          <a:ext cx="0" cy="0"/>
          <a:chOff x="0" y="0"/>
          <a:chExt cx="0" cy="0"/>
        </a:xfrm>
      </p:grpSpPr>
      <p:sp>
        <p:nvSpPr>
          <p:cNvPr id="6146" name="Titel 1">
            <a:extLst>
              <a:ext uri="{FF2B5EF4-FFF2-40B4-BE49-F238E27FC236}">
                <a16:creationId xmlns:a16="http://schemas.microsoft.com/office/drawing/2014/main" id="{C52AF95A-8CC5-155E-F290-2BBD7CD821FB}"/>
              </a:ext>
            </a:extLst>
          </p:cNvPr>
          <p:cNvSpPr txBox="1">
            <a:spLocks noGrp="1"/>
          </p:cNvSpPr>
          <p:nvPr>
            <p:ph type="ctrTitle"/>
          </p:nvPr>
        </p:nvSpPr>
        <p:spPr>
          <a:xfrm>
            <a:off x="122231" y="160338"/>
            <a:ext cx="7559798" cy="785915"/>
          </a:xfrm>
        </p:spPr>
        <p:txBody>
          <a:bodyPr>
            <a:normAutofit/>
          </a:bodyPr>
          <a:lstStyle/>
          <a:p>
            <a:r>
              <a:rPr altLang="nl-NL" sz="2800" dirty="0" err="1">
                <a:solidFill>
                  <a:schemeClr val="bg1"/>
                </a:solidFill>
                <a:latin typeface="Arial" panose="020B0604020202020204" pitchFamily="34" charset="0"/>
              </a:rPr>
              <a:t>Celbiologie</a:t>
            </a:r>
            <a:r>
              <a:rPr lang="nl-NL" altLang="nl-NL" sz="2800" dirty="0">
                <a:solidFill>
                  <a:schemeClr val="bg1"/>
                </a:solidFill>
                <a:latin typeface="Arial" panose="020B0604020202020204" pitchFamily="34" charset="0"/>
              </a:rPr>
              <a:t>          </a:t>
            </a:r>
            <a:r>
              <a:rPr altLang="nl-NL" sz="2800" dirty="0" err="1">
                <a:solidFill>
                  <a:srgbClr val="FFFF00"/>
                </a:solidFill>
                <a:latin typeface="Arial" panose="020B0604020202020204" pitchFamily="34" charset="0"/>
              </a:rPr>
              <a:t>Concepten</a:t>
            </a:r>
            <a:endParaRPr altLang="nl-NL" sz="2800" dirty="0">
              <a:solidFill>
                <a:srgbClr val="FFFF00"/>
              </a:solidFill>
              <a:latin typeface="Arial" panose="020B0604020202020204" pitchFamily="34" charset="0"/>
            </a:endParaRPr>
          </a:p>
        </p:txBody>
      </p:sp>
      <p:sp>
        <p:nvSpPr>
          <p:cNvPr id="6147" name="AutoShape 8" descr="data:image/jpeg;base64,/9j/4AAQSkZJRgABAQAAAQABAAD/2wCEAAkGBxQSEhQUEhQUFRQXFxYUFRYYFhcXFBgXFxYZFhgXFRcYHCggGBolHBgYIjEhJSkrLi4uGB8zODMsNygtLisBCgoKDg0OGxAQGiwkHyQsLCwsLCwsLCwsLCwsLCwsLCwsLCwsLCwsLCwsLCwsLCwsLCwsLCwsLCwsLCwsLCwsLP/AABEIAPwAyAMBEQACEQEDEQH/xAAcAAABBQEBAQAAAAAAAAAAAAAAAQMEBQYCBwj/xABFEAACAQMCAwUFBQUHAwIHAAABAgMABBESIQUGMRMiQVFhBzJxgZEUI0KhsRVSksHRM2JygrLC4SRDg5OiFkRUY9Li8P/EABsBAQADAQEBAQAAAAAAAAAAAAABAgMEBQcG/8QAOxEAAgECBAMGBQMDAwMFAAAAAAECAxEEEiExBUFREyJhcYGRBhQyobFC0fAVweEjQ1IkcvEzNGKCkv/aAAwDAQACEQMRAD8A9Qr46eqFAFAFAFAFAFAFAFAFLASgCgCgCgCgFoAoAoAoAoAoAoAoAoAoApYCFvy61bK72IucpKpOAQTgHY52PQ/A4qzpyW6/iCZxPdohUMwBbIUeeOv0q8KFSabim7bkN2OJOIRLnVJGMdcuox1G+/ofpUxw1aW0W/RjMiJNzBbqyoZFJLBdtwCQ+Mt0/AwrohwzEzi5Zf55FXUiNf8AxPbacmTGBkjDMcadW2kEHu7nGcCr/wBLxN7KPr/5HaISbmONHdWDAI6xg495iAxx4YAPnn06VeHC6koxlFrVX8v55DtERv8A4vi1YCuQQcYAzldWoHfAICjbOdzttWq4NVtur/yxXtUWNlcyysTpVEVgpU7uRoVjuDgHLEePSuSvSpUko3bbV9Nt2i6bZZV55cKAKAKlIHDSgdSB8SKuqcnsmEmxiTiMK9ZYx8XX+taLDVntB+zLqjUe0X7Mjvx+2HWeL+MH9K1jw/FS2pv2NVg672g/YjvzVaD/ALyn4Bj+grZcJxb/AEGkeHYp/oZHk51tB0dj8Eb+dax4JinyXuarhWJfL7kd+e7cdFlP+UD9TWq4BiHu17mi4NiOdvcYf2gReEMh+JUVsvh6pzmjRcEq85IjP7QT4QfWT/8AWtY/Dq51PsaR4G+c/sR35/l8Iox8WY1qvh6lzmzVcDhzm/YYfnu4PRYh/lJ/U1quAYZbtmi4NQW7ZHk5yuz+NR8EX+ea2jwXCL9N/U0XCMKuT9z0TiRV4pE7RULoyasjbUMZ6+tfksMpQqxm4tpNO3Wx+VySktEZX9iogIN+oB97fBPcVFz398Bcb52Ne6sbJu6w9+l1trfpzKrB1nsn7MGt7NQNV6SVAC4bfYqQSRnvd3GR+8alVsW5XVDRvU1jw3EPaLGra4sVjjWScuU7X3Y+6e2OW20bYAAyMdPWpnTx0pylCnZPLu9e76m0eEYlr6fwEXEuHRHVGJNW2G0FjkIY9R1dTg5Odid6s6HEpq07WvtfxvyNY8ExHT7jcfHLBFVVglbSqoM+S5wSNWM7nfHjV3gsfKTbqJa3NY8Cq21sR7nmG0ZQos9gQeqr7vQEgE4q9Ph+Mi7utdtefgargD5yXoOvzquSRax5JySSMk9Mk6etVXBZLR1X09DaPAo85/Y4PPUv4YYV+TH9CKt/QqX6ptmkeB0ucn9hl+d7o9OzHwQ/zNXXA8Kt7v1NlwbDre7GH5vuz/3APgi/0rRcGwi/Tf1ZdcLwseXu2RZeZ7o9bhh8NI/QVvHhmFjtTX5J+UwUeS9/3ZDl4/KfeuX/APVP9a1jgqC2pr2J/wChj/wXsRJeNj8VwT/5Cf51ssPBbQXsUeNwEP1R9CLJxmLxkz/Ef5VoqVtkVfGMFHaXsmMnjUI8T/Cat2cjOXHsIubfocNx+LwDn5D+tT2TMpfEOHW0WNNzEvgjfUCnZPqYv4jhypv1ZweY/KP/AN3/ABU9l4mMviOXKn9xtuYm8EX5kn+lT2SMZfEVd7RS9xpuPy+AQfI/1qeyiZS4/intYbbjc3mB/lFOziZPjWMf6l7HDcWmP4z9B/SmSPQxlxTFveo/TQabiEp6yP8AxEVbLHoYyxuIe9R+401y56u38RqbIydeq95P3NQ/GIf38/In+Vc6pvoftXxrBrZ/YbbjkI/ePwX+tW7ORlL4gwy2TY23MMfgr/l/WnZvqYv4ioraD+w2eYl8I2+oqey8TF/Ei/TTfq0NtzEfCMfNv+KdkuplL4jqfpgvuNNzDJ4Kg+p/nU9kurMX8QYl7RSODx6X+6Pl/wA1PZxMpccxb6L0G341MfxAfBR/SpyR6GMuMYt/r/A0eJzH/uN+Q/Spyx6GUuI4p/7jG2vZD1kf+I0yroYyxdeW837jbTMerMfiTU2Rk6k3u2NmhS7YYqQKKASoAtSB02jhO0Mcmj9/Q2j+PGPzpZgaqASOHWEtxIIoI3kkboqDJ9T6D1O1SlcGi4l7OuIW8D3E0ASNF1OTJGWA+AarZWLmVqgNd7O+SxxNrjVMYVhRHJChidWrbcjGAp+tXiroD1tydE3Bn4k0sgcMVjTuhCO1EYLZGfPoalxshcxdZgKAKASgJVpw6aUZihlkA2JSN3APqVBAqbASwsZJ5FihRpJGzpRRljgZO3wBokB7i/B57VglzE0TsusK2MlckZ2J8QfpRqwINAarlPkw3ttdXJmEUdspZgULFtMZkIB1DTsPXrVlG6uDKZqoDNAA36UsBxYGLBQrFj7qhSWPwGMmlgb/ANkPLKz8QeO8gyqQM5imjI3Z0Ckqw8tVXigzMScIlu724jsoC+JZdKRqAqJ2jBd9lRcDxI6VDiCVxzkK/s4xLcQhULKmRIjYZzhQQDnrTKxcnv7Lr9DL2ixIsURmdy+U0gMdIIG74U7eGRvvTKCj5Liie/tFuADE0yBwehz0BHiC2AfTNQrXB7xxu/ktHvpOISQjhxjWO1gwupzo7wCgZJzkY+ewFasg+fuK8DuLTs/tMTRGRSyBipLAYydiT4jrismiT1bg0g4PwAXkKr9qutBDkZx2h7nyVMnHma02RB5zBxS/v5VtzczyNcMselpGMZyQclM6cDGdh4VRask9Y4dyDYRTrZNYXFx3My3rkrErFc4U6h6DujbI674ukiLkbkyxjsbbjpibXHE0saPnO0cJbBPiQXx8qctAVXM2IOV7GPoZWiP1Lzn9BSWwPJhWRIVACgEoD6H9kTC24bZq3W6mmI9e7IwP8MQrZaEMzXs84OLKbiF24AKXBsbbI6vJOEyP4ox8mqEGPc/csvxTjq26tojS1jaV8ZKrrkPdH7xLADPx8KNXYTG+Fcn8FvpLiztTcLcQq33xdipKtoLKCdLAMQD3R12pZPQHHK9m1vy9xMMO+0k8Jx4sAsGB881K0BfcI5IFiltHFYRXksmDdXEzKFjG2oIrZPicAD8O5yaiwI1pyTw9+KXUyqjW1tHG7QrvELg62YFemFVVOnplqmyFzN2PPsvFL6ztuxhitjcxSIqqe0xFlwGbOPDOAB0qOYLriEfb82RDqIY1J9AsTt/qkFTzBc8sTauLccuD0jWGIHy0RksPqtSCgd5LDl2KS0DCe7ZGlkQEyZmJY4I3zjCDyz51FrIEznK3lThnB7WUsZZLi1WXUSzagNTBidyQT+VGCn9vXH5RdR2qSMsQiEjqpI1s7Mvfx1AVenTc1WbJQ37BLOJpbt+6blI17AN+ENq1MB/iCgnwHxpAhm45f4VPe2yw8cgXtYplaKTUmZCp1AjSdtgQR+Jat5g8i9rN/PNxKbt0MfZ4jiQ9OzG6sD0OrJOR548KpIlGy5V4tZcT4SvDbqcW80QVY2YquezOUdC2zbd0r16+hq6d9yCpbl+24NLBefb4rmSOZD2EekOY2yjsBrYkgNnwG1VSsSanmXjtjdEyftyaKBgNVtFgPsNwMLrGcdDnqas3zIMbw/mi1g4Jd2aOxuJnl0robdGdVBZsYB0LnrUKSRIz7QObLa6srG1ttZ+zga9S6RlYgg05676qhvSwsYGswLQCCgEc4BqUD3LmG8FjJy9b9BGVL/NEhJP/AKj/AJ1rcgc514rH+1OHWURURi5F5Oc7dozMy6j0/ePzWjsByLm+3tuP3YmkRYpYYI1lyNCsi6sM3QA6jv5imZXFis4K/D+BfabgXsd3PKCsMcRUsELagGKsepxljgd2o2BS3fNkI4AtusyteSTGWVAGyC1y0xJ2x00+NG1YWLrifPPC+IRRNdzXtvIq4eKFpQrHxHcGlhnoTg70uLGb5S57t+HXVyIIJGsJtOIyR2q6Vxq7xIbOWyCfEVCkSMcQ5r4fDPbTcMsmieGUyuXb31KlTGO82kbn0HlTMiLF3de2FRcdvb2EaswxM7OO1kAGFUuqHCg4PrgdKZxYzdr7Q541v1SKMG9eR3YliydohTCdM4BOCajMTYOX/aXe2dsLaIxlFyIy6anjBOcKc4IB6ZBxTMwQb3nm9mFuJJVJtnEkTaFLawCNTE5DHc9RiocgVXGeMT3cpmuZDJIQFLEKuy9BhAB4nwqG7gjWty8TB43ZHHRkYqw+BG9ECRfcXuJmVpp5pGX3S0jEqfNcnY/ClwRJJCxyxLHzJJP50BzigEA8qAWoAVICoAUAUAUAUA7cXLyHMju5GwLszEDyBYnFS3cDOKgABUgXFQAoDbcsey+9voUnjaFInyVLu2ogEjOlVONx51dRuLnfMnspvrSJpvu5kQan7MtrUDq2lgMgemT6UysXJHs55Ms721uJrq4aMxkqArqoQaAwkbUDkEk+mxokrC558fjkefTPrjwqoEzQHr3sS5etp7e6muoIZtMgVe0RX0hU1NjUNs6h9K0hsQzyfSZJCI1JLsxREUk7kkBVXyHgKpa5JJ4jwe4gAaeCaJTsC8bKCfLJGM+lRZgYsbKSd1jhRpJG91FGWP8Ax60SBrk9lHFCur7Oo8dJmi1/6sfnVsrFyJZ+zy9kt5bhVj0RdqJFMn3gaEsHXSAQWyp8d6Zbi5zyRyPPxTtTC8caxaQzPqwS2TgaR1AGfmKhRuDOXkISR0DBwjMocbBtJI1LnwOKhgZqAFALQBQAaABQCUAtAJQC5oAoBKA+iP2FcS8u21tanTM8FsclymASsr94bjxFb8ipGE0nA+EOt473EzmQIFDvGhkGlUMjDZR13xnJAFQ9ESZTlTlCzPAZr2eEPMEuWRyzDGjUiYUHHVc9Ki11dAn8s8q2fDeHDiPEYu2lZVdIyAwXtMdmiodi5yCSem/lRJWFy6trCx49w+SSO2W3mTWisFUMkirqXvKBqQ5GxqdGgRPZwfs/Lt1Mdiy3b/NVMY/00W2gYvLdrHwTgn27s1e6ljjfLdcy6RHHnqFUMCQOuDRbXBbezbmB+M2dyl8kbAP2R0rhWVkDdCThhnr8KlagruR7FOE8HuL4KHmZZJNR8VVikS5/d6E/E1CWgY77E+N3V4Lya6meQBkVQcBFOCzBABgbFfypF8wV/sR4z278Rt3ORJI9yvqJWZXH+j60i7hnckf7E4DKo2uJ5JEXwOXYoD/liXPy9abIHh4GKyJCoAtAJQC0AlALQABQBQBigCgA0AmnOw6nYfOpQPoT2pQ3i2NnDYrcF9ShjDr1BEiIwxXoM46+Vay2IHrftbfgMo4u2p+ylDByGfDZESMfxPuPOp2QKe/bsOU1HjJBGvzmkB/3U2RBa8y8OPGuDwCydNQ7JwGOFyilWjYgHSwyeo6ioauiSJEycvcIaOWRGu5O0ZUU+9K4wMDroUAZbA6eopsgQZ51g5UVNQ1yQKMZGr76UE7dejGl0loB3g/GrHi3CY7K5uFt5kSNG1MqNqh06ZE17MDjp6kUWwI91zLY8FsHteHzLc3L6iXUqwDsNPaOy90aQAAo8h6mobSWg3K7kT2i2aWH2DiQbQqsgOkuskbEnSwXvKwzjPw3qYy0FjccscTto+E3E9rCbe0RZmi1Z1yBU3lbJJ7zZAySTgfCp5MHmvsK4Rcm9W4RSsCI6SuQdL6hsiH8TagDt0x61WO5LGfbRzOLu8EMbZhttSZByGlP9oflgL8jUTZCPPazJFFAFAFAJQC0AUAVIEqAAoBRQAaA6ikKsrDGVIYZ6ZBzv6VKBv5PbJxMjANuvqITn/3ORV84sZTj/Mt1ekG6neTG6qcBF9QigDPrjNVbuDi85iupYVt5J5GgUKFiJGgBPd2A8MUzaAjWHE54M9hNLFnr2cjpn46SM1FwM3Fw8jFpHd2PVnYsx+bEmjYGsUApFAGKgHofJ/P9naWiQT8PE7IXbtD2bZLMW/GuVxnHj0rSMlzII3PHtMm4hF9nSJbe3yNSK2pnA3UM2AAoO+APDrUOQsNw+0y6j4fHZQhY9KlDOCe0KEnAUdEIBA1bnbwpmJsYmqAKAKAKAKAQUAtAFAJQC0AlALQBigEoBaAKASgFoC04RwkTK7tJoCFVIwCTqDEYyy590jAyfSqVKuVqNt/5/clK5YcI4DBM0q9rJmIYbOiNWbDHZ2zpUaG94eXrjGtXqU0nZa+bfsv7ExirlDfQdnI6d7uswGoYJAJAOD5jeumLvFMhjNSQJQC1ACgCgEzU2AVACgAUAtAJQBQBQBQBQC1IENQBaAKAKASpAClgTuGQTy6oYFZywDMigEns8kHfpjJ6edUqzp01nqOyXN+JKT5Eme9vAwjbtlY5ATs9LNqXByoUFyVJGTk7nzqihRaclZrre6/wT3kQ7+1mQhp0kUsO72isCQNttW+OlaQlCWkGvQhp8zYPyraxcNjvpftDa9I0K6KO9kBslOmR09RvXkrH1qmNlhYZVbm7s0yJRzM59nckLQ3gntoZ1hjNwC6jVnpo1YPdOKcUVRTpulUcXJ5dOnXzFJqz0IXDuVJL2OS6V7W3iyzFNRHZovjpA2X1PWuitjoYaUaLUpN2Sdt3+5EYOWp3w3lmyaZYpOJISxI+7jbSDgkZlfuYz9apUxmJVNzjQenVq/tuFGN9ZGcggQXCxufuxMEZv7gk0k5+G+a75Sl2blFa2vbxsUVrmy5xvXspzbmztTaAgxAxZMkR8e2zkN136g15eAhHEUlV7SWfnrs/+3+XNZOz20KznCWzUx/Yo4ykluhO+p431MTq/v4Iz8K6MAsQ0/mG7qT8mv2KScdMpla9AoFQAoBKAKAWgEoBaAueBcMt5Snb3PZa3EaxrGzyZJUBidlVe91z4GufEVqsE+zheyvduy/ctFJ7mjv+AcJt5XgnuLxZFOGPZrpB8OiHIIOc+VedSxXEK1NVadODT5XdzRxgnZsqeZ+UTbRpcQSi4tHOFlAwQc4w4Gwyeh/SurB8QVabpVI5Zrk/yisoW1RYccntf2bFLHYxRSTvJGG1MzqIiuXUkdScj51hh41/nJwlVclFJ2tbfl6EytlvYyvB7qOKZHliWaMHvRtkKQdsnHlnPyr060JTpuMJZXyZRbmt58u4470W72sSW0bI4WIdk8qtGMEuOm5PQeFebwyE5YbtO0bm7rXVJ36F5vvWsWXtR4KgRGtQojtsRzQqMdn2gDrJ5kHIBPwrl4NiqjbjXesruL620aL1YrkZr2cQF7+LDsioGmkKsVykY1ENjqpOnIr0OKyy4WWl29F5szp6yLH2icRkXiazRSn3Ingb9xWXHdyPPJ+dYcJoL5Lspx5tNdbMmo+9cvfabEt6spiBM9kUVl2IkilVW1L8G/Q1xcHcsK4533Kl2vBp7epar3lpyHOYnY2vELIsGFpb2bKMbAr3nx67Cow0YqvSxCVu0lP/AATJd1x6GY5HXFlxds4/6ZB9TJ/xXocRd8Rh1/8AN/gpT2Z37NIlkHEIXcRrLaNqcg4UKTljjwGrfzFRxZuHY1ErtTVkudxT1uiLe8FsFtZmivO2nQqFGns1IyM6VbdxjO4raniMXKvGM6WWLvzu/tsQ4RS0MqK9HyMy64dzXdQhVWUsi9I3AZMeW4yBjbY9K5amCoVLtx16rR/YsptErnezhV4J4E7OO5hE3ZjojZ0sF9M7/WssBUqOE6dR3cJWv1XItPk+pmq7jMWoAUAUAUAgqQFQBRQD1lJpkjb910b6MDUVFeDXVP8ABK3NN7U41Xic+noezPzKDJrz+ENvBxv4/kvV+of5BLSW/EoD/Ym1eU56JIgJRh5E4P8AD6VnxLLCrQqL6s6XmnuiaeqaI3M2Rw/hQ80uGx8ZF3rTCf8Au8R5x/BEvpiZQ16SMzV88rrNjPgDt7WLJySWdMIxOeh3A+Vefw527Wl/xk/Z6mlTky15h46bXjEzupMTBIp4s7PGY1B6HfY6hXLhcMq/D4xi9VdxfR3/AImTKWWZKu+XU4fbX1yjh4polis2Dd4pP72fMgY39M1lDGyxdalRkrSi7zXjH9y2XIm/YgcV4c1z+xiiFy9uivpGe7DIoZm8gAxya3o1Y0fmczslJtf/AGRVq+XyDjfMLWXGLmWFVZcdloz3GXs1A6eRA+hFKGEjicBCFR67353v+wcrTbQnKHFWurjiPbEari0nY+C5QDAA9AfyqcbQjRp0VDaE4/cQldu/Qa5MmtVsrqOe6jha5VUGVdmQITuwAwQcnx8qvj413iKc6dNyUXfdK917inazRzyXe2lrJcvNOTGyNbBeyJd1fcyYBIVRp8f3qcQpYivCCpw1TUt9FbkRTcY31IBHC0U4F5MwOANSRo3rq06gPlmui+NlL9MV5Nv82I7iNJbXVlPfW05VEgjs2Z4WKnvxBlCY6OcEH1xXnzhiqWFnTzNzcrKXg/wXvFyTK/iPJYuGaewuLd4HJfDOEeHJyQ6nwXNbUuJypJU8TCSmtNFdS8n4kOmnqmVfPF9C8kMNs2uG2hWFZPBznUzD0yf1ro4fTqwhKdVWlOWa3ToRO17LkZuu0zFFAFAGKAKAKATFALQFhwbg010zCBA7IAxXUoJBbGwY7+vpWVfEU6KTqOyf7Fops2HtB5bu5uIN2VuzgpGFKABSAMdScDGw+VeVwzGYanhVmmlq9/MvUjJy0Or+x/ZHD5oZGVru9CoUU/2cS51ZPj7zDPTJ9KilV/qGKjUgv9Onrd82yfoj5lZZRi/sYrZGH2u2duxRmCiWKUglUJ21Ajpn/jpm/lcTKrJdyaV2tbNdfBlV3o2XIhnkq6jwbpVtYvxSyvHgbZ2RWLMfQCtVxHDz0pNzfRJ/tYjI1voa7iPDmFpZXdqDGtqkwDXWACg91xGdyz5yAB4jPSvMpVovEVaFXVzy/T1e6uunNmjWiaPOuLcUlupDLO2pyACenTpsNhXuUaMKMMlNWRi5N6sYku5GRUaRyi5KIWYopPUqpOB8vOrqEFJySV3u7a+4ubi44e44XbFrmKCRFnbT2mJHt5tDKgCZJydPd/vDNeTCqnjZrI5ReVXtopRvrr+TRruLUwZOeu9ewZF5yxxiG01ytG8k/eRF1BYTG6aXEgwSfgK5cVh6ldKCdo6N9bp30/yXjJIqLx0LkxIUTbSpYsRt+8etdEcyXed2VGasLhQgShIYpcgWgEqAFALQBQBQBmgAUAUAqsQcgkHzBIP1FNyS5j5uvlQRi6mCjP4stv8A3j3vzrleAwrlmdON/Itnl1KiednbU7M7HqWJY+fU/GuqMVFWSsVOVYgggkEbgg4I9QR0purECzSs5y7Mx82JY/nRJR20JudT3DvjW7tjYamLYHTAydqiKUdlYXY3mpICgEqQBceY+tTlYFXf3QT6AZP5VOXWwehIj4dO3u287fCJz+gq3ZsrmJUfLl43S0n+cbD9RU9kyM6La19nnEpBkWkmPUov6sKjsyydyyg9knE26wov+KVP9pNOzJuTIvYvxE9Wtl+Mrk/lHU9mRcq+Ieze4hbDzQfLWf1ArSNC5z1MSobkA8nsOswx6R/1atY4VM5pcRttEbbltR/3WPwVRWiwcOpzS4rLlEePKygZLydM9VH+2rfJ01uUfFKzf0r+epMHKkQG+s/5j/LFVeHprkawxtaX/gyiWcje7HIfgjH9BXlucVu17o9qz6EqLgV03u21wf8Awyf/AI1k8VQjvOPuv3JyvoTouTL9ulpN8wF/1EVjLiWEjvVj7/sTkfQmRezriLf/AC+n/FJGP91Yy4zgY/7n5J7KZLj9lvED+GEfGUfyBrGXH8Cv1P0RPYzJkHsjvD70luv+Z2/2CsZfEeEWyk/T/JPYSJkfscl/Fdxj4RMf1YVjL4moram/dfsW+XZMi9ji/ju2PwiA/VjWL+J+lL7/AOCfl/Elxex62HvXE7fARr/tNYy+J6vKnH7llh0TYvZPYjqZ2+MmP9IFYS+I8U9lFehPYRJUXsx4cP8AsufjNL/Jqyl8QY1/qX/5RPYw6E2HkHhy9LWM/wCLU3+omsZcaxr/ANz8E9lDoTYeVrJPdtLcf+JP6Vzy4ni5b1Je7LdnHoTY+GQr7sMS/BFH8qosRiKkks0m34sOMVqIf7oAHoAK+g8J4d8rSvN957v9jzqtTM9DvBPwr1zE5C1F7i1iNBzvEt0LRY5GbbMmwiGQCDqzuu+CfAg1jKraVjrjQvTz3NYHY6SCMHrjcdM7Gr3ZkrcyPxnia28TO2TgE6Rux+A8qTlZaEwjmlY8tg4k92vayxmMknSCDoK/hYMdt/KtaNVOOpx4zDuNSy1ObqxTWkTuiu/uIWAZvgPGt+2inZHFLBzlG9jmPk05yD671ftkjH5Ftl9acoIFJbdjVJV2zqp4GK3I3GOWCFJQgdev61VVLkzw9tUa9iAM7ADc+WK+Nd6TtufpkhQ2dwdvD1qri1ugFQANTYi4CjTJFqrJCgCgCgCgCgCgCgDs81+u+G+HZpfM1Fovp/uzkxM3bKhRDX7U4bDdyhKsFOCQQD5HGxo9iVueb8n8JubVpvtRa4LyBGTtMjUELl9PQgrjr5isHNR39jonlku7ubRucLKCaGNwRK40jEeSqk4Gph0GQR1qO0h9SLwo1JRaTNjAF6rjz2x/KtIyjLWLMGnzFkAAJ26b+dSyDz645tVb5bOK3LrpwZM4VSBsCMHu7YyKzhVzaI6Z4Zxp9o73I11yvHLexzPkvGA6qBpjVtX4RnYbfrVlSaldMosVF0srjd62/wAmpERBrY48tjrX6UsTdjtxZaxiovYlwuQeMQNJBIiY1MhUZOBvt1+FfJsJUhTrRlPZO57tCUY1FKWyZWT2VyzowIjVUwqq+QrjV723eB7v0r0IYjCxjJS1be7W6N41KMYtNXd+a5aDVrwq4yC7kDOogSsSSI8AE+RckkDyFWqYzD27q8Pp8f2Lzr0bd1fbx/Yci4VOIZkLlneJVXLsRr0nUc/h3Ph5VSWLourCSWieunIrLEU3UjJLRO+3LkJDwydXyD3VBCjtW3Xswqx4xthsnX16VaeKw8o7at9Od9/bkTKtScfHy8d/bkX0CaVUb7ADc5PTxJ6/GvJqSUpto4m7vQcrKwClgFLAKmxAUsSFRYCMcV04XDyr1Y047t2KSllVwSXavqmHoRoUlThstDy5Tu7szfE+cIopmgYsrAooyNnZ11KqkeOK1crcirTexQ8d4leylOw+7Qg6skBs5GM7HGxP0rGVOpU30RCrwp6bvyKuwtp1dwJI5JcglWy2xGkud+9jHTAzjwqnYQWvNGrq1sqlZqL5mo4dwEme2Bij7M5y7AGRnGXbV8QDjbA6bdKpUo9+PQ68PikqD6m04rZmOKR7fUsio2kAkgkA6Rp+OOlaTpqKvHQwpvNJJmS5Ga/uhI92x7PHcyAMMCQdO2T0rFRlPZs7cTClTttfoi44dwLsXbSctgZbAJJJYnOd/IbEdKmnQyO63/nIxq4h1Fl5dDOWPNzJfSwyIZMKx7i7qiSEbDx2YZHWqxrSh3pbXL1sIopeKNRy1x5LvtQAFaNhtnOqNxqjkHoRkehVh4V1UqinHMjilDK7F2Yx5VqRYdQ1AKiRcjAJHTcdevrXyGElF7XPVM0zgM2L9RucrgHGSwAOTkHruMdK91JtK+H5GHqcJLhQn28Ek6QQq7DHjjfoDuT1qXC8s3y9rai9v1CSTnp9vHezjCDSAc/izudsdc1MaaVn8vt7+3qQ/wDuJbWr3AYRXeUHdIQA4OFxlgc+BPzrm7WGHknOjr4+pezezJcnD5tRIuCBvpGkHHdAHx3BPzxWEcTh1FJ0iXF9Rs8Nudj9qOcEZ7MY3x+HOMjB+tX+bwu3Y/cjLLqOLYzhXH2gnUF0toXUhGnJHgc97r5is3iMPdS7PbdX0ZOWVtxh+F3Phdtnw+7XHQjJA6ncdfLpWnzeFv8A+j9xll1EPB5ypX7U2CSR3OmTkb5z1/pVljsOnfsvDcjJLqP29jcKwY3GoAnuFAARnxI3yB+grOpicNKLiqVn1uTll1GpuF3DBx9qIDZAAjAwCT0IOcgbZz4VaOLw0bf6W3iMsupZTTKpCk79ceJr2fhrC5pzxDW2i8znxM0llKnmbjUdrA00hwoOkdepyQPyr9jOUlG8Eciim9TF8Ct5b+7huWttEYVpVnONTkDs40x+FRqZh54z5VWjFwXed2WqSUlaJ6LZcHHVtz+dbuRhCilqQLHk+GK7mmTUGca+oIBZm1YBHTYfU1jl71zsdRulksR+ZeYHs57VBD2pLa8qSO6cxkadznvHHXpWdSo00b4bDdpByVzfQsWUHzGemCM+Y8DWyd1qcjsnYh3F2kERZu6oLAepydh9Kxc1Thc1p05VZ2WpmOWb68uLiczqqW5xowCrnyGry0nfxz41WlNzOjFUacIpRd2Xh4VFiUxoiyMCA2ACDpwDkb9RmrOjCSatuc7rTdk2VsPBmimW77vaLF2UqRjCyKSGJOerAgkbeJ86pklSV4+3kFKM+6zQxSq6hlOVIyD6GuiMlJXRk01ozrIq1yCsr4+eqQ34bCxBMaEg590dRnr59T9a644rEQ0UmUyoVuGwncxR+Oe4viMHw8qqsVXWim/cWQn7Nhx/ZR48O4uN9ttqn5vEX+p382LRH4bdUzoVVzucADP0rGdSc/qbZKsh2sybiZqbMXFzRoCFhUqL5IXAGoaa3QuhaqSFSiCgm4ZLJcGTogwB54H6V9N4RQ7DBwjzau/U8qtFyqXO+Y7SExxJd6OwaUCTWcJ3UZ1yT/eUV21L3TLQVrmhsmjeNHiKmNlBQqe6VIyCMeGK2IJAIFRcWMtxPmSSG97MxfchATJ1Jzv3R5g7b1y1K+Wdk7+R3UsPCVFyejHrHi9vcOrSRKrLujSPEzYO+cKxAGPM1EpRbXdfmYpzScU9GaaUGWE6CRqXukHf0INbtudPQzg1GacjK8qWEsMdwL1nmJlLAuNQUYHug+GfEeVc0Z5b5o6HViJxck6Q5a8wRStIsTZbOAR0zj+W3WtFUi7paX2MZUpRs5eo5y3bzRLJ28pkLuXAySFB8FJ3xWtNTS7xOJqUptdki5SX1rQ5rmU9mHEO1t7l8kg3lxoBOypqBVV8hg1CSjsWbb3NqGFSVKyRMjBz9SOhz4V8ijJxdz1b2MZqtkaQrJchtTMyDYFtRJA8Dnsztnx+n6T/AKiSjmjC1tH4W/yc/dOdcAJ+/uiNOVXvBs7tnV0x4Yx4GrJV7aU4eL0f2Gg7bPanu9tcOHGgA5xvIoGBjY6gFz6+dUnHFLvZIq2t/JBWHFkhT7ztrlij4KatmZVzg56jCn49N6zkq0v9PJBXV72/mpOi5jTS23eHb3QwBndiBhF8xgE+PqWHStFDEq3+nD7dSLx6s4ElqdDma67zArkkg7lepG2c/nVrYqKaUIfzUaMVOwLmMzXinWYxucFtYU4I6AFR8jVZ9uoZ8kHpfyVrhWObg2bbSNMCg3XAzgPI6nUBn8R2B8j4Zq0Xi1rCMbN38OQeVlrwPsYZTDEZXZgussNhpTuk7DcrpHyFcOMVarSVWaSS2tvvqWjZOyNFXis2OXbAzW+Ghnqxj1aKy0TCK7z0FfU4OysjznqU/O/Bvt1lNCNn9+I+UiHUv16fOtEyCs5G47EnCoy5Km1iVJ0IIkQqNsr1wfD41gqzUnGXp4l8hAtuKtfXkZgM0YbSznvaOwh1ZAb3WdndVIXpvvkYpldT6iykoqyN72EeMaFIzncA7+e/jWkKcYqyRm5tlbx/l37aI1WUxaWywUZV127rDI8tqTpqZvh8S6N/E0k0/YoWk9xFyWHgAOpH9K01ijBJzlpuyr4ZxyK+gdotRUMUOpcfTPXY1mpRqRZrVoyoyVzI23KMMTHST/aCQHYMCOg1Dcj0rPsNdy9TFufLUtri+MKsznKKCS3iAPOqZ6lPfVfcxspkbifG1S3aRWBJT7sDqzsMIoA8SdsVu6itcpZpjXJFibOyiib+0wXk/wAbnUw+ROPlV7kNmiN7tU3IuO18gPWKWWG8OdLwjc6cg4xqbGRjrpI8eua9aNXBpaqXj7fuZtSO0hu8rl4SMrnunOM98D1x0/5qrqYOzspX1td+wtIjTWN22Tqtw24VtHeUaiVwxXqB6VrDE4SKtaTXS+mxXLIfmhvNTaHg0FsqGQ5A8M46ms41cHlV1K/mTafgMpZXekq7xNnVnIyN/AjTuMZ8vnWnzGDzXUZEZZW3J3D7aTTi4ETYKlAq4UYA8D0Oa5K9ampJ0brrcuk+ZYaa4876lrBpFM8uosGKZmLC1UkYu5Qq5PmB9TivU4PHNi4X5Xf2M6r7otrIGO1fRU7nASwBVwZTi/D/ALRPcRRCNNMMaSPjJcSl9SOPFQoB/wA3hXLUoqTvHkXzNLUkw8aW2ULcxdgqDAkQarfSPJlH3Y26MB861jKS3RFk9iLdc15RJoY82xkjRp3bAwzhSUQZY7HOWCjG+atne+yJyJeZp7biUQYDWD06bjc46jaqRxVJvKnqV7OVtSzkvImUhsFWGCDjBB8CDW/aRaIs07ohp2EKGNAkY97A2Hlms41KcO6tC85TqO8ndlFxy/SMaUKtKwOhcjHTZm8lHnVKtXLZLdiFO+55fxfmK9lRrQIsshDRyGEdoGzke9jSgx5nNFq9w0kL7O+FSWt2FuwC7q+jLa+zeMK2PIEq7HI9avmjJ6cirVlc9QnlGDWlzNlffXuKkzkzRSMQNgT6DHn618khFSdm7HtIp4+NyZIa2l6kBlB07EDfIB8c7AjyzXpywFP9NVeu5lnfQbi5gc5/6aYhQwbA31L4KD13z+VXlw6C07WN3a3kM76D03GJB2ZFtKQxOr95QCR0G2dgevjWcMDSea9VXQc30E/brZUfZ5iWUHSB3lyXHf8AAe6PrRcPjZt1ErO1+T0TGd9DiPmAsTpt5mxkEgDTkHcZ86tLhsY71YjPfkxyfjTqXAt5m0kgNp7p8iPHHr+tZwwEGk5VYq/IOT6CScakUnNtKQNO675LdeuNh/KrRwFOUU+0Sb6jO+gh44//ANNPjx7ozucbD9f/AONFw+nbWrG4zvoWtnPrRWKshP4W2Yb4wa4K1NU5uKd7c0aJ3HqxJIfFFygH95f1r2uBK+K9DKrsdWKhelfvYbHGyaDWiZUqeG2YS5uXxgyEFj56UTT9ASK5qc328ovaya+9zRrupkjirNoZYlDuRspxpP8Aiz4davVqNNRW7EIp957HnNn7P7iJ1kVo1V5VM8CllUIT3jG64wQCdgB06mrO7jZ7k5jUW3IEI7iySdmdjG5WRDvnftFJ61i6FRyumvYjOrWt9zS8K5WEDao5XUadOkEaMf4CNIPrito0JreX2M7roO3vBMJgTSoDu2js1LerHRk/WrKjZbllPwMFx32epgPasRID3hIdesdcAvkA7nrtv4dao45Syncm8k8SAj7B0RHjUacY7ygaSWx+IEHNUpTV9S1WPMgcyzwx3tnpVe2eZ2JAGop2LqzN59V+lbq2rMXexPvbzY1DZmyu4m2VJ6UTuVkb53AGScD+u1fKIxcnZHskH9tQbgyKpH7x0+Onx9a7Hw/EJJ5b+WpTOjuTisKnBkQEEjqOoJU/mCPiDVVgsRJXUH7DMupx+2rfp2qZJwADk522wPHcVPyOI3yMZ11Om4xACQZYwRnI1DIxkHPw0n6VCweIavkfsMyE/bEHhKh9AcnoD0HoR9at8liG/oYzIP2zBgEyqAV1AnYY7w/2Nt/dNR8jiP8Ag97DMjk8bt8gdqh3K7HOCASc+XSp/p+ItfIxnQv7ZgyymRQVYqQ2242PXwyCM+lR8hiLJqLaavoM8RJOOQABu0XSTjI3GQVByfDGpfrUxwGIbayO4zomW1ysg1IysMkZByMjqK5qlKdOVpq3mWTuVfNfERbwdqRkB12+Jr1+BJvE28DOr9JQcL51WQ40sDX7ZKUTk3NRZ8VDrkK30q6qDKUfMnEzaiS9VWbEWhkJ7vdJKMB/ibB9D6VXWU04kqyWo/yxxjXaxTSka5F1uR0yfAeQHQUUowbGr0LKXmCBBl3A8vEn4AbmrdqrEZWyk4P7R4ppuzW3nUBtOt10r1x4Z/PFWnUcFctCm5OyPTInyAfOumLurmD0MxzxzNHZRhpQ5Hmozj1PpWNSp3siNYUnJOS5GZsecYpl1rqI8Kwzu9mS42VyBxvjUAjZ1Qo6ZkV8AYYZPe8wdwfQmiSbvbUXdrMzcPHYpbk3eh/7NY48jw3Lvv0BJwB5CohGUE1J6ipJbIkXnMinPdbofCtbGDIl7zKmCCrVZRKtnstfJ0z1zMyW8+W/6WB++XVu4M99TjHmQPePiM17qqYZ5f8AVktLP2f8sY2l0LWysVZVaWKMSnJbursSxPXf49etefXxEozcaU3lW2rNIpPdEg8Pi69nHnOfdXr59OtYfNVrWzP3JyoR+HxNnVHGc9copzuTvt5k/WixNZaKT9xlQLw2IZxFGM9e4u/x29BUvFVnvN+4yo6axjPWNDsR7o6HJI6dNz9TVViaq/U/cZUctw2E9Yo/H8C+PXw8at83X/5v3GVHT2MZOTGhOc7qOu+/T1P1qFiaqVlJ+4yoQ2EWMdmmNzjSMb4z4eg+gosTWTvmfuMqHYYVQYRQo3OAABv12FZzqSm7ydyUkil514ebi1aNepZD9Gr1OCVMmKXkylSN42KvlnlERDVIVJ8uo+tfu43nqclsproLUAelaxiRczntJ4e01kYY+sssERP7qtIMn9B86urLUi1zFc+8GWxeAWzNIGUqLPU/RV/tE0HPUbg9d/Ws8sXv7mictkT+UrG3gQfaUljmZV78mXiYAYBjcbLq66c7Zrjq1Wnd2aLRjrY0tzawKqvJpChkO3mWwOlKdSE1e5tSjUjUtDfkb23ukCr3h0Hjv0yK9JVIJbpHE4Su9DK8+XEJVRKAQ2QMjI9c+Vc+InG6/sbUVLK1fRnjI4nHHMi2gYiRgpDZ94HAGD0GKhxbu5ciU1lLiO3a8kKT/domC0IOS2ehdv3fQVEZWWhm11GuVrZfs51A5WWVQD1ADkAVeq7SISuO3cCHOBUQlcpJFXxDh+c1smYyR7vXyU9kSpIFoSFQAoAoAoAoAoAoAoCLxNCYnA64yPlvXZgZ5a8WQyDw4tgZr6HTOSa1LJGOK6EzNkbitu0sEiKcOVzGfASL3kPyYLTcWM5yNxhb9555Y9FxG/YaTgmMKi6gvoXL1WUbPUm91oTOO8UnLdlaQiQ4OZGx2aEfhxkaj8/GspZZ3RpFbX0KhuFPJHI7A9u2khAcAbgasbDpvt0PrWEKUYqyO2LhCukpadTSLysRFG0WVmOO0LO5XGOqgnAOcfnWtTCKcFbcw7eHayv9PIp+ZOVydnlLx7MCwGRge71wemc1V0uzkWw86eVuUW30M9BZrFOFwoLEBQFAGo9MHwO9Q3b6tizyOk0l3r6Ffx6/EE0cvRu9Ew8W8QPiCPzraKbWhxXurEmG47gBIzuW9SdyfrmrJGbkRbnofhVoopKRHu84Jq6KHsXEb1YY3lfOlBqOBk49BXy7D0JVqipx3Z6zdlci23HoHUN2ipnX3XIVh2ZZXyCegKNv02NdFTh9eEnHLfbVarVae5CnEcXjMDGMJIj9oxVNLKQSuc+PmMfEiq/I1kpOUWsqu7oZ0MwcwQMZMtoCOYyz4VSwJUhSTvup+lXnw6tFRaV8yvproR2iHX45bhghmj1EuB3hjMYy4J6DAqnyGIy5sj5P32JzrqdDjEBzplRjoaTCsC2hcgkDyyCPiKj5KsnaUGtbarmxmQxacw28ihxIFViQhbCh9IBfRk94LnB8iD5VpU4bXg8uW7525dL+YU0xTzFagkGeIYUOSWAUKxKg56dVNV/p2Jsu49brx08BnR3xTjMduiO+ohzhdA1ZwjSE9emlSajDYKpXk4x0tvfTnb8iU1FXZFXmi3KllYsQ6x6FAMhLNoU6c9CfE1u+FV4zyyVtL35aK71K9orFlw++SZA6E4yynIIIZSVZWB6EEEY9K4q9CVGeSf8ALl07okMNqzg8skySk4fPgkHqCQfka+jYeqpQUlzRzTRaxy5FdcZGbRwz4o3YWPJ7eKS1klmg1GZry6iljU+/FjtAyj99QRj41FZKSSv5fzxELrVG7uOZbO3hOqQRle7oIPaasbAId2z1z41SnrHbUs73uzO8H4rcSppnYxR4H3si6Zct007gD6dCKq7bfg6c8M6lCOmmh6bbuqWhZ5O4FB1t4DHXbrXSlalqznd5V7KOt9jNcwzIUgDkFWb7shiPA4Ocb/A1zSvlV3odVDtIzllWttbmH5k4rbguiFu3cEgKO+si4Vcg9GJG3wNOycrNbc/Io6zydk/NGam4ZNI/b3p+9OjCDoCxxnA2z1z8K2U4xWWGxyNN6s0kXDTiq5imU7exOD8KKYcDi9su6aspEZT0vjkaNBIsoJRhhgOpyRsK+b4OU1Xi4NX8dj0JbGbk4XYt1WQBkkXG2ArF9l2yuO1fTpxgeYxXsfMY2KdmtGn52t77K5laJLSysxIsw16g5YbZBJIfoR0BIOR59aynWxjhKnK1rWevp99iUo3uNT2VlJ3Cj7yNNr0jJeQtqDEggr95jB6ah5VaFXGQ1TW2W19ktvXyFosVuF2jCQjtSO+zLkKpEq6GUAAAA7dN8jJPnHzOLTiu6tl121GWI5YwWkOsL2mXjETnT4amP4VA1apDv8KrWni6tr20d1r6f2J7qG4uGWgTuiVEKSKBqC6VkEaOUHgSUU7eOo+O9pYjFOWri3dPbe12r+SIyxOP2XaBCga4VWUasbalEjTDUNPTUzbeIOMVd4nGOV2otr+6t1GWKJcv2d9AlLzaJGmUuoK+6y7jGCqqx+mawXzEZSdNKLato9d/yye7zJMnLcLkP94pJMgIbBBaQTZAI27wG1Yf1KvFZHZrb7WJ7NFlw+ySFAiA4yzbnJLMSzMxPUkkn51w4ivKvPPLf9ti6ViTWNyxn70aJm/vYYfofzFfteD1+0wqXNaGM0Sbdya9hSMWiUQTWm5B5/xiKO24qtxJqWBYmldv+2sz/dhzjfvLHj4gedXWsLeJXZ3LMtZXQ7S4McjkAoActEvVQCu4bxJ8/hWC7q6F99jCc9PBC6vHK0smR3ZiZAEORlB4MPOtKClJtW0E5KNmtza8p8WuLmyk7BjMEGOz7FwHHTCsxKk43waq6U0rXt4bl41U5JvfqN3fH4ikcc1wVdO60aaFMbA40nK5B+GKooVbWZpUnabs/XqRkisxLHLAFZw33gkJ1MGABbU2SXGARvVaqnKNkzODQWM6Xd3IwwYoe4h/ebHeb5HI+RqZJ92+7Jtoy6kCipTKWRScTvlGRV4xMpMp7q/671qolHI9huA2k6eu30yM4ztnGa+X0nFTWbY9F7FdKLrOfuyuD3epP9T1rui8Lyvcr3hYo5tA7saMGBGAMaSNx8cgZ/niolOhm3bVvW9wr2Oj9p/+0Phk+fmfhVb4Tm5DvCypcHQVKAgd/Pid86fQ7VMZYZNqV99PId45xdecXgMb+B6/TbHpRvCbai0hI2uT4RgZwM52HQn18cfKpl8otLyHeLOPOBnGcDOOmfHFcEmr6bF0hWUEYO48qhSad0LC1W5IUAUBX8Utg2lvFf0P/Ne7wOvlqum/1fkpMaiOmv18XYwYl/xeOFcuRnwHia0z6EZTyr2lcZllVSpCRyfcSf4SwdSf4W+ta0Hd68itRWRiZ7eW2nZLRmbKAnSMkDHj+vzrdSjON5GTTi7IveAX1nIB20YWZdiZN9RPqf0rnqxqR1i9DSDi9z2rl/mC1tbZSzqA3uRoNUkjHciONd2PwFXw2kXciqtdDx72scTgup9ccbrIAA5K6WBHVX8yOm2avTzZm+REloZW34pJpVWbGfxeJHl8amUFuiIyLG1469qqmLYHO3gQGYk/U4+VZunneppKeWNkXvDucBPsTpb93+nnUOi4mbqXO7m7LUtYruRJCaIix7/Xyk9QKXAUAUAUAUAUAUAUAUAUAUBzIuQRW2Hk41FJb3IexSStgE/E19CZgebyXLTSM0hJOSPQfAVs1ZaEcyHzDbq8QRhka0/M4/nWlFtSuRUWhXez/aOY4GrUQW/EQFGATV8T9SK0dmyfcQIzElFJPXbrjp+tZJtIs0ehch8Igf3oo/7PB7qjxz1Az4+dVprPO0i8nalddTz32p2yxz6EACqAAPQbfOtaejZlPYwSx51E/hXUPiGA39N66kzGK3JPGJNUdv0H3TbAYH9tLVYaN+ZNV7Ip1Yqcg4I6GtzM3PD5i0aMepAzXLJWZKJ7IKzLn//Z">
            <a:extLst>
              <a:ext uri="{FF2B5EF4-FFF2-40B4-BE49-F238E27FC236}">
                <a16:creationId xmlns:a16="http://schemas.microsoft.com/office/drawing/2014/main" id="{185CEE73-485B-D2B7-2F0B-B2A4B6E4CFA1}"/>
              </a:ext>
            </a:extLst>
          </p:cNvPr>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nl-NL" altLang="nl-NL" sz="1800">
              <a:solidFill>
                <a:schemeClr val="tx1"/>
              </a:solidFill>
              <a:latin typeface="Calibri" panose="020F0502020204030204" pitchFamily="34" charset="0"/>
            </a:endParaRPr>
          </a:p>
        </p:txBody>
      </p:sp>
      <p:sp>
        <p:nvSpPr>
          <p:cNvPr id="6148" name="Tekstvak 4">
            <a:extLst>
              <a:ext uri="{FF2B5EF4-FFF2-40B4-BE49-F238E27FC236}">
                <a16:creationId xmlns:a16="http://schemas.microsoft.com/office/drawing/2014/main" id="{DDB796DD-B45C-68EE-EF67-E6F826D09758}"/>
              </a:ext>
            </a:extLst>
          </p:cNvPr>
          <p:cNvSpPr txBox="1">
            <a:spLocks noChangeArrowheads="1"/>
          </p:cNvSpPr>
          <p:nvPr/>
        </p:nvSpPr>
        <p:spPr bwMode="auto">
          <a:xfrm>
            <a:off x="1600142" y="948690"/>
            <a:ext cx="792136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1pPr>
            <a:lvl2pPr marL="742950" indent="-28575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2pPr>
            <a:lvl3pPr marL="11430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3pPr>
            <a:lvl4pPr marL="16002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4pPr>
            <a:lvl5pPr marL="2057400" indent="-228600" eaLnBrk="0" hangingPunct="0">
              <a:spcBef>
                <a:spcPts val="500"/>
              </a:spcBef>
              <a:buSzPct val="100000"/>
              <a:buChar char="»"/>
              <a:defRPr sz="1900">
                <a:solidFill>
                  <a:srgbClr val="00FF00"/>
                </a:solidFill>
                <a:latin typeface="Arial" panose="020B0604020202020204" pitchFamily="34" charset="0"/>
                <a:ea typeface="MS PGothic" panose="020B0600070205080204"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anose="020B0604020202020204" pitchFamily="34" charset="0"/>
                <a:ea typeface="MS PGothic" panose="020B0600070205080204" pitchFamily="34" charset="-128"/>
              </a:defRPr>
            </a:lvl9pPr>
          </a:lstStyle>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DNA</a:t>
            </a:r>
            <a:r>
              <a:rPr lang="nl-NL" altLang="nl-NL" sz="1800" b="1" dirty="0">
                <a:solidFill>
                  <a:srgbClr val="FFFF00"/>
                </a:solidFill>
                <a:latin typeface="Calibri" panose="020F0502020204030204" pitchFamily="34" charset="0"/>
              </a:rPr>
              <a:t> 			</a:t>
            </a:r>
            <a:r>
              <a:rPr lang="nl-NL" altLang="nl-NL" sz="1800" b="1" dirty="0">
                <a:solidFill>
                  <a:schemeClr val="bg1"/>
                </a:solidFill>
                <a:latin typeface="Calibri" panose="020F0502020204030204" pitchFamily="34" charset="0"/>
              </a:rPr>
              <a:t>=&gt; </a:t>
            </a:r>
            <a:r>
              <a:rPr lang="nl-NL" altLang="nl-NL" sz="1800" b="1" u="sng" dirty="0">
                <a:solidFill>
                  <a:schemeClr val="bg1"/>
                </a:solidFill>
                <a:latin typeface="Calibri" panose="020F0502020204030204" pitchFamily="34" charset="0"/>
              </a:rPr>
              <a:t>informatie code/taal</a:t>
            </a:r>
            <a:endParaRPr lang="nl-NL" altLang="nl-NL" sz="1800" u="sng" dirty="0">
              <a:solidFill>
                <a:schemeClr val="bg1"/>
              </a:solidFill>
              <a:latin typeface="Calibri" panose="020F0502020204030204" pitchFamily="34" charset="0"/>
            </a:endParaRPr>
          </a:p>
          <a:p>
            <a:pPr eaLnBrk="1" hangingPunct="1">
              <a:spcBef>
                <a:spcPct val="0"/>
              </a:spcBef>
              <a:buSzTx/>
              <a:buFontTx/>
              <a:buNone/>
            </a:pPr>
            <a:r>
              <a:rPr lang="nl-NL" altLang="nl-NL" sz="1800" dirty="0">
                <a:solidFill>
                  <a:schemeClr val="bg1"/>
                </a:solidFill>
                <a:latin typeface="Calibri" panose="020F0502020204030204" pitchFamily="34" charset="0"/>
              </a:rPr>
              <a:t> </a:t>
            </a:r>
          </a:p>
          <a:p>
            <a:pPr eaLnBrk="1" hangingPunct="1">
              <a:spcBef>
                <a:spcPct val="0"/>
              </a:spcBef>
              <a:buSzTx/>
              <a:buFontTx/>
              <a:buNone/>
            </a:pPr>
            <a:r>
              <a:rPr lang="nl-NL" altLang="nl-NL" sz="1800" b="1" dirty="0">
                <a:solidFill>
                  <a:schemeClr val="bg1"/>
                </a:solidFill>
                <a:latin typeface="Calibri" panose="020F0502020204030204" pitchFamily="34" charset="0"/>
              </a:rPr>
              <a:t>Energie 			</a:t>
            </a:r>
            <a:r>
              <a:rPr lang="nl-NL" altLang="nl-NL" sz="1800" b="1" dirty="0">
                <a:solidFill>
                  <a:srgbClr val="FFFF00"/>
                </a:solidFill>
                <a:latin typeface="Calibri" panose="020F0502020204030204" pitchFamily="34" charset="0"/>
              </a:rPr>
              <a:t>=&gt; </a:t>
            </a:r>
            <a:r>
              <a:rPr lang="nl-NL" altLang="nl-NL" sz="1800" b="1" u="sng" dirty="0">
                <a:solidFill>
                  <a:srgbClr val="FFFF00"/>
                </a:solidFill>
                <a:latin typeface="Calibri" panose="020F0502020204030204" pitchFamily="34" charset="0"/>
              </a:rPr>
              <a:t>(anti)-entropie</a:t>
            </a: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Communicatie 		=&gt; </a:t>
            </a:r>
            <a:r>
              <a:rPr lang="nl-NL" altLang="nl-NL" sz="1800" b="1" u="sng" dirty="0">
                <a:solidFill>
                  <a:schemeClr val="bg1"/>
                </a:solidFill>
                <a:latin typeface="Calibri" panose="020F0502020204030204" pitchFamily="34" charset="0"/>
              </a:rPr>
              <a:t>feedback</a:t>
            </a:r>
          </a:p>
          <a:p>
            <a:pPr eaLnBrk="1" hangingPunct="1">
              <a:spcBef>
                <a:spcPct val="0"/>
              </a:spcBef>
              <a:buSzTx/>
              <a:buFontTx/>
              <a:buNone/>
            </a:pPr>
            <a:endParaRPr lang="nl-NL" altLang="nl-NL" sz="1800"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Biochemie 		=&gt; </a:t>
            </a:r>
            <a:r>
              <a:rPr lang="nl-NL" altLang="nl-NL" sz="1800" b="1" u="sng" dirty="0" err="1">
                <a:solidFill>
                  <a:schemeClr val="bg1"/>
                </a:solidFill>
                <a:latin typeface="Calibri" panose="020F0502020204030204" pitchFamily="34" charset="0"/>
              </a:rPr>
              <a:t>redundancy</a:t>
            </a:r>
            <a:endParaRPr lang="nl-NL" altLang="nl-NL" sz="1800" b="1" u="sng" dirty="0">
              <a:solidFill>
                <a:schemeClr val="bg1"/>
              </a:solidFill>
              <a:latin typeface="Calibri" panose="020F0502020204030204" pitchFamily="34" charset="0"/>
            </a:endParaRPr>
          </a:p>
          <a:p>
            <a:pPr eaLnBrk="1" hangingPunct="1">
              <a:spcBef>
                <a:spcPct val="0"/>
              </a:spcBef>
              <a:buSzTx/>
              <a:buFontTx/>
              <a:buNone/>
            </a:pPr>
            <a:endParaRPr lang="nl-NL" altLang="nl-NL" sz="1800"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Het zenuwstelsel 		=&gt; </a:t>
            </a:r>
            <a:r>
              <a:rPr lang="nl-NL" altLang="nl-NL" sz="1800" b="1" u="sng" dirty="0" err="1">
                <a:solidFill>
                  <a:schemeClr val="bg1"/>
                </a:solidFill>
                <a:latin typeface="Calibri" panose="020F0502020204030204" pitchFamily="34" charset="0"/>
              </a:rPr>
              <a:t>emergentie</a:t>
            </a:r>
            <a:endParaRPr lang="nl-NL" altLang="nl-NL" sz="1800" b="1" u="sng" dirty="0">
              <a:solidFill>
                <a:schemeClr val="bg1"/>
              </a:solidFill>
              <a:latin typeface="Calibri" panose="020F0502020204030204" pitchFamily="34" charset="0"/>
            </a:endParaRPr>
          </a:p>
          <a:p>
            <a:pPr eaLnBrk="1" hangingPunct="1">
              <a:spcBef>
                <a:spcPct val="0"/>
              </a:spcBef>
              <a:buSzTx/>
              <a:buFontTx/>
              <a:buNone/>
            </a:pPr>
            <a:r>
              <a:rPr lang="nl-NL" altLang="nl-NL" sz="1800" dirty="0">
                <a:solidFill>
                  <a:schemeClr val="bg1"/>
                </a:solidFill>
                <a:latin typeface="Calibri" panose="020F0502020204030204" pitchFamily="34" charset="0"/>
              </a:rPr>
              <a:t> </a:t>
            </a:r>
          </a:p>
          <a:p>
            <a:pPr eaLnBrk="1" hangingPunct="1">
              <a:spcBef>
                <a:spcPct val="0"/>
              </a:spcBef>
              <a:buSzTx/>
              <a:buFontTx/>
              <a:buNone/>
            </a:pPr>
            <a:r>
              <a:rPr lang="nl-NL" altLang="nl-NL" sz="1800" b="1" dirty="0">
                <a:solidFill>
                  <a:schemeClr val="bg1"/>
                </a:solidFill>
                <a:latin typeface="Calibri" panose="020F0502020204030204" pitchFamily="34" charset="0"/>
              </a:rPr>
              <a:t>Stamcellen		=&gt; </a:t>
            </a:r>
            <a:r>
              <a:rPr lang="nl-NL" altLang="nl-NL" sz="1800" b="1" u="sng" dirty="0" err="1">
                <a:solidFill>
                  <a:schemeClr val="bg1"/>
                </a:solidFill>
                <a:latin typeface="Calibri" panose="020F0502020204030204" pitchFamily="34" charset="0"/>
              </a:rPr>
              <a:t>modulariteit</a:t>
            </a: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b="1" dirty="0">
                <a:solidFill>
                  <a:schemeClr val="bg1"/>
                </a:solidFill>
                <a:latin typeface="Calibri" panose="020F0502020204030204" pitchFamily="34" charset="0"/>
              </a:rPr>
              <a:t>Nieuwe ontwikkelingen in concepten =&gt; Doorbraken in geneeskunde, en filosofie</a:t>
            </a: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endParaRPr lang="nl-NL" altLang="nl-NL" sz="1800" b="1" dirty="0">
              <a:solidFill>
                <a:schemeClr val="bg1"/>
              </a:solidFill>
              <a:latin typeface="Calibri" panose="020F0502020204030204" pitchFamily="34" charset="0"/>
            </a:endParaRPr>
          </a:p>
          <a:p>
            <a:pPr eaLnBrk="1" hangingPunct="1">
              <a:spcBef>
                <a:spcPct val="0"/>
              </a:spcBef>
              <a:buSzTx/>
              <a:buFontTx/>
              <a:buNone/>
            </a:pPr>
            <a:r>
              <a:rPr lang="nl-NL" altLang="nl-NL" sz="1800" dirty="0">
                <a:solidFill>
                  <a:schemeClr val="bg1"/>
                </a:solidFill>
                <a:latin typeface="Calibri" panose="020F0502020204030204" pitchFamily="34" charset="0"/>
              </a:rPr>
              <a:t> </a:t>
            </a:r>
          </a:p>
        </p:txBody>
      </p:sp>
      <p:sp>
        <p:nvSpPr>
          <p:cNvPr id="2" name="Tekstvak 1">
            <a:extLst>
              <a:ext uri="{FF2B5EF4-FFF2-40B4-BE49-F238E27FC236}">
                <a16:creationId xmlns:a16="http://schemas.microsoft.com/office/drawing/2014/main" id="{2E256661-9204-7D0E-FE53-CEF6F10B2CE2}"/>
              </a:ext>
            </a:extLst>
          </p:cNvPr>
          <p:cNvSpPr txBox="1"/>
          <p:nvPr/>
        </p:nvSpPr>
        <p:spPr>
          <a:xfrm>
            <a:off x="1732918" y="5724644"/>
            <a:ext cx="4800600" cy="369332"/>
          </a:xfrm>
          <a:prstGeom prst="rect">
            <a:avLst/>
          </a:prstGeom>
          <a:solidFill>
            <a:schemeClr val="bg1"/>
          </a:solidFill>
        </p:spPr>
        <p:txBody>
          <a:bodyPr wrap="square" rtlCol="0">
            <a:spAutoFit/>
          </a:bodyPr>
          <a:lstStyle/>
          <a:p>
            <a:pPr algn="l"/>
            <a:r>
              <a:rPr lang="nl-NL" dirty="0">
                <a:hlinkClick r:id="rId3"/>
              </a:rPr>
              <a:t>http://sciencelight.nl/?page_id=23</a:t>
            </a:r>
            <a:endParaRPr lang="nl-NL" dirty="0"/>
          </a:p>
        </p:txBody>
      </p:sp>
    </p:spTree>
    <p:extLst>
      <p:ext uri="{BB962C8B-B14F-4D97-AF65-F5344CB8AC3E}">
        <p14:creationId xmlns:p14="http://schemas.microsoft.com/office/powerpoint/2010/main" val="237005730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txBox="1">
            <a:spLocks noGrp="1"/>
          </p:cNvSpPr>
          <p:nvPr>
            <p:ph type="title"/>
          </p:nvPr>
        </p:nvSpPr>
        <p:spPr>
          <a:xfrm>
            <a:off x="1177444" y="73870"/>
            <a:ext cx="7772400" cy="1143000"/>
          </a:xfrm>
        </p:spPr>
        <p:txBody>
          <a:bodyPr/>
          <a:lstStyle/>
          <a:p>
            <a:r>
              <a:rPr altLang="nl-NL" sz="2400" dirty="0">
                <a:solidFill>
                  <a:schemeClr val="bg1"/>
                </a:solidFill>
                <a:latin typeface="Arial" pitchFamily="34" charset="0"/>
              </a:rPr>
              <a:t>Andere werelden:</a:t>
            </a:r>
            <a:br>
              <a:rPr altLang="nl-NL" sz="2400" dirty="0">
                <a:latin typeface="Arial" pitchFamily="34" charset="0"/>
              </a:rPr>
            </a:br>
            <a:r>
              <a:rPr lang="nl-NL" altLang="nl-NL" sz="2400" dirty="0">
                <a:latin typeface="Arial" pitchFamily="34" charset="0"/>
              </a:rPr>
              <a:t>Diffusie</a:t>
            </a:r>
            <a:endParaRPr altLang="nl-NL" sz="2400" dirty="0">
              <a:latin typeface="Arial" pitchFamily="34" charset="0"/>
            </a:endParaRPr>
          </a:p>
        </p:txBody>
      </p:sp>
      <p:sp>
        <p:nvSpPr>
          <p:cNvPr id="3" name="Tijdelijke aanduiding voor inhoud 2"/>
          <p:cNvSpPr>
            <a:spLocks noGrp="1"/>
          </p:cNvSpPr>
          <p:nvPr>
            <p:ph idx="1"/>
          </p:nvPr>
        </p:nvSpPr>
        <p:spPr>
          <a:xfrm>
            <a:off x="4961038" y="1438988"/>
            <a:ext cx="6459522" cy="4114800"/>
          </a:xfrm>
        </p:spPr>
        <p:txBody>
          <a:bodyPr>
            <a:noAutofit/>
          </a:bodyPr>
          <a:lstStyle/>
          <a:p>
            <a:r>
              <a:rPr lang="nl-NL" sz="1800" dirty="0">
                <a:solidFill>
                  <a:schemeClr val="bg1"/>
                </a:solidFill>
              </a:rPr>
              <a:t>Is heel snel op </a:t>
            </a:r>
            <a:r>
              <a:rPr lang="nl-NL" sz="1800" dirty="0" err="1">
                <a:solidFill>
                  <a:schemeClr val="bg1"/>
                </a:solidFill>
              </a:rPr>
              <a:t>nano</a:t>
            </a:r>
            <a:r>
              <a:rPr lang="nl-NL" sz="1800" dirty="0">
                <a:solidFill>
                  <a:schemeClr val="bg1"/>
                </a:solidFill>
              </a:rPr>
              <a:t>-biologische afstanden</a:t>
            </a:r>
          </a:p>
          <a:p>
            <a:endParaRPr lang="nl-NL" sz="1800" dirty="0">
              <a:solidFill>
                <a:schemeClr val="bg1"/>
              </a:solidFill>
            </a:endParaRPr>
          </a:p>
          <a:p>
            <a:r>
              <a:rPr lang="nl-NL" sz="1800" dirty="0">
                <a:solidFill>
                  <a:schemeClr val="bg1"/>
                </a:solidFill>
              </a:rPr>
              <a:t>In zaal: 20 seconden</a:t>
            </a:r>
          </a:p>
          <a:p>
            <a:r>
              <a:rPr lang="nl-NL" sz="1800" dirty="0">
                <a:solidFill>
                  <a:schemeClr val="bg1"/>
                </a:solidFill>
              </a:rPr>
              <a:t>In cel: 0,002 seconden</a:t>
            </a:r>
          </a:p>
          <a:p>
            <a:endParaRPr lang="nl-NL" sz="1800" dirty="0">
              <a:solidFill>
                <a:schemeClr val="bg1"/>
              </a:solidFill>
            </a:endParaRPr>
          </a:p>
          <a:p>
            <a:r>
              <a:rPr lang="nl-NL" sz="1800" dirty="0">
                <a:solidFill>
                  <a:schemeClr val="bg1"/>
                </a:solidFill>
              </a:rPr>
              <a:t>Diffusie is uiteindelijk een gevolg van de </a:t>
            </a:r>
            <a:r>
              <a:rPr lang="nl-NL" sz="1800" dirty="0">
                <a:solidFill>
                  <a:srgbClr val="FFFF00"/>
                </a:solidFill>
              </a:rPr>
              <a:t>2</a:t>
            </a:r>
            <a:r>
              <a:rPr lang="nl-NL" sz="1800" baseline="30000" dirty="0">
                <a:solidFill>
                  <a:srgbClr val="FFFF00"/>
                </a:solidFill>
              </a:rPr>
              <a:t>e</a:t>
            </a:r>
            <a:r>
              <a:rPr lang="nl-NL" sz="1800" dirty="0">
                <a:solidFill>
                  <a:srgbClr val="FFFF00"/>
                </a:solidFill>
              </a:rPr>
              <a:t> hoofdwet van de thermodynamica (entropie</a:t>
            </a:r>
            <a:r>
              <a:rPr lang="nl-NL" sz="1800" dirty="0">
                <a:solidFill>
                  <a:schemeClr val="bg1"/>
                </a:solidFill>
              </a:rPr>
              <a:t>/wanorde): Orde neemt (uiteindelijk) altijd af</a:t>
            </a:r>
          </a:p>
          <a:p>
            <a:r>
              <a:rPr lang="nl-NL" sz="1800" dirty="0">
                <a:solidFill>
                  <a:schemeClr val="bg1"/>
                </a:solidFill>
              </a:rPr>
              <a:t>Is het makkelijkst te begrijpen via de kans van deeltjes om ergens te zijn. Kansen zijn het grootst om verdeeld over een volume aanwezig te zijn. </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20" y="1440064"/>
            <a:ext cx="3865745" cy="2348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613420" y="4334325"/>
            <a:ext cx="3869095" cy="646331"/>
          </a:xfrm>
          <a:prstGeom prst="rect">
            <a:avLst/>
          </a:prstGeom>
          <a:solidFill>
            <a:schemeClr val="bg2"/>
          </a:solidFill>
        </p:spPr>
        <p:txBody>
          <a:bodyPr wrap="square" rtlCol="0">
            <a:spAutoFit/>
          </a:bodyPr>
          <a:lstStyle/>
          <a:p>
            <a:r>
              <a:rPr lang="nl-NL" dirty="0">
                <a:hlinkClick r:id="rId4"/>
              </a:rPr>
              <a:t>http://biologieacademie.nl/diffusie/</a:t>
            </a:r>
            <a:endParaRPr lang="nl-NL" dirty="0"/>
          </a:p>
          <a:p>
            <a:r>
              <a:rPr lang="nl-NL" dirty="0">
                <a:hlinkClick r:id="rId5"/>
              </a:rPr>
              <a:t>https://nl.wikipedia.org/wiki/Entropie</a:t>
            </a:r>
            <a:endParaRPr lang="nl-NL" dirty="0"/>
          </a:p>
        </p:txBody>
      </p:sp>
      <p:sp>
        <p:nvSpPr>
          <p:cNvPr id="5" name="Tekstvak 4"/>
          <p:cNvSpPr txBox="1"/>
          <p:nvPr/>
        </p:nvSpPr>
        <p:spPr>
          <a:xfrm>
            <a:off x="482721" y="5775906"/>
            <a:ext cx="8141162" cy="646331"/>
          </a:xfrm>
          <a:prstGeom prst="rect">
            <a:avLst/>
          </a:prstGeom>
          <a:noFill/>
        </p:spPr>
        <p:txBody>
          <a:bodyPr wrap="square" rtlCol="0">
            <a:spAutoFit/>
          </a:bodyPr>
          <a:lstStyle/>
          <a:p>
            <a:r>
              <a:rPr lang="nl-NL" dirty="0">
                <a:solidFill>
                  <a:schemeClr val="bg1"/>
                </a:solidFill>
              </a:rPr>
              <a:t>NB Het leven maakt ondertussen ook weer gebruik van de aanwezige natuurwetten, zoals thermodynamica, en wat er mee kan op een bepaalde schaal (zoals bij diffusie)</a:t>
            </a:r>
          </a:p>
        </p:txBody>
      </p:sp>
    </p:spTree>
    <p:extLst>
      <p:ext uri="{BB962C8B-B14F-4D97-AF65-F5344CB8AC3E}">
        <p14:creationId xmlns:p14="http://schemas.microsoft.com/office/powerpoint/2010/main" val="160216446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1917" y="402082"/>
            <a:ext cx="4561205" cy="837565"/>
          </a:xfrm>
          <a:prstGeom prst="rect">
            <a:avLst/>
          </a:prstGeom>
        </p:spPr>
        <p:txBody>
          <a:bodyPr vert="horz" wrap="square" lIns="0" tIns="13335" rIns="0" bIns="0" rtlCol="0">
            <a:spAutoFit/>
          </a:bodyPr>
          <a:lstStyle/>
          <a:p>
            <a:pPr marL="12700">
              <a:lnSpc>
                <a:spcPts val="3195"/>
              </a:lnSpc>
              <a:spcBef>
                <a:spcPts val="105"/>
              </a:spcBef>
            </a:pPr>
            <a:r>
              <a:rPr sz="2800" dirty="0">
                <a:solidFill>
                  <a:srgbClr val="FFFFFF"/>
                </a:solidFill>
              </a:rPr>
              <a:t>Het</a:t>
            </a:r>
            <a:r>
              <a:rPr sz="2800" spc="-10" dirty="0">
                <a:solidFill>
                  <a:srgbClr val="FFFFFF"/>
                </a:solidFill>
              </a:rPr>
              <a:t> </a:t>
            </a:r>
            <a:r>
              <a:rPr sz="2800" dirty="0">
                <a:solidFill>
                  <a:srgbClr val="FFFFFF"/>
                </a:solidFill>
              </a:rPr>
              <a:t>Mitochondrium:</a:t>
            </a:r>
            <a:endParaRPr sz="2800"/>
          </a:p>
          <a:p>
            <a:pPr marL="12700">
              <a:lnSpc>
                <a:spcPts val="3195"/>
              </a:lnSpc>
            </a:pPr>
            <a:r>
              <a:rPr sz="2800" dirty="0">
                <a:solidFill>
                  <a:srgbClr val="FFFFFF"/>
                </a:solidFill>
              </a:rPr>
              <a:t>De </a:t>
            </a:r>
            <a:r>
              <a:rPr sz="2800" dirty="0">
                <a:solidFill>
                  <a:srgbClr val="FFFF00"/>
                </a:solidFill>
              </a:rPr>
              <a:t>energie</a:t>
            </a:r>
            <a:r>
              <a:rPr sz="2800" dirty="0">
                <a:solidFill>
                  <a:srgbClr val="FFFFFF"/>
                </a:solidFill>
              </a:rPr>
              <a:t>fabriek van de</a:t>
            </a:r>
            <a:r>
              <a:rPr sz="2800" spc="-60" dirty="0">
                <a:solidFill>
                  <a:srgbClr val="FFFFFF"/>
                </a:solidFill>
              </a:rPr>
              <a:t> </a:t>
            </a:r>
            <a:r>
              <a:rPr sz="2800" dirty="0">
                <a:solidFill>
                  <a:srgbClr val="FFFFFF"/>
                </a:solidFill>
              </a:rPr>
              <a:t>cel</a:t>
            </a:r>
            <a:endParaRPr sz="2800"/>
          </a:p>
        </p:txBody>
      </p:sp>
      <p:sp>
        <p:nvSpPr>
          <p:cNvPr id="3" name="object 3"/>
          <p:cNvSpPr txBox="1"/>
          <p:nvPr/>
        </p:nvSpPr>
        <p:spPr>
          <a:xfrm>
            <a:off x="1134617" y="5923788"/>
            <a:ext cx="7956550" cy="719455"/>
          </a:xfrm>
          <a:prstGeom prst="rect">
            <a:avLst/>
          </a:prstGeom>
          <a:solidFill>
            <a:srgbClr val="FFFFFF"/>
          </a:solidFill>
        </p:spPr>
        <p:txBody>
          <a:bodyPr vert="horz" wrap="square" lIns="0" tIns="12065" rIns="0" bIns="0" rtlCol="0">
            <a:spAutoFit/>
          </a:bodyPr>
          <a:lstStyle/>
          <a:p>
            <a:pPr marL="91440">
              <a:lnSpc>
                <a:spcPct val="100000"/>
              </a:lnSpc>
              <a:spcBef>
                <a:spcPts val="95"/>
              </a:spcBef>
            </a:pPr>
            <a:r>
              <a:rPr sz="1800" u="heavy" spc="-5" dirty="0">
                <a:solidFill>
                  <a:srgbClr val="0462C1"/>
                </a:solidFill>
                <a:uFill>
                  <a:solidFill>
                    <a:srgbClr val="0462C1"/>
                  </a:solidFill>
                </a:uFill>
                <a:latin typeface="Arial"/>
                <a:cs typeface="Arial"/>
                <a:hlinkClick r:id="rId2"/>
              </a:rPr>
              <a:t>https://nl.wikipedia.org/wiki/Endosymbiontentheorie</a:t>
            </a:r>
            <a:endParaRPr sz="1800">
              <a:latin typeface="Arial"/>
              <a:cs typeface="Arial"/>
            </a:endParaRPr>
          </a:p>
          <a:p>
            <a:pPr marL="91440">
              <a:lnSpc>
                <a:spcPct val="100000"/>
              </a:lnSpc>
              <a:spcBef>
                <a:spcPts val="785"/>
              </a:spcBef>
            </a:pPr>
            <a:r>
              <a:rPr sz="1800" u="heavy" spc="-5" dirty="0">
                <a:solidFill>
                  <a:srgbClr val="0462C1"/>
                </a:solidFill>
                <a:uFill>
                  <a:solidFill>
                    <a:srgbClr val="0462C1"/>
                  </a:solidFill>
                </a:uFill>
                <a:latin typeface="Arial"/>
                <a:cs typeface="Arial"/>
                <a:hlinkClick r:id="rId3"/>
              </a:rPr>
              <a:t>https://nl.wikipedia.org/wiki/Diffusie</a:t>
            </a:r>
            <a:endParaRPr sz="1800">
              <a:latin typeface="Arial"/>
              <a:cs typeface="Arial"/>
            </a:endParaRPr>
          </a:p>
        </p:txBody>
      </p:sp>
      <p:sp>
        <p:nvSpPr>
          <p:cNvPr id="4" name="object 4"/>
          <p:cNvSpPr/>
          <p:nvPr/>
        </p:nvSpPr>
        <p:spPr>
          <a:xfrm>
            <a:off x="1134617" y="1412747"/>
            <a:ext cx="3733800" cy="4168902"/>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321553" y="1431544"/>
            <a:ext cx="4731385" cy="3592195"/>
          </a:xfrm>
          <a:prstGeom prst="rect">
            <a:avLst/>
          </a:prstGeom>
        </p:spPr>
        <p:txBody>
          <a:bodyPr vert="horz" wrap="square" lIns="0" tIns="12700" rIns="0" bIns="0" rtlCol="0">
            <a:spAutoFit/>
          </a:bodyPr>
          <a:lstStyle/>
          <a:p>
            <a:pPr marL="12700" marR="63500">
              <a:lnSpc>
                <a:spcPct val="100000"/>
              </a:lnSpc>
              <a:spcBef>
                <a:spcPts val="100"/>
              </a:spcBef>
            </a:pPr>
            <a:r>
              <a:rPr sz="1800" spc="-5" dirty="0">
                <a:solidFill>
                  <a:srgbClr val="FFFFFF"/>
                </a:solidFill>
                <a:latin typeface="Carlito"/>
                <a:cs typeface="Carlito"/>
              </a:rPr>
              <a:t>Mitochondria </a:t>
            </a:r>
            <a:r>
              <a:rPr sz="1800" spc="-10" dirty="0">
                <a:solidFill>
                  <a:srgbClr val="FFFFFF"/>
                </a:solidFill>
                <a:latin typeface="Carlito"/>
                <a:cs typeface="Carlito"/>
              </a:rPr>
              <a:t>waren </a:t>
            </a:r>
            <a:r>
              <a:rPr sz="1800" spc="-5" dirty="0">
                <a:solidFill>
                  <a:srgbClr val="FFFFFF"/>
                </a:solidFill>
                <a:latin typeface="Carlito"/>
                <a:cs typeface="Carlito"/>
              </a:rPr>
              <a:t>ooit </a:t>
            </a:r>
            <a:r>
              <a:rPr sz="1800" dirty="0">
                <a:solidFill>
                  <a:srgbClr val="FFFFFF"/>
                </a:solidFill>
                <a:latin typeface="Carlito"/>
                <a:cs typeface="Carlito"/>
              </a:rPr>
              <a:t>vrij </a:t>
            </a:r>
            <a:r>
              <a:rPr sz="1800" spc="-5" dirty="0">
                <a:solidFill>
                  <a:srgbClr val="FFFFFF"/>
                </a:solidFill>
                <a:latin typeface="Carlito"/>
                <a:cs typeface="Carlito"/>
              </a:rPr>
              <a:t>levende </a:t>
            </a:r>
            <a:r>
              <a:rPr sz="1800" spc="-10" dirty="0">
                <a:solidFill>
                  <a:srgbClr val="FFFFFF"/>
                </a:solidFill>
                <a:latin typeface="Carlito"/>
                <a:cs typeface="Carlito"/>
              </a:rPr>
              <a:t>organismen,  </a:t>
            </a:r>
            <a:r>
              <a:rPr sz="1800" dirty="0">
                <a:solidFill>
                  <a:srgbClr val="FFFFFF"/>
                </a:solidFill>
                <a:latin typeface="Carlito"/>
                <a:cs typeface="Carlito"/>
              </a:rPr>
              <a:t>en </a:t>
            </a:r>
            <a:r>
              <a:rPr sz="1800" spc="-5" dirty="0">
                <a:solidFill>
                  <a:srgbClr val="FFFFFF"/>
                </a:solidFill>
                <a:latin typeface="Carlito"/>
                <a:cs typeface="Carlito"/>
              </a:rPr>
              <a:t>hebben nog </a:t>
            </a:r>
            <a:r>
              <a:rPr sz="1800" spc="-10" dirty="0">
                <a:solidFill>
                  <a:srgbClr val="FFFFFF"/>
                </a:solidFill>
                <a:latin typeface="Carlito"/>
                <a:cs typeface="Carlito"/>
              </a:rPr>
              <a:t>steeds </a:t>
            </a:r>
            <a:r>
              <a:rPr sz="1800" spc="-5" dirty="0">
                <a:solidFill>
                  <a:srgbClr val="FFFFFF"/>
                </a:solidFill>
                <a:latin typeface="Carlito"/>
                <a:cs typeface="Carlito"/>
              </a:rPr>
              <a:t>hun eigen</a:t>
            </a:r>
            <a:r>
              <a:rPr sz="1800" spc="85" dirty="0">
                <a:solidFill>
                  <a:srgbClr val="FFFFFF"/>
                </a:solidFill>
                <a:latin typeface="Carlito"/>
                <a:cs typeface="Carlito"/>
              </a:rPr>
              <a:t> </a:t>
            </a:r>
            <a:r>
              <a:rPr sz="1800" dirty="0">
                <a:solidFill>
                  <a:srgbClr val="FFFFFF"/>
                </a:solidFill>
                <a:latin typeface="Carlito"/>
                <a:cs typeface="Carlito"/>
              </a:rPr>
              <a:t>DNA.</a:t>
            </a:r>
            <a:endParaRPr sz="1800">
              <a:latin typeface="Carlito"/>
              <a:cs typeface="Carlito"/>
            </a:endParaRPr>
          </a:p>
          <a:p>
            <a:pPr>
              <a:lnSpc>
                <a:spcPct val="100000"/>
              </a:lnSpc>
              <a:spcBef>
                <a:spcPts val="20"/>
              </a:spcBef>
            </a:pPr>
            <a:endParaRPr sz="1750">
              <a:latin typeface="Carlito"/>
              <a:cs typeface="Carlito"/>
            </a:endParaRPr>
          </a:p>
          <a:p>
            <a:pPr marL="12700">
              <a:lnSpc>
                <a:spcPct val="100000"/>
              </a:lnSpc>
            </a:pPr>
            <a:r>
              <a:rPr sz="1800" dirty="0">
                <a:solidFill>
                  <a:srgbClr val="FFFFFF"/>
                </a:solidFill>
                <a:latin typeface="Carlito"/>
                <a:cs typeface="Carlito"/>
              </a:rPr>
              <a:t>Nadeel: </a:t>
            </a:r>
            <a:r>
              <a:rPr sz="1800" spc="-10" dirty="0">
                <a:solidFill>
                  <a:srgbClr val="FFFFFF"/>
                </a:solidFill>
                <a:latin typeface="Carlito"/>
                <a:cs typeface="Carlito"/>
              </a:rPr>
              <a:t>Het </a:t>
            </a:r>
            <a:r>
              <a:rPr sz="1800" spc="-5" dirty="0">
                <a:solidFill>
                  <a:srgbClr val="FFFFFF"/>
                </a:solidFill>
                <a:latin typeface="Carlito"/>
                <a:cs typeface="Carlito"/>
              </a:rPr>
              <a:t>genoom </a:t>
            </a:r>
            <a:r>
              <a:rPr sz="1800" dirty="0">
                <a:solidFill>
                  <a:srgbClr val="FFFFFF"/>
                </a:solidFill>
                <a:latin typeface="Carlito"/>
                <a:cs typeface="Carlito"/>
              </a:rPr>
              <a:t>in </a:t>
            </a:r>
            <a:r>
              <a:rPr sz="1800" spc="-5" dirty="0">
                <a:solidFill>
                  <a:srgbClr val="FFFFFF"/>
                </a:solidFill>
                <a:latin typeface="Carlito"/>
                <a:cs typeface="Carlito"/>
              </a:rPr>
              <a:t>de </a:t>
            </a:r>
            <a:r>
              <a:rPr sz="1800" spc="-10" dirty="0">
                <a:solidFill>
                  <a:srgbClr val="FFFFFF"/>
                </a:solidFill>
                <a:latin typeface="Carlito"/>
                <a:cs typeface="Carlito"/>
              </a:rPr>
              <a:t>celkern </a:t>
            </a:r>
            <a:r>
              <a:rPr sz="1800" dirty="0">
                <a:solidFill>
                  <a:srgbClr val="FFFFFF"/>
                </a:solidFill>
                <a:latin typeface="Carlito"/>
                <a:cs typeface="Carlito"/>
              </a:rPr>
              <a:t>en in</a:t>
            </a:r>
            <a:r>
              <a:rPr sz="1800" spc="95" dirty="0">
                <a:solidFill>
                  <a:srgbClr val="FFFFFF"/>
                </a:solidFill>
                <a:latin typeface="Carlito"/>
                <a:cs typeface="Carlito"/>
              </a:rPr>
              <a:t> </a:t>
            </a:r>
            <a:r>
              <a:rPr sz="1800" dirty="0">
                <a:solidFill>
                  <a:srgbClr val="FFFFFF"/>
                </a:solidFill>
                <a:latin typeface="Carlito"/>
                <a:cs typeface="Carlito"/>
              </a:rPr>
              <a:t>de</a:t>
            </a:r>
            <a:endParaRPr sz="1800">
              <a:latin typeface="Carlito"/>
              <a:cs typeface="Carlito"/>
            </a:endParaRPr>
          </a:p>
          <a:p>
            <a:pPr marL="12700">
              <a:lnSpc>
                <a:spcPct val="100000"/>
              </a:lnSpc>
            </a:pPr>
            <a:r>
              <a:rPr sz="1800" spc="-5" dirty="0">
                <a:solidFill>
                  <a:srgbClr val="FFFFFF"/>
                </a:solidFill>
                <a:latin typeface="Carlito"/>
                <a:cs typeface="Carlito"/>
              </a:rPr>
              <a:t>mitochondrien </a:t>
            </a:r>
            <a:r>
              <a:rPr sz="1800" spc="-10" dirty="0">
                <a:solidFill>
                  <a:srgbClr val="FFFFFF"/>
                </a:solidFill>
                <a:latin typeface="Carlito"/>
                <a:cs typeface="Carlito"/>
              </a:rPr>
              <a:t>moeten</a:t>
            </a:r>
            <a:r>
              <a:rPr sz="1800" spc="35" dirty="0">
                <a:solidFill>
                  <a:srgbClr val="FFFFFF"/>
                </a:solidFill>
                <a:latin typeface="Carlito"/>
                <a:cs typeface="Carlito"/>
              </a:rPr>
              <a:t> </a:t>
            </a:r>
            <a:r>
              <a:rPr sz="1800" spc="-15" dirty="0">
                <a:solidFill>
                  <a:srgbClr val="FFFFFF"/>
                </a:solidFill>
                <a:latin typeface="Carlito"/>
                <a:cs typeface="Carlito"/>
              </a:rPr>
              <a:t>samenwerken</a:t>
            </a:r>
            <a:endParaRPr sz="1800">
              <a:latin typeface="Carlito"/>
              <a:cs typeface="Carlito"/>
            </a:endParaRPr>
          </a:p>
          <a:p>
            <a:pPr>
              <a:lnSpc>
                <a:spcPct val="100000"/>
              </a:lnSpc>
              <a:spcBef>
                <a:spcPts val="25"/>
              </a:spcBef>
            </a:pPr>
            <a:endParaRPr sz="1750">
              <a:latin typeface="Carlito"/>
              <a:cs typeface="Carlito"/>
            </a:endParaRPr>
          </a:p>
          <a:p>
            <a:pPr marL="12700">
              <a:lnSpc>
                <a:spcPct val="100000"/>
              </a:lnSpc>
              <a:spcBef>
                <a:spcPts val="5"/>
              </a:spcBef>
            </a:pPr>
            <a:r>
              <a:rPr sz="1800" spc="-10" dirty="0">
                <a:solidFill>
                  <a:srgbClr val="FFFFFF"/>
                </a:solidFill>
                <a:latin typeface="Carlito"/>
                <a:cs typeface="Carlito"/>
              </a:rPr>
              <a:t>Gevolg: </a:t>
            </a:r>
            <a:r>
              <a:rPr sz="1800" dirty="0">
                <a:solidFill>
                  <a:srgbClr val="FFFFFF"/>
                </a:solidFill>
                <a:latin typeface="Carlito"/>
                <a:cs typeface="Carlito"/>
              </a:rPr>
              <a:t>Al </a:t>
            </a:r>
            <a:r>
              <a:rPr sz="1800" spc="-10" dirty="0">
                <a:solidFill>
                  <a:srgbClr val="FFFFFF"/>
                </a:solidFill>
                <a:latin typeface="Carlito"/>
                <a:cs typeface="Carlito"/>
              </a:rPr>
              <a:t>het (eukaryote) leven </a:t>
            </a:r>
            <a:r>
              <a:rPr sz="1800" dirty="0">
                <a:solidFill>
                  <a:srgbClr val="FFFFFF"/>
                </a:solidFill>
                <a:latin typeface="Carlito"/>
                <a:cs typeface="Carlito"/>
              </a:rPr>
              <a:t>is</a:t>
            </a:r>
            <a:r>
              <a:rPr sz="1800" spc="95" dirty="0">
                <a:solidFill>
                  <a:srgbClr val="FFFFFF"/>
                </a:solidFill>
                <a:latin typeface="Carlito"/>
                <a:cs typeface="Carlito"/>
              </a:rPr>
              <a:t> </a:t>
            </a:r>
            <a:r>
              <a:rPr sz="1800" spc="-10" dirty="0">
                <a:solidFill>
                  <a:srgbClr val="FFFF00"/>
                </a:solidFill>
                <a:latin typeface="Carlito"/>
                <a:cs typeface="Carlito"/>
              </a:rPr>
              <a:t>symbiotisch</a:t>
            </a:r>
            <a:endParaRPr sz="1800">
              <a:latin typeface="Carlito"/>
              <a:cs typeface="Carlito"/>
            </a:endParaRPr>
          </a:p>
          <a:p>
            <a:pPr marL="12700" marR="615950">
              <a:lnSpc>
                <a:spcPct val="100000"/>
              </a:lnSpc>
            </a:pPr>
            <a:r>
              <a:rPr sz="1800" dirty="0">
                <a:solidFill>
                  <a:srgbClr val="FFFFFF"/>
                </a:solidFill>
                <a:latin typeface="Symbol"/>
                <a:cs typeface="Symbol"/>
              </a:rPr>
              <a:t></a:t>
            </a:r>
            <a:r>
              <a:rPr sz="1800" dirty="0">
                <a:solidFill>
                  <a:srgbClr val="FFFFFF"/>
                </a:solidFill>
                <a:latin typeface="Times New Roman"/>
                <a:cs typeface="Times New Roman"/>
              </a:rPr>
              <a:t> </a:t>
            </a:r>
            <a:r>
              <a:rPr sz="1800" spc="-5" dirty="0">
                <a:solidFill>
                  <a:srgbClr val="FFFFFF"/>
                </a:solidFill>
                <a:latin typeface="Carlito"/>
                <a:cs typeface="Carlito"/>
              </a:rPr>
              <a:t>Endosymbiose (beiden hebben </a:t>
            </a:r>
            <a:r>
              <a:rPr sz="1800" spc="-10" dirty="0">
                <a:solidFill>
                  <a:srgbClr val="FFFFFF"/>
                </a:solidFill>
                <a:latin typeface="Carlito"/>
                <a:cs typeface="Carlito"/>
              </a:rPr>
              <a:t>voordeel)  </a:t>
            </a:r>
            <a:r>
              <a:rPr sz="1800" spc="-5" dirty="0">
                <a:solidFill>
                  <a:srgbClr val="FFFF00"/>
                </a:solidFill>
                <a:latin typeface="Carlito"/>
                <a:cs typeface="Carlito"/>
              </a:rPr>
              <a:t>Concept: </a:t>
            </a:r>
            <a:r>
              <a:rPr sz="1800" spc="-10" dirty="0">
                <a:solidFill>
                  <a:srgbClr val="FFFF00"/>
                </a:solidFill>
                <a:latin typeface="Carlito"/>
                <a:cs typeface="Carlito"/>
              </a:rPr>
              <a:t>Leven berust </a:t>
            </a:r>
            <a:r>
              <a:rPr sz="1800" spc="-5" dirty="0">
                <a:solidFill>
                  <a:srgbClr val="FFFF00"/>
                </a:solidFill>
                <a:latin typeface="Carlito"/>
                <a:cs typeface="Carlito"/>
              </a:rPr>
              <a:t>op</a:t>
            </a:r>
            <a:r>
              <a:rPr sz="1800" spc="50" dirty="0">
                <a:solidFill>
                  <a:srgbClr val="FFFF00"/>
                </a:solidFill>
                <a:latin typeface="Carlito"/>
                <a:cs typeface="Carlito"/>
              </a:rPr>
              <a:t> </a:t>
            </a:r>
            <a:r>
              <a:rPr sz="1800" spc="-5" dirty="0">
                <a:solidFill>
                  <a:srgbClr val="FFFF00"/>
                </a:solidFill>
                <a:latin typeface="Carlito"/>
                <a:cs typeface="Carlito"/>
              </a:rPr>
              <a:t>samenwerking</a:t>
            </a:r>
            <a:endParaRPr sz="1800">
              <a:latin typeface="Carlito"/>
              <a:cs typeface="Carlito"/>
            </a:endParaRPr>
          </a:p>
          <a:p>
            <a:pPr>
              <a:lnSpc>
                <a:spcPct val="100000"/>
              </a:lnSpc>
              <a:spcBef>
                <a:spcPts val="20"/>
              </a:spcBef>
            </a:pPr>
            <a:endParaRPr sz="1750">
              <a:latin typeface="Carlito"/>
              <a:cs typeface="Carlito"/>
            </a:endParaRPr>
          </a:p>
          <a:p>
            <a:pPr marL="12700" marR="5080">
              <a:lnSpc>
                <a:spcPct val="100000"/>
              </a:lnSpc>
            </a:pPr>
            <a:r>
              <a:rPr sz="1800" spc="-15" dirty="0">
                <a:solidFill>
                  <a:srgbClr val="FFFFFF"/>
                </a:solidFill>
                <a:latin typeface="Carlito"/>
                <a:cs typeface="Carlito"/>
              </a:rPr>
              <a:t>Voordeel: </a:t>
            </a:r>
            <a:r>
              <a:rPr sz="1800" spc="-5" dirty="0">
                <a:solidFill>
                  <a:srgbClr val="FFFFFF"/>
                </a:solidFill>
                <a:latin typeface="Carlito"/>
                <a:cs typeface="Carlito"/>
              </a:rPr>
              <a:t>Geen last </a:t>
            </a:r>
            <a:r>
              <a:rPr sz="1800" spc="-10" dirty="0">
                <a:solidFill>
                  <a:srgbClr val="FFFFFF"/>
                </a:solidFill>
                <a:latin typeface="Carlito"/>
                <a:cs typeface="Carlito"/>
              </a:rPr>
              <a:t>van sommige beperkingen van  </a:t>
            </a:r>
            <a:r>
              <a:rPr sz="1800" spc="-5" dirty="0">
                <a:solidFill>
                  <a:srgbClr val="FFFFFF"/>
                </a:solidFill>
                <a:latin typeface="Carlito"/>
                <a:cs typeface="Carlito"/>
              </a:rPr>
              <a:t>de </a:t>
            </a:r>
            <a:r>
              <a:rPr sz="1800" spc="-5" dirty="0">
                <a:solidFill>
                  <a:srgbClr val="FFFF00"/>
                </a:solidFill>
                <a:latin typeface="Carlito"/>
                <a:cs typeface="Carlito"/>
              </a:rPr>
              <a:t>thermodynamica</a:t>
            </a:r>
            <a:r>
              <a:rPr sz="1800" spc="20" dirty="0">
                <a:solidFill>
                  <a:srgbClr val="FFFF00"/>
                </a:solidFill>
                <a:latin typeface="Carlito"/>
                <a:cs typeface="Carlito"/>
              </a:rPr>
              <a:t> </a:t>
            </a:r>
            <a:r>
              <a:rPr sz="1800" spc="-5" dirty="0">
                <a:solidFill>
                  <a:srgbClr val="FFFFFF"/>
                </a:solidFill>
                <a:latin typeface="Carlito"/>
                <a:cs typeface="Carlito"/>
              </a:rPr>
              <a:t>(opp/inhoud)</a:t>
            </a:r>
            <a:endParaRPr sz="1800">
              <a:latin typeface="Carlito"/>
              <a:cs typeface="Carlito"/>
            </a:endParaRPr>
          </a:p>
          <a:p>
            <a:pPr marL="12700">
              <a:lnSpc>
                <a:spcPct val="100000"/>
              </a:lnSpc>
            </a:pPr>
            <a:r>
              <a:rPr sz="1800" dirty="0">
                <a:solidFill>
                  <a:srgbClr val="FFFFFF"/>
                </a:solidFill>
                <a:latin typeface="Symbol"/>
                <a:cs typeface="Symbol"/>
              </a:rPr>
              <a:t></a:t>
            </a:r>
            <a:r>
              <a:rPr sz="1800" spc="15" dirty="0">
                <a:solidFill>
                  <a:srgbClr val="FFFFFF"/>
                </a:solidFill>
                <a:latin typeface="Times New Roman"/>
                <a:cs typeface="Times New Roman"/>
              </a:rPr>
              <a:t> </a:t>
            </a:r>
            <a:r>
              <a:rPr sz="1800" spc="-10" dirty="0">
                <a:solidFill>
                  <a:srgbClr val="FFFFFF"/>
                </a:solidFill>
                <a:latin typeface="Carlito"/>
                <a:cs typeface="Carlito"/>
              </a:rPr>
              <a:t>Diffusie</a:t>
            </a:r>
            <a:endParaRPr sz="1800">
              <a:latin typeface="Carlito"/>
              <a:cs typeface="Carli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1539" y="578611"/>
            <a:ext cx="4188460" cy="836930"/>
          </a:xfrm>
          <a:prstGeom prst="rect">
            <a:avLst/>
          </a:prstGeom>
        </p:spPr>
        <p:txBody>
          <a:bodyPr vert="horz" wrap="square" lIns="0" tIns="12700" rIns="0" bIns="0" rtlCol="0">
            <a:spAutoFit/>
          </a:bodyPr>
          <a:lstStyle/>
          <a:p>
            <a:pPr marL="38100">
              <a:lnSpc>
                <a:spcPts val="3190"/>
              </a:lnSpc>
              <a:spcBef>
                <a:spcPts val="100"/>
              </a:spcBef>
            </a:pPr>
            <a:r>
              <a:rPr sz="2800" dirty="0">
                <a:solidFill>
                  <a:srgbClr val="FFFFFF"/>
                </a:solidFill>
              </a:rPr>
              <a:t>Lewis dots</a:t>
            </a:r>
            <a:endParaRPr sz="2800"/>
          </a:p>
          <a:p>
            <a:pPr marL="38100">
              <a:lnSpc>
                <a:spcPts val="3190"/>
              </a:lnSpc>
            </a:pPr>
            <a:r>
              <a:rPr sz="2800" dirty="0">
                <a:solidFill>
                  <a:srgbClr val="FFFFFF"/>
                </a:solidFill>
              </a:rPr>
              <a:t>(8 stippen is volle 2</a:t>
            </a:r>
            <a:r>
              <a:rPr sz="2775" baseline="25525" dirty="0">
                <a:solidFill>
                  <a:srgbClr val="FFFFFF"/>
                </a:solidFill>
              </a:rPr>
              <a:t>e</a:t>
            </a:r>
            <a:r>
              <a:rPr sz="2775" spc="307" baseline="25525" dirty="0">
                <a:solidFill>
                  <a:srgbClr val="FFFFFF"/>
                </a:solidFill>
              </a:rPr>
              <a:t> </a:t>
            </a:r>
            <a:r>
              <a:rPr sz="2800" dirty="0">
                <a:solidFill>
                  <a:srgbClr val="FFFFFF"/>
                </a:solidFill>
              </a:rPr>
              <a:t>schil)</a:t>
            </a:r>
            <a:endParaRPr sz="2800"/>
          </a:p>
        </p:txBody>
      </p:sp>
      <p:sp>
        <p:nvSpPr>
          <p:cNvPr id="3" name="object 3"/>
          <p:cNvSpPr txBox="1"/>
          <p:nvPr/>
        </p:nvSpPr>
        <p:spPr>
          <a:xfrm>
            <a:off x="8049768" y="2053844"/>
            <a:ext cx="3452495" cy="2776220"/>
          </a:xfrm>
          <a:prstGeom prst="rect">
            <a:avLst/>
          </a:prstGeom>
        </p:spPr>
        <p:txBody>
          <a:bodyPr vert="horz" wrap="square" lIns="0" tIns="43815" rIns="0" bIns="0" rtlCol="0">
            <a:spAutoFit/>
          </a:bodyPr>
          <a:lstStyle/>
          <a:p>
            <a:pPr marL="38100" marR="275590">
              <a:lnSpc>
                <a:spcPts val="1939"/>
              </a:lnSpc>
              <a:spcBef>
                <a:spcPts val="345"/>
              </a:spcBef>
            </a:pPr>
            <a:r>
              <a:rPr sz="1800" spc="-15" dirty="0">
                <a:solidFill>
                  <a:srgbClr val="FFFFFF"/>
                </a:solidFill>
                <a:latin typeface="Carlito"/>
                <a:cs typeface="Carlito"/>
              </a:rPr>
              <a:t>Koolstof </a:t>
            </a:r>
            <a:r>
              <a:rPr sz="1800" spc="-5" dirty="0">
                <a:solidFill>
                  <a:srgbClr val="FFFFFF"/>
                </a:solidFill>
                <a:latin typeface="Carlito"/>
                <a:cs typeface="Carlito"/>
              </a:rPr>
              <a:t>(C) </a:t>
            </a:r>
            <a:r>
              <a:rPr sz="1800" dirty="0">
                <a:solidFill>
                  <a:srgbClr val="FFFFFF"/>
                </a:solidFill>
                <a:latin typeface="Carlito"/>
                <a:cs typeface="Carlito"/>
              </a:rPr>
              <a:t>en </a:t>
            </a:r>
            <a:r>
              <a:rPr sz="1800" spc="-5" dirty="0">
                <a:solidFill>
                  <a:srgbClr val="FFFFFF"/>
                </a:solidFill>
                <a:latin typeface="Carlito"/>
                <a:cs typeface="Carlito"/>
              </a:rPr>
              <a:t>Silicium (Si) </a:t>
            </a:r>
            <a:r>
              <a:rPr sz="1800" dirty="0">
                <a:solidFill>
                  <a:srgbClr val="FFFFFF"/>
                </a:solidFill>
                <a:latin typeface="Carlito"/>
                <a:cs typeface="Carlito"/>
              </a:rPr>
              <a:t>zijn </a:t>
            </a:r>
            <a:r>
              <a:rPr sz="1800" spc="-5" dirty="0">
                <a:solidFill>
                  <a:srgbClr val="FFFFFF"/>
                </a:solidFill>
                <a:latin typeface="Carlito"/>
                <a:cs typeface="Carlito"/>
              </a:rPr>
              <a:t>de  meest </a:t>
            </a:r>
            <a:r>
              <a:rPr sz="1800" dirty="0">
                <a:solidFill>
                  <a:srgbClr val="FFFFFF"/>
                </a:solidFill>
                <a:latin typeface="Carlito"/>
                <a:cs typeface="Carlito"/>
              </a:rPr>
              <a:t>ideaal </a:t>
            </a:r>
            <a:r>
              <a:rPr sz="1800" spc="-10" dirty="0">
                <a:solidFill>
                  <a:srgbClr val="FFFFFF"/>
                </a:solidFill>
                <a:latin typeface="Carlito"/>
                <a:cs typeface="Carlito"/>
              </a:rPr>
              <a:t>voor ruimtelijke  </a:t>
            </a:r>
            <a:r>
              <a:rPr sz="1800" spc="-5" dirty="0">
                <a:solidFill>
                  <a:srgbClr val="FFFFFF"/>
                </a:solidFill>
                <a:latin typeface="Carlito"/>
                <a:cs typeface="Carlito"/>
              </a:rPr>
              <a:t>structuren.</a:t>
            </a:r>
            <a:endParaRPr sz="1800">
              <a:latin typeface="Carlito"/>
              <a:cs typeface="Carlito"/>
            </a:endParaRPr>
          </a:p>
          <a:p>
            <a:pPr marL="38100" marR="30480">
              <a:lnSpc>
                <a:spcPts val="1939"/>
              </a:lnSpc>
              <a:spcBef>
                <a:spcPts val="1015"/>
              </a:spcBef>
            </a:pPr>
            <a:r>
              <a:rPr sz="1800" spc="-5" dirty="0">
                <a:solidFill>
                  <a:srgbClr val="FFFFFF"/>
                </a:solidFill>
                <a:latin typeface="Carlito"/>
                <a:cs typeface="Carlito"/>
              </a:rPr>
              <a:t>Ook </a:t>
            </a:r>
            <a:r>
              <a:rPr sz="1800" spc="-10" dirty="0">
                <a:solidFill>
                  <a:srgbClr val="FFFFFF"/>
                </a:solidFill>
                <a:latin typeface="Carlito"/>
                <a:cs typeface="Carlito"/>
              </a:rPr>
              <a:t>omdat </a:t>
            </a:r>
            <a:r>
              <a:rPr sz="1800" spc="-15" dirty="0">
                <a:solidFill>
                  <a:srgbClr val="FFFFFF"/>
                </a:solidFill>
                <a:latin typeface="Carlito"/>
                <a:cs typeface="Carlito"/>
              </a:rPr>
              <a:t>deze atomen  </a:t>
            </a:r>
            <a:r>
              <a:rPr sz="1800" spc="-5" dirty="0">
                <a:solidFill>
                  <a:srgbClr val="FFFFFF"/>
                </a:solidFill>
                <a:latin typeface="Carlito"/>
                <a:cs typeface="Carlito"/>
              </a:rPr>
              <a:t>verbindingen aangaan die </a:t>
            </a:r>
            <a:r>
              <a:rPr sz="1800" spc="-10" dirty="0">
                <a:solidFill>
                  <a:srgbClr val="FFFFFF"/>
                </a:solidFill>
                <a:latin typeface="Carlito"/>
                <a:cs typeface="Carlito"/>
              </a:rPr>
              <a:t>relatief  makkelijk kunnen </a:t>
            </a:r>
            <a:r>
              <a:rPr sz="1800" spc="-15" dirty="0">
                <a:solidFill>
                  <a:srgbClr val="FFFFFF"/>
                </a:solidFill>
                <a:latin typeface="Carlito"/>
                <a:cs typeface="Carlito"/>
              </a:rPr>
              <a:t>worden verbroken  </a:t>
            </a:r>
            <a:r>
              <a:rPr sz="1800" spc="-10" dirty="0">
                <a:solidFill>
                  <a:srgbClr val="FFFFFF"/>
                </a:solidFill>
                <a:latin typeface="Carlito"/>
                <a:cs typeface="Carlito"/>
              </a:rPr>
              <a:t>(lage electronegativiteit, </a:t>
            </a:r>
            <a:r>
              <a:rPr sz="1800" dirty="0">
                <a:solidFill>
                  <a:srgbClr val="FFFFFF"/>
                </a:solidFill>
                <a:latin typeface="Carlito"/>
                <a:cs typeface="Carlito"/>
              </a:rPr>
              <a:t>NB </a:t>
            </a:r>
            <a:r>
              <a:rPr sz="1800" spc="-10" dirty="0">
                <a:solidFill>
                  <a:srgbClr val="FFFFFF"/>
                </a:solidFill>
                <a:latin typeface="Carlito"/>
                <a:cs typeface="Carlito"/>
              </a:rPr>
              <a:t>niet </a:t>
            </a:r>
            <a:r>
              <a:rPr sz="1800" dirty="0">
                <a:solidFill>
                  <a:srgbClr val="FFFFFF"/>
                </a:solidFill>
                <a:latin typeface="Carlito"/>
                <a:cs typeface="Carlito"/>
              </a:rPr>
              <a:t>in  </a:t>
            </a:r>
            <a:r>
              <a:rPr sz="1800" spc="-5" dirty="0">
                <a:solidFill>
                  <a:srgbClr val="FFFFFF"/>
                </a:solidFill>
                <a:latin typeface="Carlito"/>
                <a:cs typeface="Carlito"/>
              </a:rPr>
              <a:t>boek).</a:t>
            </a:r>
            <a:endParaRPr sz="1800">
              <a:latin typeface="Carlito"/>
              <a:cs typeface="Carlito"/>
            </a:endParaRPr>
          </a:p>
          <a:p>
            <a:pPr marL="38100" marR="822325">
              <a:lnSpc>
                <a:spcPts val="1939"/>
              </a:lnSpc>
              <a:spcBef>
                <a:spcPts val="1019"/>
              </a:spcBef>
            </a:pPr>
            <a:r>
              <a:rPr sz="1800" spc="-5" dirty="0">
                <a:solidFill>
                  <a:srgbClr val="FFFFFF"/>
                </a:solidFill>
                <a:latin typeface="Carlito"/>
                <a:cs typeface="Carlito"/>
              </a:rPr>
              <a:t>Biologische </a:t>
            </a:r>
            <a:r>
              <a:rPr sz="1800" spc="-10" dirty="0">
                <a:solidFill>
                  <a:srgbClr val="FFFFFF"/>
                </a:solidFill>
                <a:latin typeface="Carlito"/>
                <a:cs typeface="Carlito"/>
              </a:rPr>
              <a:t>atomen </a:t>
            </a:r>
            <a:r>
              <a:rPr sz="1800" spc="-5" dirty="0">
                <a:solidFill>
                  <a:srgbClr val="FFFFFF"/>
                </a:solidFill>
                <a:latin typeface="Carlito"/>
                <a:cs typeface="Carlito"/>
              </a:rPr>
              <a:t>hebben  </a:t>
            </a:r>
            <a:r>
              <a:rPr sz="1800" spc="-10" dirty="0">
                <a:solidFill>
                  <a:srgbClr val="FFFFFF"/>
                </a:solidFill>
                <a:latin typeface="Carlito"/>
                <a:cs typeface="Carlito"/>
              </a:rPr>
              <a:t>incomplete </a:t>
            </a:r>
            <a:r>
              <a:rPr sz="1800" dirty="0">
                <a:solidFill>
                  <a:srgbClr val="FFFFFF"/>
                </a:solidFill>
                <a:latin typeface="Carlito"/>
                <a:cs typeface="Carlito"/>
              </a:rPr>
              <a:t>2</a:t>
            </a:r>
            <a:r>
              <a:rPr sz="1800" baseline="25462" dirty="0">
                <a:solidFill>
                  <a:srgbClr val="FFFFFF"/>
                </a:solidFill>
                <a:latin typeface="Carlito"/>
                <a:cs typeface="Carlito"/>
              </a:rPr>
              <a:t>e</a:t>
            </a:r>
            <a:r>
              <a:rPr sz="1800" spc="232" baseline="25462" dirty="0">
                <a:solidFill>
                  <a:srgbClr val="FFFFFF"/>
                </a:solidFill>
                <a:latin typeface="Carlito"/>
                <a:cs typeface="Carlito"/>
              </a:rPr>
              <a:t> </a:t>
            </a:r>
            <a:r>
              <a:rPr sz="1800" spc="-5" dirty="0">
                <a:solidFill>
                  <a:srgbClr val="FFFFFF"/>
                </a:solidFill>
                <a:latin typeface="Carlito"/>
                <a:cs typeface="Carlito"/>
              </a:rPr>
              <a:t>schil</a:t>
            </a:r>
            <a:endParaRPr sz="1800">
              <a:latin typeface="Carlito"/>
              <a:cs typeface="Carlito"/>
            </a:endParaRPr>
          </a:p>
        </p:txBody>
      </p:sp>
      <p:sp>
        <p:nvSpPr>
          <p:cNvPr id="4" name="object 4"/>
          <p:cNvSpPr/>
          <p:nvPr/>
        </p:nvSpPr>
        <p:spPr>
          <a:xfrm>
            <a:off x="896874" y="2135123"/>
            <a:ext cx="6689598" cy="2587752"/>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934974" y="5006340"/>
            <a:ext cx="5161280" cy="1200150"/>
          </a:xfrm>
          <a:prstGeom prst="rect">
            <a:avLst/>
          </a:prstGeom>
          <a:solidFill>
            <a:srgbClr val="FFFFFF"/>
          </a:solidFill>
        </p:spPr>
        <p:txBody>
          <a:bodyPr vert="horz" wrap="square" lIns="0" tIns="31750" rIns="0" bIns="0" rtlCol="0">
            <a:spAutoFit/>
          </a:bodyPr>
          <a:lstStyle/>
          <a:p>
            <a:pPr marL="91440" marR="601345">
              <a:lnSpc>
                <a:spcPct val="100000"/>
              </a:lnSpc>
              <a:spcBef>
                <a:spcPts val="250"/>
              </a:spcBef>
            </a:pPr>
            <a:r>
              <a:rPr sz="1800" u="sng" spc="-20" dirty="0">
                <a:solidFill>
                  <a:srgbClr val="0462C1"/>
                </a:solidFill>
                <a:uFill>
                  <a:solidFill>
                    <a:srgbClr val="0462C1"/>
                  </a:solidFill>
                </a:uFill>
                <a:latin typeface="Carlito"/>
                <a:cs typeface="Carlito"/>
                <a:hlinkClick r:id="rId3"/>
              </a:rPr>
              <a:t>h</a:t>
            </a:r>
            <a:r>
              <a:rPr sz="1800" u="sng" spc="-30" dirty="0">
                <a:solidFill>
                  <a:srgbClr val="0462C1"/>
                </a:solidFill>
                <a:uFill>
                  <a:solidFill>
                    <a:srgbClr val="0462C1"/>
                  </a:solidFill>
                </a:uFill>
                <a:latin typeface="Carlito"/>
                <a:cs typeface="Carlito"/>
                <a:hlinkClick r:id="rId3"/>
              </a:rPr>
              <a:t>t</a:t>
            </a:r>
            <a:r>
              <a:rPr sz="1800" u="sng" dirty="0">
                <a:solidFill>
                  <a:srgbClr val="0462C1"/>
                </a:solidFill>
                <a:uFill>
                  <a:solidFill>
                    <a:srgbClr val="0462C1"/>
                  </a:solidFill>
                </a:uFill>
                <a:latin typeface="Carlito"/>
                <a:cs typeface="Carlito"/>
                <a:hlinkClick r:id="rId3"/>
              </a:rPr>
              <a:t>tp://ww</a:t>
            </a:r>
            <a:r>
              <a:rPr sz="1800" u="sng" spc="-120" dirty="0">
                <a:solidFill>
                  <a:srgbClr val="0462C1"/>
                </a:solidFill>
                <a:uFill>
                  <a:solidFill>
                    <a:srgbClr val="0462C1"/>
                  </a:solidFill>
                </a:uFill>
                <a:latin typeface="Carlito"/>
                <a:cs typeface="Carlito"/>
                <a:hlinkClick r:id="rId3"/>
              </a:rPr>
              <a:t>w</a:t>
            </a:r>
            <a:r>
              <a:rPr sz="1800" u="sng" spc="-70" dirty="0">
                <a:solidFill>
                  <a:srgbClr val="0462C1"/>
                </a:solidFill>
                <a:uFill>
                  <a:solidFill>
                    <a:srgbClr val="0462C1"/>
                  </a:solidFill>
                </a:uFill>
                <a:latin typeface="Carlito"/>
                <a:cs typeface="Carlito"/>
                <a:hlinkClick r:id="rId3"/>
              </a:rPr>
              <a:t>.</a:t>
            </a:r>
            <a:r>
              <a:rPr sz="1800" u="sng" spc="-25" dirty="0">
                <a:solidFill>
                  <a:srgbClr val="0462C1"/>
                </a:solidFill>
                <a:uFill>
                  <a:solidFill>
                    <a:srgbClr val="0462C1"/>
                  </a:solidFill>
                </a:uFill>
                <a:latin typeface="Carlito"/>
                <a:cs typeface="Carlito"/>
                <a:hlinkClick r:id="rId3"/>
              </a:rPr>
              <a:t>y</a:t>
            </a:r>
            <a:r>
              <a:rPr sz="1800" u="sng" spc="-5" dirty="0">
                <a:solidFill>
                  <a:srgbClr val="0462C1"/>
                </a:solidFill>
                <a:uFill>
                  <a:solidFill>
                    <a:srgbClr val="0462C1"/>
                  </a:solidFill>
                </a:uFill>
                <a:latin typeface="Carlito"/>
                <a:cs typeface="Carlito"/>
                <a:hlinkClick r:id="rId3"/>
              </a:rPr>
              <a:t>outu</a:t>
            </a:r>
            <a:r>
              <a:rPr sz="1800" u="sng" dirty="0">
                <a:solidFill>
                  <a:srgbClr val="0462C1"/>
                </a:solidFill>
                <a:uFill>
                  <a:solidFill>
                    <a:srgbClr val="0462C1"/>
                  </a:solidFill>
                </a:uFill>
                <a:latin typeface="Carlito"/>
                <a:cs typeface="Carlito"/>
                <a:hlinkClick r:id="rId3"/>
              </a:rPr>
              <a:t>be.</a:t>
            </a:r>
            <a:r>
              <a:rPr sz="1800" u="sng" spc="-20" dirty="0">
                <a:solidFill>
                  <a:srgbClr val="0462C1"/>
                </a:solidFill>
                <a:uFill>
                  <a:solidFill>
                    <a:srgbClr val="0462C1"/>
                  </a:solidFill>
                </a:uFill>
                <a:latin typeface="Carlito"/>
                <a:cs typeface="Carlito"/>
                <a:hlinkClick r:id="rId3"/>
              </a:rPr>
              <a:t>c</a:t>
            </a:r>
            <a:r>
              <a:rPr sz="1800" u="sng" spc="-5" dirty="0">
                <a:solidFill>
                  <a:srgbClr val="0462C1"/>
                </a:solidFill>
                <a:uFill>
                  <a:solidFill>
                    <a:srgbClr val="0462C1"/>
                  </a:solidFill>
                </a:uFill>
                <a:latin typeface="Carlito"/>
                <a:cs typeface="Carlito"/>
                <a:hlinkClick r:id="rId3"/>
              </a:rPr>
              <a:t>om/</a:t>
            </a:r>
            <a:r>
              <a:rPr sz="1800" u="sng" spc="-20" dirty="0">
                <a:solidFill>
                  <a:srgbClr val="0462C1"/>
                </a:solidFill>
                <a:uFill>
                  <a:solidFill>
                    <a:srgbClr val="0462C1"/>
                  </a:solidFill>
                </a:uFill>
                <a:latin typeface="Carlito"/>
                <a:cs typeface="Carlito"/>
                <a:hlinkClick r:id="rId3"/>
              </a:rPr>
              <a:t>wa</a:t>
            </a:r>
            <a:r>
              <a:rPr sz="1800" u="sng" spc="-30" dirty="0">
                <a:solidFill>
                  <a:srgbClr val="0462C1"/>
                </a:solidFill>
                <a:uFill>
                  <a:solidFill>
                    <a:srgbClr val="0462C1"/>
                  </a:solidFill>
                </a:uFill>
                <a:latin typeface="Carlito"/>
                <a:cs typeface="Carlito"/>
                <a:hlinkClick r:id="rId3"/>
              </a:rPr>
              <a:t>t</a:t>
            </a:r>
            <a:r>
              <a:rPr sz="1800" u="sng" dirty="0">
                <a:solidFill>
                  <a:srgbClr val="0462C1"/>
                </a:solidFill>
                <a:uFill>
                  <a:solidFill>
                    <a:srgbClr val="0462C1"/>
                  </a:solidFill>
                </a:uFill>
                <a:latin typeface="Carlito"/>
                <a:cs typeface="Carlito"/>
                <a:hlinkClick r:id="rId3"/>
              </a:rPr>
              <a:t>c</a:t>
            </a:r>
            <a:r>
              <a:rPr sz="1800" u="sng" spc="5" dirty="0">
                <a:solidFill>
                  <a:srgbClr val="0462C1"/>
                </a:solidFill>
                <a:uFill>
                  <a:solidFill>
                    <a:srgbClr val="0462C1"/>
                  </a:solidFill>
                </a:uFill>
                <a:latin typeface="Carlito"/>
                <a:cs typeface="Carlito"/>
                <a:hlinkClick r:id="rId3"/>
              </a:rPr>
              <a:t>h</a:t>
            </a:r>
            <a:r>
              <a:rPr sz="1800" u="sng" spc="-5" dirty="0">
                <a:solidFill>
                  <a:srgbClr val="0462C1"/>
                </a:solidFill>
                <a:uFill>
                  <a:solidFill>
                    <a:srgbClr val="0462C1"/>
                  </a:solidFill>
                </a:uFill>
                <a:latin typeface="Carlito"/>
                <a:cs typeface="Carlito"/>
                <a:hlinkClick r:id="rId3"/>
              </a:rPr>
              <a:t>?v=</a:t>
            </a:r>
            <a:r>
              <a:rPr sz="1800" u="sng" spc="-30" dirty="0">
                <a:solidFill>
                  <a:srgbClr val="0462C1"/>
                </a:solidFill>
                <a:uFill>
                  <a:solidFill>
                    <a:srgbClr val="0462C1"/>
                  </a:solidFill>
                </a:uFill>
                <a:latin typeface="Carlito"/>
                <a:cs typeface="Carlito"/>
                <a:hlinkClick r:id="rId3"/>
              </a:rPr>
              <a:t>r</a:t>
            </a:r>
            <a:r>
              <a:rPr sz="1800" u="sng" dirty="0">
                <a:solidFill>
                  <a:srgbClr val="0462C1"/>
                </a:solidFill>
                <a:uFill>
                  <a:solidFill>
                    <a:srgbClr val="0462C1"/>
                  </a:solidFill>
                </a:uFill>
                <a:latin typeface="Carlito"/>
                <a:cs typeface="Carlito"/>
                <a:hlinkClick r:id="rId3"/>
              </a:rPr>
              <a:t>cKil</a:t>
            </a:r>
            <a:r>
              <a:rPr sz="1800" u="sng" spc="-10" dirty="0">
                <a:solidFill>
                  <a:srgbClr val="0462C1"/>
                </a:solidFill>
                <a:uFill>
                  <a:solidFill>
                    <a:srgbClr val="0462C1"/>
                  </a:solidFill>
                </a:uFill>
                <a:latin typeface="Carlito"/>
                <a:cs typeface="Carlito"/>
                <a:hlinkClick r:id="rId3"/>
              </a:rPr>
              <a:t>E</a:t>
            </a:r>
            <a:r>
              <a:rPr sz="1800" u="sng" dirty="0">
                <a:solidFill>
                  <a:srgbClr val="0462C1"/>
                </a:solidFill>
                <a:uFill>
                  <a:solidFill>
                    <a:srgbClr val="0462C1"/>
                  </a:solidFill>
                </a:uFill>
                <a:latin typeface="Carlito"/>
                <a:cs typeface="Carlito"/>
                <a:hlinkClick r:id="rId3"/>
              </a:rPr>
              <a:t>9CdaA </a:t>
            </a:r>
            <a:r>
              <a:rPr sz="1800" dirty="0">
                <a:solidFill>
                  <a:srgbClr val="0462C1"/>
                </a:solidFill>
                <a:latin typeface="Carlito"/>
                <a:cs typeface="Carlito"/>
              </a:rPr>
              <a:t> </a:t>
            </a:r>
            <a:r>
              <a:rPr sz="1800" u="sng" spc="-10" dirty="0">
                <a:solidFill>
                  <a:srgbClr val="0462C1"/>
                </a:solidFill>
                <a:uFill>
                  <a:solidFill>
                    <a:srgbClr val="0462C1"/>
                  </a:solidFill>
                </a:uFill>
                <a:latin typeface="Carlito"/>
                <a:cs typeface="Carlito"/>
                <a:hlinkClick r:id="rId4"/>
              </a:rPr>
              <a:t>http://www.ptable.com/?lang=nl </a:t>
            </a:r>
            <a:r>
              <a:rPr sz="1800" spc="-10" dirty="0">
                <a:solidFill>
                  <a:srgbClr val="0462C1"/>
                </a:solidFill>
                <a:latin typeface="Carlito"/>
                <a:cs typeface="Carlito"/>
              </a:rPr>
              <a:t> </a:t>
            </a:r>
            <a:r>
              <a:rPr sz="1800" u="sng" spc="-10" dirty="0">
                <a:solidFill>
                  <a:srgbClr val="0462C1"/>
                </a:solidFill>
                <a:uFill>
                  <a:solidFill>
                    <a:srgbClr val="0462C1"/>
                  </a:solidFill>
                </a:uFill>
                <a:latin typeface="Carlito"/>
                <a:cs typeface="Carlito"/>
                <a:hlinkClick r:id="rId5"/>
              </a:rPr>
              <a:t>http://en.wikipedia.org/wiki/Electronegativity </a:t>
            </a:r>
            <a:r>
              <a:rPr sz="1800" spc="-10" dirty="0">
                <a:solidFill>
                  <a:srgbClr val="0462C1"/>
                </a:solidFill>
                <a:latin typeface="Carlito"/>
                <a:cs typeface="Carlito"/>
              </a:rPr>
              <a:t> </a:t>
            </a:r>
            <a:r>
              <a:rPr sz="1800" u="sng" spc="-10" dirty="0">
                <a:solidFill>
                  <a:srgbClr val="0462C1"/>
                </a:solidFill>
                <a:uFill>
                  <a:solidFill>
                    <a:srgbClr val="0462C1"/>
                  </a:solidFill>
                </a:uFill>
                <a:latin typeface="Carlito"/>
                <a:cs typeface="Carlito"/>
                <a:hlinkClick r:id="rId6"/>
              </a:rPr>
              <a:t>http://ed.ted.com/periodic-videos</a:t>
            </a:r>
            <a:endParaRPr sz="1800">
              <a:latin typeface="Carlito"/>
              <a:cs typeface="Carli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6107430"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Energie (van de zon) zit opgeslagen in  covalente bindingen in</a:t>
            </a:r>
            <a:r>
              <a:rPr sz="2800" spc="10" dirty="0">
                <a:solidFill>
                  <a:srgbClr val="FFFFFF"/>
                </a:solidFill>
              </a:rPr>
              <a:t> </a:t>
            </a:r>
            <a:r>
              <a:rPr sz="2800" dirty="0">
                <a:solidFill>
                  <a:srgbClr val="FFFFFF"/>
                </a:solidFill>
              </a:rPr>
              <a:t>glucose</a:t>
            </a:r>
            <a:endParaRPr sz="2800"/>
          </a:p>
        </p:txBody>
      </p:sp>
      <p:sp>
        <p:nvSpPr>
          <p:cNvPr id="3" name="object 3"/>
          <p:cNvSpPr txBox="1"/>
          <p:nvPr/>
        </p:nvSpPr>
        <p:spPr>
          <a:xfrm>
            <a:off x="916939" y="1709420"/>
            <a:ext cx="7260590"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FFFFFF"/>
                </a:solidFill>
                <a:latin typeface="Carlito"/>
                <a:cs typeface="Carlito"/>
              </a:rPr>
              <a:t>The </a:t>
            </a:r>
            <a:r>
              <a:rPr sz="1800" spc="-10" dirty="0">
                <a:solidFill>
                  <a:srgbClr val="FFFFFF"/>
                </a:solidFill>
                <a:latin typeface="Carlito"/>
                <a:cs typeface="Carlito"/>
              </a:rPr>
              <a:t>table </a:t>
            </a:r>
            <a:r>
              <a:rPr sz="1800" spc="-5" dirty="0">
                <a:solidFill>
                  <a:srgbClr val="FFFFFF"/>
                </a:solidFill>
                <a:latin typeface="Carlito"/>
                <a:cs typeface="Carlito"/>
              </a:rPr>
              <a:t>below gives some </a:t>
            </a:r>
            <a:r>
              <a:rPr sz="1800" spc="-10" dirty="0">
                <a:solidFill>
                  <a:srgbClr val="FFFFFF"/>
                </a:solidFill>
                <a:latin typeface="Carlito"/>
                <a:cs typeface="Carlito"/>
              </a:rPr>
              <a:t>examples </a:t>
            </a:r>
            <a:r>
              <a:rPr sz="1800" spc="-5" dirty="0">
                <a:solidFill>
                  <a:srgbClr val="FFFFFF"/>
                </a:solidFill>
                <a:latin typeface="Carlito"/>
                <a:cs typeface="Carlito"/>
              </a:rPr>
              <a:t>of </a:t>
            </a:r>
            <a:r>
              <a:rPr sz="1800" spc="-15" dirty="0">
                <a:solidFill>
                  <a:srgbClr val="FFFFFF"/>
                </a:solidFill>
                <a:latin typeface="Carlito"/>
                <a:cs typeface="Carlito"/>
              </a:rPr>
              <a:t>different </a:t>
            </a:r>
            <a:r>
              <a:rPr sz="1800" spc="-10" dirty="0">
                <a:solidFill>
                  <a:srgbClr val="FFFFFF"/>
                </a:solidFill>
                <a:latin typeface="Carlito"/>
                <a:cs typeface="Carlito"/>
              </a:rPr>
              <a:t>covalent </a:t>
            </a:r>
            <a:r>
              <a:rPr sz="1800" spc="-5" dirty="0">
                <a:solidFill>
                  <a:srgbClr val="FFFFFF"/>
                </a:solidFill>
                <a:latin typeface="Carlito"/>
                <a:cs typeface="Carlito"/>
              </a:rPr>
              <a:t>bonds </a:t>
            </a:r>
            <a:r>
              <a:rPr sz="1800" dirty="0">
                <a:solidFill>
                  <a:srgbClr val="FFFFFF"/>
                </a:solidFill>
                <a:latin typeface="Carlito"/>
                <a:cs typeface="Carlito"/>
              </a:rPr>
              <a:t>and </a:t>
            </a:r>
            <a:r>
              <a:rPr sz="1800" spc="-5" dirty="0">
                <a:solidFill>
                  <a:srgbClr val="FFFFFF"/>
                </a:solidFill>
                <a:latin typeface="Carlito"/>
                <a:cs typeface="Carlito"/>
              </a:rPr>
              <a:t>amount  of energy </a:t>
            </a:r>
            <a:r>
              <a:rPr sz="1800" spc="-10" dirty="0">
                <a:solidFill>
                  <a:srgbClr val="FFFFFF"/>
                </a:solidFill>
                <a:latin typeface="Carlito"/>
                <a:cs typeface="Carlito"/>
              </a:rPr>
              <a:t>found </a:t>
            </a:r>
            <a:r>
              <a:rPr sz="1800" spc="-15" dirty="0">
                <a:solidFill>
                  <a:srgbClr val="FFFFFF"/>
                </a:solidFill>
                <a:latin typeface="Carlito"/>
                <a:cs typeface="Carlito"/>
              </a:rPr>
              <a:t>stored </a:t>
            </a:r>
            <a:r>
              <a:rPr sz="1800" dirty="0">
                <a:solidFill>
                  <a:srgbClr val="FFFFFF"/>
                </a:solidFill>
                <a:latin typeface="Carlito"/>
                <a:cs typeface="Carlito"/>
              </a:rPr>
              <a:t>in each</a:t>
            </a:r>
            <a:r>
              <a:rPr sz="1800" spc="75" dirty="0">
                <a:solidFill>
                  <a:srgbClr val="FFFFFF"/>
                </a:solidFill>
                <a:latin typeface="Carlito"/>
                <a:cs typeface="Carlito"/>
              </a:rPr>
              <a:t> </a:t>
            </a:r>
            <a:r>
              <a:rPr sz="1800" spc="-5" dirty="0">
                <a:solidFill>
                  <a:srgbClr val="FFFFFF"/>
                </a:solidFill>
                <a:latin typeface="Carlito"/>
                <a:cs typeface="Carlito"/>
              </a:rPr>
              <a:t>one.</a:t>
            </a:r>
            <a:endParaRPr sz="1800">
              <a:latin typeface="Carlito"/>
              <a:cs typeface="Carlito"/>
            </a:endParaRPr>
          </a:p>
        </p:txBody>
      </p:sp>
      <p:graphicFrame>
        <p:nvGraphicFramePr>
          <p:cNvPr id="4" name="object 4"/>
          <p:cNvGraphicFramePr>
            <a:graphicFrameLocks noGrp="1"/>
          </p:cNvGraphicFramePr>
          <p:nvPr/>
        </p:nvGraphicFramePr>
        <p:xfrm>
          <a:off x="897889" y="2602229"/>
          <a:ext cx="2713990" cy="2697729"/>
        </p:xfrm>
        <a:graphic>
          <a:graphicData uri="http://schemas.openxmlformats.org/drawingml/2006/table">
            <a:tbl>
              <a:tblPr firstRow="1" bandRow="1">
                <a:tableStyleId>{2D5ABB26-0587-4C30-8999-92F81FD0307C}</a:tableStyleId>
              </a:tblPr>
              <a:tblGrid>
                <a:gridCol w="731520">
                  <a:extLst>
                    <a:ext uri="{9D8B030D-6E8A-4147-A177-3AD203B41FA5}">
                      <a16:colId xmlns:a16="http://schemas.microsoft.com/office/drawing/2014/main" val="20000"/>
                    </a:ext>
                  </a:extLst>
                </a:gridCol>
                <a:gridCol w="1982470">
                  <a:extLst>
                    <a:ext uri="{9D8B030D-6E8A-4147-A177-3AD203B41FA5}">
                      <a16:colId xmlns:a16="http://schemas.microsoft.com/office/drawing/2014/main" val="20001"/>
                    </a:ext>
                  </a:extLst>
                </a:gridCol>
              </a:tblGrid>
              <a:tr h="251460">
                <a:tc>
                  <a:txBody>
                    <a:bodyPr/>
                    <a:lstStyle/>
                    <a:p>
                      <a:pPr marL="31750">
                        <a:lnSpc>
                          <a:spcPts val="1710"/>
                        </a:lnSpc>
                      </a:pPr>
                      <a:r>
                        <a:rPr sz="1800" dirty="0">
                          <a:solidFill>
                            <a:srgbClr val="FFFFFF"/>
                          </a:solidFill>
                          <a:latin typeface="Carlito"/>
                          <a:cs typeface="Carlito"/>
                        </a:rPr>
                        <a:t>Bond</a:t>
                      </a:r>
                      <a:endParaRPr sz="1800">
                        <a:latin typeface="Carlito"/>
                        <a:cs typeface="Carlito"/>
                      </a:endParaRPr>
                    </a:p>
                  </a:txBody>
                  <a:tcPr marL="0" marR="0" marT="0" marB="0">
                    <a:solidFill>
                      <a:srgbClr val="004679"/>
                    </a:solidFill>
                  </a:tcPr>
                </a:tc>
                <a:tc>
                  <a:txBody>
                    <a:bodyPr/>
                    <a:lstStyle/>
                    <a:p>
                      <a:pPr marL="214629">
                        <a:lnSpc>
                          <a:spcPts val="1710"/>
                        </a:lnSpc>
                      </a:pPr>
                      <a:r>
                        <a:rPr sz="1800" spc="-10" dirty="0">
                          <a:solidFill>
                            <a:srgbClr val="FFFFFF"/>
                          </a:solidFill>
                          <a:latin typeface="Carlito"/>
                          <a:cs typeface="Carlito"/>
                        </a:rPr>
                        <a:t>Energy</a:t>
                      </a:r>
                      <a:r>
                        <a:rPr sz="1800" spc="-30" dirty="0">
                          <a:solidFill>
                            <a:srgbClr val="FFFFFF"/>
                          </a:solidFill>
                          <a:latin typeface="Carlito"/>
                          <a:cs typeface="Carlito"/>
                        </a:rPr>
                        <a:t> </a:t>
                      </a:r>
                      <a:r>
                        <a:rPr sz="1800" spc="-10" dirty="0">
                          <a:solidFill>
                            <a:srgbClr val="FFFFFF"/>
                          </a:solidFill>
                          <a:latin typeface="Carlito"/>
                          <a:cs typeface="Carlito"/>
                        </a:rPr>
                        <a:t>(kcal/mole)</a:t>
                      </a:r>
                      <a:endParaRPr sz="1800">
                        <a:latin typeface="Carlito"/>
                        <a:cs typeface="Carlito"/>
                      </a:endParaRPr>
                    </a:p>
                  </a:txBody>
                  <a:tcPr marL="0" marR="0" marT="0" marB="0">
                    <a:solidFill>
                      <a:srgbClr val="004679"/>
                    </a:solidFill>
                  </a:tcPr>
                </a:tc>
                <a:extLst>
                  <a:ext uri="{0D108BD9-81ED-4DB2-BD59-A6C34878D82A}">
                    <a16:rowId xmlns:a16="http://schemas.microsoft.com/office/drawing/2014/main" val="10000"/>
                  </a:ext>
                </a:extLst>
              </a:tr>
              <a:tr h="274320">
                <a:tc>
                  <a:txBody>
                    <a:bodyPr/>
                    <a:lstStyle/>
                    <a:p>
                      <a:pPr marL="31750">
                        <a:lnSpc>
                          <a:spcPts val="1889"/>
                        </a:lnSpc>
                      </a:pPr>
                      <a:r>
                        <a:rPr sz="1800" dirty="0">
                          <a:solidFill>
                            <a:srgbClr val="FFFFFF"/>
                          </a:solidFill>
                          <a:latin typeface="Carlito"/>
                          <a:cs typeface="Carlito"/>
                        </a:rPr>
                        <a:t>H-H</a:t>
                      </a:r>
                      <a:endParaRPr sz="1800">
                        <a:latin typeface="Carlito"/>
                        <a:cs typeface="Carlito"/>
                      </a:endParaRPr>
                    </a:p>
                  </a:txBody>
                  <a:tcPr marL="0" marR="0" marT="0" marB="0">
                    <a:solidFill>
                      <a:srgbClr val="004679"/>
                    </a:solidFill>
                  </a:tcPr>
                </a:tc>
                <a:tc>
                  <a:txBody>
                    <a:bodyPr/>
                    <a:lstStyle/>
                    <a:p>
                      <a:pPr marL="214629">
                        <a:lnSpc>
                          <a:spcPts val="1889"/>
                        </a:lnSpc>
                      </a:pPr>
                      <a:r>
                        <a:rPr sz="1800" spc="-5" dirty="0">
                          <a:solidFill>
                            <a:srgbClr val="FFFFFF"/>
                          </a:solidFill>
                          <a:latin typeface="Carlito"/>
                          <a:cs typeface="Carlito"/>
                        </a:rPr>
                        <a:t>103</a:t>
                      </a:r>
                      <a:endParaRPr sz="1800">
                        <a:latin typeface="Carlito"/>
                        <a:cs typeface="Carlito"/>
                      </a:endParaRPr>
                    </a:p>
                  </a:txBody>
                  <a:tcPr marL="0" marR="0" marT="0" marB="0">
                    <a:solidFill>
                      <a:srgbClr val="004679"/>
                    </a:solidFill>
                  </a:tcPr>
                </a:tc>
                <a:extLst>
                  <a:ext uri="{0D108BD9-81ED-4DB2-BD59-A6C34878D82A}">
                    <a16:rowId xmlns:a16="http://schemas.microsoft.com/office/drawing/2014/main" val="10001"/>
                  </a:ext>
                </a:extLst>
              </a:tr>
              <a:tr h="274447">
                <a:tc>
                  <a:txBody>
                    <a:bodyPr/>
                    <a:lstStyle/>
                    <a:p>
                      <a:pPr marL="31750">
                        <a:lnSpc>
                          <a:spcPts val="1889"/>
                        </a:lnSpc>
                      </a:pPr>
                      <a:r>
                        <a:rPr sz="1800" b="1" dirty="0">
                          <a:solidFill>
                            <a:srgbClr val="FFFF00"/>
                          </a:solidFill>
                          <a:latin typeface="Carlito"/>
                          <a:cs typeface="Carlito"/>
                        </a:rPr>
                        <a:t>C-C</a:t>
                      </a:r>
                      <a:endParaRPr sz="1800">
                        <a:latin typeface="Carlito"/>
                        <a:cs typeface="Carlito"/>
                      </a:endParaRPr>
                    </a:p>
                  </a:txBody>
                  <a:tcPr marL="0" marR="0" marT="0" marB="0">
                    <a:solidFill>
                      <a:srgbClr val="004679"/>
                    </a:solidFill>
                  </a:tcPr>
                </a:tc>
                <a:tc>
                  <a:txBody>
                    <a:bodyPr/>
                    <a:lstStyle/>
                    <a:p>
                      <a:pPr marL="214629">
                        <a:lnSpc>
                          <a:spcPts val="1889"/>
                        </a:lnSpc>
                      </a:pPr>
                      <a:r>
                        <a:rPr sz="1800" b="1" spc="-5" dirty="0">
                          <a:solidFill>
                            <a:srgbClr val="FFFF00"/>
                          </a:solidFill>
                          <a:latin typeface="Carlito"/>
                          <a:cs typeface="Carlito"/>
                        </a:rPr>
                        <a:t>80</a:t>
                      </a:r>
                      <a:endParaRPr sz="1800">
                        <a:latin typeface="Carlito"/>
                        <a:cs typeface="Carlito"/>
                      </a:endParaRPr>
                    </a:p>
                  </a:txBody>
                  <a:tcPr marL="0" marR="0" marT="0" marB="0">
                    <a:solidFill>
                      <a:srgbClr val="004679"/>
                    </a:solidFill>
                  </a:tcPr>
                </a:tc>
                <a:extLst>
                  <a:ext uri="{0D108BD9-81ED-4DB2-BD59-A6C34878D82A}">
                    <a16:rowId xmlns:a16="http://schemas.microsoft.com/office/drawing/2014/main" val="10002"/>
                  </a:ext>
                </a:extLst>
              </a:tr>
              <a:tr h="274446">
                <a:tc>
                  <a:txBody>
                    <a:bodyPr/>
                    <a:lstStyle/>
                    <a:p>
                      <a:pPr marL="31750">
                        <a:lnSpc>
                          <a:spcPts val="1889"/>
                        </a:lnSpc>
                      </a:pPr>
                      <a:r>
                        <a:rPr sz="1800" spc="-5" dirty="0">
                          <a:solidFill>
                            <a:srgbClr val="FFFFFF"/>
                          </a:solidFill>
                          <a:latin typeface="Carlito"/>
                          <a:cs typeface="Carlito"/>
                        </a:rPr>
                        <a:t>C=C</a:t>
                      </a:r>
                      <a:endParaRPr sz="1800">
                        <a:latin typeface="Carlito"/>
                        <a:cs typeface="Carlito"/>
                      </a:endParaRPr>
                    </a:p>
                  </a:txBody>
                  <a:tcPr marL="0" marR="0" marT="0" marB="0">
                    <a:solidFill>
                      <a:srgbClr val="004679"/>
                    </a:solidFill>
                  </a:tcPr>
                </a:tc>
                <a:tc>
                  <a:txBody>
                    <a:bodyPr/>
                    <a:lstStyle/>
                    <a:p>
                      <a:pPr marL="214629">
                        <a:lnSpc>
                          <a:spcPts val="1889"/>
                        </a:lnSpc>
                      </a:pPr>
                      <a:r>
                        <a:rPr sz="1800" spc="-5" dirty="0">
                          <a:solidFill>
                            <a:srgbClr val="FFFFFF"/>
                          </a:solidFill>
                          <a:latin typeface="Carlito"/>
                          <a:cs typeface="Carlito"/>
                        </a:rPr>
                        <a:t>145</a:t>
                      </a:r>
                      <a:endParaRPr sz="1800">
                        <a:latin typeface="Carlito"/>
                        <a:cs typeface="Carlito"/>
                      </a:endParaRPr>
                    </a:p>
                  </a:txBody>
                  <a:tcPr marL="0" marR="0" marT="0" marB="0">
                    <a:solidFill>
                      <a:srgbClr val="004679"/>
                    </a:solidFill>
                  </a:tcPr>
                </a:tc>
                <a:extLst>
                  <a:ext uri="{0D108BD9-81ED-4DB2-BD59-A6C34878D82A}">
                    <a16:rowId xmlns:a16="http://schemas.microsoft.com/office/drawing/2014/main" val="10003"/>
                  </a:ext>
                </a:extLst>
              </a:tr>
              <a:tr h="274319">
                <a:tc>
                  <a:txBody>
                    <a:bodyPr/>
                    <a:lstStyle/>
                    <a:p>
                      <a:pPr marL="31750">
                        <a:lnSpc>
                          <a:spcPts val="1889"/>
                        </a:lnSpc>
                      </a:pPr>
                      <a:r>
                        <a:rPr sz="1800" dirty="0">
                          <a:solidFill>
                            <a:srgbClr val="FFFFFF"/>
                          </a:solidFill>
                          <a:latin typeface="Carlito"/>
                          <a:cs typeface="Carlito"/>
                        </a:rPr>
                        <a:t>O-O</a:t>
                      </a:r>
                      <a:endParaRPr sz="1800">
                        <a:latin typeface="Carlito"/>
                        <a:cs typeface="Carlito"/>
                      </a:endParaRPr>
                    </a:p>
                  </a:txBody>
                  <a:tcPr marL="0" marR="0" marT="0" marB="0">
                    <a:solidFill>
                      <a:srgbClr val="004679"/>
                    </a:solidFill>
                  </a:tcPr>
                </a:tc>
                <a:tc>
                  <a:txBody>
                    <a:bodyPr/>
                    <a:lstStyle/>
                    <a:p>
                      <a:pPr marL="214629">
                        <a:lnSpc>
                          <a:spcPts val="1889"/>
                        </a:lnSpc>
                      </a:pPr>
                      <a:r>
                        <a:rPr sz="1800" spc="-5" dirty="0">
                          <a:solidFill>
                            <a:srgbClr val="FFFFFF"/>
                          </a:solidFill>
                          <a:latin typeface="Carlito"/>
                          <a:cs typeface="Carlito"/>
                        </a:rPr>
                        <a:t>58</a:t>
                      </a:r>
                      <a:endParaRPr sz="1800">
                        <a:latin typeface="Carlito"/>
                        <a:cs typeface="Carlito"/>
                      </a:endParaRPr>
                    </a:p>
                  </a:txBody>
                  <a:tcPr marL="0" marR="0" marT="0" marB="0">
                    <a:solidFill>
                      <a:srgbClr val="004679"/>
                    </a:solidFill>
                  </a:tcPr>
                </a:tc>
                <a:extLst>
                  <a:ext uri="{0D108BD9-81ED-4DB2-BD59-A6C34878D82A}">
                    <a16:rowId xmlns:a16="http://schemas.microsoft.com/office/drawing/2014/main" val="10004"/>
                  </a:ext>
                </a:extLst>
              </a:tr>
              <a:tr h="274319">
                <a:tc>
                  <a:txBody>
                    <a:bodyPr/>
                    <a:lstStyle/>
                    <a:p>
                      <a:pPr marL="31750">
                        <a:lnSpc>
                          <a:spcPts val="1889"/>
                        </a:lnSpc>
                      </a:pPr>
                      <a:r>
                        <a:rPr sz="1800" spc="-5" dirty="0">
                          <a:solidFill>
                            <a:srgbClr val="FFFFFF"/>
                          </a:solidFill>
                          <a:latin typeface="Carlito"/>
                          <a:cs typeface="Carlito"/>
                        </a:rPr>
                        <a:t>O=O</a:t>
                      </a:r>
                      <a:endParaRPr sz="1800">
                        <a:latin typeface="Carlito"/>
                        <a:cs typeface="Carlito"/>
                      </a:endParaRPr>
                    </a:p>
                  </a:txBody>
                  <a:tcPr marL="0" marR="0" marT="0" marB="0">
                    <a:solidFill>
                      <a:srgbClr val="004679"/>
                    </a:solidFill>
                  </a:tcPr>
                </a:tc>
                <a:tc>
                  <a:txBody>
                    <a:bodyPr/>
                    <a:lstStyle/>
                    <a:p>
                      <a:pPr marL="214629">
                        <a:lnSpc>
                          <a:spcPts val="1889"/>
                        </a:lnSpc>
                      </a:pPr>
                      <a:r>
                        <a:rPr sz="1800" spc="-5" dirty="0">
                          <a:solidFill>
                            <a:srgbClr val="FFFFFF"/>
                          </a:solidFill>
                          <a:latin typeface="Carlito"/>
                          <a:cs typeface="Carlito"/>
                        </a:rPr>
                        <a:t>116</a:t>
                      </a:r>
                      <a:endParaRPr sz="1800">
                        <a:latin typeface="Carlito"/>
                        <a:cs typeface="Carlito"/>
                      </a:endParaRPr>
                    </a:p>
                  </a:txBody>
                  <a:tcPr marL="0" marR="0" marT="0" marB="0">
                    <a:solidFill>
                      <a:srgbClr val="004679"/>
                    </a:solidFill>
                  </a:tcPr>
                </a:tc>
                <a:extLst>
                  <a:ext uri="{0D108BD9-81ED-4DB2-BD59-A6C34878D82A}">
                    <a16:rowId xmlns:a16="http://schemas.microsoft.com/office/drawing/2014/main" val="10005"/>
                  </a:ext>
                </a:extLst>
              </a:tr>
              <a:tr h="274319">
                <a:tc>
                  <a:txBody>
                    <a:bodyPr/>
                    <a:lstStyle/>
                    <a:p>
                      <a:pPr marL="31750">
                        <a:lnSpc>
                          <a:spcPts val="1889"/>
                        </a:lnSpc>
                      </a:pPr>
                      <a:r>
                        <a:rPr sz="1800" b="1" dirty="0">
                          <a:solidFill>
                            <a:srgbClr val="FFFF00"/>
                          </a:solidFill>
                          <a:latin typeface="Carlito"/>
                          <a:cs typeface="Carlito"/>
                        </a:rPr>
                        <a:t>C-H</a:t>
                      </a:r>
                      <a:endParaRPr sz="1800">
                        <a:latin typeface="Carlito"/>
                        <a:cs typeface="Carlito"/>
                      </a:endParaRPr>
                    </a:p>
                  </a:txBody>
                  <a:tcPr marL="0" marR="0" marT="0" marB="0">
                    <a:solidFill>
                      <a:srgbClr val="004679"/>
                    </a:solidFill>
                  </a:tcPr>
                </a:tc>
                <a:tc>
                  <a:txBody>
                    <a:bodyPr/>
                    <a:lstStyle/>
                    <a:p>
                      <a:pPr marL="214629">
                        <a:lnSpc>
                          <a:spcPts val="1889"/>
                        </a:lnSpc>
                      </a:pPr>
                      <a:r>
                        <a:rPr sz="1800" b="1" spc="-5" dirty="0">
                          <a:solidFill>
                            <a:srgbClr val="FFFF00"/>
                          </a:solidFill>
                          <a:latin typeface="Carlito"/>
                          <a:cs typeface="Carlito"/>
                        </a:rPr>
                        <a:t>98</a:t>
                      </a:r>
                      <a:endParaRPr sz="1800">
                        <a:latin typeface="Carlito"/>
                        <a:cs typeface="Carlito"/>
                      </a:endParaRPr>
                    </a:p>
                  </a:txBody>
                  <a:tcPr marL="0" marR="0" marT="0" marB="0">
                    <a:solidFill>
                      <a:srgbClr val="004679"/>
                    </a:solidFill>
                  </a:tcPr>
                </a:tc>
                <a:extLst>
                  <a:ext uri="{0D108BD9-81ED-4DB2-BD59-A6C34878D82A}">
                    <a16:rowId xmlns:a16="http://schemas.microsoft.com/office/drawing/2014/main" val="10006"/>
                  </a:ext>
                </a:extLst>
              </a:tr>
              <a:tr h="274320">
                <a:tc>
                  <a:txBody>
                    <a:bodyPr/>
                    <a:lstStyle/>
                    <a:p>
                      <a:pPr marL="31750">
                        <a:lnSpc>
                          <a:spcPts val="1889"/>
                        </a:lnSpc>
                      </a:pPr>
                      <a:r>
                        <a:rPr sz="1800" dirty="0">
                          <a:solidFill>
                            <a:srgbClr val="FFFFFF"/>
                          </a:solidFill>
                          <a:latin typeface="Carlito"/>
                          <a:cs typeface="Carlito"/>
                        </a:rPr>
                        <a:t>C-O</a:t>
                      </a:r>
                      <a:endParaRPr sz="1800">
                        <a:latin typeface="Carlito"/>
                        <a:cs typeface="Carlito"/>
                      </a:endParaRPr>
                    </a:p>
                  </a:txBody>
                  <a:tcPr marL="0" marR="0" marT="0" marB="0">
                    <a:solidFill>
                      <a:srgbClr val="004679"/>
                    </a:solidFill>
                  </a:tcPr>
                </a:tc>
                <a:tc>
                  <a:txBody>
                    <a:bodyPr/>
                    <a:lstStyle/>
                    <a:p>
                      <a:pPr marL="214629">
                        <a:lnSpc>
                          <a:spcPts val="1889"/>
                        </a:lnSpc>
                      </a:pPr>
                      <a:r>
                        <a:rPr sz="1800" spc="-5" dirty="0">
                          <a:solidFill>
                            <a:srgbClr val="FFFFFF"/>
                          </a:solidFill>
                          <a:latin typeface="Carlito"/>
                          <a:cs typeface="Carlito"/>
                        </a:rPr>
                        <a:t>78</a:t>
                      </a:r>
                      <a:endParaRPr sz="1800">
                        <a:latin typeface="Carlito"/>
                        <a:cs typeface="Carlito"/>
                      </a:endParaRPr>
                    </a:p>
                  </a:txBody>
                  <a:tcPr marL="0" marR="0" marT="0" marB="0">
                    <a:solidFill>
                      <a:srgbClr val="004679"/>
                    </a:solidFill>
                  </a:tcPr>
                </a:tc>
                <a:extLst>
                  <a:ext uri="{0D108BD9-81ED-4DB2-BD59-A6C34878D82A}">
                    <a16:rowId xmlns:a16="http://schemas.microsoft.com/office/drawing/2014/main" val="10007"/>
                  </a:ext>
                </a:extLst>
              </a:tr>
              <a:tr h="274319">
                <a:tc>
                  <a:txBody>
                    <a:bodyPr/>
                    <a:lstStyle/>
                    <a:p>
                      <a:pPr marL="31750">
                        <a:lnSpc>
                          <a:spcPts val="1889"/>
                        </a:lnSpc>
                      </a:pPr>
                      <a:r>
                        <a:rPr sz="1800" dirty="0">
                          <a:solidFill>
                            <a:srgbClr val="FFFFFF"/>
                          </a:solidFill>
                          <a:latin typeface="Carlito"/>
                          <a:cs typeface="Carlito"/>
                        </a:rPr>
                        <a:t>C-N</a:t>
                      </a:r>
                      <a:endParaRPr sz="1800">
                        <a:latin typeface="Carlito"/>
                        <a:cs typeface="Carlito"/>
                      </a:endParaRPr>
                    </a:p>
                  </a:txBody>
                  <a:tcPr marL="0" marR="0" marT="0" marB="0">
                    <a:solidFill>
                      <a:srgbClr val="004679"/>
                    </a:solidFill>
                  </a:tcPr>
                </a:tc>
                <a:tc>
                  <a:txBody>
                    <a:bodyPr/>
                    <a:lstStyle/>
                    <a:p>
                      <a:pPr marL="214629">
                        <a:lnSpc>
                          <a:spcPts val="1889"/>
                        </a:lnSpc>
                      </a:pPr>
                      <a:r>
                        <a:rPr sz="1800" spc="-5" dirty="0">
                          <a:solidFill>
                            <a:srgbClr val="FFFFFF"/>
                          </a:solidFill>
                          <a:latin typeface="Carlito"/>
                          <a:cs typeface="Carlito"/>
                        </a:rPr>
                        <a:t>65</a:t>
                      </a:r>
                      <a:endParaRPr sz="1800">
                        <a:latin typeface="Carlito"/>
                        <a:cs typeface="Carlito"/>
                      </a:endParaRPr>
                    </a:p>
                  </a:txBody>
                  <a:tcPr marL="0" marR="0" marT="0" marB="0">
                    <a:solidFill>
                      <a:srgbClr val="004679"/>
                    </a:solidFill>
                  </a:tcPr>
                </a:tc>
                <a:extLst>
                  <a:ext uri="{0D108BD9-81ED-4DB2-BD59-A6C34878D82A}">
                    <a16:rowId xmlns:a16="http://schemas.microsoft.com/office/drawing/2014/main" val="10008"/>
                  </a:ext>
                </a:extLst>
              </a:tr>
              <a:tr h="251460">
                <a:tc>
                  <a:txBody>
                    <a:bodyPr/>
                    <a:lstStyle/>
                    <a:p>
                      <a:pPr marL="31750">
                        <a:lnSpc>
                          <a:spcPts val="1880"/>
                        </a:lnSpc>
                      </a:pPr>
                      <a:r>
                        <a:rPr sz="1800" dirty="0">
                          <a:solidFill>
                            <a:srgbClr val="FFFFFF"/>
                          </a:solidFill>
                          <a:latin typeface="Carlito"/>
                          <a:cs typeface="Carlito"/>
                        </a:rPr>
                        <a:t>H-O</a:t>
                      </a:r>
                      <a:endParaRPr sz="1800">
                        <a:latin typeface="Carlito"/>
                        <a:cs typeface="Carlito"/>
                      </a:endParaRPr>
                    </a:p>
                  </a:txBody>
                  <a:tcPr marL="0" marR="0" marT="0" marB="0">
                    <a:solidFill>
                      <a:srgbClr val="004679"/>
                    </a:solidFill>
                  </a:tcPr>
                </a:tc>
                <a:tc>
                  <a:txBody>
                    <a:bodyPr/>
                    <a:lstStyle/>
                    <a:p>
                      <a:pPr marL="214629">
                        <a:lnSpc>
                          <a:spcPts val="1880"/>
                        </a:lnSpc>
                      </a:pPr>
                      <a:r>
                        <a:rPr sz="1800" spc="-5" dirty="0">
                          <a:solidFill>
                            <a:srgbClr val="FFFFFF"/>
                          </a:solidFill>
                          <a:latin typeface="Carlito"/>
                          <a:cs typeface="Carlito"/>
                        </a:rPr>
                        <a:t>110</a:t>
                      </a:r>
                      <a:endParaRPr sz="1800">
                        <a:latin typeface="Carlito"/>
                        <a:cs typeface="Carlito"/>
                      </a:endParaRPr>
                    </a:p>
                  </a:txBody>
                  <a:tcPr marL="0" marR="0" marT="0" marB="0">
                    <a:solidFill>
                      <a:srgbClr val="004679"/>
                    </a:solidFill>
                  </a:tcPr>
                </a:tc>
                <a:extLst>
                  <a:ext uri="{0D108BD9-81ED-4DB2-BD59-A6C34878D82A}">
                    <a16:rowId xmlns:a16="http://schemas.microsoft.com/office/drawing/2014/main" val="10009"/>
                  </a:ext>
                </a:extLst>
              </a:tr>
            </a:tbl>
          </a:graphicData>
        </a:graphic>
      </p:graphicFrame>
      <p:sp>
        <p:nvSpPr>
          <p:cNvPr id="5" name="object 5"/>
          <p:cNvSpPr txBox="1"/>
          <p:nvPr/>
        </p:nvSpPr>
        <p:spPr>
          <a:xfrm>
            <a:off x="916939" y="5550153"/>
            <a:ext cx="739457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FFFFFF"/>
                </a:solidFill>
                <a:latin typeface="Carlito"/>
                <a:cs typeface="Carlito"/>
              </a:rPr>
              <a:t>C-verbindingen </a:t>
            </a:r>
            <a:r>
              <a:rPr sz="1800" dirty="0">
                <a:solidFill>
                  <a:srgbClr val="FFFFFF"/>
                </a:solidFill>
                <a:latin typeface="Carlito"/>
                <a:cs typeface="Carlito"/>
              </a:rPr>
              <a:t>zijn </a:t>
            </a:r>
            <a:r>
              <a:rPr sz="1800" spc="-10" dirty="0">
                <a:solidFill>
                  <a:srgbClr val="FFFFFF"/>
                </a:solidFill>
                <a:latin typeface="Carlito"/>
                <a:cs typeface="Carlito"/>
              </a:rPr>
              <a:t>makkelijk </a:t>
            </a:r>
            <a:r>
              <a:rPr sz="1800" spc="-15" dirty="0">
                <a:solidFill>
                  <a:srgbClr val="FFFFFF"/>
                </a:solidFill>
                <a:latin typeface="Carlito"/>
                <a:cs typeface="Carlito"/>
              </a:rPr>
              <a:t>te maken </a:t>
            </a:r>
            <a:r>
              <a:rPr sz="1800" spc="-5" dirty="0">
                <a:solidFill>
                  <a:srgbClr val="FFFFFF"/>
                </a:solidFill>
                <a:latin typeface="Carlito"/>
                <a:cs typeface="Carlito"/>
              </a:rPr>
              <a:t>en </a:t>
            </a:r>
            <a:r>
              <a:rPr sz="1800" spc="-15" dirty="0">
                <a:solidFill>
                  <a:srgbClr val="FFFFFF"/>
                </a:solidFill>
                <a:latin typeface="Carlito"/>
                <a:cs typeface="Carlito"/>
              </a:rPr>
              <a:t>te verbreken </a:t>
            </a:r>
            <a:r>
              <a:rPr sz="1800" spc="-5" dirty="0">
                <a:solidFill>
                  <a:srgbClr val="FFFFFF"/>
                </a:solidFill>
                <a:latin typeface="Carlito"/>
                <a:cs typeface="Carlito"/>
              </a:rPr>
              <a:t>=&gt; handig </a:t>
            </a:r>
            <a:r>
              <a:rPr sz="1800" spc="-10" dirty="0">
                <a:solidFill>
                  <a:srgbClr val="FFFFFF"/>
                </a:solidFill>
                <a:latin typeface="Carlito"/>
                <a:cs typeface="Carlito"/>
              </a:rPr>
              <a:t>voor </a:t>
            </a:r>
            <a:r>
              <a:rPr sz="1800" spc="-5" dirty="0">
                <a:solidFill>
                  <a:srgbClr val="FFFFFF"/>
                </a:solidFill>
                <a:latin typeface="Carlito"/>
                <a:cs typeface="Carlito"/>
              </a:rPr>
              <a:t>biologie  De </a:t>
            </a:r>
            <a:r>
              <a:rPr sz="1800" dirty="0">
                <a:solidFill>
                  <a:srgbClr val="FFFFFF"/>
                </a:solidFill>
                <a:latin typeface="Carlito"/>
                <a:cs typeface="Carlito"/>
              </a:rPr>
              <a:t>ring </a:t>
            </a:r>
            <a:r>
              <a:rPr sz="1800" spc="-10" dirty="0">
                <a:solidFill>
                  <a:srgbClr val="FFFFFF"/>
                </a:solidFill>
                <a:latin typeface="Carlito"/>
                <a:cs typeface="Carlito"/>
              </a:rPr>
              <a:t>verdeeld electronen over </a:t>
            </a:r>
            <a:r>
              <a:rPr sz="1800" spc="-5" dirty="0">
                <a:solidFill>
                  <a:srgbClr val="FFFFFF"/>
                </a:solidFill>
                <a:latin typeface="Carlito"/>
                <a:cs typeface="Carlito"/>
              </a:rPr>
              <a:t>vele </a:t>
            </a:r>
            <a:r>
              <a:rPr sz="1800" spc="-10" dirty="0">
                <a:solidFill>
                  <a:srgbClr val="FFFFFF"/>
                </a:solidFill>
                <a:latin typeface="Carlito"/>
                <a:cs typeface="Carlito"/>
              </a:rPr>
              <a:t>atomen </a:t>
            </a:r>
            <a:r>
              <a:rPr sz="1800" spc="-5" dirty="0">
                <a:solidFill>
                  <a:srgbClr val="FFFFFF"/>
                </a:solidFill>
                <a:latin typeface="Carlito"/>
                <a:cs typeface="Carlito"/>
              </a:rPr>
              <a:t>en </a:t>
            </a:r>
            <a:r>
              <a:rPr sz="1800" spc="-15" dirty="0">
                <a:solidFill>
                  <a:srgbClr val="FFFFFF"/>
                </a:solidFill>
                <a:latin typeface="Carlito"/>
                <a:cs typeface="Carlito"/>
              </a:rPr>
              <a:t>bevat </a:t>
            </a:r>
            <a:r>
              <a:rPr sz="1800" spc="-5" dirty="0">
                <a:solidFill>
                  <a:srgbClr val="FFFFFF"/>
                </a:solidFill>
                <a:latin typeface="Carlito"/>
                <a:cs typeface="Carlito"/>
              </a:rPr>
              <a:t>ook</a:t>
            </a:r>
            <a:r>
              <a:rPr sz="1800" spc="185" dirty="0">
                <a:solidFill>
                  <a:srgbClr val="FFFFFF"/>
                </a:solidFill>
                <a:latin typeface="Carlito"/>
                <a:cs typeface="Carlito"/>
              </a:rPr>
              <a:t> </a:t>
            </a:r>
            <a:r>
              <a:rPr sz="1800" spc="-5" dirty="0">
                <a:solidFill>
                  <a:srgbClr val="FFFFFF"/>
                </a:solidFill>
                <a:latin typeface="Carlito"/>
                <a:cs typeface="Carlito"/>
              </a:rPr>
              <a:t>energie</a:t>
            </a:r>
            <a:endParaRPr sz="1800">
              <a:latin typeface="Carlito"/>
              <a:cs typeface="Carlito"/>
            </a:endParaRPr>
          </a:p>
        </p:txBody>
      </p:sp>
      <p:sp>
        <p:nvSpPr>
          <p:cNvPr id="6" name="object 6"/>
          <p:cNvSpPr/>
          <p:nvPr/>
        </p:nvSpPr>
        <p:spPr>
          <a:xfrm>
            <a:off x="4066794" y="2622804"/>
            <a:ext cx="4539996" cy="266014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7700009"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Mitochondrium:</a:t>
            </a:r>
            <a:endParaRPr sz="2800"/>
          </a:p>
          <a:p>
            <a:pPr marL="12700">
              <a:lnSpc>
                <a:spcPts val="3190"/>
              </a:lnSpc>
            </a:pPr>
            <a:r>
              <a:rPr sz="2800" dirty="0">
                <a:solidFill>
                  <a:srgbClr val="FFFFFF"/>
                </a:solidFill>
              </a:rPr>
              <a:t>Elektronen zorgen voor een </a:t>
            </a:r>
            <a:r>
              <a:rPr sz="2800" dirty="0">
                <a:solidFill>
                  <a:srgbClr val="FFFF00"/>
                </a:solidFill>
              </a:rPr>
              <a:t>proton (H+)</a:t>
            </a:r>
            <a:r>
              <a:rPr sz="2800" spc="-15" dirty="0">
                <a:solidFill>
                  <a:srgbClr val="FFFF00"/>
                </a:solidFill>
              </a:rPr>
              <a:t> </a:t>
            </a:r>
            <a:r>
              <a:rPr sz="2800" dirty="0">
                <a:solidFill>
                  <a:srgbClr val="FFFF00"/>
                </a:solidFill>
              </a:rPr>
              <a:t>gradient</a:t>
            </a:r>
            <a:endParaRPr sz="2800"/>
          </a:p>
        </p:txBody>
      </p:sp>
      <p:sp>
        <p:nvSpPr>
          <p:cNvPr id="3" name="object 3"/>
          <p:cNvSpPr txBox="1"/>
          <p:nvPr/>
        </p:nvSpPr>
        <p:spPr>
          <a:xfrm>
            <a:off x="954786" y="5781040"/>
            <a:ext cx="6782434" cy="774065"/>
          </a:xfrm>
          <a:prstGeom prst="rect">
            <a:avLst/>
          </a:prstGeom>
        </p:spPr>
        <p:txBody>
          <a:bodyPr vert="horz" wrap="square" lIns="0" tIns="112395" rIns="0" bIns="0" rtlCol="0">
            <a:spAutoFit/>
          </a:bodyPr>
          <a:lstStyle/>
          <a:p>
            <a:pPr marL="241300" indent="-228600">
              <a:lnSpc>
                <a:spcPct val="100000"/>
              </a:lnSpc>
              <a:spcBef>
                <a:spcPts val="885"/>
              </a:spcBef>
              <a:buFont typeface="Arial"/>
              <a:buChar char="•"/>
              <a:tabLst>
                <a:tab pos="240665" algn="l"/>
                <a:tab pos="241300" algn="l"/>
              </a:tabLst>
            </a:pPr>
            <a:r>
              <a:rPr sz="1800" dirty="0">
                <a:solidFill>
                  <a:srgbClr val="FFFFFF"/>
                </a:solidFill>
                <a:latin typeface="Carlito"/>
                <a:cs typeface="Carlito"/>
              </a:rPr>
              <a:t>Is </a:t>
            </a:r>
            <a:r>
              <a:rPr sz="1800" spc="-15" dirty="0">
                <a:solidFill>
                  <a:srgbClr val="FFFFFF"/>
                </a:solidFill>
                <a:latin typeface="Carlito"/>
                <a:cs typeface="Carlito"/>
              </a:rPr>
              <a:t>hetzelfde </a:t>
            </a:r>
            <a:r>
              <a:rPr sz="1800" dirty="0">
                <a:solidFill>
                  <a:srgbClr val="FFFFFF"/>
                </a:solidFill>
                <a:latin typeface="Carlito"/>
                <a:cs typeface="Carlito"/>
              </a:rPr>
              <a:t>in alle </a:t>
            </a:r>
            <a:r>
              <a:rPr sz="1800" spc="-10" dirty="0">
                <a:solidFill>
                  <a:srgbClr val="FFFFFF"/>
                </a:solidFill>
                <a:latin typeface="Carlito"/>
                <a:cs typeface="Carlito"/>
              </a:rPr>
              <a:t>aerobe levensvormen </a:t>
            </a:r>
            <a:r>
              <a:rPr sz="1800" spc="-5" dirty="0">
                <a:solidFill>
                  <a:srgbClr val="FFFFFF"/>
                </a:solidFill>
                <a:latin typeface="Carlito"/>
                <a:cs typeface="Carlito"/>
              </a:rPr>
              <a:t>(basaal</a:t>
            </a:r>
            <a:r>
              <a:rPr sz="1800" spc="120" dirty="0">
                <a:solidFill>
                  <a:srgbClr val="FFFFFF"/>
                </a:solidFill>
                <a:latin typeface="Carlito"/>
                <a:cs typeface="Carlito"/>
              </a:rPr>
              <a:t> </a:t>
            </a:r>
            <a:r>
              <a:rPr sz="1800" spc="-10" dirty="0">
                <a:solidFill>
                  <a:srgbClr val="FFFFFF"/>
                </a:solidFill>
                <a:latin typeface="Carlito"/>
                <a:cs typeface="Carlito"/>
              </a:rPr>
              <a:t>levensproces)</a:t>
            </a:r>
            <a:endParaRPr sz="1800">
              <a:latin typeface="Carlito"/>
              <a:cs typeface="Carlito"/>
            </a:endParaRPr>
          </a:p>
          <a:p>
            <a:pPr marL="241300" indent="-228600">
              <a:lnSpc>
                <a:spcPct val="100000"/>
              </a:lnSpc>
              <a:spcBef>
                <a:spcPts val="785"/>
              </a:spcBef>
              <a:buFont typeface="Arial"/>
              <a:buChar char="•"/>
              <a:tabLst>
                <a:tab pos="240665" algn="l"/>
                <a:tab pos="241300" algn="l"/>
              </a:tabLst>
            </a:pPr>
            <a:r>
              <a:rPr sz="1800" dirty="0">
                <a:solidFill>
                  <a:srgbClr val="FFFFFF"/>
                </a:solidFill>
                <a:latin typeface="Carlito"/>
                <a:cs typeface="Carlito"/>
              </a:rPr>
              <a:t>Maar is </a:t>
            </a:r>
            <a:r>
              <a:rPr sz="1800" spc="-10" dirty="0">
                <a:solidFill>
                  <a:srgbClr val="FFFFFF"/>
                </a:solidFill>
                <a:latin typeface="Carlito"/>
                <a:cs typeface="Carlito"/>
              </a:rPr>
              <a:t>bizar ingewikkeld </a:t>
            </a:r>
            <a:r>
              <a:rPr sz="1800" spc="-5" dirty="0">
                <a:solidFill>
                  <a:srgbClr val="FFFFFF"/>
                </a:solidFill>
                <a:latin typeface="Carlito"/>
                <a:cs typeface="Carlito"/>
              </a:rPr>
              <a:t>=&gt; deep </a:t>
            </a:r>
            <a:r>
              <a:rPr sz="1800" dirty="0">
                <a:solidFill>
                  <a:srgbClr val="FFFFFF"/>
                </a:solidFill>
                <a:latin typeface="Carlito"/>
                <a:cs typeface="Carlito"/>
              </a:rPr>
              <a:t>time </a:t>
            </a:r>
            <a:r>
              <a:rPr sz="1800" spc="-5" dirty="0">
                <a:solidFill>
                  <a:srgbClr val="FFFFFF"/>
                </a:solidFill>
                <a:latin typeface="Carlito"/>
                <a:cs typeface="Carlito"/>
              </a:rPr>
              <a:t>(miljoenen jaren)</a:t>
            </a:r>
            <a:r>
              <a:rPr sz="1800" spc="110" dirty="0">
                <a:solidFill>
                  <a:srgbClr val="FFFFFF"/>
                </a:solidFill>
                <a:latin typeface="Carlito"/>
                <a:cs typeface="Carlito"/>
              </a:rPr>
              <a:t> </a:t>
            </a:r>
            <a:r>
              <a:rPr sz="1800" spc="-5" dirty="0">
                <a:solidFill>
                  <a:srgbClr val="FFFFFF"/>
                </a:solidFill>
                <a:latin typeface="Carlito"/>
                <a:cs typeface="Carlito"/>
              </a:rPr>
              <a:t>optimalisatie</a:t>
            </a:r>
            <a:endParaRPr sz="1800">
              <a:latin typeface="Carlito"/>
              <a:cs typeface="Carlito"/>
            </a:endParaRPr>
          </a:p>
        </p:txBody>
      </p:sp>
      <p:sp>
        <p:nvSpPr>
          <p:cNvPr id="4" name="object 4"/>
          <p:cNvSpPr/>
          <p:nvPr/>
        </p:nvSpPr>
        <p:spPr>
          <a:xfrm>
            <a:off x="944880" y="1558289"/>
            <a:ext cx="7008114" cy="4115562"/>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8518143" y="1856994"/>
            <a:ext cx="2732405" cy="359219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00"/>
                </a:solidFill>
                <a:latin typeface="Carlito"/>
                <a:cs typeface="Carlito"/>
              </a:rPr>
              <a:t>C-H, </a:t>
            </a:r>
            <a:r>
              <a:rPr sz="1800" dirty="0">
                <a:solidFill>
                  <a:srgbClr val="FFFF00"/>
                </a:solidFill>
                <a:latin typeface="Carlito"/>
                <a:cs typeface="Carlito"/>
              </a:rPr>
              <a:t>98</a:t>
            </a:r>
            <a:r>
              <a:rPr sz="1800" spc="15" dirty="0">
                <a:solidFill>
                  <a:srgbClr val="FFFF00"/>
                </a:solidFill>
                <a:latin typeface="Carlito"/>
                <a:cs typeface="Carlito"/>
              </a:rPr>
              <a:t> </a:t>
            </a:r>
            <a:r>
              <a:rPr sz="1800" spc="-10" dirty="0">
                <a:solidFill>
                  <a:srgbClr val="FFFFFF"/>
                </a:solidFill>
                <a:latin typeface="Carlito"/>
                <a:cs typeface="Carlito"/>
              </a:rPr>
              <a:t>kcal/mole</a:t>
            </a:r>
            <a:endParaRPr sz="1800">
              <a:latin typeface="Carlito"/>
              <a:cs typeface="Carlito"/>
            </a:endParaRPr>
          </a:p>
          <a:p>
            <a:pPr>
              <a:lnSpc>
                <a:spcPct val="100000"/>
              </a:lnSpc>
              <a:spcBef>
                <a:spcPts val="20"/>
              </a:spcBef>
            </a:pPr>
            <a:endParaRPr sz="1750">
              <a:latin typeface="Carlito"/>
              <a:cs typeface="Carlito"/>
            </a:endParaRPr>
          </a:p>
          <a:p>
            <a:pPr marL="12700" marR="5080">
              <a:lnSpc>
                <a:spcPct val="100000"/>
              </a:lnSpc>
            </a:pPr>
            <a:r>
              <a:rPr sz="1800" spc="-10" dirty="0">
                <a:solidFill>
                  <a:srgbClr val="FFFFFF"/>
                </a:solidFill>
                <a:latin typeface="Carlito"/>
                <a:cs typeface="Carlito"/>
              </a:rPr>
              <a:t>Het </a:t>
            </a:r>
            <a:r>
              <a:rPr sz="1800" spc="-5" dirty="0">
                <a:solidFill>
                  <a:srgbClr val="FFFFFF"/>
                </a:solidFill>
                <a:latin typeface="Carlito"/>
                <a:cs typeface="Carlito"/>
              </a:rPr>
              <a:t>verlies </a:t>
            </a:r>
            <a:r>
              <a:rPr sz="1800" spc="-10" dirty="0">
                <a:solidFill>
                  <a:srgbClr val="FFFFFF"/>
                </a:solidFill>
                <a:latin typeface="Carlito"/>
                <a:cs typeface="Carlito"/>
              </a:rPr>
              <a:t>van </a:t>
            </a:r>
            <a:r>
              <a:rPr sz="1800" spc="-5" dirty="0">
                <a:solidFill>
                  <a:srgbClr val="FFFFFF"/>
                </a:solidFill>
                <a:latin typeface="Carlito"/>
                <a:cs typeface="Carlito"/>
              </a:rPr>
              <a:t>energie </a:t>
            </a:r>
            <a:r>
              <a:rPr sz="1800" spc="-10" dirty="0">
                <a:solidFill>
                  <a:srgbClr val="FFFFFF"/>
                </a:solidFill>
                <a:latin typeface="Carlito"/>
                <a:cs typeface="Carlito"/>
              </a:rPr>
              <a:t>van  </a:t>
            </a:r>
            <a:r>
              <a:rPr sz="1800" spc="-5" dirty="0">
                <a:solidFill>
                  <a:srgbClr val="FFFFFF"/>
                </a:solidFill>
                <a:latin typeface="Carlito"/>
                <a:cs typeface="Carlito"/>
              </a:rPr>
              <a:t>een </a:t>
            </a:r>
            <a:r>
              <a:rPr sz="1800" spc="-10" dirty="0">
                <a:solidFill>
                  <a:srgbClr val="FFFFFF"/>
                </a:solidFill>
                <a:latin typeface="Carlito"/>
                <a:cs typeface="Carlito"/>
              </a:rPr>
              <a:t>electron </a:t>
            </a:r>
            <a:r>
              <a:rPr sz="1800" spc="-5" dirty="0">
                <a:solidFill>
                  <a:srgbClr val="FFFFFF"/>
                </a:solidFill>
                <a:latin typeface="Carlito"/>
                <a:cs typeface="Carlito"/>
              </a:rPr>
              <a:t>uit de </a:t>
            </a:r>
            <a:r>
              <a:rPr sz="1800" dirty="0">
                <a:solidFill>
                  <a:srgbClr val="FFFFFF"/>
                </a:solidFill>
                <a:latin typeface="Carlito"/>
                <a:cs typeface="Carlito"/>
              </a:rPr>
              <a:t>C-H  </a:t>
            </a:r>
            <a:r>
              <a:rPr sz="1800" spc="-5" dirty="0">
                <a:solidFill>
                  <a:srgbClr val="FFFFFF"/>
                </a:solidFill>
                <a:latin typeface="Carlito"/>
                <a:cs typeface="Carlito"/>
              </a:rPr>
              <a:t>binding gebeurt </a:t>
            </a:r>
            <a:r>
              <a:rPr sz="1800" dirty="0">
                <a:solidFill>
                  <a:srgbClr val="FFFFFF"/>
                </a:solidFill>
                <a:latin typeface="Carlito"/>
                <a:cs typeface="Carlito"/>
              </a:rPr>
              <a:t>in </a:t>
            </a:r>
            <a:r>
              <a:rPr sz="1800" spc="-10" dirty="0">
                <a:solidFill>
                  <a:srgbClr val="FFFFFF"/>
                </a:solidFill>
                <a:latin typeface="Carlito"/>
                <a:cs typeface="Carlito"/>
              </a:rPr>
              <a:t>stapjes,  </a:t>
            </a:r>
            <a:r>
              <a:rPr sz="1800" spc="-5" dirty="0">
                <a:solidFill>
                  <a:srgbClr val="FFFFFF"/>
                </a:solidFill>
                <a:latin typeface="Carlito"/>
                <a:cs typeface="Carlito"/>
              </a:rPr>
              <a:t>waarbij </a:t>
            </a:r>
            <a:r>
              <a:rPr sz="1800" spc="-10" dirty="0">
                <a:solidFill>
                  <a:srgbClr val="FFFFFF"/>
                </a:solidFill>
                <a:latin typeface="Carlito"/>
                <a:cs typeface="Carlito"/>
              </a:rPr>
              <a:t>geregeld </a:t>
            </a:r>
            <a:r>
              <a:rPr sz="1800" spc="-5" dirty="0">
                <a:solidFill>
                  <a:srgbClr val="FFFFFF"/>
                </a:solidFill>
                <a:latin typeface="Carlito"/>
                <a:cs typeface="Carlito"/>
              </a:rPr>
              <a:t>een </a:t>
            </a:r>
            <a:r>
              <a:rPr sz="1800" spc="-5" dirty="0">
                <a:solidFill>
                  <a:srgbClr val="FFFF00"/>
                </a:solidFill>
                <a:latin typeface="Carlito"/>
                <a:cs typeface="Carlito"/>
              </a:rPr>
              <a:t>H+ </a:t>
            </a:r>
            <a:r>
              <a:rPr sz="1800" dirty="0">
                <a:solidFill>
                  <a:srgbClr val="FFFF00"/>
                </a:solidFill>
                <a:latin typeface="Carlito"/>
                <a:cs typeface="Carlito"/>
              </a:rPr>
              <a:t>ion  </a:t>
            </a:r>
            <a:r>
              <a:rPr sz="1800" spc="-10" dirty="0">
                <a:solidFill>
                  <a:srgbClr val="FFFFFF"/>
                </a:solidFill>
                <a:latin typeface="Carlito"/>
                <a:cs typeface="Carlito"/>
              </a:rPr>
              <a:t>van </a:t>
            </a:r>
            <a:r>
              <a:rPr sz="1800" spc="-5" dirty="0">
                <a:solidFill>
                  <a:srgbClr val="FFFFFF"/>
                </a:solidFill>
                <a:latin typeface="Carlito"/>
                <a:cs typeface="Carlito"/>
              </a:rPr>
              <a:t>een lage naar een </a:t>
            </a:r>
            <a:r>
              <a:rPr sz="1800" spc="-10" dirty="0">
                <a:solidFill>
                  <a:srgbClr val="FFFFFF"/>
                </a:solidFill>
                <a:latin typeface="Carlito"/>
                <a:cs typeface="Carlito"/>
              </a:rPr>
              <a:t>hoge  concentratie </a:t>
            </a:r>
            <a:r>
              <a:rPr sz="1800" spc="-15" dirty="0">
                <a:solidFill>
                  <a:srgbClr val="FFFFFF"/>
                </a:solidFill>
                <a:latin typeface="Carlito"/>
                <a:cs typeface="Carlito"/>
              </a:rPr>
              <a:t>wordt  </a:t>
            </a:r>
            <a:r>
              <a:rPr sz="1800" spc="-10" dirty="0">
                <a:solidFill>
                  <a:srgbClr val="FFFFFF"/>
                </a:solidFill>
                <a:latin typeface="Carlito"/>
                <a:cs typeface="Carlito"/>
              </a:rPr>
              <a:t>verplaatst. </a:t>
            </a:r>
            <a:r>
              <a:rPr sz="1800" spc="-20" dirty="0">
                <a:solidFill>
                  <a:srgbClr val="FFFFFF"/>
                </a:solidFill>
                <a:latin typeface="Carlito"/>
                <a:cs typeface="Carlito"/>
              </a:rPr>
              <a:t>Deze </a:t>
            </a:r>
            <a:r>
              <a:rPr sz="1800" spc="-5" dirty="0">
                <a:solidFill>
                  <a:srgbClr val="FFFF00"/>
                </a:solidFill>
                <a:latin typeface="Carlito"/>
                <a:cs typeface="Carlito"/>
              </a:rPr>
              <a:t>H+ </a:t>
            </a:r>
            <a:r>
              <a:rPr sz="1800" spc="-10" dirty="0">
                <a:solidFill>
                  <a:srgbClr val="FFFF00"/>
                </a:solidFill>
                <a:latin typeface="Carlito"/>
                <a:cs typeface="Carlito"/>
              </a:rPr>
              <a:t>gradient  </a:t>
            </a:r>
            <a:r>
              <a:rPr sz="1800" dirty="0">
                <a:solidFill>
                  <a:srgbClr val="FFFFFF"/>
                </a:solidFill>
                <a:latin typeface="Carlito"/>
                <a:cs typeface="Carlito"/>
              </a:rPr>
              <a:t>is </a:t>
            </a:r>
            <a:r>
              <a:rPr sz="1800" spc="-5" dirty="0">
                <a:solidFill>
                  <a:srgbClr val="FFFFFF"/>
                </a:solidFill>
                <a:latin typeface="Carlito"/>
                <a:cs typeface="Carlito"/>
              </a:rPr>
              <a:t>de basis </a:t>
            </a:r>
            <a:r>
              <a:rPr sz="1800" spc="-10" dirty="0">
                <a:solidFill>
                  <a:srgbClr val="FFFFFF"/>
                </a:solidFill>
                <a:latin typeface="Carlito"/>
                <a:cs typeface="Carlito"/>
              </a:rPr>
              <a:t>van </a:t>
            </a:r>
            <a:r>
              <a:rPr sz="1800" spc="-50" dirty="0">
                <a:solidFill>
                  <a:srgbClr val="FFFFFF"/>
                </a:solidFill>
                <a:latin typeface="Carlito"/>
                <a:cs typeface="Carlito"/>
              </a:rPr>
              <a:t>ATP</a:t>
            </a:r>
            <a:r>
              <a:rPr sz="1800" spc="-45" dirty="0">
                <a:solidFill>
                  <a:srgbClr val="FFFFFF"/>
                </a:solidFill>
                <a:latin typeface="Carlito"/>
                <a:cs typeface="Carlito"/>
              </a:rPr>
              <a:t> </a:t>
            </a:r>
            <a:r>
              <a:rPr sz="1800" spc="-10" dirty="0">
                <a:solidFill>
                  <a:srgbClr val="FFFFFF"/>
                </a:solidFill>
                <a:latin typeface="Carlito"/>
                <a:cs typeface="Carlito"/>
              </a:rPr>
              <a:t>generatie.</a:t>
            </a:r>
            <a:endParaRPr sz="1800">
              <a:latin typeface="Carlito"/>
              <a:cs typeface="Carlito"/>
            </a:endParaRPr>
          </a:p>
          <a:p>
            <a:pPr>
              <a:lnSpc>
                <a:spcPct val="100000"/>
              </a:lnSpc>
              <a:spcBef>
                <a:spcPts val="25"/>
              </a:spcBef>
            </a:pPr>
            <a:endParaRPr sz="1750">
              <a:latin typeface="Carlito"/>
              <a:cs typeface="Carlito"/>
            </a:endParaRPr>
          </a:p>
          <a:p>
            <a:pPr marL="12700" marR="81915">
              <a:lnSpc>
                <a:spcPct val="100000"/>
              </a:lnSpc>
              <a:spcBef>
                <a:spcPts val="5"/>
              </a:spcBef>
            </a:pPr>
            <a:r>
              <a:rPr sz="1800" dirty="0">
                <a:solidFill>
                  <a:srgbClr val="FFFFFF"/>
                </a:solidFill>
                <a:latin typeface="Carlito"/>
                <a:cs typeface="Carlito"/>
              </a:rPr>
              <a:t>NB </a:t>
            </a:r>
            <a:r>
              <a:rPr sz="1800" spc="-10" dirty="0">
                <a:solidFill>
                  <a:srgbClr val="FFFFFF"/>
                </a:solidFill>
                <a:latin typeface="Carlito"/>
                <a:cs typeface="Carlito"/>
              </a:rPr>
              <a:t>Elektronen </a:t>
            </a:r>
            <a:r>
              <a:rPr sz="1800" spc="-5" dirty="0">
                <a:solidFill>
                  <a:srgbClr val="FFFFFF"/>
                </a:solidFill>
                <a:latin typeface="Carlito"/>
                <a:cs typeface="Carlito"/>
              </a:rPr>
              <a:t>en </a:t>
            </a:r>
            <a:r>
              <a:rPr sz="1800" spc="-15" dirty="0">
                <a:solidFill>
                  <a:srgbClr val="FFFFFF"/>
                </a:solidFill>
                <a:latin typeface="Carlito"/>
                <a:cs typeface="Carlito"/>
              </a:rPr>
              <a:t>protonen  </a:t>
            </a:r>
            <a:r>
              <a:rPr sz="1800" dirty="0">
                <a:solidFill>
                  <a:srgbClr val="FFFFFF"/>
                </a:solidFill>
                <a:latin typeface="Carlito"/>
                <a:cs typeface="Carlito"/>
              </a:rPr>
              <a:t>zijn </a:t>
            </a:r>
            <a:r>
              <a:rPr sz="1800" spc="-5" dirty="0">
                <a:solidFill>
                  <a:srgbClr val="FFFFFF"/>
                </a:solidFill>
                <a:latin typeface="Carlito"/>
                <a:cs typeface="Carlito"/>
              </a:rPr>
              <a:t>uitwisselbaar </a:t>
            </a:r>
            <a:r>
              <a:rPr sz="1800" spc="-5" dirty="0">
                <a:solidFill>
                  <a:srgbClr val="FFFF00"/>
                </a:solidFill>
                <a:latin typeface="Carlito"/>
                <a:cs typeface="Carlito"/>
              </a:rPr>
              <a:t>=&gt;</a:t>
            </a:r>
            <a:r>
              <a:rPr sz="1800" spc="-45" dirty="0">
                <a:solidFill>
                  <a:srgbClr val="FFFF00"/>
                </a:solidFill>
                <a:latin typeface="Carlito"/>
                <a:cs typeface="Carlito"/>
              </a:rPr>
              <a:t> </a:t>
            </a:r>
            <a:r>
              <a:rPr sz="1800" spc="-5" dirty="0">
                <a:solidFill>
                  <a:srgbClr val="FFFF00"/>
                </a:solidFill>
                <a:latin typeface="Carlito"/>
                <a:cs typeface="Carlito"/>
              </a:rPr>
              <a:t>biotech</a:t>
            </a:r>
            <a:endParaRPr sz="1800">
              <a:latin typeface="Carlito"/>
              <a:cs typeface="Carlito"/>
            </a:endParaRPr>
          </a:p>
        </p:txBody>
      </p:sp>
      <p:sp>
        <p:nvSpPr>
          <p:cNvPr id="6" name="object 6"/>
          <p:cNvSpPr txBox="1"/>
          <p:nvPr/>
        </p:nvSpPr>
        <p:spPr>
          <a:xfrm>
            <a:off x="8518143" y="5697982"/>
            <a:ext cx="2757170" cy="848360"/>
          </a:xfrm>
          <a:prstGeom prst="rect">
            <a:avLst/>
          </a:prstGeom>
        </p:spPr>
        <p:txBody>
          <a:bodyPr vert="horz" wrap="square" lIns="0" tIns="12700" rIns="0" bIns="0" rtlCol="0">
            <a:spAutoFit/>
          </a:bodyPr>
          <a:lstStyle/>
          <a:p>
            <a:pPr marL="12700" marR="5080">
              <a:lnSpc>
                <a:spcPct val="100000"/>
              </a:lnSpc>
              <a:spcBef>
                <a:spcPts val="100"/>
              </a:spcBef>
            </a:pPr>
            <a:r>
              <a:rPr sz="1800" spc="-10" dirty="0">
                <a:solidFill>
                  <a:srgbClr val="FFFFFF"/>
                </a:solidFill>
                <a:latin typeface="Carlito"/>
                <a:cs typeface="Carlito"/>
              </a:rPr>
              <a:t>Stromende </a:t>
            </a:r>
            <a:r>
              <a:rPr sz="1800" spc="-5" dirty="0">
                <a:solidFill>
                  <a:srgbClr val="FFFFFF"/>
                </a:solidFill>
                <a:latin typeface="Carlito"/>
                <a:cs typeface="Carlito"/>
              </a:rPr>
              <a:t>H+ </a:t>
            </a:r>
            <a:r>
              <a:rPr sz="1800" spc="-10" dirty="0">
                <a:solidFill>
                  <a:srgbClr val="FFFFFF"/>
                </a:solidFill>
                <a:latin typeface="Carlito"/>
                <a:cs typeface="Carlito"/>
              </a:rPr>
              <a:t>gradienten  </a:t>
            </a:r>
            <a:r>
              <a:rPr sz="1800" spc="-20" dirty="0">
                <a:solidFill>
                  <a:srgbClr val="FFFFFF"/>
                </a:solidFill>
                <a:latin typeface="Carlito"/>
                <a:cs typeface="Carlito"/>
              </a:rPr>
              <a:t>komen </a:t>
            </a:r>
            <a:r>
              <a:rPr sz="1800" spc="-10" dirty="0">
                <a:solidFill>
                  <a:srgbClr val="FFFFFF"/>
                </a:solidFill>
                <a:latin typeface="Carlito"/>
                <a:cs typeface="Carlito"/>
              </a:rPr>
              <a:t>van nature voor (bron  van </a:t>
            </a:r>
            <a:r>
              <a:rPr sz="1800" spc="-5" dirty="0">
                <a:solidFill>
                  <a:srgbClr val="FFFFFF"/>
                </a:solidFill>
                <a:latin typeface="Carlito"/>
                <a:cs typeface="Carlito"/>
              </a:rPr>
              <a:t>energie </a:t>
            </a:r>
            <a:r>
              <a:rPr sz="1800" spc="-10" dirty="0">
                <a:solidFill>
                  <a:srgbClr val="FFFFFF"/>
                </a:solidFill>
                <a:latin typeface="Carlito"/>
                <a:cs typeface="Carlito"/>
              </a:rPr>
              <a:t>van het </a:t>
            </a:r>
            <a:r>
              <a:rPr sz="1800" dirty="0">
                <a:solidFill>
                  <a:srgbClr val="FFFFFF"/>
                </a:solidFill>
                <a:latin typeface="Carlito"/>
                <a:cs typeface="Carlito"/>
              </a:rPr>
              <a:t>1e</a:t>
            </a:r>
            <a:r>
              <a:rPr sz="1800" spc="25" dirty="0">
                <a:solidFill>
                  <a:srgbClr val="FFFFFF"/>
                </a:solidFill>
                <a:latin typeface="Carlito"/>
                <a:cs typeface="Carlito"/>
              </a:rPr>
              <a:t> </a:t>
            </a:r>
            <a:r>
              <a:rPr sz="1800" spc="-10" dirty="0">
                <a:solidFill>
                  <a:srgbClr val="FFFFFF"/>
                </a:solidFill>
                <a:latin typeface="Carlito"/>
                <a:cs typeface="Carlito"/>
              </a:rPr>
              <a:t>leven)</a:t>
            </a:r>
            <a:endParaRPr sz="1800">
              <a:latin typeface="Carlito"/>
              <a:cs typeface="Carli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4679"/>
          </a:solidFill>
        </p:spPr>
        <p:txBody>
          <a:bodyPr wrap="square" lIns="0" tIns="0" rIns="0" bIns="0" rtlCol="0"/>
          <a:lstStyle/>
          <a:p>
            <a:endParaRPr/>
          </a:p>
        </p:txBody>
      </p:sp>
      <p:sp>
        <p:nvSpPr>
          <p:cNvPr id="3" name="object 3"/>
          <p:cNvSpPr/>
          <p:nvPr/>
        </p:nvSpPr>
        <p:spPr>
          <a:xfrm>
            <a:off x="396240" y="132587"/>
            <a:ext cx="5159502" cy="659282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858509" y="1448561"/>
            <a:ext cx="3987800" cy="359219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Arial"/>
                <a:cs typeface="Arial"/>
              </a:rPr>
              <a:t>Leven loopt op die</a:t>
            </a:r>
            <a:r>
              <a:rPr sz="1800" spc="5" dirty="0">
                <a:solidFill>
                  <a:srgbClr val="FFFFFF"/>
                </a:solidFill>
                <a:latin typeface="Arial"/>
                <a:cs typeface="Arial"/>
              </a:rPr>
              <a:t> </a:t>
            </a:r>
            <a:r>
              <a:rPr sz="1800" spc="-5" dirty="0">
                <a:solidFill>
                  <a:srgbClr val="FFFFFF"/>
                </a:solidFill>
                <a:latin typeface="Arial"/>
                <a:cs typeface="Arial"/>
              </a:rPr>
              <a:t>batterij.</a:t>
            </a:r>
            <a:endParaRPr sz="1800">
              <a:latin typeface="Arial"/>
              <a:cs typeface="Arial"/>
            </a:endParaRPr>
          </a:p>
          <a:p>
            <a:pPr marL="12700">
              <a:lnSpc>
                <a:spcPct val="100000"/>
              </a:lnSpc>
            </a:pPr>
            <a:r>
              <a:rPr sz="1800" spc="-5" dirty="0">
                <a:solidFill>
                  <a:srgbClr val="FFFFFF"/>
                </a:solidFill>
                <a:latin typeface="Arial"/>
                <a:cs typeface="Arial"/>
              </a:rPr>
              <a:t>NB </a:t>
            </a:r>
            <a:r>
              <a:rPr sz="1800" dirty="0">
                <a:solidFill>
                  <a:srgbClr val="FFFFFF"/>
                </a:solidFill>
                <a:latin typeface="Arial"/>
                <a:cs typeface="Arial"/>
              </a:rPr>
              <a:t>Mineralen </a:t>
            </a:r>
            <a:r>
              <a:rPr sz="1800" spc="-5" dirty="0">
                <a:solidFill>
                  <a:srgbClr val="FFFFFF"/>
                </a:solidFill>
                <a:latin typeface="Arial"/>
                <a:cs typeface="Arial"/>
              </a:rPr>
              <a:t>zijn ook</a:t>
            </a:r>
            <a:r>
              <a:rPr sz="1800" spc="-25" dirty="0">
                <a:solidFill>
                  <a:srgbClr val="FFFFFF"/>
                </a:solidFill>
                <a:latin typeface="Arial"/>
                <a:cs typeface="Arial"/>
              </a:rPr>
              <a:t> </a:t>
            </a:r>
            <a:r>
              <a:rPr sz="1800" dirty="0">
                <a:solidFill>
                  <a:srgbClr val="FFFF00"/>
                </a:solidFill>
                <a:latin typeface="Arial"/>
                <a:cs typeface="Arial"/>
              </a:rPr>
              <a:t>catalysten</a:t>
            </a:r>
            <a:endParaRPr sz="1800">
              <a:latin typeface="Arial"/>
              <a:cs typeface="Arial"/>
            </a:endParaRPr>
          </a:p>
          <a:p>
            <a:pPr>
              <a:lnSpc>
                <a:spcPct val="100000"/>
              </a:lnSpc>
              <a:spcBef>
                <a:spcPts val="30"/>
              </a:spcBef>
            </a:pPr>
            <a:endParaRPr sz="1850">
              <a:latin typeface="Arial"/>
              <a:cs typeface="Arial"/>
            </a:endParaRPr>
          </a:p>
          <a:p>
            <a:pPr marL="12700" marR="5080">
              <a:lnSpc>
                <a:spcPct val="100000"/>
              </a:lnSpc>
            </a:pPr>
            <a:r>
              <a:rPr sz="1800" spc="-5" dirty="0">
                <a:solidFill>
                  <a:srgbClr val="FFFFFF"/>
                </a:solidFill>
                <a:latin typeface="Arial"/>
                <a:cs typeface="Arial"/>
              </a:rPr>
              <a:t>“Deep sea </a:t>
            </a:r>
            <a:r>
              <a:rPr sz="1800" spc="-25" dirty="0">
                <a:solidFill>
                  <a:srgbClr val="FFFFFF"/>
                </a:solidFill>
                <a:latin typeface="Arial"/>
                <a:cs typeface="Arial"/>
              </a:rPr>
              <a:t>Vents </a:t>
            </a:r>
            <a:r>
              <a:rPr sz="1800" dirty="0">
                <a:solidFill>
                  <a:srgbClr val="FFFFFF"/>
                </a:solidFill>
                <a:latin typeface="Arial"/>
                <a:cs typeface="Arial"/>
              </a:rPr>
              <a:t>“ zijn </a:t>
            </a:r>
            <a:r>
              <a:rPr sz="1800" spc="-5" dirty="0">
                <a:solidFill>
                  <a:srgbClr val="FFFFFF"/>
                </a:solidFill>
                <a:latin typeface="Arial"/>
                <a:cs typeface="Arial"/>
              </a:rPr>
              <a:t>lokale </a:t>
            </a:r>
            <a:r>
              <a:rPr sz="1800" dirty="0">
                <a:solidFill>
                  <a:srgbClr val="FFFFFF"/>
                </a:solidFill>
                <a:latin typeface="Arial"/>
                <a:cs typeface="Arial"/>
              </a:rPr>
              <a:t>concen-  traties </a:t>
            </a:r>
            <a:r>
              <a:rPr sz="1800" spc="-5" dirty="0">
                <a:solidFill>
                  <a:srgbClr val="FFFFFF"/>
                </a:solidFill>
                <a:latin typeface="Arial"/>
                <a:cs typeface="Arial"/>
              </a:rPr>
              <a:t>van mineralen, </a:t>
            </a:r>
            <a:r>
              <a:rPr sz="1800" dirty="0">
                <a:solidFill>
                  <a:srgbClr val="FFFFFF"/>
                </a:solidFill>
                <a:latin typeface="Arial"/>
                <a:cs typeface="Arial"/>
              </a:rPr>
              <a:t>met </a:t>
            </a:r>
            <a:r>
              <a:rPr sz="1800" spc="-5" dirty="0">
                <a:solidFill>
                  <a:srgbClr val="FFFFFF"/>
                </a:solidFill>
                <a:latin typeface="Arial"/>
                <a:cs typeface="Arial"/>
              </a:rPr>
              <a:t>kleine holtes  die materiaal kunnen vasthouden waar  vrije energie beschikbaar is </a:t>
            </a:r>
            <a:r>
              <a:rPr sz="1800" dirty="0">
                <a:solidFill>
                  <a:srgbClr val="FFFFFF"/>
                </a:solidFill>
                <a:latin typeface="Arial"/>
                <a:cs typeface="Arial"/>
              </a:rPr>
              <a:t>(H+ </a:t>
            </a:r>
            <a:r>
              <a:rPr sz="1800" spc="-5" dirty="0">
                <a:solidFill>
                  <a:srgbClr val="FFFFFF"/>
                </a:solidFill>
                <a:latin typeface="Arial"/>
                <a:cs typeface="Arial"/>
              </a:rPr>
              <a:t>en  andere</a:t>
            </a:r>
            <a:r>
              <a:rPr sz="1800" spc="-15" dirty="0">
                <a:solidFill>
                  <a:srgbClr val="FFFFFF"/>
                </a:solidFill>
                <a:latin typeface="Arial"/>
                <a:cs typeface="Arial"/>
              </a:rPr>
              <a:t> </a:t>
            </a:r>
            <a:r>
              <a:rPr sz="1800" dirty="0">
                <a:solidFill>
                  <a:srgbClr val="FFFFFF"/>
                </a:solidFill>
                <a:latin typeface="Arial"/>
                <a:cs typeface="Arial"/>
              </a:rPr>
              <a:t>gradienten)</a:t>
            </a:r>
            <a:endParaRPr sz="1800">
              <a:latin typeface="Arial"/>
              <a:cs typeface="Arial"/>
            </a:endParaRPr>
          </a:p>
          <a:p>
            <a:pPr>
              <a:lnSpc>
                <a:spcPct val="100000"/>
              </a:lnSpc>
              <a:spcBef>
                <a:spcPts val="35"/>
              </a:spcBef>
            </a:pPr>
            <a:endParaRPr sz="1850">
              <a:latin typeface="Arial"/>
              <a:cs typeface="Arial"/>
            </a:endParaRPr>
          </a:p>
          <a:p>
            <a:pPr marL="12700">
              <a:lnSpc>
                <a:spcPct val="100000"/>
              </a:lnSpc>
            </a:pPr>
            <a:r>
              <a:rPr sz="1800" spc="-5" dirty="0">
                <a:solidFill>
                  <a:srgbClr val="FFFF00"/>
                </a:solidFill>
                <a:latin typeface="Arial"/>
                <a:cs typeface="Arial"/>
              </a:rPr>
              <a:t>Life is </a:t>
            </a:r>
            <a:r>
              <a:rPr sz="1800" dirty="0">
                <a:solidFill>
                  <a:srgbClr val="FFFF00"/>
                </a:solidFill>
                <a:latin typeface="Arial"/>
                <a:cs typeface="Arial"/>
              </a:rPr>
              <a:t>the </a:t>
            </a:r>
            <a:r>
              <a:rPr sz="1800" spc="-5" dirty="0">
                <a:solidFill>
                  <a:srgbClr val="FFFF00"/>
                </a:solidFill>
                <a:latin typeface="Arial"/>
                <a:cs typeface="Arial"/>
              </a:rPr>
              <a:t>flow </a:t>
            </a:r>
            <a:r>
              <a:rPr sz="1800" dirty="0">
                <a:solidFill>
                  <a:srgbClr val="FFFF00"/>
                </a:solidFill>
                <a:latin typeface="Arial"/>
                <a:cs typeface="Arial"/>
              </a:rPr>
              <a:t>of</a:t>
            </a:r>
            <a:r>
              <a:rPr sz="1800" spc="-5" dirty="0">
                <a:solidFill>
                  <a:srgbClr val="FFFF00"/>
                </a:solidFill>
                <a:latin typeface="Arial"/>
                <a:cs typeface="Arial"/>
              </a:rPr>
              <a:t> charge</a:t>
            </a:r>
            <a:endParaRPr sz="1800">
              <a:latin typeface="Arial"/>
              <a:cs typeface="Arial"/>
            </a:endParaRPr>
          </a:p>
          <a:p>
            <a:pPr marL="12700">
              <a:lnSpc>
                <a:spcPct val="100000"/>
              </a:lnSpc>
            </a:pPr>
            <a:r>
              <a:rPr sz="1800" dirty="0">
                <a:solidFill>
                  <a:srgbClr val="FFFF00"/>
                </a:solidFill>
                <a:latin typeface="Arial"/>
                <a:cs typeface="Arial"/>
              </a:rPr>
              <a:t>=&gt; </a:t>
            </a:r>
            <a:r>
              <a:rPr sz="1800" spc="-5" dirty="0">
                <a:solidFill>
                  <a:srgbClr val="FFFF00"/>
                </a:solidFill>
                <a:latin typeface="Arial"/>
                <a:cs typeface="Arial"/>
              </a:rPr>
              <a:t>concept: vrije</a:t>
            </a:r>
            <a:r>
              <a:rPr sz="1800" spc="-20" dirty="0">
                <a:solidFill>
                  <a:srgbClr val="FFFF00"/>
                </a:solidFill>
                <a:latin typeface="Arial"/>
                <a:cs typeface="Arial"/>
              </a:rPr>
              <a:t> </a:t>
            </a:r>
            <a:r>
              <a:rPr sz="1800" spc="-5" dirty="0">
                <a:solidFill>
                  <a:srgbClr val="FFFF00"/>
                </a:solidFill>
                <a:latin typeface="Arial"/>
                <a:cs typeface="Arial"/>
              </a:rPr>
              <a:t>energie</a:t>
            </a:r>
            <a:endParaRPr sz="1800">
              <a:latin typeface="Arial"/>
              <a:cs typeface="Arial"/>
            </a:endParaRPr>
          </a:p>
          <a:p>
            <a:pPr>
              <a:lnSpc>
                <a:spcPct val="100000"/>
              </a:lnSpc>
              <a:spcBef>
                <a:spcPts val="35"/>
              </a:spcBef>
            </a:pPr>
            <a:endParaRPr sz="1850">
              <a:latin typeface="Arial"/>
              <a:cs typeface="Arial"/>
            </a:endParaRPr>
          </a:p>
          <a:p>
            <a:pPr marL="12700">
              <a:lnSpc>
                <a:spcPct val="100000"/>
              </a:lnSpc>
            </a:pPr>
            <a:r>
              <a:rPr sz="1800" spc="-5" dirty="0">
                <a:solidFill>
                  <a:srgbClr val="FFFFFF"/>
                </a:solidFill>
                <a:latin typeface="Arial"/>
                <a:cs typeface="Arial"/>
              </a:rPr>
              <a:t>Batterij</a:t>
            </a:r>
            <a:endParaRPr sz="1800">
              <a:latin typeface="Arial"/>
              <a:cs typeface="Arial"/>
            </a:endParaRPr>
          </a:p>
        </p:txBody>
      </p:sp>
      <p:sp>
        <p:nvSpPr>
          <p:cNvPr id="5" name="object 5"/>
          <p:cNvSpPr/>
          <p:nvPr/>
        </p:nvSpPr>
        <p:spPr>
          <a:xfrm>
            <a:off x="6870954" y="4781550"/>
            <a:ext cx="2580894" cy="194386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214609" y="491490"/>
            <a:ext cx="1421129" cy="1265681"/>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5817108" y="261874"/>
            <a:ext cx="2317750" cy="452755"/>
          </a:xfrm>
          <a:prstGeom prst="rect">
            <a:avLst/>
          </a:prstGeom>
        </p:spPr>
        <p:txBody>
          <a:bodyPr vert="horz" wrap="square" lIns="0" tIns="12700" rIns="0" bIns="0" rtlCol="0">
            <a:spAutoFit/>
          </a:bodyPr>
          <a:lstStyle/>
          <a:p>
            <a:pPr marL="12700">
              <a:lnSpc>
                <a:spcPct val="100000"/>
              </a:lnSpc>
              <a:spcBef>
                <a:spcPts val="100"/>
              </a:spcBef>
            </a:pPr>
            <a:r>
              <a:rPr sz="2800" spc="-10" dirty="0">
                <a:solidFill>
                  <a:srgbClr val="FFFFFF"/>
                </a:solidFill>
                <a:latin typeface="Carlito"/>
                <a:cs typeface="Carlito"/>
              </a:rPr>
              <a:t>Aarde </a:t>
            </a:r>
            <a:r>
              <a:rPr sz="2800" spc="-5" dirty="0">
                <a:solidFill>
                  <a:srgbClr val="FFFFFF"/>
                </a:solidFill>
                <a:latin typeface="Carlito"/>
                <a:cs typeface="Carlito"/>
              </a:rPr>
              <a:t>is</a:t>
            </a:r>
            <a:r>
              <a:rPr sz="2800" spc="-65" dirty="0">
                <a:solidFill>
                  <a:srgbClr val="FFFFFF"/>
                </a:solidFill>
                <a:latin typeface="Carlito"/>
                <a:cs typeface="Carlito"/>
              </a:rPr>
              <a:t> </a:t>
            </a:r>
            <a:r>
              <a:rPr sz="2800" spc="-15" dirty="0">
                <a:solidFill>
                  <a:srgbClr val="FFFFFF"/>
                </a:solidFill>
                <a:latin typeface="Carlito"/>
                <a:cs typeface="Carlito"/>
              </a:rPr>
              <a:t>batterij</a:t>
            </a:r>
            <a:endParaRPr sz="2800">
              <a:latin typeface="Carlito"/>
              <a:cs typeface="Carli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4679"/>
          </a:solidFill>
        </p:spPr>
        <p:txBody>
          <a:bodyPr wrap="square" lIns="0" tIns="0" rIns="0" bIns="0" rtlCol="0"/>
          <a:lstStyle/>
          <a:p>
            <a:endParaRPr/>
          </a:p>
        </p:txBody>
      </p:sp>
      <p:sp>
        <p:nvSpPr>
          <p:cNvPr id="3" name="object 3"/>
          <p:cNvSpPr txBox="1"/>
          <p:nvPr/>
        </p:nvSpPr>
        <p:spPr>
          <a:xfrm>
            <a:off x="942594" y="5598414"/>
            <a:ext cx="5832475" cy="369570"/>
          </a:xfrm>
          <a:prstGeom prst="rect">
            <a:avLst/>
          </a:prstGeom>
          <a:solidFill>
            <a:srgbClr val="FFFFFF"/>
          </a:solidFill>
        </p:spPr>
        <p:txBody>
          <a:bodyPr vert="horz" wrap="square" lIns="0" tIns="40005" rIns="0" bIns="0" rtlCol="0">
            <a:spAutoFit/>
          </a:bodyPr>
          <a:lstStyle/>
          <a:p>
            <a:pPr marL="90805">
              <a:lnSpc>
                <a:spcPct val="100000"/>
              </a:lnSpc>
              <a:spcBef>
                <a:spcPts val="315"/>
              </a:spcBef>
            </a:pPr>
            <a:r>
              <a:rPr sz="1800" u="sng" spc="-5" dirty="0">
                <a:solidFill>
                  <a:srgbClr val="0462C1"/>
                </a:solidFill>
                <a:uFill>
                  <a:solidFill>
                    <a:srgbClr val="0462C1"/>
                  </a:solidFill>
                </a:uFill>
                <a:latin typeface="Arial"/>
                <a:cs typeface="Arial"/>
                <a:hlinkClick r:id="rId2"/>
              </a:rPr>
              <a:t>https://www.youtube.com/watch?v=rTR6gGDWcJk</a:t>
            </a:r>
            <a:endParaRPr sz="1800">
              <a:latin typeface="Arial"/>
              <a:cs typeface="Arial"/>
            </a:endParaRPr>
          </a:p>
        </p:txBody>
      </p:sp>
      <p:sp>
        <p:nvSpPr>
          <p:cNvPr id="4" name="object 4"/>
          <p:cNvSpPr txBox="1">
            <a:spLocks noGrp="1"/>
          </p:cNvSpPr>
          <p:nvPr>
            <p:ph type="title"/>
          </p:nvPr>
        </p:nvSpPr>
        <p:spPr>
          <a:xfrm>
            <a:off x="1630679" y="482345"/>
            <a:ext cx="1925320"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Origin of</a:t>
            </a:r>
            <a:r>
              <a:rPr sz="2800" spc="-80" dirty="0">
                <a:solidFill>
                  <a:srgbClr val="FFFFFF"/>
                </a:solidFill>
              </a:rPr>
              <a:t> </a:t>
            </a:r>
            <a:r>
              <a:rPr sz="2800" dirty="0">
                <a:solidFill>
                  <a:srgbClr val="FFFFFF"/>
                </a:solidFill>
              </a:rPr>
              <a:t>life</a:t>
            </a:r>
            <a:endParaRPr sz="2800"/>
          </a:p>
        </p:txBody>
      </p:sp>
      <p:sp>
        <p:nvSpPr>
          <p:cNvPr id="5" name="object 5"/>
          <p:cNvSpPr txBox="1"/>
          <p:nvPr/>
        </p:nvSpPr>
        <p:spPr>
          <a:xfrm>
            <a:off x="838453" y="1440434"/>
            <a:ext cx="4344670" cy="3075201"/>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FFFFFF"/>
                </a:solidFill>
                <a:latin typeface="Arial"/>
                <a:cs typeface="Arial"/>
              </a:rPr>
              <a:t>Alkaline </a:t>
            </a:r>
            <a:r>
              <a:rPr sz="1800" dirty="0">
                <a:solidFill>
                  <a:srgbClr val="FFFFFF"/>
                </a:solidFill>
                <a:latin typeface="Arial"/>
                <a:cs typeface="Arial"/>
              </a:rPr>
              <a:t>vents </a:t>
            </a:r>
            <a:r>
              <a:rPr sz="1800" spc="-5" dirty="0">
                <a:solidFill>
                  <a:srgbClr val="FFFFFF"/>
                </a:solidFill>
                <a:latin typeface="Arial"/>
                <a:cs typeface="Arial"/>
              </a:rPr>
              <a:t>and the Origin </a:t>
            </a:r>
            <a:r>
              <a:rPr sz="1800" dirty="0">
                <a:solidFill>
                  <a:srgbClr val="FFFFFF"/>
                </a:solidFill>
                <a:latin typeface="Arial"/>
                <a:cs typeface="Arial"/>
              </a:rPr>
              <a:t>of </a:t>
            </a:r>
            <a:r>
              <a:rPr sz="1800" spc="-5" dirty="0">
                <a:solidFill>
                  <a:srgbClr val="FFFFFF"/>
                </a:solidFill>
                <a:latin typeface="Arial"/>
                <a:cs typeface="Arial"/>
              </a:rPr>
              <a:t>Membrane  Bioenergetics</a:t>
            </a:r>
            <a:endParaRPr sz="1800" dirty="0">
              <a:latin typeface="Arial"/>
              <a:cs typeface="Arial"/>
            </a:endParaRPr>
          </a:p>
          <a:p>
            <a:pPr>
              <a:lnSpc>
                <a:spcPct val="100000"/>
              </a:lnSpc>
              <a:spcBef>
                <a:spcPts val="30"/>
              </a:spcBef>
            </a:pPr>
            <a:endParaRPr sz="1850" dirty="0">
              <a:latin typeface="Arial"/>
              <a:cs typeface="Arial"/>
            </a:endParaRPr>
          </a:p>
          <a:p>
            <a:pPr marL="12700" marR="170180">
              <a:lnSpc>
                <a:spcPct val="100000"/>
              </a:lnSpc>
            </a:pPr>
            <a:r>
              <a:rPr sz="1800" spc="-5" dirty="0">
                <a:solidFill>
                  <a:srgbClr val="FFFFFF"/>
                </a:solidFill>
                <a:latin typeface="Arial"/>
                <a:cs typeface="Arial"/>
              </a:rPr>
              <a:t>Evolutie al </a:t>
            </a:r>
            <a:r>
              <a:rPr sz="1800" dirty="0">
                <a:solidFill>
                  <a:srgbClr val="FFFFFF"/>
                </a:solidFill>
                <a:latin typeface="Arial"/>
                <a:cs typeface="Arial"/>
              </a:rPr>
              <a:t>voor feitelijk “leven” </a:t>
            </a:r>
            <a:r>
              <a:rPr sz="1800" spc="-5" dirty="0">
                <a:solidFill>
                  <a:srgbClr val="FFFFFF"/>
                </a:solidFill>
                <a:latin typeface="Arial"/>
                <a:cs typeface="Arial"/>
              </a:rPr>
              <a:t>bestond:  Molecular </a:t>
            </a:r>
            <a:r>
              <a:rPr sz="1800" dirty="0">
                <a:solidFill>
                  <a:srgbClr val="FFFFFF"/>
                </a:solidFill>
                <a:latin typeface="Arial"/>
                <a:cs typeface="Arial"/>
              </a:rPr>
              <a:t>Evolution </a:t>
            </a:r>
            <a:r>
              <a:rPr sz="1800" spc="-5" dirty="0">
                <a:solidFill>
                  <a:srgbClr val="FFFFFF"/>
                </a:solidFill>
                <a:latin typeface="Arial"/>
                <a:cs typeface="Arial"/>
              </a:rPr>
              <a:t>(abiotische</a:t>
            </a:r>
            <a:r>
              <a:rPr sz="1800" spc="15" dirty="0">
                <a:solidFill>
                  <a:srgbClr val="FFFFFF"/>
                </a:solidFill>
                <a:latin typeface="Arial"/>
                <a:cs typeface="Arial"/>
              </a:rPr>
              <a:t> </a:t>
            </a:r>
            <a:r>
              <a:rPr sz="1800" spc="-5" dirty="0">
                <a:solidFill>
                  <a:srgbClr val="FFFFFF"/>
                </a:solidFill>
                <a:latin typeface="Arial"/>
                <a:cs typeface="Arial"/>
              </a:rPr>
              <a:t>evolutie),</a:t>
            </a:r>
            <a:endParaRPr sz="1800" dirty="0">
              <a:latin typeface="Arial"/>
              <a:cs typeface="Arial"/>
            </a:endParaRPr>
          </a:p>
          <a:p>
            <a:pPr>
              <a:lnSpc>
                <a:spcPct val="100000"/>
              </a:lnSpc>
              <a:spcBef>
                <a:spcPts val="35"/>
              </a:spcBef>
            </a:pPr>
            <a:endParaRPr sz="1850" dirty="0">
              <a:latin typeface="Arial"/>
              <a:cs typeface="Arial"/>
            </a:endParaRPr>
          </a:p>
          <a:p>
            <a:pPr marL="12700">
              <a:lnSpc>
                <a:spcPct val="100000"/>
              </a:lnSpc>
            </a:pPr>
            <a:r>
              <a:rPr sz="1800" spc="-5" dirty="0">
                <a:solidFill>
                  <a:srgbClr val="FFFFFF"/>
                </a:solidFill>
                <a:latin typeface="Arial"/>
                <a:cs typeface="Arial"/>
              </a:rPr>
              <a:t>Nick Lane:</a:t>
            </a:r>
            <a:endParaRPr sz="1800" dirty="0">
              <a:latin typeface="Arial"/>
              <a:cs typeface="Arial"/>
            </a:endParaRPr>
          </a:p>
          <a:p>
            <a:pPr>
              <a:lnSpc>
                <a:spcPct val="100000"/>
              </a:lnSpc>
              <a:spcBef>
                <a:spcPts val="35"/>
              </a:spcBef>
            </a:pPr>
            <a:endParaRPr sz="1850" dirty="0">
              <a:latin typeface="Arial"/>
              <a:cs typeface="Arial"/>
            </a:endParaRPr>
          </a:p>
          <a:p>
            <a:pPr marL="12700">
              <a:lnSpc>
                <a:spcPct val="100000"/>
              </a:lnSpc>
            </a:pPr>
            <a:r>
              <a:rPr sz="1800" b="1" i="1" dirty="0">
                <a:solidFill>
                  <a:srgbClr val="FFFF00"/>
                </a:solidFill>
                <a:latin typeface="Arial"/>
                <a:cs typeface="Arial"/>
              </a:rPr>
              <a:t>The vital</a:t>
            </a:r>
            <a:r>
              <a:rPr sz="1800" b="1" i="1" spc="-5" dirty="0">
                <a:solidFill>
                  <a:srgbClr val="FFFF00"/>
                </a:solidFill>
                <a:latin typeface="Arial"/>
                <a:cs typeface="Arial"/>
              </a:rPr>
              <a:t> Question</a:t>
            </a:r>
            <a:endParaRPr sz="1800" dirty="0">
              <a:latin typeface="Arial"/>
              <a:cs typeface="Arial"/>
            </a:endParaRPr>
          </a:p>
          <a:p>
            <a:pPr>
              <a:lnSpc>
                <a:spcPct val="100000"/>
              </a:lnSpc>
              <a:spcBef>
                <a:spcPts val="5"/>
              </a:spcBef>
            </a:pPr>
            <a:endParaRPr sz="1750" dirty="0">
              <a:latin typeface="Arial"/>
              <a:cs typeface="Arial"/>
            </a:endParaRPr>
          </a:p>
          <a:p>
            <a:pPr marL="12700">
              <a:lnSpc>
                <a:spcPct val="100000"/>
              </a:lnSpc>
            </a:pPr>
            <a:r>
              <a:rPr sz="1800" b="1" i="1" dirty="0">
                <a:solidFill>
                  <a:srgbClr val="FFFF00"/>
                </a:solidFill>
                <a:latin typeface="Arial"/>
                <a:cs typeface="Arial"/>
              </a:rPr>
              <a:t>Oxygen: </a:t>
            </a:r>
            <a:r>
              <a:rPr sz="1800" b="1" i="1" spc="-5" dirty="0">
                <a:solidFill>
                  <a:srgbClr val="FFFF00"/>
                </a:solidFill>
                <a:latin typeface="Arial"/>
                <a:cs typeface="Arial"/>
              </a:rPr>
              <a:t>The </a:t>
            </a:r>
            <a:r>
              <a:rPr sz="1800" b="1" i="1" dirty="0">
                <a:solidFill>
                  <a:srgbClr val="FFFF00"/>
                </a:solidFill>
                <a:latin typeface="Arial"/>
                <a:cs typeface="Arial"/>
              </a:rPr>
              <a:t>molecule of</a:t>
            </a:r>
            <a:r>
              <a:rPr sz="1800" b="1" i="1" spc="-15" dirty="0">
                <a:solidFill>
                  <a:srgbClr val="FFFF00"/>
                </a:solidFill>
                <a:latin typeface="Arial"/>
                <a:cs typeface="Arial"/>
              </a:rPr>
              <a:t> </a:t>
            </a:r>
            <a:r>
              <a:rPr sz="1800" b="1" i="1" dirty="0">
                <a:solidFill>
                  <a:srgbClr val="FFFF00"/>
                </a:solidFill>
                <a:latin typeface="Arial"/>
                <a:cs typeface="Arial"/>
              </a:rPr>
              <a:t>life</a:t>
            </a:r>
            <a:endParaRPr sz="1800" dirty="0">
              <a:latin typeface="Arial"/>
              <a:cs typeface="Arial"/>
            </a:endParaRPr>
          </a:p>
        </p:txBody>
      </p:sp>
      <p:sp>
        <p:nvSpPr>
          <p:cNvPr id="6" name="object 6"/>
          <p:cNvSpPr/>
          <p:nvPr/>
        </p:nvSpPr>
        <p:spPr>
          <a:xfrm>
            <a:off x="6607302" y="936497"/>
            <a:ext cx="2866644" cy="439369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0B6A7-46AF-89E8-78E6-E23DD937573F}"/>
              </a:ext>
            </a:extLst>
          </p:cNvPr>
          <p:cNvSpPr>
            <a:spLocks noGrp="1"/>
          </p:cNvSpPr>
          <p:nvPr>
            <p:ph type="title"/>
          </p:nvPr>
        </p:nvSpPr>
        <p:spPr/>
        <p:txBody>
          <a:bodyPr/>
          <a:lstStyle/>
          <a:p>
            <a:r>
              <a:rPr lang="nl-NL" dirty="0"/>
              <a:t>Life is </a:t>
            </a:r>
            <a:r>
              <a:rPr lang="nl-NL" dirty="0" err="1"/>
              <a:t>older</a:t>
            </a:r>
            <a:r>
              <a:rPr lang="nl-NL" dirty="0"/>
              <a:t> </a:t>
            </a:r>
            <a:r>
              <a:rPr lang="nl-NL" dirty="0" err="1"/>
              <a:t>than</a:t>
            </a:r>
            <a:r>
              <a:rPr lang="nl-NL" dirty="0"/>
              <a:t> </a:t>
            </a:r>
            <a:r>
              <a:rPr lang="nl-NL" dirty="0" err="1"/>
              <a:t>the</a:t>
            </a:r>
            <a:r>
              <a:rPr lang="nl-NL" dirty="0"/>
              <a:t> </a:t>
            </a:r>
            <a:r>
              <a:rPr lang="nl-NL" dirty="0" err="1"/>
              <a:t>rocks</a:t>
            </a:r>
            <a:endParaRPr lang="nl-NL" dirty="0"/>
          </a:p>
        </p:txBody>
      </p:sp>
      <p:sp>
        <p:nvSpPr>
          <p:cNvPr id="3" name="Tijdelijke aanduiding voor inhoud 2">
            <a:extLst>
              <a:ext uri="{FF2B5EF4-FFF2-40B4-BE49-F238E27FC236}">
                <a16:creationId xmlns:a16="http://schemas.microsoft.com/office/drawing/2014/main" id="{61BFB2DC-D7EC-0173-DCBC-99CAC8691BE2}"/>
              </a:ext>
            </a:extLst>
          </p:cNvPr>
          <p:cNvSpPr>
            <a:spLocks noGrp="1"/>
          </p:cNvSpPr>
          <p:nvPr>
            <p:ph idx="1"/>
          </p:nvPr>
        </p:nvSpPr>
        <p:spPr>
          <a:xfrm>
            <a:off x="703976" y="1943071"/>
            <a:ext cx="2844567" cy="4351338"/>
          </a:xfrm>
        </p:spPr>
        <p:txBody>
          <a:bodyPr>
            <a:normAutofit/>
          </a:bodyPr>
          <a:lstStyle/>
          <a:p>
            <a:r>
              <a:rPr lang="nl-NL" sz="1800" dirty="0">
                <a:solidFill>
                  <a:schemeClr val="bg1"/>
                </a:solidFill>
                <a:hlinkClick r:id="rId2">
                  <a:extLst>
                    <a:ext uri="{A12FA001-AC4F-418D-AE19-62706E023703}">
                      <ahyp:hlinkClr xmlns:ahyp="http://schemas.microsoft.com/office/drawing/2018/hyperlinkcolor" val="tx"/>
                    </a:ext>
                  </a:extLst>
                </a:hlinkClick>
              </a:rPr>
              <a:t>https://youtu.be/-Gq-5qNekdo</a:t>
            </a:r>
            <a:endParaRPr lang="nl-NL" sz="1800" dirty="0">
              <a:solidFill>
                <a:schemeClr val="bg1"/>
              </a:solidFill>
            </a:endParaRPr>
          </a:p>
          <a:p>
            <a:endParaRPr lang="nl-NL" sz="1800" dirty="0">
              <a:solidFill>
                <a:schemeClr val="bg1"/>
              </a:solidFill>
            </a:endParaRPr>
          </a:p>
          <a:p>
            <a:r>
              <a:rPr lang="nl-NL" sz="1800" dirty="0">
                <a:solidFill>
                  <a:schemeClr val="bg1"/>
                </a:solidFill>
              </a:rPr>
              <a:t>De schapen (en mijn dochter) zijn de echt oude voorwerpen!</a:t>
            </a:r>
          </a:p>
        </p:txBody>
      </p:sp>
      <p:pic>
        <p:nvPicPr>
          <p:cNvPr id="6" name="Afbeelding 5">
            <a:extLst>
              <a:ext uri="{FF2B5EF4-FFF2-40B4-BE49-F238E27FC236}">
                <a16:creationId xmlns:a16="http://schemas.microsoft.com/office/drawing/2014/main" id="{5A170C27-2E39-BE7C-4959-E3AD9CAA2823}"/>
              </a:ext>
            </a:extLst>
          </p:cNvPr>
          <p:cNvPicPr>
            <a:picLocks noChangeAspect="1"/>
          </p:cNvPicPr>
          <p:nvPr/>
        </p:nvPicPr>
        <p:blipFill>
          <a:blip r:embed="rId3"/>
          <a:stretch>
            <a:fillRect/>
          </a:stretch>
        </p:blipFill>
        <p:spPr>
          <a:xfrm>
            <a:off x="5334579" y="1780031"/>
            <a:ext cx="6277797" cy="4712844"/>
          </a:xfrm>
          <a:prstGeom prst="rect">
            <a:avLst/>
          </a:prstGeom>
        </p:spPr>
      </p:pic>
    </p:spTree>
    <p:extLst>
      <p:ext uri="{BB962C8B-B14F-4D97-AF65-F5344CB8AC3E}">
        <p14:creationId xmlns:p14="http://schemas.microsoft.com/office/powerpoint/2010/main" val="1158093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30935"/>
            <a:ext cx="2075180" cy="695960"/>
          </a:xfrm>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rPr>
              <a:t>Zuurstof</a:t>
            </a:r>
          </a:p>
        </p:txBody>
      </p:sp>
      <p:sp>
        <p:nvSpPr>
          <p:cNvPr id="3" name="object 3"/>
          <p:cNvSpPr txBox="1"/>
          <p:nvPr/>
        </p:nvSpPr>
        <p:spPr>
          <a:xfrm>
            <a:off x="916939" y="1569465"/>
            <a:ext cx="7837170" cy="4937125"/>
          </a:xfrm>
          <a:prstGeom prst="rect">
            <a:avLst/>
          </a:prstGeom>
        </p:spPr>
        <p:txBody>
          <a:bodyPr vert="horz" wrap="square" lIns="0" tIns="12700" rIns="0" bIns="0" rtlCol="0">
            <a:spAutoFit/>
          </a:bodyPr>
          <a:lstStyle/>
          <a:p>
            <a:pPr marL="241300" indent="-228600">
              <a:lnSpc>
                <a:spcPct val="100000"/>
              </a:lnSpc>
              <a:spcBef>
                <a:spcPts val="100"/>
              </a:spcBef>
              <a:buChar char="•"/>
              <a:tabLst>
                <a:tab pos="240665" algn="l"/>
                <a:tab pos="241300" algn="l"/>
              </a:tabLst>
            </a:pPr>
            <a:r>
              <a:rPr sz="1800" dirty="0">
                <a:solidFill>
                  <a:srgbClr val="FFFFFF"/>
                </a:solidFill>
                <a:latin typeface="Arial"/>
                <a:cs typeface="Arial"/>
              </a:rPr>
              <a:t>Zuurstof </a:t>
            </a:r>
            <a:r>
              <a:rPr sz="1800" spc="-5" dirty="0">
                <a:solidFill>
                  <a:srgbClr val="FFFFFF"/>
                </a:solidFill>
                <a:latin typeface="Arial"/>
                <a:cs typeface="Arial"/>
              </a:rPr>
              <a:t>wil heel graag elektronen opnemen (</a:t>
            </a:r>
            <a:r>
              <a:rPr sz="1800" spc="-5" dirty="0">
                <a:solidFill>
                  <a:srgbClr val="FFFF00"/>
                </a:solidFill>
                <a:latin typeface="Arial"/>
                <a:cs typeface="Arial"/>
              </a:rPr>
              <a:t>hoge</a:t>
            </a:r>
            <a:r>
              <a:rPr sz="1800" spc="-10" dirty="0">
                <a:solidFill>
                  <a:srgbClr val="FFFF00"/>
                </a:solidFill>
                <a:latin typeface="Arial"/>
                <a:cs typeface="Arial"/>
              </a:rPr>
              <a:t> </a:t>
            </a:r>
            <a:r>
              <a:rPr sz="1800" dirty="0">
                <a:solidFill>
                  <a:srgbClr val="FFFF00"/>
                </a:solidFill>
                <a:latin typeface="Arial"/>
                <a:cs typeface="Arial"/>
              </a:rPr>
              <a:t>electronegativiteit</a:t>
            </a:r>
            <a:r>
              <a:rPr sz="1800" dirty="0">
                <a:solidFill>
                  <a:srgbClr val="FFFFFF"/>
                </a:solidFill>
                <a:latin typeface="Arial"/>
                <a:cs typeface="Arial"/>
              </a:rPr>
              <a:t>)</a:t>
            </a:r>
            <a:endParaRPr sz="1800">
              <a:latin typeface="Arial"/>
              <a:cs typeface="Arial"/>
            </a:endParaRPr>
          </a:p>
          <a:p>
            <a:pPr marL="12700" marR="296545">
              <a:lnSpc>
                <a:spcPct val="120000"/>
              </a:lnSpc>
              <a:spcBef>
                <a:spcPts val="1000"/>
              </a:spcBef>
            </a:pPr>
            <a:r>
              <a:rPr sz="1800" spc="-5" dirty="0">
                <a:solidFill>
                  <a:srgbClr val="FFFFFF"/>
                </a:solidFill>
                <a:latin typeface="Arial"/>
                <a:cs typeface="Arial"/>
              </a:rPr>
              <a:t>=&gt; ideaal om via (NAD)H </a:t>
            </a:r>
            <a:r>
              <a:rPr sz="1800" dirty="0">
                <a:solidFill>
                  <a:srgbClr val="FFFFFF"/>
                </a:solidFill>
                <a:latin typeface="Arial"/>
                <a:cs typeface="Arial"/>
              </a:rPr>
              <a:t>elektronen </a:t>
            </a:r>
            <a:r>
              <a:rPr sz="1800" spc="-5" dirty="0">
                <a:solidFill>
                  <a:srgbClr val="FFFFFF"/>
                </a:solidFill>
                <a:latin typeface="Arial"/>
                <a:cs typeface="Arial"/>
              </a:rPr>
              <a:t>op te nemen vanwege een zeer groot  verschil in</a:t>
            </a:r>
            <a:r>
              <a:rPr sz="1800" dirty="0">
                <a:solidFill>
                  <a:srgbClr val="FFFFFF"/>
                </a:solidFill>
                <a:latin typeface="Arial"/>
                <a:cs typeface="Arial"/>
              </a:rPr>
              <a:t> </a:t>
            </a:r>
            <a:r>
              <a:rPr sz="1800" spc="-5" dirty="0">
                <a:solidFill>
                  <a:srgbClr val="FFFFFF"/>
                </a:solidFill>
                <a:latin typeface="Arial"/>
                <a:cs typeface="Arial"/>
              </a:rPr>
              <a:t>reductiepotentiaal.</a:t>
            </a:r>
            <a:endParaRPr sz="1800">
              <a:latin typeface="Arial"/>
              <a:cs typeface="Arial"/>
            </a:endParaRPr>
          </a:p>
          <a:p>
            <a:pPr marL="241300" indent="-228600">
              <a:lnSpc>
                <a:spcPct val="100000"/>
              </a:lnSpc>
              <a:spcBef>
                <a:spcPts val="1430"/>
              </a:spcBef>
              <a:buChar char="•"/>
              <a:tabLst>
                <a:tab pos="240665" algn="l"/>
                <a:tab pos="241300" algn="l"/>
              </a:tabLst>
            </a:pPr>
            <a:r>
              <a:rPr sz="1800" dirty="0">
                <a:solidFill>
                  <a:srgbClr val="FFFFFF"/>
                </a:solidFill>
                <a:latin typeface="Arial"/>
                <a:cs typeface="Arial"/>
              </a:rPr>
              <a:t>Met zuurstof </a:t>
            </a:r>
            <a:r>
              <a:rPr sz="1800" spc="-5" dirty="0">
                <a:solidFill>
                  <a:srgbClr val="FFFFFF"/>
                </a:solidFill>
                <a:latin typeface="Arial"/>
                <a:cs typeface="Arial"/>
              </a:rPr>
              <a:t>kan zo uit glucose veel meer energie worden</a:t>
            </a:r>
            <a:r>
              <a:rPr sz="1800" spc="25" dirty="0">
                <a:solidFill>
                  <a:srgbClr val="FFFFFF"/>
                </a:solidFill>
                <a:latin typeface="Arial"/>
                <a:cs typeface="Arial"/>
              </a:rPr>
              <a:t> </a:t>
            </a:r>
            <a:r>
              <a:rPr sz="1800" spc="-5" dirty="0">
                <a:solidFill>
                  <a:srgbClr val="FFFFFF"/>
                </a:solidFill>
                <a:latin typeface="Arial"/>
                <a:cs typeface="Arial"/>
              </a:rPr>
              <a:t>gehaald</a:t>
            </a:r>
            <a:endParaRPr sz="1800">
              <a:latin typeface="Arial"/>
              <a:cs typeface="Arial"/>
            </a:endParaRPr>
          </a:p>
          <a:p>
            <a:pPr marL="12700">
              <a:lnSpc>
                <a:spcPct val="100000"/>
              </a:lnSpc>
              <a:spcBef>
                <a:spcPts val="1435"/>
              </a:spcBef>
            </a:pPr>
            <a:r>
              <a:rPr sz="1800" spc="-5" dirty="0">
                <a:solidFill>
                  <a:srgbClr val="FFFFFF"/>
                </a:solidFill>
                <a:latin typeface="Arial"/>
                <a:cs typeface="Arial"/>
              </a:rPr>
              <a:t>=&gt; </a:t>
            </a:r>
            <a:r>
              <a:rPr sz="1800" dirty="0">
                <a:solidFill>
                  <a:srgbClr val="FFFF00"/>
                </a:solidFill>
                <a:latin typeface="Arial"/>
                <a:cs typeface="Arial"/>
              </a:rPr>
              <a:t>energetische</a:t>
            </a:r>
            <a:r>
              <a:rPr sz="1800" spc="-15" dirty="0">
                <a:solidFill>
                  <a:srgbClr val="FFFF00"/>
                </a:solidFill>
                <a:latin typeface="Arial"/>
                <a:cs typeface="Arial"/>
              </a:rPr>
              <a:t> </a:t>
            </a:r>
            <a:r>
              <a:rPr sz="1800" dirty="0">
                <a:solidFill>
                  <a:srgbClr val="FFFF00"/>
                </a:solidFill>
                <a:latin typeface="Arial"/>
                <a:cs typeface="Arial"/>
              </a:rPr>
              <a:t>levensstijl</a:t>
            </a:r>
            <a:endParaRPr sz="1800">
              <a:latin typeface="Arial"/>
              <a:cs typeface="Arial"/>
            </a:endParaRPr>
          </a:p>
          <a:p>
            <a:pPr marL="241300" indent="-228600">
              <a:lnSpc>
                <a:spcPct val="100000"/>
              </a:lnSpc>
              <a:spcBef>
                <a:spcPts val="1435"/>
              </a:spcBef>
              <a:buChar char="•"/>
              <a:tabLst>
                <a:tab pos="240665" algn="l"/>
                <a:tab pos="241300" algn="l"/>
              </a:tabLst>
            </a:pPr>
            <a:r>
              <a:rPr sz="1800" dirty="0">
                <a:solidFill>
                  <a:srgbClr val="FFFFFF"/>
                </a:solidFill>
                <a:latin typeface="Arial"/>
                <a:cs typeface="Arial"/>
              </a:rPr>
              <a:t>Zuurstof </a:t>
            </a:r>
            <a:r>
              <a:rPr sz="1800" spc="-5" dirty="0">
                <a:solidFill>
                  <a:srgbClr val="FFFFFF"/>
                </a:solidFill>
                <a:latin typeface="Arial"/>
                <a:cs typeface="Arial"/>
              </a:rPr>
              <a:t>is een afvalproduct van</a:t>
            </a:r>
            <a:r>
              <a:rPr sz="1800" spc="-15" dirty="0">
                <a:solidFill>
                  <a:srgbClr val="FFFFFF"/>
                </a:solidFill>
                <a:latin typeface="Arial"/>
                <a:cs typeface="Arial"/>
              </a:rPr>
              <a:t> </a:t>
            </a:r>
            <a:r>
              <a:rPr sz="1800" dirty="0">
                <a:solidFill>
                  <a:srgbClr val="FFFFFF"/>
                </a:solidFill>
                <a:latin typeface="Arial"/>
                <a:cs typeface="Arial"/>
              </a:rPr>
              <a:t>fotosynthese</a:t>
            </a:r>
            <a:endParaRPr sz="1800">
              <a:latin typeface="Arial"/>
              <a:cs typeface="Arial"/>
            </a:endParaRPr>
          </a:p>
          <a:p>
            <a:pPr marL="241300" marR="183515" indent="-228600">
              <a:lnSpc>
                <a:spcPct val="120000"/>
              </a:lnSpc>
              <a:spcBef>
                <a:spcPts val="994"/>
              </a:spcBef>
              <a:buChar char="•"/>
              <a:tabLst>
                <a:tab pos="240665" algn="l"/>
                <a:tab pos="241300" algn="l"/>
              </a:tabLst>
            </a:pPr>
            <a:r>
              <a:rPr sz="1800" spc="-5" dirty="0">
                <a:solidFill>
                  <a:srgbClr val="FFFFFF"/>
                </a:solidFill>
                <a:latin typeface="Arial"/>
                <a:cs typeface="Arial"/>
              </a:rPr>
              <a:t>De eerste fotosynthetiserende bacterien deden er 2 </a:t>
            </a:r>
            <a:r>
              <a:rPr sz="1800" dirty="0">
                <a:solidFill>
                  <a:srgbClr val="FFFFFF"/>
                </a:solidFill>
                <a:latin typeface="Arial"/>
                <a:cs typeface="Arial"/>
              </a:rPr>
              <a:t>miljard </a:t>
            </a:r>
            <a:r>
              <a:rPr sz="1800" spc="-5" dirty="0">
                <a:solidFill>
                  <a:srgbClr val="FFFFFF"/>
                </a:solidFill>
                <a:latin typeface="Arial"/>
                <a:cs typeface="Arial"/>
              </a:rPr>
              <a:t>jaar over voor  alle ijzer en </a:t>
            </a:r>
            <a:r>
              <a:rPr sz="1800" dirty="0">
                <a:solidFill>
                  <a:srgbClr val="FFFFFF"/>
                </a:solidFill>
                <a:latin typeface="Arial"/>
                <a:cs typeface="Arial"/>
              </a:rPr>
              <a:t>silicium </a:t>
            </a:r>
            <a:r>
              <a:rPr sz="1800" spc="-5" dirty="0">
                <a:solidFill>
                  <a:srgbClr val="FFFFFF"/>
                </a:solidFill>
                <a:latin typeface="Arial"/>
                <a:cs typeface="Arial"/>
              </a:rPr>
              <a:t>gereduceerd was en er vrije </a:t>
            </a:r>
            <a:r>
              <a:rPr sz="1800" dirty="0">
                <a:solidFill>
                  <a:srgbClr val="FFFFFF"/>
                </a:solidFill>
                <a:latin typeface="Arial"/>
                <a:cs typeface="Arial"/>
              </a:rPr>
              <a:t>zuurstof</a:t>
            </a:r>
            <a:r>
              <a:rPr sz="1800" spc="5" dirty="0">
                <a:solidFill>
                  <a:srgbClr val="FFFFFF"/>
                </a:solidFill>
                <a:latin typeface="Arial"/>
                <a:cs typeface="Arial"/>
              </a:rPr>
              <a:t> </a:t>
            </a:r>
            <a:r>
              <a:rPr sz="1800" dirty="0">
                <a:solidFill>
                  <a:srgbClr val="FFFFFF"/>
                </a:solidFill>
                <a:latin typeface="Arial"/>
                <a:cs typeface="Arial"/>
              </a:rPr>
              <a:t>was.</a:t>
            </a:r>
            <a:endParaRPr sz="1800">
              <a:latin typeface="Arial"/>
              <a:cs typeface="Arial"/>
            </a:endParaRPr>
          </a:p>
          <a:p>
            <a:pPr marL="241300" marR="5080" indent="-228600">
              <a:lnSpc>
                <a:spcPct val="120000"/>
              </a:lnSpc>
              <a:spcBef>
                <a:spcPts val="1000"/>
              </a:spcBef>
              <a:buChar char="•"/>
              <a:tabLst>
                <a:tab pos="240665" algn="l"/>
                <a:tab pos="241300" algn="l"/>
              </a:tabLst>
            </a:pPr>
            <a:r>
              <a:rPr sz="1800" dirty="0">
                <a:solidFill>
                  <a:srgbClr val="FFFFFF"/>
                </a:solidFill>
                <a:latin typeface="Arial"/>
                <a:cs typeface="Arial"/>
              </a:rPr>
              <a:t>Om </a:t>
            </a:r>
            <a:r>
              <a:rPr sz="1800" spc="-5" dirty="0">
                <a:solidFill>
                  <a:srgbClr val="FFFFFF"/>
                </a:solidFill>
                <a:latin typeface="Arial"/>
                <a:cs typeface="Arial"/>
              </a:rPr>
              <a:t>de levenstijl van 1 mens te onderhouden </a:t>
            </a:r>
            <a:r>
              <a:rPr sz="1800" dirty="0">
                <a:solidFill>
                  <a:srgbClr val="FFFFFF"/>
                </a:solidFill>
                <a:latin typeface="Arial"/>
                <a:cs typeface="Arial"/>
              </a:rPr>
              <a:t>met fotosynthese </a:t>
            </a:r>
            <a:r>
              <a:rPr sz="1800" spc="-5" dirty="0">
                <a:solidFill>
                  <a:srgbClr val="FFFFFF"/>
                </a:solidFill>
                <a:latin typeface="Arial"/>
                <a:cs typeface="Arial"/>
              </a:rPr>
              <a:t>is 10x meer  oppervlak nodig (daarom zijn we –nog- niet</a:t>
            </a:r>
            <a:r>
              <a:rPr sz="1800" dirty="0">
                <a:solidFill>
                  <a:srgbClr val="FFFFFF"/>
                </a:solidFill>
                <a:latin typeface="Arial"/>
                <a:cs typeface="Arial"/>
              </a:rPr>
              <a:t> groen).</a:t>
            </a:r>
            <a:endParaRPr sz="1800">
              <a:latin typeface="Arial"/>
              <a:cs typeface="Arial"/>
            </a:endParaRPr>
          </a:p>
          <a:p>
            <a:pPr marL="241300" indent="-228600">
              <a:lnSpc>
                <a:spcPct val="100000"/>
              </a:lnSpc>
              <a:spcBef>
                <a:spcPts val="1435"/>
              </a:spcBef>
              <a:buChar char="•"/>
              <a:tabLst>
                <a:tab pos="240665" algn="l"/>
                <a:tab pos="241300" algn="l"/>
              </a:tabLst>
            </a:pPr>
            <a:r>
              <a:rPr sz="1800" spc="-5" dirty="0">
                <a:solidFill>
                  <a:srgbClr val="FFFFFF"/>
                </a:solidFill>
                <a:latin typeface="Arial"/>
                <a:cs typeface="Arial"/>
              </a:rPr>
              <a:t>Alleen Fluor </a:t>
            </a:r>
            <a:r>
              <a:rPr sz="1800" dirty="0">
                <a:solidFill>
                  <a:srgbClr val="FFFFFF"/>
                </a:solidFill>
                <a:latin typeface="Arial"/>
                <a:cs typeface="Arial"/>
              </a:rPr>
              <a:t>heeft </a:t>
            </a:r>
            <a:r>
              <a:rPr sz="1800" spc="-5" dirty="0">
                <a:solidFill>
                  <a:srgbClr val="FFFFFF"/>
                </a:solidFill>
                <a:latin typeface="Arial"/>
                <a:cs typeface="Arial"/>
              </a:rPr>
              <a:t>een nog grotere </a:t>
            </a:r>
            <a:r>
              <a:rPr sz="1800" dirty="0">
                <a:solidFill>
                  <a:srgbClr val="FFFFFF"/>
                </a:solidFill>
                <a:latin typeface="Arial"/>
                <a:cs typeface="Arial"/>
              </a:rPr>
              <a:t>electronegativiteit </a:t>
            </a:r>
            <a:r>
              <a:rPr sz="1800" spc="-5" dirty="0">
                <a:solidFill>
                  <a:srgbClr val="FFFFFF"/>
                </a:solidFill>
                <a:latin typeface="Arial"/>
                <a:cs typeface="Arial"/>
              </a:rPr>
              <a:t>(en is nog</a:t>
            </a:r>
            <a:r>
              <a:rPr sz="1800" spc="45" dirty="0">
                <a:solidFill>
                  <a:srgbClr val="FFFFFF"/>
                </a:solidFill>
                <a:latin typeface="Arial"/>
                <a:cs typeface="Arial"/>
              </a:rPr>
              <a:t> </a:t>
            </a:r>
            <a:r>
              <a:rPr sz="1800" spc="-5" dirty="0">
                <a:solidFill>
                  <a:srgbClr val="FFFFFF"/>
                </a:solidFill>
                <a:latin typeface="Arial"/>
                <a:cs typeface="Arial"/>
              </a:rPr>
              <a:t>giftiger)</a:t>
            </a:r>
            <a:endParaRPr sz="1800">
              <a:latin typeface="Arial"/>
              <a:cs typeface="Arial"/>
            </a:endParaRPr>
          </a:p>
          <a:p>
            <a:pPr marL="241300" indent="-228600">
              <a:lnSpc>
                <a:spcPct val="100000"/>
              </a:lnSpc>
              <a:spcBef>
                <a:spcPts val="1430"/>
              </a:spcBef>
              <a:buChar char="•"/>
              <a:tabLst>
                <a:tab pos="240665" algn="l"/>
                <a:tab pos="241300" algn="l"/>
              </a:tabLst>
            </a:pPr>
            <a:r>
              <a:rPr sz="1800" dirty="0">
                <a:solidFill>
                  <a:srgbClr val="FFFFFF"/>
                </a:solidFill>
                <a:latin typeface="Arial"/>
                <a:cs typeface="Arial"/>
              </a:rPr>
              <a:t>Oxygen: The molecule that </a:t>
            </a:r>
            <a:r>
              <a:rPr sz="1800" spc="-5" dirty="0">
                <a:solidFill>
                  <a:srgbClr val="FFFFFF"/>
                </a:solidFill>
                <a:latin typeface="Arial"/>
                <a:cs typeface="Arial"/>
              </a:rPr>
              <a:t>made </a:t>
            </a:r>
            <a:r>
              <a:rPr sz="1800" dirty="0">
                <a:solidFill>
                  <a:srgbClr val="FFFFFF"/>
                </a:solidFill>
                <a:latin typeface="Arial"/>
                <a:cs typeface="Arial"/>
              </a:rPr>
              <a:t>the </a:t>
            </a:r>
            <a:r>
              <a:rPr sz="1800" spc="-5" dirty="0">
                <a:solidFill>
                  <a:srgbClr val="FFFFFF"/>
                </a:solidFill>
                <a:latin typeface="Arial"/>
                <a:cs typeface="Arial"/>
              </a:rPr>
              <a:t>world (Nick</a:t>
            </a:r>
            <a:r>
              <a:rPr sz="1800" spc="-65" dirty="0">
                <a:solidFill>
                  <a:srgbClr val="FFFFFF"/>
                </a:solidFill>
                <a:latin typeface="Arial"/>
                <a:cs typeface="Arial"/>
              </a:rPr>
              <a:t> </a:t>
            </a:r>
            <a:r>
              <a:rPr sz="1800" spc="-5" dirty="0">
                <a:solidFill>
                  <a:srgbClr val="FFFFFF"/>
                </a:solidFill>
                <a:latin typeface="Arial"/>
                <a:cs typeface="Arial"/>
              </a:rPr>
              <a:t>Lane)</a:t>
            </a:r>
            <a:endParaRPr sz="1800">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8255" y="122174"/>
            <a:ext cx="5624830"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Elektronegativiteit: </a:t>
            </a:r>
            <a:r>
              <a:rPr sz="2800" dirty="0">
                <a:solidFill>
                  <a:srgbClr val="FFFF00"/>
                </a:solidFill>
              </a:rPr>
              <a:t>Kracht</a:t>
            </a:r>
            <a:r>
              <a:rPr sz="2800" spc="-75" dirty="0">
                <a:solidFill>
                  <a:srgbClr val="FFFF00"/>
                </a:solidFill>
              </a:rPr>
              <a:t> </a:t>
            </a:r>
            <a:r>
              <a:rPr sz="2800" dirty="0">
                <a:solidFill>
                  <a:srgbClr val="FFFFFF"/>
                </a:solidFill>
              </a:rPr>
              <a:t>waarmee  aan elektronen word</a:t>
            </a:r>
            <a:r>
              <a:rPr sz="2800" spc="5" dirty="0">
                <a:solidFill>
                  <a:srgbClr val="FFFFFF"/>
                </a:solidFill>
              </a:rPr>
              <a:t> </a:t>
            </a:r>
            <a:r>
              <a:rPr sz="2800" dirty="0">
                <a:solidFill>
                  <a:srgbClr val="FFFFFF"/>
                </a:solidFill>
              </a:rPr>
              <a:t>getrokken.</a:t>
            </a:r>
            <a:endParaRPr sz="2800"/>
          </a:p>
        </p:txBody>
      </p:sp>
      <p:grpSp>
        <p:nvGrpSpPr>
          <p:cNvPr id="3" name="object 3"/>
          <p:cNvGrpSpPr/>
          <p:nvPr/>
        </p:nvGrpSpPr>
        <p:grpSpPr>
          <a:xfrm>
            <a:off x="689927" y="1232598"/>
            <a:ext cx="7223759" cy="4772025"/>
            <a:chOff x="689927" y="1232598"/>
            <a:chExt cx="7223759" cy="4772025"/>
          </a:xfrm>
        </p:grpSpPr>
        <p:sp>
          <p:nvSpPr>
            <p:cNvPr id="4" name="object 4"/>
            <p:cNvSpPr/>
            <p:nvPr/>
          </p:nvSpPr>
          <p:spPr>
            <a:xfrm>
              <a:off x="699452" y="1242148"/>
              <a:ext cx="7200900" cy="793115"/>
            </a:xfrm>
            <a:custGeom>
              <a:avLst/>
              <a:gdLst/>
              <a:ahLst/>
              <a:cxnLst/>
              <a:rect l="l" t="t" r="r" b="b"/>
              <a:pathLst>
                <a:path w="7200900" h="793114">
                  <a:moveTo>
                    <a:pt x="7200900" y="0"/>
                  </a:moveTo>
                  <a:lnTo>
                    <a:pt x="0" y="0"/>
                  </a:lnTo>
                  <a:lnTo>
                    <a:pt x="0" y="638390"/>
                  </a:lnTo>
                  <a:lnTo>
                    <a:pt x="0" y="792772"/>
                  </a:lnTo>
                  <a:lnTo>
                    <a:pt x="7200900" y="792772"/>
                  </a:lnTo>
                  <a:lnTo>
                    <a:pt x="7200900" y="638467"/>
                  </a:lnTo>
                  <a:lnTo>
                    <a:pt x="7200900" y="0"/>
                  </a:lnTo>
                  <a:close/>
                </a:path>
              </a:pathLst>
            </a:custGeom>
            <a:solidFill>
              <a:srgbClr val="D7D7D7"/>
            </a:solidFill>
          </p:spPr>
          <p:txBody>
            <a:bodyPr wrap="square" lIns="0" tIns="0" rIns="0" bIns="0" rtlCol="0"/>
            <a:lstStyle/>
            <a:p>
              <a:endParaRPr/>
            </a:p>
          </p:txBody>
        </p:sp>
        <p:sp>
          <p:nvSpPr>
            <p:cNvPr id="5" name="object 5"/>
            <p:cNvSpPr/>
            <p:nvPr/>
          </p:nvSpPr>
          <p:spPr>
            <a:xfrm>
              <a:off x="699452" y="2034958"/>
              <a:ext cx="7200900" cy="154940"/>
            </a:xfrm>
            <a:custGeom>
              <a:avLst/>
              <a:gdLst/>
              <a:ahLst/>
              <a:cxnLst/>
              <a:rect l="l" t="t" r="r" b="b"/>
              <a:pathLst>
                <a:path w="7200900" h="154939">
                  <a:moveTo>
                    <a:pt x="757986" y="0"/>
                  </a:moveTo>
                  <a:lnTo>
                    <a:pt x="378993" y="0"/>
                  </a:lnTo>
                  <a:lnTo>
                    <a:pt x="0" y="0"/>
                  </a:lnTo>
                  <a:lnTo>
                    <a:pt x="0" y="154393"/>
                  </a:lnTo>
                  <a:lnTo>
                    <a:pt x="378993" y="154393"/>
                  </a:lnTo>
                  <a:lnTo>
                    <a:pt x="757986" y="154393"/>
                  </a:lnTo>
                  <a:lnTo>
                    <a:pt x="757986" y="0"/>
                  </a:lnTo>
                  <a:close/>
                </a:path>
                <a:path w="7200900" h="154939">
                  <a:moveTo>
                    <a:pt x="1894916" y="0"/>
                  </a:moveTo>
                  <a:lnTo>
                    <a:pt x="1894916" y="0"/>
                  </a:lnTo>
                  <a:lnTo>
                    <a:pt x="757999" y="0"/>
                  </a:lnTo>
                  <a:lnTo>
                    <a:pt x="757999" y="154393"/>
                  </a:lnTo>
                  <a:lnTo>
                    <a:pt x="1894916" y="154393"/>
                  </a:lnTo>
                  <a:lnTo>
                    <a:pt x="1894916" y="0"/>
                  </a:lnTo>
                  <a:close/>
                </a:path>
                <a:path w="7200900" h="154939">
                  <a:moveTo>
                    <a:pt x="3789883" y="0"/>
                  </a:moveTo>
                  <a:lnTo>
                    <a:pt x="3789883" y="0"/>
                  </a:lnTo>
                  <a:lnTo>
                    <a:pt x="1895030" y="0"/>
                  </a:lnTo>
                  <a:lnTo>
                    <a:pt x="1895030" y="154393"/>
                  </a:lnTo>
                  <a:lnTo>
                    <a:pt x="3789883" y="154393"/>
                  </a:lnTo>
                  <a:lnTo>
                    <a:pt x="3789883" y="0"/>
                  </a:lnTo>
                  <a:close/>
                </a:path>
                <a:path w="7200900" h="154939">
                  <a:moveTo>
                    <a:pt x="5684863" y="0"/>
                  </a:moveTo>
                  <a:lnTo>
                    <a:pt x="5684863" y="0"/>
                  </a:lnTo>
                  <a:lnTo>
                    <a:pt x="3789997" y="0"/>
                  </a:lnTo>
                  <a:lnTo>
                    <a:pt x="3789997" y="154393"/>
                  </a:lnTo>
                  <a:lnTo>
                    <a:pt x="5684863" y="154393"/>
                  </a:lnTo>
                  <a:lnTo>
                    <a:pt x="5684863" y="0"/>
                  </a:lnTo>
                  <a:close/>
                </a:path>
                <a:path w="7200900" h="154939">
                  <a:moveTo>
                    <a:pt x="7200862" y="0"/>
                  </a:moveTo>
                  <a:lnTo>
                    <a:pt x="7200862" y="0"/>
                  </a:lnTo>
                  <a:lnTo>
                    <a:pt x="5684964" y="0"/>
                  </a:lnTo>
                  <a:lnTo>
                    <a:pt x="5684964" y="154393"/>
                  </a:lnTo>
                  <a:lnTo>
                    <a:pt x="7200862" y="154393"/>
                  </a:lnTo>
                  <a:lnTo>
                    <a:pt x="7200862" y="0"/>
                  </a:lnTo>
                  <a:close/>
                </a:path>
              </a:pathLst>
            </a:custGeom>
            <a:solidFill>
              <a:srgbClr val="E8E8E8"/>
            </a:solidFill>
          </p:spPr>
          <p:txBody>
            <a:bodyPr wrap="square" lIns="0" tIns="0" rIns="0" bIns="0" rtlCol="0"/>
            <a:lstStyle/>
            <a:p>
              <a:endParaRPr/>
            </a:p>
          </p:txBody>
        </p:sp>
        <p:sp>
          <p:nvSpPr>
            <p:cNvPr id="6" name="object 6"/>
            <p:cNvSpPr/>
            <p:nvPr/>
          </p:nvSpPr>
          <p:spPr>
            <a:xfrm>
              <a:off x="699452" y="2189314"/>
              <a:ext cx="758190" cy="718185"/>
            </a:xfrm>
            <a:custGeom>
              <a:avLst/>
              <a:gdLst/>
              <a:ahLst/>
              <a:cxnLst/>
              <a:rect l="l" t="t" r="r" b="b"/>
              <a:pathLst>
                <a:path w="758190" h="718185">
                  <a:moveTo>
                    <a:pt x="757986" y="204597"/>
                  </a:moveTo>
                  <a:lnTo>
                    <a:pt x="0" y="204597"/>
                  </a:lnTo>
                  <a:lnTo>
                    <a:pt x="0" y="409054"/>
                  </a:lnTo>
                  <a:lnTo>
                    <a:pt x="0" y="717842"/>
                  </a:lnTo>
                  <a:lnTo>
                    <a:pt x="378993" y="717842"/>
                  </a:lnTo>
                  <a:lnTo>
                    <a:pt x="378993" y="409105"/>
                  </a:lnTo>
                  <a:lnTo>
                    <a:pt x="757986" y="409105"/>
                  </a:lnTo>
                  <a:lnTo>
                    <a:pt x="757986" y="204597"/>
                  </a:lnTo>
                  <a:close/>
                </a:path>
                <a:path w="758190" h="718185">
                  <a:moveTo>
                    <a:pt x="757986" y="0"/>
                  </a:moveTo>
                  <a:lnTo>
                    <a:pt x="0" y="0"/>
                  </a:lnTo>
                  <a:lnTo>
                    <a:pt x="0" y="204508"/>
                  </a:lnTo>
                  <a:lnTo>
                    <a:pt x="757986" y="204508"/>
                  </a:lnTo>
                  <a:lnTo>
                    <a:pt x="757986" y="0"/>
                  </a:lnTo>
                  <a:close/>
                </a:path>
              </a:pathLst>
            </a:custGeom>
            <a:solidFill>
              <a:srgbClr val="F8F8F8"/>
            </a:solidFill>
          </p:spPr>
          <p:txBody>
            <a:bodyPr wrap="square" lIns="0" tIns="0" rIns="0" bIns="0" rtlCol="0"/>
            <a:lstStyle/>
            <a:p>
              <a:endParaRPr/>
            </a:p>
          </p:txBody>
        </p:sp>
        <p:sp>
          <p:nvSpPr>
            <p:cNvPr id="7" name="object 7"/>
            <p:cNvSpPr/>
            <p:nvPr/>
          </p:nvSpPr>
          <p:spPr>
            <a:xfrm>
              <a:off x="1078445" y="2598369"/>
              <a:ext cx="379095" cy="309245"/>
            </a:xfrm>
            <a:custGeom>
              <a:avLst/>
              <a:gdLst/>
              <a:ahLst/>
              <a:cxnLst/>
              <a:rect l="l" t="t" r="r" b="b"/>
              <a:pathLst>
                <a:path w="379094" h="309244">
                  <a:moveTo>
                    <a:pt x="378993" y="0"/>
                  </a:moveTo>
                  <a:lnTo>
                    <a:pt x="0" y="0"/>
                  </a:lnTo>
                  <a:lnTo>
                    <a:pt x="0" y="308787"/>
                  </a:lnTo>
                  <a:lnTo>
                    <a:pt x="378993" y="308787"/>
                  </a:lnTo>
                  <a:lnTo>
                    <a:pt x="378993" y="0"/>
                  </a:lnTo>
                  <a:close/>
                </a:path>
              </a:pathLst>
            </a:custGeom>
            <a:solidFill>
              <a:srgbClr val="FF8900"/>
            </a:solidFill>
          </p:spPr>
          <p:txBody>
            <a:bodyPr wrap="square" lIns="0" tIns="0" rIns="0" bIns="0" rtlCol="0"/>
            <a:lstStyle/>
            <a:p>
              <a:endParaRPr/>
            </a:p>
          </p:txBody>
        </p:sp>
        <p:sp>
          <p:nvSpPr>
            <p:cNvPr id="8" name="object 8"/>
            <p:cNvSpPr/>
            <p:nvPr/>
          </p:nvSpPr>
          <p:spPr>
            <a:xfrm>
              <a:off x="1457452" y="2598369"/>
              <a:ext cx="6064250" cy="309245"/>
            </a:xfrm>
            <a:custGeom>
              <a:avLst/>
              <a:gdLst/>
              <a:ahLst/>
              <a:cxnLst/>
              <a:rect l="l" t="t" r="r" b="b"/>
              <a:pathLst>
                <a:path w="6064250" h="309244">
                  <a:moveTo>
                    <a:pt x="6063869" y="0"/>
                  </a:moveTo>
                  <a:lnTo>
                    <a:pt x="0" y="0"/>
                  </a:lnTo>
                  <a:lnTo>
                    <a:pt x="0" y="308787"/>
                  </a:lnTo>
                  <a:lnTo>
                    <a:pt x="6063869" y="308787"/>
                  </a:lnTo>
                  <a:lnTo>
                    <a:pt x="6063869" y="0"/>
                  </a:lnTo>
                  <a:close/>
                </a:path>
              </a:pathLst>
            </a:custGeom>
            <a:solidFill>
              <a:srgbClr val="F8F8F8"/>
            </a:solidFill>
          </p:spPr>
          <p:txBody>
            <a:bodyPr wrap="square" lIns="0" tIns="0" rIns="0" bIns="0" rtlCol="0"/>
            <a:lstStyle/>
            <a:p>
              <a:endParaRPr/>
            </a:p>
          </p:txBody>
        </p:sp>
        <p:sp>
          <p:nvSpPr>
            <p:cNvPr id="9" name="object 9"/>
            <p:cNvSpPr/>
            <p:nvPr/>
          </p:nvSpPr>
          <p:spPr>
            <a:xfrm>
              <a:off x="7521321" y="2598369"/>
              <a:ext cx="379095" cy="309245"/>
            </a:xfrm>
            <a:custGeom>
              <a:avLst/>
              <a:gdLst/>
              <a:ahLst/>
              <a:cxnLst/>
              <a:rect l="l" t="t" r="r" b="b"/>
              <a:pathLst>
                <a:path w="379095" h="309244">
                  <a:moveTo>
                    <a:pt x="378993" y="0"/>
                  </a:moveTo>
                  <a:lnTo>
                    <a:pt x="0" y="0"/>
                  </a:lnTo>
                  <a:lnTo>
                    <a:pt x="0" y="308787"/>
                  </a:lnTo>
                  <a:lnTo>
                    <a:pt x="378993" y="308787"/>
                  </a:lnTo>
                  <a:lnTo>
                    <a:pt x="378993" y="0"/>
                  </a:lnTo>
                  <a:close/>
                </a:path>
              </a:pathLst>
            </a:custGeom>
            <a:solidFill>
              <a:srgbClr val="BABABA"/>
            </a:solidFill>
          </p:spPr>
          <p:txBody>
            <a:bodyPr wrap="square" lIns="0" tIns="0" rIns="0" bIns="0" rtlCol="0"/>
            <a:lstStyle/>
            <a:p>
              <a:endParaRPr/>
            </a:p>
          </p:txBody>
        </p:sp>
        <p:sp>
          <p:nvSpPr>
            <p:cNvPr id="10" name="object 10"/>
            <p:cNvSpPr/>
            <p:nvPr/>
          </p:nvSpPr>
          <p:spPr>
            <a:xfrm>
              <a:off x="699452" y="2907233"/>
              <a:ext cx="379095" cy="309245"/>
            </a:xfrm>
            <a:custGeom>
              <a:avLst/>
              <a:gdLst/>
              <a:ahLst/>
              <a:cxnLst/>
              <a:rect l="l" t="t" r="r" b="b"/>
              <a:pathLst>
                <a:path w="379094" h="309244">
                  <a:moveTo>
                    <a:pt x="378993" y="0"/>
                  </a:moveTo>
                  <a:lnTo>
                    <a:pt x="0" y="0"/>
                  </a:lnTo>
                  <a:lnTo>
                    <a:pt x="0" y="308787"/>
                  </a:lnTo>
                  <a:lnTo>
                    <a:pt x="378993" y="308787"/>
                  </a:lnTo>
                  <a:lnTo>
                    <a:pt x="378993" y="0"/>
                  </a:lnTo>
                  <a:close/>
                </a:path>
              </a:pathLst>
            </a:custGeom>
            <a:solidFill>
              <a:srgbClr val="F8F8F8"/>
            </a:solidFill>
          </p:spPr>
          <p:txBody>
            <a:bodyPr wrap="square" lIns="0" tIns="0" rIns="0" bIns="0" rtlCol="0"/>
            <a:lstStyle/>
            <a:p>
              <a:endParaRPr/>
            </a:p>
          </p:txBody>
        </p:sp>
        <p:sp>
          <p:nvSpPr>
            <p:cNvPr id="11" name="object 11"/>
            <p:cNvSpPr/>
            <p:nvPr/>
          </p:nvSpPr>
          <p:spPr>
            <a:xfrm>
              <a:off x="1078445" y="2907233"/>
              <a:ext cx="379095" cy="309245"/>
            </a:xfrm>
            <a:custGeom>
              <a:avLst/>
              <a:gdLst/>
              <a:ahLst/>
              <a:cxnLst/>
              <a:rect l="l" t="t" r="r" b="b"/>
              <a:pathLst>
                <a:path w="379094" h="309244">
                  <a:moveTo>
                    <a:pt x="378993" y="0"/>
                  </a:moveTo>
                  <a:lnTo>
                    <a:pt x="0" y="0"/>
                  </a:lnTo>
                  <a:lnTo>
                    <a:pt x="0" y="308787"/>
                  </a:lnTo>
                  <a:lnTo>
                    <a:pt x="378993" y="308787"/>
                  </a:lnTo>
                  <a:lnTo>
                    <a:pt x="378993" y="0"/>
                  </a:lnTo>
                  <a:close/>
                </a:path>
              </a:pathLst>
            </a:custGeom>
            <a:solidFill>
              <a:srgbClr val="FFE900"/>
            </a:solidFill>
          </p:spPr>
          <p:txBody>
            <a:bodyPr wrap="square" lIns="0" tIns="0" rIns="0" bIns="0" rtlCol="0"/>
            <a:lstStyle/>
            <a:p>
              <a:endParaRPr/>
            </a:p>
          </p:txBody>
        </p:sp>
        <p:sp>
          <p:nvSpPr>
            <p:cNvPr id="12" name="object 12"/>
            <p:cNvSpPr/>
            <p:nvPr/>
          </p:nvSpPr>
          <p:spPr>
            <a:xfrm>
              <a:off x="1457452" y="2907233"/>
              <a:ext cx="379095" cy="309245"/>
            </a:xfrm>
            <a:custGeom>
              <a:avLst/>
              <a:gdLst/>
              <a:ahLst/>
              <a:cxnLst/>
              <a:rect l="l" t="t" r="r" b="b"/>
              <a:pathLst>
                <a:path w="379094" h="309244">
                  <a:moveTo>
                    <a:pt x="378993" y="0"/>
                  </a:moveTo>
                  <a:lnTo>
                    <a:pt x="0" y="0"/>
                  </a:lnTo>
                  <a:lnTo>
                    <a:pt x="0" y="308787"/>
                  </a:lnTo>
                  <a:lnTo>
                    <a:pt x="378993" y="308787"/>
                  </a:lnTo>
                  <a:lnTo>
                    <a:pt x="378993" y="0"/>
                  </a:lnTo>
                  <a:close/>
                </a:path>
              </a:pathLst>
            </a:custGeom>
            <a:solidFill>
              <a:srgbClr val="FFBA00"/>
            </a:solidFill>
          </p:spPr>
          <p:txBody>
            <a:bodyPr wrap="square" lIns="0" tIns="0" rIns="0" bIns="0" rtlCol="0"/>
            <a:lstStyle/>
            <a:p>
              <a:endParaRPr/>
            </a:p>
          </p:txBody>
        </p:sp>
        <p:sp>
          <p:nvSpPr>
            <p:cNvPr id="13" name="object 13"/>
            <p:cNvSpPr/>
            <p:nvPr/>
          </p:nvSpPr>
          <p:spPr>
            <a:xfrm>
              <a:off x="1836420" y="2907233"/>
              <a:ext cx="3790315" cy="309245"/>
            </a:xfrm>
            <a:custGeom>
              <a:avLst/>
              <a:gdLst/>
              <a:ahLst/>
              <a:cxnLst/>
              <a:rect l="l" t="t" r="r" b="b"/>
              <a:pathLst>
                <a:path w="3790315" h="309244">
                  <a:moveTo>
                    <a:pt x="3789933" y="0"/>
                  </a:moveTo>
                  <a:lnTo>
                    <a:pt x="0" y="0"/>
                  </a:lnTo>
                  <a:lnTo>
                    <a:pt x="0" y="308787"/>
                  </a:lnTo>
                  <a:lnTo>
                    <a:pt x="3789933" y="308787"/>
                  </a:lnTo>
                  <a:lnTo>
                    <a:pt x="3789933" y="0"/>
                  </a:lnTo>
                  <a:close/>
                </a:path>
              </a:pathLst>
            </a:custGeom>
            <a:solidFill>
              <a:srgbClr val="F8F8F8"/>
            </a:solidFill>
          </p:spPr>
          <p:txBody>
            <a:bodyPr wrap="square" lIns="0" tIns="0" rIns="0" bIns="0" rtlCol="0"/>
            <a:lstStyle/>
            <a:p>
              <a:endParaRPr/>
            </a:p>
          </p:txBody>
        </p:sp>
        <p:sp>
          <p:nvSpPr>
            <p:cNvPr id="14" name="object 14"/>
            <p:cNvSpPr/>
            <p:nvPr/>
          </p:nvSpPr>
          <p:spPr>
            <a:xfrm>
              <a:off x="5626354" y="2907233"/>
              <a:ext cx="379095" cy="309245"/>
            </a:xfrm>
            <a:custGeom>
              <a:avLst/>
              <a:gdLst/>
              <a:ahLst/>
              <a:cxnLst/>
              <a:rect l="l" t="t" r="r" b="b"/>
              <a:pathLst>
                <a:path w="379095" h="309244">
                  <a:moveTo>
                    <a:pt x="378993" y="0"/>
                  </a:moveTo>
                  <a:lnTo>
                    <a:pt x="0" y="0"/>
                  </a:lnTo>
                  <a:lnTo>
                    <a:pt x="0" y="308787"/>
                  </a:lnTo>
                  <a:lnTo>
                    <a:pt x="378993" y="308787"/>
                  </a:lnTo>
                  <a:lnTo>
                    <a:pt x="378993" y="0"/>
                  </a:lnTo>
                  <a:close/>
                </a:path>
              </a:pathLst>
            </a:custGeom>
            <a:solidFill>
              <a:srgbClr val="FF9600"/>
            </a:solidFill>
          </p:spPr>
          <p:txBody>
            <a:bodyPr wrap="square" lIns="0" tIns="0" rIns="0" bIns="0" rtlCol="0"/>
            <a:lstStyle/>
            <a:p>
              <a:endParaRPr/>
            </a:p>
          </p:txBody>
        </p:sp>
        <p:sp>
          <p:nvSpPr>
            <p:cNvPr id="15" name="object 15"/>
            <p:cNvSpPr/>
            <p:nvPr/>
          </p:nvSpPr>
          <p:spPr>
            <a:xfrm>
              <a:off x="6005322" y="2907233"/>
              <a:ext cx="379095" cy="309245"/>
            </a:xfrm>
            <a:custGeom>
              <a:avLst/>
              <a:gdLst/>
              <a:ahLst/>
              <a:cxnLst/>
              <a:rect l="l" t="t" r="r" b="b"/>
              <a:pathLst>
                <a:path w="379095" h="309244">
                  <a:moveTo>
                    <a:pt x="378993" y="0"/>
                  </a:moveTo>
                  <a:lnTo>
                    <a:pt x="0" y="0"/>
                  </a:lnTo>
                  <a:lnTo>
                    <a:pt x="0" y="308787"/>
                  </a:lnTo>
                  <a:lnTo>
                    <a:pt x="378993" y="308787"/>
                  </a:lnTo>
                  <a:lnTo>
                    <a:pt x="378993" y="0"/>
                  </a:lnTo>
                  <a:close/>
                </a:path>
              </a:pathLst>
            </a:custGeom>
            <a:solidFill>
              <a:srgbClr val="FF6E00"/>
            </a:solidFill>
          </p:spPr>
          <p:txBody>
            <a:bodyPr wrap="square" lIns="0" tIns="0" rIns="0" bIns="0" rtlCol="0"/>
            <a:lstStyle/>
            <a:p>
              <a:endParaRPr/>
            </a:p>
          </p:txBody>
        </p:sp>
        <p:sp>
          <p:nvSpPr>
            <p:cNvPr id="16" name="object 16"/>
            <p:cNvSpPr/>
            <p:nvPr/>
          </p:nvSpPr>
          <p:spPr>
            <a:xfrm>
              <a:off x="6384417" y="2907233"/>
              <a:ext cx="379095" cy="309245"/>
            </a:xfrm>
            <a:custGeom>
              <a:avLst/>
              <a:gdLst/>
              <a:ahLst/>
              <a:cxnLst/>
              <a:rect l="l" t="t" r="r" b="b"/>
              <a:pathLst>
                <a:path w="379095" h="309244">
                  <a:moveTo>
                    <a:pt x="378993" y="0"/>
                  </a:moveTo>
                  <a:lnTo>
                    <a:pt x="0" y="0"/>
                  </a:lnTo>
                  <a:lnTo>
                    <a:pt x="0" y="308787"/>
                  </a:lnTo>
                  <a:lnTo>
                    <a:pt x="378993" y="308787"/>
                  </a:lnTo>
                  <a:lnTo>
                    <a:pt x="378993" y="0"/>
                  </a:lnTo>
                  <a:close/>
                </a:path>
              </a:pathLst>
            </a:custGeom>
            <a:solidFill>
              <a:srgbClr val="FF4800"/>
            </a:solidFill>
          </p:spPr>
          <p:txBody>
            <a:bodyPr wrap="square" lIns="0" tIns="0" rIns="0" bIns="0" rtlCol="0"/>
            <a:lstStyle/>
            <a:p>
              <a:endParaRPr/>
            </a:p>
          </p:txBody>
        </p:sp>
        <p:sp>
          <p:nvSpPr>
            <p:cNvPr id="17" name="object 17"/>
            <p:cNvSpPr/>
            <p:nvPr/>
          </p:nvSpPr>
          <p:spPr>
            <a:xfrm>
              <a:off x="6763385" y="2907233"/>
              <a:ext cx="379095" cy="309245"/>
            </a:xfrm>
            <a:custGeom>
              <a:avLst/>
              <a:gdLst/>
              <a:ahLst/>
              <a:cxnLst/>
              <a:rect l="l" t="t" r="r" b="b"/>
              <a:pathLst>
                <a:path w="379095" h="309244">
                  <a:moveTo>
                    <a:pt x="378993" y="0"/>
                  </a:moveTo>
                  <a:lnTo>
                    <a:pt x="0" y="0"/>
                  </a:lnTo>
                  <a:lnTo>
                    <a:pt x="0" y="308787"/>
                  </a:lnTo>
                  <a:lnTo>
                    <a:pt x="378993" y="308787"/>
                  </a:lnTo>
                  <a:lnTo>
                    <a:pt x="378993" y="0"/>
                  </a:lnTo>
                  <a:close/>
                </a:path>
              </a:pathLst>
            </a:custGeom>
            <a:solidFill>
              <a:srgbClr val="FF2A00"/>
            </a:solidFill>
          </p:spPr>
          <p:txBody>
            <a:bodyPr wrap="square" lIns="0" tIns="0" rIns="0" bIns="0" rtlCol="0"/>
            <a:lstStyle/>
            <a:p>
              <a:endParaRPr/>
            </a:p>
          </p:txBody>
        </p:sp>
        <p:sp>
          <p:nvSpPr>
            <p:cNvPr id="18" name="object 18"/>
            <p:cNvSpPr/>
            <p:nvPr/>
          </p:nvSpPr>
          <p:spPr>
            <a:xfrm>
              <a:off x="7142353" y="2907233"/>
              <a:ext cx="379095" cy="309245"/>
            </a:xfrm>
            <a:custGeom>
              <a:avLst/>
              <a:gdLst/>
              <a:ahLst/>
              <a:cxnLst/>
              <a:rect l="l" t="t" r="r" b="b"/>
              <a:pathLst>
                <a:path w="379095" h="309244">
                  <a:moveTo>
                    <a:pt x="378993" y="0"/>
                  </a:moveTo>
                  <a:lnTo>
                    <a:pt x="0" y="0"/>
                  </a:lnTo>
                  <a:lnTo>
                    <a:pt x="0" y="308787"/>
                  </a:lnTo>
                  <a:lnTo>
                    <a:pt x="378993" y="308787"/>
                  </a:lnTo>
                  <a:lnTo>
                    <a:pt x="378993" y="0"/>
                  </a:lnTo>
                  <a:close/>
                </a:path>
              </a:pathLst>
            </a:custGeom>
            <a:solidFill>
              <a:srgbClr val="FF0000"/>
            </a:solidFill>
          </p:spPr>
          <p:txBody>
            <a:bodyPr wrap="square" lIns="0" tIns="0" rIns="0" bIns="0" rtlCol="0"/>
            <a:lstStyle/>
            <a:p>
              <a:endParaRPr/>
            </a:p>
          </p:txBody>
        </p:sp>
        <p:sp>
          <p:nvSpPr>
            <p:cNvPr id="19" name="object 19"/>
            <p:cNvSpPr/>
            <p:nvPr/>
          </p:nvSpPr>
          <p:spPr>
            <a:xfrm>
              <a:off x="7521321" y="2907233"/>
              <a:ext cx="379095" cy="309245"/>
            </a:xfrm>
            <a:custGeom>
              <a:avLst/>
              <a:gdLst/>
              <a:ahLst/>
              <a:cxnLst/>
              <a:rect l="l" t="t" r="r" b="b"/>
              <a:pathLst>
                <a:path w="379095" h="309244">
                  <a:moveTo>
                    <a:pt x="378993" y="0"/>
                  </a:moveTo>
                  <a:lnTo>
                    <a:pt x="0" y="0"/>
                  </a:lnTo>
                  <a:lnTo>
                    <a:pt x="0" y="308787"/>
                  </a:lnTo>
                  <a:lnTo>
                    <a:pt x="378993" y="308787"/>
                  </a:lnTo>
                  <a:lnTo>
                    <a:pt x="378993" y="0"/>
                  </a:lnTo>
                  <a:close/>
                </a:path>
              </a:pathLst>
            </a:custGeom>
            <a:solidFill>
              <a:srgbClr val="BABABA"/>
            </a:solidFill>
          </p:spPr>
          <p:txBody>
            <a:bodyPr wrap="square" lIns="0" tIns="0" rIns="0" bIns="0" rtlCol="0"/>
            <a:lstStyle/>
            <a:p>
              <a:endParaRPr/>
            </a:p>
          </p:txBody>
        </p:sp>
        <p:sp>
          <p:nvSpPr>
            <p:cNvPr id="20" name="object 20"/>
            <p:cNvSpPr/>
            <p:nvPr/>
          </p:nvSpPr>
          <p:spPr>
            <a:xfrm>
              <a:off x="699452" y="3215970"/>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8F8F8"/>
            </a:solidFill>
          </p:spPr>
          <p:txBody>
            <a:bodyPr wrap="square" lIns="0" tIns="0" rIns="0" bIns="0" rtlCol="0"/>
            <a:lstStyle/>
            <a:p>
              <a:endParaRPr/>
            </a:p>
          </p:txBody>
        </p:sp>
        <p:sp>
          <p:nvSpPr>
            <p:cNvPr id="21" name="object 21"/>
            <p:cNvSpPr/>
            <p:nvPr/>
          </p:nvSpPr>
          <p:spPr>
            <a:xfrm>
              <a:off x="1078445" y="3215970"/>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EC00"/>
            </a:solidFill>
          </p:spPr>
          <p:txBody>
            <a:bodyPr wrap="square" lIns="0" tIns="0" rIns="0" bIns="0" rtlCol="0"/>
            <a:lstStyle/>
            <a:p>
              <a:endParaRPr/>
            </a:p>
          </p:txBody>
        </p:sp>
        <p:sp>
          <p:nvSpPr>
            <p:cNvPr id="22" name="object 22"/>
            <p:cNvSpPr/>
            <p:nvPr/>
          </p:nvSpPr>
          <p:spPr>
            <a:xfrm>
              <a:off x="1457452" y="3215970"/>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D000"/>
            </a:solidFill>
          </p:spPr>
          <p:txBody>
            <a:bodyPr wrap="square" lIns="0" tIns="0" rIns="0" bIns="0" rtlCol="0"/>
            <a:lstStyle/>
            <a:p>
              <a:endParaRPr/>
            </a:p>
          </p:txBody>
        </p:sp>
        <p:sp>
          <p:nvSpPr>
            <p:cNvPr id="23" name="object 23"/>
            <p:cNvSpPr/>
            <p:nvPr/>
          </p:nvSpPr>
          <p:spPr>
            <a:xfrm>
              <a:off x="1836420" y="3215970"/>
              <a:ext cx="3790315" cy="309245"/>
            </a:xfrm>
            <a:custGeom>
              <a:avLst/>
              <a:gdLst/>
              <a:ahLst/>
              <a:cxnLst/>
              <a:rect l="l" t="t" r="r" b="b"/>
              <a:pathLst>
                <a:path w="3790315" h="309245">
                  <a:moveTo>
                    <a:pt x="3789933" y="0"/>
                  </a:moveTo>
                  <a:lnTo>
                    <a:pt x="0" y="0"/>
                  </a:lnTo>
                  <a:lnTo>
                    <a:pt x="0" y="308787"/>
                  </a:lnTo>
                  <a:lnTo>
                    <a:pt x="3789933" y="308787"/>
                  </a:lnTo>
                  <a:lnTo>
                    <a:pt x="3789933" y="0"/>
                  </a:lnTo>
                  <a:close/>
                </a:path>
              </a:pathLst>
            </a:custGeom>
            <a:solidFill>
              <a:srgbClr val="F8F8F8"/>
            </a:solidFill>
          </p:spPr>
          <p:txBody>
            <a:bodyPr wrap="square" lIns="0" tIns="0" rIns="0" bIns="0" rtlCol="0"/>
            <a:lstStyle/>
            <a:p>
              <a:endParaRPr/>
            </a:p>
          </p:txBody>
        </p:sp>
        <p:sp>
          <p:nvSpPr>
            <p:cNvPr id="24" name="object 24"/>
            <p:cNvSpPr/>
            <p:nvPr/>
          </p:nvSpPr>
          <p:spPr>
            <a:xfrm>
              <a:off x="5626354" y="3215970"/>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B800"/>
            </a:solidFill>
          </p:spPr>
          <p:txBody>
            <a:bodyPr wrap="square" lIns="0" tIns="0" rIns="0" bIns="0" rtlCol="0"/>
            <a:lstStyle/>
            <a:p>
              <a:endParaRPr/>
            </a:p>
          </p:txBody>
        </p:sp>
        <p:sp>
          <p:nvSpPr>
            <p:cNvPr id="25" name="object 25"/>
            <p:cNvSpPr/>
            <p:nvPr/>
          </p:nvSpPr>
          <p:spPr>
            <a:xfrm>
              <a:off x="6005322" y="3215970"/>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A100"/>
            </a:solidFill>
          </p:spPr>
          <p:txBody>
            <a:bodyPr wrap="square" lIns="0" tIns="0" rIns="0" bIns="0" rtlCol="0"/>
            <a:lstStyle/>
            <a:p>
              <a:endParaRPr/>
            </a:p>
          </p:txBody>
        </p:sp>
        <p:sp>
          <p:nvSpPr>
            <p:cNvPr id="26" name="object 26"/>
            <p:cNvSpPr/>
            <p:nvPr/>
          </p:nvSpPr>
          <p:spPr>
            <a:xfrm>
              <a:off x="6384417" y="3215970"/>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8A00"/>
            </a:solidFill>
          </p:spPr>
          <p:txBody>
            <a:bodyPr wrap="square" lIns="0" tIns="0" rIns="0" bIns="0" rtlCol="0"/>
            <a:lstStyle/>
            <a:p>
              <a:endParaRPr/>
            </a:p>
          </p:txBody>
        </p:sp>
        <p:sp>
          <p:nvSpPr>
            <p:cNvPr id="27" name="object 27"/>
            <p:cNvSpPr/>
            <p:nvPr/>
          </p:nvSpPr>
          <p:spPr>
            <a:xfrm>
              <a:off x="6763385" y="3215970"/>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6C00"/>
            </a:solidFill>
          </p:spPr>
          <p:txBody>
            <a:bodyPr wrap="square" lIns="0" tIns="0" rIns="0" bIns="0" rtlCol="0"/>
            <a:lstStyle/>
            <a:p>
              <a:endParaRPr/>
            </a:p>
          </p:txBody>
        </p:sp>
        <p:sp>
          <p:nvSpPr>
            <p:cNvPr id="28" name="object 28"/>
            <p:cNvSpPr/>
            <p:nvPr/>
          </p:nvSpPr>
          <p:spPr>
            <a:xfrm>
              <a:off x="7142353" y="3215970"/>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4000"/>
            </a:solidFill>
          </p:spPr>
          <p:txBody>
            <a:bodyPr wrap="square" lIns="0" tIns="0" rIns="0" bIns="0" rtlCol="0"/>
            <a:lstStyle/>
            <a:p>
              <a:endParaRPr/>
            </a:p>
          </p:txBody>
        </p:sp>
        <p:sp>
          <p:nvSpPr>
            <p:cNvPr id="29" name="object 29"/>
            <p:cNvSpPr/>
            <p:nvPr/>
          </p:nvSpPr>
          <p:spPr>
            <a:xfrm>
              <a:off x="7521321" y="3215970"/>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BABABA"/>
            </a:solidFill>
          </p:spPr>
          <p:txBody>
            <a:bodyPr wrap="square" lIns="0" tIns="0" rIns="0" bIns="0" rtlCol="0"/>
            <a:lstStyle/>
            <a:p>
              <a:endParaRPr/>
            </a:p>
          </p:txBody>
        </p:sp>
        <p:sp>
          <p:nvSpPr>
            <p:cNvPr id="30" name="object 30"/>
            <p:cNvSpPr/>
            <p:nvPr/>
          </p:nvSpPr>
          <p:spPr>
            <a:xfrm>
              <a:off x="699452" y="3524707"/>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8F8F8"/>
            </a:solidFill>
          </p:spPr>
          <p:txBody>
            <a:bodyPr wrap="square" lIns="0" tIns="0" rIns="0" bIns="0" rtlCol="0"/>
            <a:lstStyle/>
            <a:p>
              <a:endParaRPr/>
            </a:p>
          </p:txBody>
        </p:sp>
        <p:sp>
          <p:nvSpPr>
            <p:cNvPr id="31" name="object 31"/>
            <p:cNvSpPr/>
            <p:nvPr/>
          </p:nvSpPr>
          <p:spPr>
            <a:xfrm>
              <a:off x="1078445" y="3524707"/>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F600"/>
            </a:solidFill>
          </p:spPr>
          <p:txBody>
            <a:bodyPr wrap="square" lIns="0" tIns="0" rIns="0" bIns="0" rtlCol="0"/>
            <a:lstStyle/>
            <a:p>
              <a:endParaRPr/>
            </a:p>
          </p:txBody>
        </p:sp>
        <p:sp>
          <p:nvSpPr>
            <p:cNvPr id="32" name="object 32"/>
            <p:cNvSpPr/>
            <p:nvPr/>
          </p:nvSpPr>
          <p:spPr>
            <a:xfrm>
              <a:off x="1457452" y="3524707"/>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E800"/>
            </a:solidFill>
          </p:spPr>
          <p:txBody>
            <a:bodyPr wrap="square" lIns="0" tIns="0" rIns="0" bIns="0" rtlCol="0"/>
            <a:lstStyle/>
            <a:p>
              <a:endParaRPr/>
            </a:p>
          </p:txBody>
        </p:sp>
        <p:sp>
          <p:nvSpPr>
            <p:cNvPr id="33" name="object 33"/>
            <p:cNvSpPr/>
            <p:nvPr/>
          </p:nvSpPr>
          <p:spPr>
            <a:xfrm>
              <a:off x="1836420" y="3524707"/>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CC00"/>
            </a:solidFill>
          </p:spPr>
          <p:txBody>
            <a:bodyPr wrap="square" lIns="0" tIns="0" rIns="0" bIns="0" rtlCol="0"/>
            <a:lstStyle/>
            <a:p>
              <a:endParaRPr/>
            </a:p>
          </p:txBody>
        </p:sp>
        <p:sp>
          <p:nvSpPr>
            <p:cNvPr id="34" name="object 34"/>
            <p:cNvSpPr/>
            <p:nvPr/>
          </p:nvSpPr>
          <p:spPr>
            <a:xfrm>
              <a:off x="2215387" y="3524707"/>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BD00"/>
            </a:solidFill>
          </p:spPr>
          <p:txBody>
            <a:bodyPr wrap="square" lIns="0" tIns="0" rIns="0" bIns="0" rtlCol="0"/>
            <a:lstStyle/>
            <a:p>
              <a:endParaRPr/>
            </a:p>
          </p:txBody>
        </p:sp>
        <p:sp>
          <p:nvSpPr>
            <p:cNvPr id="35" name="object 35"/>
            <p:cNvSpPr/>
            <p:nvPr/>
          </p:nvSpPr>
          <p:spPr>
            <a:xfrm>
              <a:off x="2594482" y="3524707"/>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B700"/>
            </a:solidFill>
          </p:spPr>
          <p:txBody>
            <a:bodyPr wrap="square" lIns="0" tIns="0" rIns="0" bIns="0" rtlCol="0"/>
            <a:lstStyle/>
            <a:p>
              <a:endParaRPr/>
            </a:p>
          </p:txBody>
        </p:sp>
        <p:sp>
          <p:nvSpPr>
            <p:cNvPr id="36" name="object 36"/>
            <p:cNvSpPr/>
            <p:nvPr/>
          </p:nvSpPr>
          <p:spPr>
            <a:xfrm>
              <a:off x="2973450" y="3524707"/>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B400"/>
            </a:solidFill>
          </p:spPr>
          <p:txBody>
            <a:bodyPr wrap="square" lIns="0" tIns="0" rIns="0" bIns="0" rtlCol="0"/>
            <a:lstStyle/>
            <a:p>
              <a:endParaRPr/>
            </a:p>
          </p:txBody>
        </p:sp>
        <p:sp>
          <p:nvSpPr>
            <p:cNvPr id="37" name="object 37"/>
            <p:cNvSpPr/>
            <p:nvPr/>
          </p:nvSpPr>
          <p:spPr>
            <a:xfrm>
              <a:off x="3352419" y="3524707"/>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BC00"/>
            </a:solidFill>
          </p:spPr>
          <p:txBody>
            <a:bodyPr wrap="square" lIns="0" tIns="0" rIns="0" bIns="0" rtlCol="0"/>
            <a:lstStyle/>
            <a:p>
              <a:endParaRPr/>
            </a:p>
          </p:txBody>
        </p:sp>
        <p:sp>
          <p:nvSpPr>
            <p:cNvPr id="38" name="object 38"/>
            <p:cNvSpPr/>
            <p:nvPr/>
          </p:nvSpPr>
          <p:spPr>
            <a:xfrm>
              <a:off x="3731387" y="3524707"/>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A700"/>
            </a:solidFill>
          </p:spPr>
          <p:txBody>
            <a:bodyPr wrap="square" lIns="0" tIns="0" rIns="0" bIns="0" rtlCol="0"/>
            <a:lstStyle/>
            <a:p>
              <a:endParaRPr/>
            </a:p>
          </p:txBody>
        </p:sp>
        <p:sp>
          <p:nvSpPr>
            <p:cNvPr id="39" name="object 39"/>
            <p:cNvSpPr/>
            <p:nvPr/>
          </p:nvSpPr>
          <p:spPr>
            <a:xfrm>
              <a:off x="4110355" y="3524707"/>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A200"/>
            </a:solidFill>
          </p:spPr>
          <p:txBody>
            <a:bodyPr wrap="square" lIns="0" tIns="0" rIns="0" bIns="0" rtlCol="0"/>
            <a:lstStyle/>
            <a:p>
              <a:endParaRPr/>
            </a:p>
          </p:txBody>
        </p:sp>
        <p:sp>
          <p:nvSpPr>
            <p:cNvPr id="40" name="object 40"/>
            <p:cNvSpPr/>
            <p:nvPr/>
          </p:nvSpPr>
          <p:spPr>
            <a:xfrm>
              <a:off x="4489449" y="3524707"/>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A000"/>
            </a:solidFill>
          </p:spPr>
          <p:txBody>
            <a:bodyPr wrap="square" lIns="0" tIns="0" rIns="0" bIns="0" rtlCol="0"/>
            <a:lstStyle/>
            <a:p>
              <a:endParaRPr/>
            </a:p>
          </p:txBody>
        </p:sp>
        <p:sp>
          <p:nvSpPr>
            <p:cNvPr id="41" name="object 41"/>
            <p:cNvSpPr/>
            <p:nvPr/>
          </p:nvSpPr>
          <p:spPr>
            <a:xfrm>
              <a:off x="4868418" y="3524707"/>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A100"/>
            </a:solidFill>
          </p:spPr>
          <p:txBody>
            <a:bodyPr wrap="square" lIns="0" tIns="0" rIns="0" bIns="0" rtlCol="0"/>
            <a:lstStyle/>
            <a:p>
              <a:endParaRPr/>
            </a:p>
          </p:txBody>
        </p:sp>
        <p:sp>
          <p:nvSpPr>
            <p:cNvPr id="42" name="object 42"/>
            <p:cNvSpPr/>
            <p:nvPr/>
          </p:nvSpPr>
          <p:spPr>
            <a:xfrm>
              <a:off x="5247386" y="3524707"/>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B500"/>
            </a:solidFill>
          </p:spPr>
          <p:txBody>
            <a:bodyPr wrap="square" lIns="0" tIns="0" rIns="0" bIns="0" rtlCol="0"/>
            <a:lstStyle/>
            <a:p>
              <a:endParaRPr/>
            </a:p>
          </p:txBody>
        </p:sp>
        <p:sp>
          <p:nvSpPr>
            <p:cNvPr id="43" name="object 43"/>
            <p:cNvSpPr/>
            <p:nvPr/>
          </p:nvSpPr>
          <p:spPr>
            <a:xfrm>
              <a:off x="5626354" y="3524707"/>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A900"/>
            </a:solidFill>
          </p:spPr>
          <p:txBody>
            <a:bodyPr wrap="square" lIns="0" tIns="0" rIns="0" bIns="0" rtlCol="0"/>
            <a:lstStyle/>
            <a:p>
              <a:endParaRPr/>
            </a:p>
          </p:txBody>
        </p:sp>
        <p:sp>
          <p:nvSpPr>
            <p:cNvPr id="44" name="object 44"/>
            <p:cNvSpPr/>
            <p:nvPr/>
          </p:nvSpPr>
          <p:spPr>
            <a:xfrm>
              <a:off x="6005322" y="3524707"/>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9900"/>
            </a:solidFill>
          </p:spPr>
          <p:txBody>
            <a:bodyPr wrap="square" lIns="0" tIns="0" rIns="0" bIns="0" rtlCol="0"/>
            <a:lstStyle/>
            <a:p>
              <a:endParaRPr/>
            </a:p>
          </p:txBody>
        </p:sp>
        <p:sp>
          <p:nvSpPr>
            <p:cNvPr id="45" name="object 45"/>
            <p:cNvSpPr/>
            <p:nvPr/>
          </p:nvSpPr>
          <p:spPr>
            <a:xfrm>
              <a:off x="6384417" y="3524707"/>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8B00"/>
            </a:solidFill>
          </p:spPr>
          <p:txBody>
            <a:bodyPr wrap="square" lIns="0" tIns="0" rIns="0" bIns="0" rtlCol="0"/>
            <a:lstStyle/>
            <a:p>
              <a:endParaRPr/>
            </a:p>
          </p:txBody>
        </p:sp>
        <p:sp>
          <p:nvSpPr>
            <p:cNvPr id="46" name="object 46"/>
            <p:cNvSpPr/>
            <p:nvPr/>
          </p:nvSpPr>
          <p:spPr>
            <a:xfrm>
              <a:off x="6763385" y="3524707"/>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6E00"/>
            </a:solidFill>
          </p:spPr>
          <p:txBody>
            <a:bodyPr wrap="square" lIns="0" tIns="0" rIns="0" bIns="0" rtlCol="0"/>
            <a:lstStyle/>
            <a:p>
              <a:endParaRPr/>
            </a:p>
          </p:txBody>
        </p:sp>
        <p:sp>
          <p:nvSpPr>
            <p:cNvPr id="47" name="object 47"/>
            <p:cNvSpPr/>
            <p:nvPr/>
          </p:nvSpPr>
          <p:spPr>
            <a:xfrm>
              <a:off x="7142353" y="3524707"/>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4F00"/>
            </a:solidFill>
          </p:spPr>
          <p:txBody>
            <a:bodyPr wrap="square" lIns="0" tIns="0" rIns="0" bIns="0" rtlCol="0"/>
            <a:lstStyle/>
            <a:p>
              <a:endParaRPr/>
            </a:p>
          </p:txBody>
        </p:sp>
        <p:sp>
          <p:nvSpPr>
            <p:cNvPr id="48" name="object 48"/>
            <p:cNvSpPr/>
            <p:nvPr/>
          </p:nvSpPr>
          <p:spPr>
            <a:xfrm>
              <a:off x="7521321" y="3524707"/>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4B00"/>
            </a:solidFill>
          </p:spPr>
          <p:txBody>
            <a:bodyPr wrap="square" lIns="0" tIns="0" rIns="0" bIns="0" rtlCol="0"/>
            <a:lstStyle/>
            <a:p>
              <a:endParaRPr/>
            </a:p>
          </p:txBody>
        </p:sp>
        <p:sp>
          <p:nvSpPr>
            <p:cNvPr id="49" name="object 49"/>
            <p:cNvSpPr/>
            <p:nvPr/>
          </p:nvSpPr>
          <p:spPr>
            <a:xfrm>
              <a:off x="699452" y="3833571"/>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8F8F8"/>
            </a:solidFill>
          </p:spPr>
          <p:txBody>
            <a:bodyPr wrap="square" lIns="0" tIns="0" rIns="0" bIns="0" rtlCol="0"/>
            <a:lstStyle/>
            <a:p>
              <a:endParaRPr/>
            </a:p>
          </p:txBody>
        </p:sp>
        <p:sp>
          <p:nvSpPr>
            <p:cNvPr id="50" name="object 50"/>
            <p:cNvSpPr/>
            <p:nvPr/>
          </p:nvSpPr>
          <p:spPr>
            <a:xfrm>
              <a:off x="1078445" y="3833571"/>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F600"/>
            </a:solidFill>
          </p:spPr>
          <p:txBody>
            <a:bodyPr wrap="square" lIns="0" tIns="0" rIns="0" bIns="0" rtlCol="0"/>
            <a:lstStyle/>
            <a:p>
              <a:endParaRPr/>
            </a:p>
          </p:txBody>
        </p:sp>
        <p:sp>
          <p:nvSpPr>
            <p:cNvPr id="51" name="object 51"/>
            <p:cNvSpPr/>
            <p:nvPr/>
          </p:nvSpPr>
          <p:spPr>
            <a:xfrm>
              <a:off x="1457452" y="3833571"/>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EB00"/>
            </a:solidFill>
          </p:spPr>
          <p:txBody>
            <a:bodyPr wrap="square" lIns="0" tIns="0" rIns="0" bIns="0" rtlCol="0"/>
            <a:lstStyle/>
            <a:p>
              <a:endParaRPr/>
            </a:p>
          </p:txBody>
        </p:sp>
        <p:sp>
          <p:nvSpPr>
            <p:cNvPr id="52" name="object 52"/>
            <p:cNvSpPr/>
            <p:nvPr/>
          </p:nvSpPr>
          <p:spPr>
            <a:xfrm>
              <a:off x="1836420" y="3833571"/>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D600"/>
            </a:solidFill>
          </p:spPr>
          <p:txBody>
            <a:bodyPr wrap="square" lIns="0" tIns="0" rIns="0" bIns="0" rtlCol="0"/>
            <a:lstStyle/>
            <a:p>
              <a:endParaRPr/>
            </a:p>
          </p:txBody>
        </p:sp>
        <p:sp>
          <p:nvSpPr>
            <p:cNvPr id="53" name="object 53"/>
            <p:cNvSpPr/>
            <p:nvPr/>
          </p:nvSpPr>
          <p:spPr>
            <a:xfrm>
              <a:off x="2215387" y="3833571"/>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CE00"/>
            </a:solidFill>
          </p:spPr>
          <p:txBody>
            <a:bodyPr wrap="square" lIns="0" tIns="0" rIns="0" bIns="0" rtlCol="0"/>
            <a:lstStyle/>
            <a:p>
              <a:endParaRPr/>
            </a:p>
          </p:txBody>
        </p:sp>
        <p:sp>
          <p:nvSpPr>
            <p:cNvPr id="54" name="object 54"/>
            <p:cNvSpPr/>
            <p:nvPr/>
          </p:nvSpPr>
          <p:spPr>
            <a:xfrm>
              <a:off x="2594482" y="3833571"/>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B800"/>
            </a:solidFill>
          </p:spPr>
          <p:txBody>
            <a:bodyPr wrap="square" lIns="0" tIns="0" rIns="0" bIns="0" rtlCol="0"/>
            <a:lstStyle/>
            <a:p>
              <a:endParaRPr/>
            </a:p>
          </p:txBody>
        </p:sp>
        <p:sp>
          <p:nvSpPr>
            <p:cNvPr id="55" name="object 55"/>
            <p:cNvSpPr/>
            <p:nvPr/>
          </p:nvSpPr>
          <p:spPr>
            <a:xfrm>
              <a:off x="2973450" y="3833571"/>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8D00"/>
            </a:solidFill>
          </p:spPr>
          <p:txBody>
            <a:bodyPr wrap="square" lIns="0" tIns="0" rIns="0" bIns="0" rtlCol="0"/>
            <a:lstStyle/>
            <a:p>
              <a:endParaRPr/>
            </a:p>
          </p:txBody>
        </p:sp>
        <p:sp>
          <p:nvSpPr>
            <p:cNvPr id="56" name="object 56"/>
            <p:cNvSpPr/>
            <p:nvPr/>
          </p:nvSpPr>
          <p:spPr>
            <a:xfrm>
              <a:off x="3352419" y="3833571"/>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A100"/>
            </a:solidFill>
          </p:spPr>
          <p:txBody>
            <a:bodyPr wrap="square" lIns="0" tIns="0" rIns="0" bIns="0" rtlCol="0"/>
            <a:lstStyle/>
            <a:p>
              <a:endParaRPr/>
            </a:p>
          </p:txBody>
        </p:sp>
        <p:sp>
          <p:nvSpPr>
            <p:cNvPr id="57" name="object 57"/>
            <p:cNvSpPr/>
            <p:nvPr/>
          </p:nvSpPr>
          <p:spPr>
            <a:xfrm>
              <a:off x="3731387" y="3833571"/>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8900"/>
            </a:solidFill>
          </p:spPr>
          <p:txBody>
            <a:bodyPr wrap="square" lIns="0" tIns="0" rIns="0" bIns="0" rtlCol="0"/>
            <a:lstStyle/>
            <a:p>
              <a:endParaRPr/>
            </a:p>
          </p:txBody>
        </p:sp>
        <p:sp>
          <p:nvSpPr>
            <p:cNvPr id="58" name="object 58"/>
            <p:cNvSpPr/>
            <p:nvPr/>
          </p:nvSpPr>
          <p:spPr>
            <a:xfrm>
              <a:off x="4110355" y="3833571"/>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8400"/>
            </a:solidFill>
          </p:spPr>
          <p:txBody>
            <a:bodyPr wrap="square" lIns="0" tIns="0" rIns="0" bIns="0" rtlCol="0"/>
            <a:lstStyle/>
            <a:p>
              <a:endParaRPr/>
            </a:p>
          </p:txBody>
        </p:sp>
        <p:sp>
          <p:nvSpPr>
            <p:cNvPr id="59" name="object 59"/>
            <p:cNvSpPr/>
            <p:nvPr/>
          </p:nvSpPr>
          <p:spPr>
            <a:xfrm>
              <a:off x="4489449" y="3833571"/>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8900"/>
            </a:solidFill>
          </p:spPr>
          <p:txBody>
            <a:bodyPr wrap="square" lIns="0" tIns="0" rIns="0" bIns="0" rtlCol="0"/>
            <a:lstStyle/>
            <a:p>
              <a:endParaRPr/>
            </a:p>
          </p:txBody>
        </p:sp>
        <p:sp>
          <p:nvSpPr>
            <p:cNvPr id="60" name="object 60"/>
            <p:cNvSpPr/>
            <p:nvPr/>
          </p:nvSpPr>
          <p:spPr>
            <a:xfrm>
              <a:off x="4868418" y="3833571"/>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9F00"/>
            </a:solidFill>
          </p:spPr>
          <p:txBody>
            <a:bodyPr wrap="square" lIns="0" tIns="0" rIns="0" bIns="0" rtlCol="0"/>
            <a:lstStyle/>
            <a:p>
              <a:endParaRPr/>
            </a:p>
          </p:txBody>
        </p:sp>
        <p:sp>
          <p:nvSpPr>
            <p:cNvPr id="61" name="object 61"/>
            <p:cNvSpPr/>
            <p:nvPr/>
          </p:nvSpPr>
          <p:spPr>
            <a:xfrm>
              <a:off x="5247386" y="3833571"/>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B100"/>
            </a:solidFill>
          </p:spPr>
          <p:txBody>
            <a:bodyPr wrap="square" lIns="0" tIns="0" rIns="0" bIns="0" rtlCol="0"/>
            <a:lstStyle/>
            <a:p>
              <a:endParaRPr/>
            </a:p>
          </p:txBody>
        </p:sp>
        <p:sp>
          <p:nvSpPr>
            <p:cNvPr id="62" name="object 62"/>
            <p:cNvSpPr/>
            <p:nvPr/>
          </p:nvSpPr>
          <p:spPr>
            <a:xfrm>
              <a:off x="5626354" y="3833571"/>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AB00"/>
            </a:solidFill>
          </p:spPr>
          <p:txBody>
            <a:bodyPr wrap="square" lIns="0" tIns="0" rIns="0" bIns="0" rtlCol="0"/>
            <a:lstStyle/>
            <a:p>
              <a:endParaRPr/>
            </a:p>
          </p:txBody>
        </p:sp>
        <p:sp>
          <p:nvSpPr>
            <p:cNvPr id="63" name="object 63"/>
            <p:cNvSpPr/>
            <p:nvPr/>
          </p:nvSpPr>
          <p:spPr>
            <a:xfrm>
              <a:off x="6005322" y="3833571"/>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9D00"/>
            </a:solidFill>
          </p:spPr>
          <p:txBody>
            <a:bodyPr wrap="square" lIns="0" tIns="0" rIns="0" bIns="0" rtlCol="0"/>
            <a:lstStyle/>
            <a:p>
              <a:endParaRPr/>
            </a:p>
          </p:txBody>
        </p:sp>
        <p:sp>
          <p:nvSpPr>
            <p:cNvPr id="64" name="object 64"/>
            <p:cNvSpPr/>
            <p:nvPr/>
          </p:nvSpPr>
          <p:spPr>
            <a:xfrm>
              <a:off x="6384417" y="3833571"/>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9500"/>
            </a:solidFill>
          </p:spPr>
          <p:txBody>
            <a:bodyPr wrap="square" lIns="0" tIns="0" rIns="0" bIns="0" rtlCol="0"/>
            <a:lstStyle/>
            <a:p>
              <a:endParaRPr/>
            </a:p>
          </p:txBody>
        </p:sp>
        <p:sp>
          <p:nvSpPr>
            <p:cNvPr id="65" name="object 65"/>
            <p:cNvSpPr/>
            <p:nvPr/>
          </p:nvSpPr>
          <p:spPr>
            <a:xfrm>
              <a:off x="6763385" y="3833571"/>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9200"/>
            </a:solidFill>
          </p:spPr>
          <p:txBody>
            <a:bodyPr wrap="square" lIns="0" tIns="0" rIns="0" bIns="0" rtlCol="0"/>
            <a:lstStyle/>
            <a:p>
              <a:endParaRPr/>
            </a:p>
          </p:txBody>
        </p:sp>
        <p:sp>
          <p:nvSpPr>
            <p:cNvPr id="66" name="object 66"/>
            <p:cNvSpPr/>
            <p:nvPr/>
          </p:nvSpPr>
          <p:spPr>
            <a:xfrm>
              <a:off x="7142353" y="3833571"/>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6700"/>
            </a:solidFill>
          </p:spPr>
          <p:txBody>
            <a:bodyPr wrap="square" lIns="0" tIns="0" rIns="0" bIns="0" rtlCol="0"/>
            <a:lstStyle/>
            <a:p>
              <a:endParaRPr/>
            </a:p>
          </p:txBody>
        </p:sp>
        <p:sp>
          <p:nvSpPr>
            <p:cNvPr id="67" name="object 67"/>
            <p:cNvSpPr/>
            <p:nvPr/>
          </p:nvSpPr>
          <p:spPr>
            <a:xfrm>
              <a:off x="7521321" y="3833571"/>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5F00"/>
            </a:solidFill>
          </p:spPr>
          <p:txBody>
            <a:bodyPr wrap="square" lIns="0" tIns="0" rIns="0" bIns="0" rtlCol="0"/>
            <a:lstStyle/>
            <a:p>
              <a:endParaRPr/>
            </a:p>
          </p:txBody>
        </p:sp>
        <p:sp>
          <p:nvSpPr>
            <p:cNvPr id="68" name="object 68"/>
            <p:cNvSpPr/>
            <p:nvPr/>
          </p:nvSpPr>
          <p:spPr>
            <a:xfrm>
              <a:off x="699452" y="4142308"/>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8F8F8"/>
            </a:solidFill>
          </p:spPr>
          <p:txBody>
            <a:bodyPr wrap="square" lIns="0" tIns="0" rIns="0" bIns="0" rtlCol="0"/>
            <a:lstStyle/>
            <a:p>
              <a:endParaRPr/>
            </a:p>
          </p:txBody>
        </p:sp>
        <p:sp>
          <p:nvSpPr>
            <p:cNvPr id="69" name="object 69"/>
            <p:cNvSpPr/>
            <p:nvPr/>
          </p:nvSpPr>
          <p:spPr>
            <a:xfrm>
              <a:off x="1078445" y="4142308"/>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F800"/>
            </a:solidFill>
          </p:spPr>
          <p:txBody>
            <a:bodyPr wrap="square" lIns="0" tIns="0" rIns="0" bIns="0" rtlCol="0"/>
            <a:lstStyle/>
            <a:p>
              <a:endParaRPr/>
            </a:p>
          </p:txBody>
        </p:sp>
        <p:sp>
          <p:nvSpPr>
            <p:cNvPr id="70" name="object 70"/>
            <p:cNvSpPr/>
            <p:nvPr/>
          </p:nvSpPr>
          <p:spPr>
            <a:xfrm>
              <a:off x="1457452" y="4142308"/>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EF00"/>
            </a:solidFill>
          </p:spPr>
          <p:txBody>
            <a:bodyPr wrap="square" lIns="0" tIns="0" rIns="0" bIns="0" rtlCol="0"/>
            <a:lstStyle/>
            <a:p>
              <a:endParaRPr/>
            </a:p>
          </p:txBody>
        </p:sp>
        <p:sp>
          <p:nvSpPr>
            <p:cNvPr id="71" name="object 71"/>
            <p:cNvSpPr/>
            <p:nvPr/>
          </p:nvSpPr>
          <p:spPr>
            <a:xfrm>
              <a:off x="1836420" y="4142308"/>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8F8F8"/>
            </a:solidFill>
          </p:spPr>
          <p:txBody>
            <a:bodyPr wrap="square" lIns="0" tIns="0" rIns="0" bIns="0" rtlCol="0"/>
            <a:lstStyle/>
            <a:p>
              <a:endParaRPr/>
            </a:p>
          </p:txBody>
        </p:sp>
        <p:sp>
          <p:nvSpPr>
            <p:cNvPr id="72" name="object 72"/>
            <p:cNvSpPr/>
            <p:nvPr/>
          </p:nvSpPr>
          <p:spPr>
            <a:xfrm>
              <a:off x="2215387" y="4142308"/>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D000"/>
            </a:solidFill>
          </p:spPr>
          <p:txBody>
            <a:bodyPr wrap="square" lIns="0" tIns="0" rIns="0" bIns="0" rtlCol="0"/>
            <a:lstStyle/>
            <a:p>
              <a:endParaRPr/>
            </a:p>
          </p:txBody>
        </p:sp>
        <p:sp>
          <p:nvSpPr>
            <p:cNvPr id="73" name="object 73"/>
            <p:cNvSpPr/>
            <p:nvPr/>
          </p:nvSpPr>
          <p:spPr>
            <a:xfrm>
              <a:off x="2594482" y="4142308"/>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C100"/>
            </a:solidFill>
          </p:spPr>
          <p:txBody>
            <a:bodyPr wrap="square" lIns="0" tIns="0" rIns="0" bIns="0" rtlCol="0"/>
            <a:lstStyle/>
            <a:p>
              <a:endParaRPr/>
            </a:p>
          </p:txBody>
        </p:sp>
        <p:sp>
          <p:nvSpPr>
            <p:cNvPr id="74" name="object 74"/>
            <p:cNvSpPr/>
            <p:nvPr/>
          </p:nvSpPr>
          <p:spPr>
            <a:xfrm>
              <a:off x="2973450" y="4142308"/>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7D00"/>
            </a:solidFill>
          </p:spPr>
          <p:txBody>
            <a:bodyPr wrap="square" lIns="0" tIns="0" rIns="0" bIns="0" rtlCol="0"/>
            <a:lstStyle/>
            <a:p>
              <a:endParaRPr/>
            </a:p>
          </p:txBody>
        </p:sp>
        <p:sp>
          <p:nvSpPr>
            <p:cNvPr id="75" name="object 75"/>
            <p:cNvSpPr/>
            <p:nvPr/>
          </p:nvSpPr>
          <p:spPr>
            <a:xfrm>
              <a:off x="3352419" y="4142308"/>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A100"/>
            </a:solidFill>
          </p:spPr>
          <p:txBody>
            <a:bodyPr wrap="square" lIns="0" tIns="0" rIns="0" bIns="0" rtlCol="0"/>
            <a:lstStyle/>
            <a:p>
              <a:endParaRPr/>
            </a:p>
          </p:txBody>
        </p:sp>
        <p:sp>
          <p:nvSpPr>
            <p:cNvPr id="76" name="object 76"/>
            <p:cNvSpPr/>
            <p:nvPr/>
          </p:nvSpPr>
          <p:spPr>
            <a:xfrm>
              <a:off x="3731387" y="4142308"/>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891F"/>
            </a:solidFill>
          </p:spPr>
          <p:txBody>
            <a:bodyPr wrap="square" lIns="0" tIns="0" rIns="0" bIns="0" rtlCol="0"/>
            <a:lstStyle/>
            <a:p>
              <a:endParaRPr/>
            </a:p>
          </p:txBody>
        </p:sp>
        <p:sp>
          <p:nvSpPr>
            <p:cNvPr id="77" name="object 77"/>
            <p:cNvSpPr/>
            <p:nvPr/>
          </p:nvSpPr>
          <p:spPr>
            <a:xfrm>
              <a:off x="4110355" y="4142308"/>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8900"/>
            </a:solidFill>
          </p:spPr>
          <p:txBody>
            <a:bodyPr wrap="square" lIns="0" tIns="0" rIns="0" bIns="0" rtlCol="0"/>
            <a:lstStyle/>
            <a:p>
              <a:endParaRPr/>
            </a:p>
          </p:txBody>
        </p:sp>
        <p:sp>
          <p:nvSpPr>
            <p:cNvPr id="78" name="object 78"/>
            <p:cNvSpPr/>
            <p:nvPr/>
          </p:nvSpPr>
          <p:spPr>
            <a:xfrm>
              <a:off x="4489449" y="4142308"/>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8400"/>
            </a:solidFill>
          </p:spPr>
          <p:txBody>
            <a:bodyPr wrap="square" lIns="0" tIns="0" rIns="0" bIns="0" rtlCol="0"/>
            <a:lstStyle/>
            <a:p>
              <a:endParaRPr/>
            </a:p>
          </p:txBody>
        </p:sp>
        <p:sp>
          <p:nvSpPr>
            <p:cNvPr id="79" name="object 79"/>
            <p:cNvSpPr/>
            <p:nvPr/>
          </p:nvSpPr>
          <p:spPr>
            <a:xfrm>
              <a:off x="4868418" y="4142308"/>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6F00"/>
            </a:solidFill>
          </p:spPr>
          <p:txBody>
            <a:bodyPr wrap="square" lIns="0" tIns="0" rIns="0" bIns="0" rtlCol="0"/>
            <a:lstStyle/>
            <a:p>
              <a:endParaRPr/>
            </a:p>
          </p:txBody>
        </p:sp>
        <p:sp>
          <p:nvSpPr>
            <p:cNvPr id="80" name="object 80"/>
            <p:cNvSpPr/>
            <p:nvPr/>
          </p:nvSpPr>
          <p:spPr>
            <a:xfrm>
              <a:off x="5247386" y="4142308"/>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9A00"/>
            </a:solidFill>
          </p:spPr>
          <p:txBody>
            <a:bodyPr wrap="square" lIns="0" tIns="0" rIns="0" bIns="0" rtlCol="0"/>
            <a:lstStyle/>
            <a:p>
              <a:endParaRPr/>
            </a:p>
          </p:txBody>
        </p:sp>
        <p:sp>
          <p:nvSpPr>
            <p:cNvPr id="81" name="object 81"/>
            <p:cNvSpPr/>
            <p:nvPr/>
          </p:nvSpPr>
          <p:spPr>
            <a:xfrm>
              <a:off x="5626354" y="4142308"/>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B700"/>
            </a:solidFill>
          </p:spPr>
          <p:txBody>
            <a:bodyPr wrap="square" lIns="0" tIns="0" rIns="0" bIns="0" rtlCol="0"/>
            <a:lstStyle/>
            <a:p>
              <a:endParaRPr/>
            </a:p>
          </p:txBody>
        </p:sp>
        <p:sp>
          <p:nvSpPr>
            <p:cNvPr id="82" name="object 82"/>
            <p:cNvSpPr/>
            <p:nvPr/>
          </p:nvSpPr>
          <p:spPr>
            <a:xfrm>
              <a:off x="6005322" y="4142308"/>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A200"/>
            </a:solidFill>
          </p:spPr>
          <p:txBody>
            <a:bodyPr wrap="square" lIns="0" tIns="0" rIns="0" bIns="0" rtlCol="0"/>
            <a:lstStyle/>
            <a:p>
              <a:endParaRPr/>
            </a:p>
          </p:txBody>
        </p:sp>
        <p:sp>
          <p:nvSpPr>
            <p:cNvPr id="83" name="object 83"/>
            <p:cNvSpPr/>
            <p:nvPr/>
          </p:nvSpPr>
          <p:spPr>
            <a:xfrm>
              <a:off x="6384417" y="4142308"/>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9700"/>
            </a:solidFill>
          </p:spPr>
          <p:txBody>
            <a:bodyPr wrap="square" lIns="0" tIns="0" rIns="0" bIns="0" rtlCol="0"/>
            <a:lstStyle/>
            <a:p>
              <a:endParaRPr/>
            </a:p>
          </p:txBody>
        </p:sp>
        <p:sp>
          <p:nvSpPr>
            <p:cNvPr id="84" name="object 84"/>
            <p:cNvSpPr/>
            <p:nvPr/>
          </p:nvSpPr>
          <p:spPr>
            <a:xfrm>
              <a:off x="6763385" y="4142308"/>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9A00"/>
            </a:solidFill>
          </p:spPr>
          <p:txBody>
            <a:bodyPr wrap="square" lIns="0" tIns="0" rIns="0" bIns="0" rtlCol="0"/>
            <a:lstStyle/>
            <a:p>
              <a:endParaRPr/>
            </a:p>
          </p:txBody>
        </p:sp>
        <p:sp>
          <p:nvSpPr>
            <p:cNvPr id="85" name="object 85"/>
            <p:cNvSpPr/>
            <p:nvPr/>
          </p:nvSpPr>
          <p:spPr>
            <a:xfrm>
              <a:off x="7142353" y="4142308"/>
              <a:ext cx="758190" cy="309245"/>
            </a:xfrm>
            <a:custGeom>
              <a:avLst/>
              <a:gdLst/>
              <a:ahLst/>
              <a:cxnLst/>
              <a:rect l="l" t="t" r="r" b="b"/>
              <a:pathLst>
                <a:path w="758190" h="309245">
                  <a:moveTo>
                    <a:pt x="757961" y="0"/>
                  </a:moveTo>
                  <a:lnTo>
                    <a:pt x="378993" y="0"/>
                  </a:lnTo>
                  <a:lnTo>
                    <a:pt x="0" y="0"/>
                  </a:lnTo>
                  <a:lnTo>
                    <a:pt x="0" y="308787"/>
                  </a:lnTo>
                  <a:lnTo>
                    <a:pt x="378968" y="308787"/>
                  </a:lnTo>
                  <a:lnTo>
                    <a:pt x="757961" y="308787"/>
                  </a:lnTo>
                  <a:lnTo>
                    <a:pt x="757961" y="0"/>
                  </a:lnTo>
                  <a:close/>
                </a:path>
              </a:pathLst>
            </a:custGeom>
            <a:solidFill>
              <a:srgbClr val="FF8900"/>
            </a:solidFill>
          </p:spPr>
          <p:txBody>
            <a:bodyPr wrap="square" lIns="0" tIns="0" rIns="0" bIns="0" rtlCol="0"/>
            <a:lstStyle/>
            <a:p>
              <a:endParaRPr/>
            </a:p>
          </p:txBody>
        </p:sp>
        <p:sp>
          <p:nvSpPr>
            <p:cNvPr id="86" name="object 86"/>
            <p:cNvSpPr/>
            <p:nvPr/>
          </p:nvSpPr>
          <p:spPr>
            <a:xfrm>
              <a:off x="699452" y="4451172"/>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8F8F8"/>
            </a:solidFill>
          </p:spPr>
          <p:txBody>
            <a:bodyPr wrap="square" lIns="0" tIns="0" rIns="0" bIns="0" rtlCol="0"/>
            <a:lstStyle/>
            <a:p>
              <a:endParaRPr/>
            </a:p>
          </p:txBody>
        </p:sp>
        <p:sp>
          <p:nvSpPr>
            <p:cNvPr id="87" name="object 87"/>
            <p:cNvSpPr/>
            <p:nvPr/>
          </p:nvSpPr>
          <p:spPr>
            <a:xfrm>
              <a:off x="1078445" y="4451172"/>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FF00"/>
            </a:solidFill>
          </p:spPr>
          <p:txBody>
            <a:bodyPr wrap="square" lIns="0" tIns="0" rIns="0" bIns="0" rtlCol="0"/>
            <a:lstStyle/>
            <a:p>
              <a:endParaRPr/>
            </a:p>
          </p:txBody>
        </p:sp>
        <p:sp>
          <p:nvSpPr>
            <p:cNvPr id="88" name="object 88"/>
            <p:cNvSpPr/>
            <p:nvPr/>
          </p:nvSpPr>
          <p:spPr>
            <a:xfrm>
              <a:off x="1457452" y="4451172"/>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EE00"/>
            </a:solidFill>
          </p:spPr>
          <p:txBody>
            <a:bodyPr wrap="square" lIns="0" tIns="0" rIns="0" bIns="0" rtlCol="0"/>
            <a:lstStyle/>
            <a:p>
              <a:endParaRPr/>
            </a:p>
          </p:txBody>
        </p:sp>
        <p:sp>
          <p:nvSpPr>
            <p:cNvPr id="89" name="object 89"/>
            <p:cNvSpPr/>
            <p:nvPr/>
          </p:nvSpPr>
          <p:spPr>
            <a:xfrm>
              <a:off x="1836420" y="4451172"/>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8F8F8"/>
            </a:solidFill>
          </p:spPr>
          <p:txBody>
            <a:bodyPr wrap="square" lIns="0" tIns="0" rIns="0" bIns="0" rtlCol="0"/>
            <a:lstStyle/>
            <a:p>
              <a:endParaRPr/>
            </a:p>
          </p:txBody>
        </p:sp>
        <p:sp>
          <p:nvSpPr>
            <p:cNvPr id="90" name="object 90"/>
            <p:cNvSpPr/>
            <p:nvPr/>
          </p:nvSpPr>
          <p:spPr>
            <a:xfrm>
              <a:off x="2215388" y="4451184"/>
              <a:ext cx="5685155" cy="309245"/>
            </a:xfrm>
            <a:custGeom>
              <a:avLst/>
              <a:gdLst/>
              <a:ahLst/>
              <a:cxnLst/>
              <a:rect l="l" t="t" r="r" b="b"/>
              <a:pathLst>
                <a:path w="5685155" h="309245">
                  <a:moveTo>
                    <a:pt x="378980" y="0"/>
                  </a:moveTo>
                  <a:lnTo>
                    <a:pt x="0" y="0"/>
                  </a:lnTo>
                  <a:lnTo>
                    <a:pt x="0" y="308775"/>
                  </a:lnTo>
                  <a:lnTo>
                    <a:pt x="378980" y="308775"/>
                  </a:lnTo>
                  <a:lnTo>
                    <a:pt x="378980" y="0"/>
                  </a:lnTo>
                  <a:close/>
                </a:path>
                <a:path w="5685155" h="309245">
                  <a:moveTo>
                    <a:pt x="2273947" y="0"/>
                  </a:moveTo>
                  <a:lnTo>
                    <a:pt x="2273947" y="0"/>
                  </a:lnTo>
                  <a:lnTo>
                    <a:pt x="379095" y="0"/>
                  </a:lnTo>
                  <a:lnTo>
                    <a:pt x="379095" y="308775"/>
                  </a:lnTo>
                  <a:lnTo>
                    <a:pt x="2273947" y="308775"/>
                  </a:lnTo>
                  <a:lnTo>
                    <a:pt x="2273947" y="0"/>
                  </a:lnTo>
                  <a:close/>
                </a:path>
                <a:path w="5685155" h="309245">
                  <a:moveTo>
                    <a:pt x="4168927" y="0"/>
                  </a:moveTo>
                  <a:lnTo>
                    <a:pt x="4168927" y="0"/>
                  </a:lnTo>
                  <a:lnTo>
                    <a:pt x="2274062" y="0"/>
                  </a:lnTo>
                  <a:lnTo>
                    <a:pt x="2274062" y="308775"/>
                  </a:lnTo>
                  <a:lnTo>
                    <a:pt x="4168927" y="308775"/>
                  </a:lnTo>
                  <a:lnTo>
                    <a:pt x="4168927" y="0"/>
                  </a:lnTo>
                  <a:close/>
                </a:path>
                <a:path w="5685155" h="309245">
                  <a:moveTo>
                    <a:pt x="5684926" y="0"/>
                  </a:moveTo>
                  <a:lnTo>
                    <a:pt x="5684926" y="0"/>
                  </a:lnTo>
                  <a:lnTo>
                    <a:pt x="4169029" y="0"/>
                  </a:lnTo>
                  <a:lnTo>
                    <a:pt x="4169029" y="308775"/>
                  </a:lnTo>
                  <a:lnTo>
                    <a:pt x="5684926" y="308775"/>
                  </a:lnTo>
                  <a:lnTo>
                    <a:pt x="5684926" y="0"/>
                  </a:lnTo>
                  <a:close/>
                </a:path>
              </a:pathLst>
            </a:custGeom>
            <a:solidFill>
              <a:srgbClr val="BABABA"/>
            </a:solidFill>
          </p:spPr>
          <p:txBody>
            <a:bodyPr wrap="square" lIns="0" tIns="0" rIns="0" bIns="0" rtlCol="0"/>
            <a:lstStyle/>
            <a:p>
              <a:endParaRPr/>
            </a:p>
          </p:txBody>
        </p:sp>
        <p:sp>
          <p:nvSpPr>
            <p:cNvPr id="91" name="object 91"/>
            <p:cNvSpPr/>
            <p:nvPr/>
          </p:nvSpPr>
          <p:spPr>
            <a:xfrm>
              <a:off x="699452" y="4759921"/>
              <a:ext cx="1137285" cy="617855"/>
            </a:xfrm>
            <a:custGeom>
              <a:avLst/>
              <a:gdLst/>
              <a:ahLst/>
              <a:cxnLst/>
              <a:rect l="l" t="t" r="r" b="b"/>
              <a:pathLst>
                <a:path w="1137285" h="617854">
                  <a:moveTo>
                    <a:pt x="378993" y="0"/>
                  </a:moveTo>
                  <a:lnTo>
                    <a:pt x="0" y="0"/>
                  </a:lnTo>
                  <a:lnTo>
                    <a:pt x="0" y="308775"/>
                  </a:lnTo>
                  <a:lnTo>
                    <a:pt x="378993" y="308775"/>
                  </a:lnTo>
                  <a:lnTo>
                    <a:pt x="378993" y="0"/>
                  </a:lnTo>
                  <a:close/>
                </a:path>
                <a:path w="1137285" h="617854">
                  <a:moveTo>
                    <a:pt x="1136980" y="308851"/>
                  </a:moveTo>
                  <a:lnTo>
                    <a:pt x="0" y="308851"/>
                  </a:lnTo>
                  <a:lnTo>
                    <a:pt x="0" y="617639"/>
                  </a:lnTo>
                  <a:lnTo>
                    <a:pt x="1136980" y="617639"/>
                  </a:lnTo>
                  <a:lnTo>
                    <a:pt x="1136980" y="308851"/>
                  </a:lnTo>
                  <a:close/>
                </a:path>
              </a:pathLst>
            </a:custGeom>
            <a:solidFill>
              <a:srgbClr val="F8F8F8"/>
            </a:solidFill>
          </p:spPr>
          <p:txBody>
            <a:bodyPr wrap="square" lIns="0" tIns="0" rIns="0" bIns="0" rtlCol="0"/>
            <a:lstStyle/>
            <a:p>
              <a:endParaRPr/>
            </a:p>
          </p:txBody>
        </p:sp>
        <p:sp>
          <p:nvSpPr>
            <p:cNvPr id="92" name="object 92"/>
            <p:cNvSpPr/>
            <p:nvPr/>
          </p:nvSpPr>
          <p:spPr>
            <a:xfrm>
              <a:off x="1836420" y="5068773"/>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DF00"/>
            </a:solidFill>
          </p:spPr>
          <p:txBody>
            <a:bodyPr wrap="square" lIns="0" tIns="0" rIns="0" bIns="0" rtlCol="0"/>
            <a:lstStyle/>
            <a:p>
              <a:endParaRPr/>
            </a:p>
          </p:txBody>
        </p:sp>
        <p:sp>
          <p:nvSpPr>
            <p:cNvPr id="93" name="object 93"/>
            <p:cNvSpPr/>
            <p:nvPr/>
          </p:nvSpPr>
          <p:spPr>
            <a:xfrm>
              <a:off x="2215388" y="5068773"/>
              <a:ext cx="758190" cy="309245"/>
            </a:xfrm>
            <a:custGeom>
              <a:avLst/>
              <a:gdLst/>
              <a:ahLst/>
              <a:cxnLst/>
              <a:rect l="l" t="t" r="r" b="b"/>
              <a:pathLst>
                <a:path w="758189" h="309245">
                  <a:moveTo>
                    <a:pt x="378980" y="0"/>
                  </a:moveTo>
                  <a:lnTo>
                    <a:pt x="0" y="0"/>
                  </a:lnTo>
                  <a:lnTo>
                    <a:pt x="0" y="308787"/>
                  </a:lnTo>
                  <a:lnTo>
                    <a:pt x="378980" y="308787"/>
                  </a:lnTo>
                  <a:lnTo>
                    <a:pt x="378980" y="0"/>
                  </a:lnTo>
                  <a:close/>
                </a:path>
                <a:path w="758189" h="309245">
                  <a:moveTo>
                    <a:pt x="758088" y="0"/>
                  </a:moveTo>
                  <a:lnTo>
                    <a:pt x="379095" y="0"/>
                  </a:lnTo>
                  <a:lnTo>
                    <a:pt x="379095" y="308787"/>
                  </a:lnTo>
                  <a:lnTo>
                    <a:pt x="758088" y="308787"/>
                  </a:lnTo>
                  <a:lnTo>
                    <a:pt x="758088" y="0"/>
                  </a:lnTo>
                  <a:close/>
                </a:path>
              </a:pathLst>
            </a:custGeom>
            <a:solidFill>
              <a:srgbClr val="FFDE00"/>
            </a:solidFill>
          </p:spPr>
          <p:txBody>
            <a:bodyPr wrap="square" lIns="0" tIns="0" rIns="0" bIns="0" rtlCol="0"/>
            <a:lstStyle/>
            <a:p>
              <a:endParaRPr/>
            </a:p>
          </p:txBody>
        </p:sp>
        <p:sp>
          <p:nvSpPr>
            <p:cNvPr id="94" name="object 94"/>
            <p:cNvSpPr/>
            <p:nvPr/>
          </p:nvSpPr>
          <p:spPr>
            <a:xfrm>
              <a:off x="2973450" y="5068773"/>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DD00"/>
            </a:solidFill>
          </p:spPr>
          <p:txBody>
            <a:bodyPr wrap="square" lIns="0" tIns="0" rIns="0" bIns="0" rtlCol="0"/>
            <a:lstStyle/>
            <a:p>
              <a:endParaRPr/>
            </a:p>
          </p:txBody>
        </p:sp>
        <p:sp>
          <p:nvSpPr>
            <p:cNvPr id="95" name="object 95"/>
            <p:cNvSpPr/>
            <p:nvPr/>
          </p:nvSpPr>
          <p:spPr>
            <a:xfrm>
              <a:off x="3352419" y="5068773"/>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DE00"/>
            </a:solidFill>
          </p:spPr>
          <p:txBody>
            <a:bodyPr wrap="square" lIns="0" tIns="0" rIns="0" bIns="0" rtlCol="0"/>
            <a:lstStyle/>
            <a:p>
              <a:endParaRPr/>
            </a:p>
          </p:txBody>
        </p:sp>
        <p:sp>
          <p:nvSpPr>
            <p:cNvPr id="96" name="object 96"/>
            <p:cNvSpPr/>
            <p:nvPr/>
          </p:nvSpPr>
          <p:spPr>
            <a:xfrm>
              <a:off x="3731387" y="5068773"/>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DA00"/>
            </a:solidFill>
          </p:spPr>
          <p:txBody>
            <a:bodyPr wrap="square" lIns="0" tIns="0" rIns="0" bIns="0" rtlCol="0"/>
            <a:lstStyle/>
            <a:p>
              <a:endParaRPr/>
            </a:p>
          </p:txBody>
        </p:sp>
        <p:sp>
          <p:nvSpPr>
            <p:cNvPr id="97" name="object 97"/>
            <p:cNvSpPr/>
            <p:nvPr/>
          </p:nvSpPr>
          <p:spPr>
            <a:xfrm>
              <a:off x="4110355" y="5068773"/>
              <a:ext cx="758190" cy="309245"/>
            </a:xfrm>
            <a:custGeom>
              <a:avLst/>
              <a:gdLst/>
              <a:ahLst/>
              <a:cxnLst/>
              <a:rect l="l" t="t" r="r" b="b"/>
              <a:pathLst>
                <a:path w="758189" h="309245">
                  <a:moveTo>
                    <a:pt x="378980" y="0"/>
                  </a:moveTo>
                  <a:lnTo>
                    <a:pt x="0" y="0"/>
                  </a:lnTo>
                  <a:lnTo>
                    <a:pt x="0" y="308787"/>
                  </a:lnTo>
                  <a:lnTo>
                    <a:pt x="378980" y="308787"/>
                  </a:lnTo>
                  <a:lnTo>
                    <a:pt x="378980" y="0"/>
                  </a:lnTo>
                  <a:close/>
                </a:path>
                <a:path w="758189" h="309245">
                  <a:moveTo>
                    <a:pt x="758088" y="0"/>
                  </a:moveTo>
                  <a:lnTo>
                    <a:pt x="379095" y="0"/>
                  </a:lnTo>
                  <a:lnTo>
                    <a:pt x="379095" y="308787"/>
                  </a:lnTo>
                  <a:lnTo>
                    <a:pt x="758088" y="308787"/>
                  </a:lnTo>
                  <a:lnTo>
                    <a:pt x="758088" y="0"/>
                  </a:lnTo>
                  <a:close/>
                </a:path>
              </a:pathLst>
            </a:custGeom>
            <a:solidFill>
              <a:srgbClr val="FFD700"/>
            </a:solidFill>
          </p:spPr>
          <p:txBody>
            <a:bodyPr wrap="square" lIns="0" tIns="0" rIns="0" bIns="0" rtlCol="0"/>
            <a:lstStyle/>
            <a:p>
              <a:endParaRPr/>
            </a:p>
          </p:txBody>
        </p:sp>
        <p:sp>
          <p:nvSpPr>
            <p:cNvPr id="98" name="object 98"/>
            <p:cNvSpPr/>
            <p:nvPr/>
          </p:nvSpPr>
          <p:spPr>
            <a:xfrm>
              <a:off x="4868418" y="5068773"/>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DF00"/>
            </a:solidFill>
          </p:spPr>
          <p:txBody>
            <a:bodyPr wrap="square" lIns="0" tIns="0" rIns="0" bIns="0" rtlCol="0"/>
            <a:lstStyle/>
            <a:p>
              <a:endParaRPr/>
            </a:p>
          </p:txBody>
        </p:sp>
        <p:sp>
          <p:nvSpPr>
            <p:cNvPr id="99" name="object 99"/>
            <p:cNvSpPr/>
            <p:nvPr/>
          </p:nvSpPr>
          <p:spPr>
            <a:xfrm>
              <a:off x="5247386" y="5068773"/>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D600"/>
            </a:solidFill>
          </p:spPr>
          <p:txBody>
            <a:bodyPr wrap="square" lIns="0" tIns="0" rIns="0" bIns="0" rtlCol="0"/>
            <a:lstStyle/>
            <a:p>
              <a:endParaRPr/>
            </a:p>
          </p:txBody>
        </p:sp>
        <p:sp>
          <p:nvSpPr>
            <p:cNvPr id="100" name="object 100"/>
            <p:cNvSpPr/>
            <p:nvPr/>
          </p:nvSpPr>
          <p:spPr>
            <a:xfrm>
              <a:off x="5626354" y="5068773"/>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D500"/>
            </a:solidFill>
          </p:spPr>
          <p:txBody>
            <a:bodyPr wrap="square" lIns="0" tIns="0" rIns="0" bIns="0" rtlCol="0"/>
            <a:lstStyle/>
            <a:p>
              <a:endParaRPr/>
            </a:p>
          </p:txBody>
        </p:sp>
        <p:sp>
          <p:nvSpPr>
            <p:cNvPr id="101" name="object 101"/>
            <p:cNvSpPr/>
            <p:nvPr/>
          </p:nvSpPr>
          <p:spPr>
            <a:xfrm>
              <a:off x="6005322" y="5068773"/>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D400"/>
            </a:solidFill>
          </p:spPr>
          <p:txBody>
            <a:bodyPr wrap="square" lIns="0" tIns="0" rIns="0" bIns="0" rtlCol="0"/>
            <a:lstStyle/>
            <a:p>
              <a:endParaRPr/>
            </a:p>
          </p:txBody>
        </p:sp>
        <p:sp>
          <p:nvSpPr>
            <p:cNvPr id="102" name="object 102"/>
            <p:cNvSpPr/>
            <p:nvPr/>
          </p:nvSpPr>
          <p:spPr>
            <a:xfrm>
              <a:off x="6384417" y="5068773"/>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D300"/>
            </a:solidFill>
          </p:spPr>
          <p:txBody>
            <a:bodyPr wrap="square" lIns="0" tIns="0" rIns="0" bIns="0" rtlCol="0"/>
            <a:lstStyle/>
            <a:p>
              <a:endParaRPr/>
            </a:p>
          </p:txBody>
        </p:sp>
        <p:sp>
          <p:nvSpPr>
            <p:cNvPr id="103" name="object 103"/>
            <p:cNvSpPr/>
            <p:nvPr/>
          </p:nvSpPr>
          <p:spPr>
            <a:xfrm>
              <a:off x="6763385" y="5068773"/>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DF00"/>
            </a:solidFill>
          </p:spPr>
          <p:txBody>
            <a:bodyPr wrap="square" lIns="0" tIns="0" rIns="0" bIns="0" rtlCol="0"/>
            <a:lstStyle/>
            <a:p>
              <a:endParaRPr/>
            </a:p>
          </p:txBody>
        </p:sp>
        <p:sp>
          <p:nvSpPr>
            <p:cNvPr id="104" name="object 104"/>
            <p:cNvSpPr/>
            <p:nvPr/>
          </p:nvSpPr>
          <p:spPr>
            <a:xfrm>
              <a:off x="7142353" y="5068773"/>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D200"/>
            </a:solidFill>
          </p:spPr>
          <p:txBody>
            <a:bodyPr wrap="square" lIns="0" tIns="0" rIns="0" bIns="0" rtlCol="0"/>
            <a:lstStyle/>
            <a:p>
              <a:endParaRPr/>
            </a:p>
          </p:txBody>
        </p:sp>
        <p:sp>
          <p:nvSpPr>
            <p:cNvPr id="105" name="object 105"/>
            <p:cNvSpPr/>
            <p:nvPr/>
          </p:nvSpPr>
          <p:spPr>
            <a:xfrm>
              <a:off x="699452" y="5377510"/>
              <a:ext cx="1137285" cy="309245"/>
            </a:xfrm>
            <a:custGeom>
              <a:avLst/>
              <a:gdLst/>
              <a:ahLst/>
              <a:cxnLst/>
              <a:rect l="l" t="t" r="r" b="b"/>
              <a:pathLst>
                <a:path w="1137285" h="309245">
                  <a:moveTo>
                    <a:pt x="1136980" y="0"/>
                  </a:moveTo>
                  <a:lnTo>
                    <a:pt x="0" y="0"/>
                  </a:lnTo>
                  <a:lnTo>
                    <a:pt x="0" y="308787"/>
                  </a:lnTo>
                  <a:lnTo>
                    <a:pt x="1136980" y="308787"/>
                  </a:lnTo>
                  <a:lnTo>
                    <a:pt x="1136980" y="0"/>
                  </a:lnTo>
                  <a:close/>
                </a:path>
              </a:pathLst>
            </a:custGeom>
            <a:solidFill>
              <a:srgbClr val="F8F8F8"/>
            </a:solidFill>
          </p:spPr>
          <p:txBody>
            <a:bodyPr wrap="square" lIns="0" tIns="0" rIns="0" bIns="0" rtlCol="0"/>
            <a:lstStyle/>
            <a:p>
              <a:endParaRPr/>
            </a:p>
          </p:txBody>
        </p:sp>
        <p:sp>
          <p:nvSpPr>
            <p:cNvPr id="106" name="object 106"/>
            <p:cNvSpPr/>
            <p:nvPr/>
          </p:nvSpPr>
          <p:spPr>
            <a:xfrm>
              <a:off x="1836420" y="5377510"/>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DF00"/>
            </a:solidFill>
          </p:spPr>
          <p:txBody>
            <a:bodyPr wrap="square" lIns="0" tIns="0" rIns="0" bIns="0" rtlCol="0"/>
            <a:lstStyle/>
            <a:p>
              <a:endParaRPr/>
            </a:p>
          </p:txBody>
        </p:sp>
        <p:sp>
          <p:nvSpPr>
            <p:cNvPr id="107" name="object 107"/>
            <p:cNvSpPr/>
            <p:nvPr/>
          </p:nvSpPr>
          <p:spPr>
            <a:xfrm>
              <a:off x="2215387" y="5377510"/>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D000"/>
            </a:solidFill>
          </p:spPr>
          <p:txBody>
            <a:bodyPr wrap="square" lIns="0" tIns="0" rIns="0" bIns="0" rtlCol="0"/>
            <a:lstStyle/>
            <a:p>
              <a:endParaRPr/>
            </a:p>
          </p:txBody>
        </p:sp>
        <p:sp>
          <p:nvSpPr>
            <p:cNvPr id="108" name="object 108"/>
            <p:cNvSpPr/>
            <p:nvPr/>
          </p:nvSpPr>
          <p:spPr>
            <a:xfrm>
              <a:off x="2594482" y="5377510"/>
              <a:ext cx="379095" cy="309245"/>
            </a:xfrm>
            <a:custGeom>
              <a:avLst/>
              <a:gdLst/>
              <a:ahLst/>
              <a:cxnLst/>
              <a:rect l="l" t="t" r="r" b="b"/>
              <a:pathLst>
                <a:path w="379094" h="309245">
                  <a:moveTo>
                    <a:pt x="378993" y="0"/>
                  </a:moveTo>
                  <a:lnTo>
                    <a:pt x="0" y="0"/>
                  </a:lnTo>
                  <a:lnTo>
                    <a:pt x="0" y="308787"/>
                  </a:lnTo>
                  <a:lnTo>
                    <a:pt x="378993" y="308787"/>
                  </a:lnTo>
                  <a:lnTo>
                    <a:pt x="378993" y="0"/>
                  </a:lnTo>
                  <a:close/>
                </a:path>
              </a:pathLst>
            </a:custGeom>
            <a:solidFill>
              <a:srgbClr val="FFC100"/>
            </a:solidFill>
          </p:spPr>
          <p:txBody>
            <a:bodyPr wrap="square" lIns="0" tIns="0" rIns="0" bIns="0" rtlCol="0"/>
            <a:lstStyle/>
            <a:p>
              <a:endParaRPr/>
            </a:p>
          </p:txBody>
        </p:sp>
        <p:sp>
          <p:nvSpPr>
            <p:cNvPr id="109" name="object 109"/>
            <p:cNvSpPr/>
            <p:nvPr/>
          </p:nvSpPr>
          <p:spPr>
            <a:xfrm>
              <a:off x="2973450" y="5377510"/>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C900"/>
            </a:solidFill>
          </p:spPr>
          <p:txBody>
            <a:bodyPr wrap="square" lIns="0" tIns="0" rIns="0" bIns="0" rtlCol="0"/>
            <a:lstStyle/>
            <a:p>
              <a:endParaRPr/>
            </a:p>
          </p:txBody>
        </p:sp>
        <p:sp>
          <p:nvSpPr>
            <p:cNvPr id="110" name="object 110"/>
            <p:cNvSpPr/>
            <p:nvPr/>
          </p:nvSpPr>
          <p:spPr>
            <a:xfrm>
              <a:off x="3352419" y="5377510"/>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CC00"/>
            </a:solidFill>
          </p:spPr>
          <p:txBody>
            <a:bodyPr wrap="square" lIns="0" tIns="0" rIns="0" bIns="0" rtlCol="0"/>
            <a:lstStyle/>
            <a:p>
              <a:endParaRPr/>
            </a:p>
          </p:txBody>
        </p:sp>
        <p:sp>
          <p:nvSpPr>
            <p:cNvPr id="111" name="object 111"/>
            <p:cNvSpPr/>
            <p:nvPr/>
          </p:nvSpPr>
          <p:spPr>
            <a:xfrm>
              <a:off x="3731387" y="5377510"/>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D200"/>
            </a:solidFill>
          </p:spPr>
          <p:txBody>
            <a:bodyPr wrap="square" lIns="0" tIns="0" rIns="0" bIns="0" rtlCol="0"/>
            <a:lstStyle/>
            <a:p>
              <a:endParaRPr/>
            </a:p>
          </p:txBody>
        </p:sp>
        <p:sp>
          <p:nvSpPr>
            <p:cNvPr id="112" name="object 112"/>
            <p:cNvSpPr/>
            <p:nvPr/>
          </p:nvSpPr>
          <p:spPr>
            <a:xfrm>
              <a:off x="4110355" y="5377510"/>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DE00"/>
            </a:solidFill>
          </p:spPr>
          <p:txBody>
            <a:bodyPr wrap="square" lIns="0" tIns="0" rIns="0" bIns="0" rtlCol="0"/>
            <a:lstStyle/>
            <a:p>
              <a:endParaRPr/>
            </a:p>
          </p:txBody>
        </p:sp>
        <p:sp>
          <p:nvSpPr>
            <p:cNvPr id="113" name="object 113"/>
            <p:cNvSpPr/>
            <p:nvPr/>
          </p:nvSpPr>
          <p:spPr>
            <a:xfrm>
              <a:off x="4489449" y="5377510"/>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D200"/>
            </a:solidFill>
          </p:spPr>
          <p:txBody>
            <a:bodyPr wrap="square" lIns="0" tIns="0" rIns="0" bIns="0" rtlCol="0"/>
            <a:lstStyle/>
            <a:p>
              <a:endParaRPr/>
            </a:p>
          </p:txBody>
        </p:sp>
        <p:sp>
          <p:nvSpPr>
            <p:cNvPr id="114" name="object 114"/>
            <p:cNvSpPr/>
            <p:nvPr/>
          </p:nvSpPr>
          <p:spPr>
            <a:xfrm>
              <a:off x="4868418" y="5377510"/>
              <a:ext cx="2274570" cy="309245"/>
            </a:xfrm>
            <a:custGeom>
              <a:avLst/>
              <a:gdLst/>
              <a:ahLst/>
              <a:cxnLst/>
              <a:rect l="l" t="t" r="r" b="b"/>
              <a:pathLst>
                <a:path w="2274570" h="309245">
                  <a:moveTo>
                    <a:pt x="1515897" y="0"/>
                  </a:moveTo>
                  <a:lnTo>
                    <a:pt x="1515897" y="0"/>
                  </a:lnTo>
                  <a:lnTo>
                    <a:pt x="0" y="0"/>
                  </a:lnTo>
                  <a:lnTo>
                    <a:pt x="0" y="308787"/>
                  </a:lnTo>
                  <a:lnTo>
                    <a:pt x="1515897" y="308787"/>
                  </a:lnTo>
                  <a:lnTo>
                    <a:pt x="1515897" y="0"/>
                  </a:lnTo>
                  <a:close/>
                </a:path>
                <a:path w="2274570" h="309245">
                  <a:moveTo>
                    <a:pt x="2273947" y="0"/>
                  </a:moveTo>
                  <a:lnTo>
                    <a:pt x="1894992" y="0"/>
                  </a:lnTo>
                  <a:lnTo>
                    <a:pt x="1515999" y="0"/>
                  </a:lnTo>
                  <a:lnTo>
                    <a:pt x="1515999" y="308787"/>
                  </a:lnTo>
                  <a:lnTo>
                    <a:pt x="1894967" y="308787"/>
                  </a:lnTo>
                  <a:lnTo>
                    <a:pt x="2273947" y="308787"/>
                  </a:lnTo>
                  <a:lnTo>
                    <a:pt x="2273947" y="0"/>
                  </a:lnTo>
                  <a:close/>
                </a:path>
              </a:pathLst>
            </a:custGeom>
            <a:solidFill>
              <a:srgbClr val="FFD000"/>
            </a:solidFill>
          </p:spPr>
          <p:txBody>
            <a:bodyPr wrap="square" lIns="0" tIns="0" rIns="0" bIns="0" rtlCol="0"/>
            <a:lstStyle/>
            <a:p>
              <a:endParaRPr/>
            </a:p>
          </p:txBody>
        </p:sp>
        <p:sp>
          <p:nvSpPr>
            <p:cNvPr id="115" name="object 115"/>
            <p:cNvSpPr/>
            <p:nvPr/>
          </p:nvSpPr>
          <p:spPr>
            <a:xfrm>
              <a:off x="7142353" y="5377510"/>
              <a:ext cx="379095" cy="309245"/>
            </a:xfrm>
            <a:custGeom>
              <a:avLst/>
              <a:gdLst/>
              <a:ahLst/>
              <a:cxnLst/>
              <a:rect l="l" t="t" r="r" b="b"/>
              <a:pathLst>
                <a:path w="379095" h="309245">
                  <a:moveTo>
                    <a:pt x="378993" y="0"/>
                  </a:moveTo>
                  <a:lnTo>
                    <a:pt x="0" y="0"/>
                  </a:lnTo>
                  <a:lnTo>
                    <a:pt x="0" y="308787"/>
                  </a:lnTo>
                  <a:lnTo>
                    <a:pt x="378993" y="308787"/>
                  </a:lnTo>
                  <a:lnTo>
                    <a:pt x="378993" y="0"/>
                  </a:lnTo>
                  <a:close/>
                </a:path>
              </a:pathLst>
            </a:custGeom>
            <a:solidFill>
              <a:srgbClr val="FFD100"/>
            </a:solidFill>
          </p:spPr>
          <p:txBody>
            <a:bodyPr wrap="square" lIns="0" tIns="0" rIns="0" bIns="0" rtlCol="0"/>
            <a:lstStyle/>
            <a:p>
              <a:endParaRPr/>
            </a:p>
          </p:txBody>
        </p:sp>
        <p:sp>
          <p:nvSpPr>
            <p:cNvPr id="116" name="object 116"/>
            <p:cNvSpPr/>
            <p:nvPr/>
          </p:nvSpPr>
          <p:spPr>
            <a:xfrm>
              <a:off x="699452" y="5686297"/>
              <a:ext cx="7200900" cy="309245"/>
            </a:xfrm>
            <a:custGeom>
              <a:avLst/>
              <a:gdLst/>
              <a:ahLst/>
              <a:cxnLst/>
              <a:rect l="l" t="t" r="r" b="b"/>
              <a:pathLst>
                <a:path w="7200900" h="309245">
                  <a:moveTo>
                    <a:pt x="7200900" y="0"/>
                  </a:moveTo>
                  <a:lnTo>
                    <a:pt x="0" y="0"/>
                  </a:lnTo>
                  <a:lnTo>
                    <a:pt x="0" y="308787"/>
                  </a:lnTo>
                  <a:lnTo>
                    <a:pt x="7200900" y="308787"/>
                  </a:lnTo>
                  <a:lnTo>
                    <a:pt x="7200900" y="0"/>
                  </a:lnTo>
                  <a:close/>
                </a:path>
              </a:pathLst>
            </a:custGeom>
            <a:solidFill>
              <a:srgbClr val="F8F8F8"/>
            </a:solidFill>
          </p:spPr>
          <p:txBody>
            <a:bodyPr wrap="square" lIns="0" tIns="0" rIns="0" bIns="0" rtlCol="0"/>
            <a:lstStyle/>
            <a:p>
              <a:endParaRPr/>
            </a:p>
          </p:txBody>
        </p:sp>
        <p:sp>
          <p:nvSpPr>
            <p:cNvPr id="117" name="object 117"/>
            <p:cNvSpPr/>
            <p:nvPr/>
          </p:nvSpPr>
          <p:spPr>
            <a:xfrm>
              <a:off x="1078445" y="2030222"/>
              <a:ext cx="379095" cy="3043555"/>
            </a:xfrm>
            <a:custGeom>
              <a:avLst/>
              <a:gdLst/>
              <a:ahLst/>
              <a:cxnLst/>
              <a:rect l="l" t="t" r="r" b="b"/>
              <a:pathLst>
                <a:path w="379094" h="3043554">
                  <a:moveTo>
                    <a:pt x="0" y="0"/>
                  </a:moveTo>
                  <a:lnTo>
                    <a:pt x="0" y="163956"/>
                  </a:lnTo>
                </a:path>
                <a:path w="379094" h="3043554">
                  <a:moveTo>
                    <a:pt x="0" y="563372"/>
                  </a:moveTo>
                  <a:lnTo>
                    <a:pt x="0" y="3043301"/>
                  </a:lnTo>
                </a:path>
                <a:path w="379094" h="3043554">
                  <a:moveTo>
                    <a:pt x="379006" y="0"/>
                  </a:moveTo>
                  <a:lnTo>
                    <a:pt x="379006" y="2724911"/>
                  </a:lnTo>
                </a:path>
              </a:pathLst>
            </a:custGeom>
            <a:ln w="9525">
              <a:solidFill>
                <a:srgbClr val="A9A9A9"/>
              </a:solidFill>
            </a:ln>
          </p:spPr>
          <p:txBody>
            <a:bodyPr wrap="square" lIns="0" tIns="0" rIns="0" bIns="0" rtlCol="0"/>
            <a:lstStyle/>
            <a:p>
              <a:endParaRPr/>
            </a:p>
          </p:txBody>
        </p:sp>
        <p:sp>
          <p:nvSpPr>
            <p:cNvPr id="118" name="object 118"/>
            <p:cNvSpPr/>
            <p:nvPr/>
          </p:nvSpPr>
          <p:spPr>
            <a:xfrm>
              <a:off x="1457452"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19" name="object 119"/>
            <p:cNvSpPr/>
            <p:nvPr/>
          </p:nvSpPr>
          <p:spPr>
            <a:xfrm>
              <a:off x="1836420" y="2030222"/>
              <a:ext cx="0" cy="154940"/>
            </a:xfrm>
            <a:custGeom>
              <a:avLst/>
              <a:gdLst/>
              <a:ahLst/>
              <a:cxnLst/>
              <a:rect l="l" t="t" r="r" b="b"/>
              <a:pathLst>
                <a:path h="154939">
                  <a:moveTo>
                    <a:pt x="0" y="0"/>
                  </a:moveTo>
                  <a:lnTo>
                    <a:pt x="0" y="154431"/>
                  </a:lnTo>
                </a:path>
              </a:pathLst>
            </a:custGeom>
            <a:ln w="9525">
              <a:solidFill>
                <a:srgbClr val="A9A9A9"/>
              </a:solidFill>
            </a:ln>
          </p:spPr>
          <p:txBody>
            <a:bodyPr wrap="square" lIns="0" tIns="0" rIns="0" bIns="0" rtlCol="0"/>
            <a:lstStyle/>
            <a:p>
              <a:endParaRPr/>
            </a:p>
          </p:txBody>
        </p:sp>
        <p:sp>
          <p:nvSpPr>
            <p:cNvPr id="120" name="object 120"/>
            <p:cNvSpPr/>
            <p:nvPr/>
          </p:nvSpPr>
          <p:spPr>
            <a:xfrm>
              <a:off x="1836420"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21" name="object 121"/>
            <p:cNvSpPr/>
            <p:nvPr/>
          </p:nvSpPr>
          <p:spPr>
            <a:xfrm>
              <a:off x="1836420" y="2902458"/>
              <a:ext cx="0" cy="1852930"/>
            </a:xfrm>
            <a:custGeom>
              <a:avLst/>
              <a:gdLst/>
              <a:ahLst/>
              <a:cxnLst/>
              <a:rect l="l" t="t" r="r" b="b"/>
              <a:pathLst>
                <a:path h="1852929">
                  <a:moveTo>
                    <a:pt x="0" y="0"/>
                  </a:moveTo>
                  <a:lnTo>
                    <a:pt x="0" y="1852675"/>
                  </a:lnTo>
                </a:path>
              </a:pathLst>
            </a:custGeom>
            <a:ln w="9525">
              <a:solidFill>
                <a:srgbClr val="A9A9A9"/>
              </a:solidFill>
            </a:ln>
          </p:spPr>
          <p:txBody>
            <a:bodyPr wrap="square" lIns="0" tIns="0" rIns="0" bIns="0" rtlCol="0"/>
            <a:lstStyle/>
            <a:p>
              <a:endParaRPr/>
            </a:p>
          </p:txBody>
        </p:sp>
        <p:sp>
          <p:nvSpPr>
            <p:cNvPr id="122" name="object 122"/>
            <p:cNvSpPr/>
            <p:nvPr/>
          </p:nvSpPr>
          <p:spPr>
            <a:xfrm>
              <a:off x="1836420"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23" name="object 123"/>
            <p:cNvSpPr/>
            <p:nvPr/>
          </p:nvSpPr>
          <p:spPr>
            <a:xfrm>
              <a:off x="1836420" y="2030222"/>
              <a:ext cx="379095" cy="3661410"/>
            </a:xfrm>
            <a:custGeom>
              <a:avLst/>
              <a:gdLst/>
              <a:ahLst/>
              <a:cxnLst/>
              <a:rect l="l" t="t" r="r" b="b"/>
              <a:pathLst>
                <a:path w="379094" h="3661410">
                  <a:moveTo>
                    <a:pt x="0" y="3043301"/>
                  </a:moveTo>
                  <a:lnTo>
                    <a:pt x="0" y="3660838"/>
                  </a:lnTo>
                </a:path>
                <a:path w="379094" h="3661410">
                  <a:moveTo>
                    <a:pt x="378968" y="0"/>
                  </a:moveTo>
                  <a:lnTo>
                    <a:pt x="378968" y="154431"/>
                  </a:lnTo>
                </a:path>
              </a:pathLst>
            </a:custGeom>
            <a:ln w="9525">
              <a:solidFill>
                <a:srgbClr val="A9A9A9"/>
              </a:solidFill>
            </a:ln>
          </p:spPr>
          <p:txBody>
            <a:bodyPr wrap="square" lIns="0" tIns="0" rIns="0" bIns="0" rtlCol="0"/>
            <a:lstStyle/>
            <a:p>
              <a:endParaRPr/>
            </a:p>
          </p:txBody>
        </p:sp>
        <p:sp>
          <p:nvSpPr>
            <p:cNvPr id="124" name="object 124"/>
            <p:cNvSpPr/>
            <p:nvPr/>
          </p:nvSpPr>
          <p:spPr>
            <a:xfrm>
              <a:off x="2215387"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25" name="object 125"/>
            <p:cNvSpPr/>
            <p:nvPr/>
          </p:nvSpPr>
          <p:spPr>
            <a:xfrm>
              <a:off x="2215387" y="3520059"/>
              <a:ext cx="0" cy="1235075"/>
            </a:xfrm>
            <a:custGeom>
              <a:avLst/>
              <a:gdLst/>
              <a:ahLst/>
              <a:cxnLst/>
              <a:rect l="l" t="t" r="r" b="b"/>
              <a:pathLst>
                <a:path h="1235075">
                  <a:moveTo>
                    <a:pt x="0" y="0"/>
                  </a:moveTo>
                  <a:lnTo>
                    <a:pt x="0" y="1235074"/>
                  </a:lnTo>
                </a:path>
              </a:pathLst>
            </a:custGeom>
            <a:ln w="9525">
              <a:solidFill>
                <a:srgbClr val="A9A9A9"/>
              </a:solidFill>
            </a:ln>
          </p:spPr>
          <p:txBody>
            <a:bodyPr wrap="square" lIns="0" tIns="0" rIns="0" bIns="0" rtlCol="0"/>
            <a:lstStyle/>
            <a:p>
              <a:endParaRPr/>
            </a:p>
          </p:txBody>
        </p:sp>
        <p:sp>
          <p:nvSpPr>
            <p:cNvPr id="126" name="object 126"/>
            <p:cNvSpPr/>
            <p:nvPr/>
          </p:nvSpPr>
          <p:spPr>
            <a:xfrm>
              <a:off x="2215387"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27" name="object 127"/>
            <p:cNvSpPr/>
            <p:nvPr/>
          </p:nvSpPr>
          <p:spPr>
            <a:xfrm>
              <a:off x="2215387" y="2030222"/>
              <a:ext cx="379095" cy="3661410"/>
            </a:xfrm>
            <a:custGeom>
              <a:avLst/>
              <a:gdLst/>
              <a:ahLst/>
              <a:cxnLst/>
              <a:rect l="l" t="t" r="r" b="b"/>
              <a:pathLst>
                <a:path w="379094" h="3661410">
                  <a:moveTo>
                    <a:pt x="0" y="3043301"/>
                  </a:moveTo>
                  <a:lnTo>
                    <a:pt x="0" y="3660838"/>
                  </a:lnTo>
                </a:path>
                <a:path w="379094" h="3661410">
                  <a:moveTo>
                    <a:pt x="379094" y="0"/>
                  </a:moveTo>
                  <a:lnTo>
                    <a:pt x="379094" y="154431"/>
                  </a:lnTo>
                </a:path>
              </a:pathLst>
            </a:custGeom>
            <a:ln w="9525">
              <a:solidFill>
                <a:srgbClr val="A9A9A9"/>
              </a:solidFill>
            </a:ln>
          </p:spPr>
          <p:txBody>
            <a:bodyPr wrap="square" lIns="0" tIns="0" rIns="0" bIns="0" rtlCol="0"/>
            <a:lstStyle/>
            <a:p>
              <a:endParaRPr/>
            </a:p>
          </p:txBody>
        </p:sp>
        <p:sp>
          <p:nvSpPr>
            <p:cNvPr id="128" name="object 128"/>
            <p:cNvSpPr/>
            <p:nvPr/>
          </p:nvSpPr>
          <p:spPr>
            <a:xfrm>
              <a:off x="2594482"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29" name="object 129"/>
            <p:cNvSpPr/>
            <p:nvPr/>
          </p:nvSpPr>
          <p:spPr>
            <a:xfrm>
              <a:off x="2594482" y="3520059"/>
              <a:ext cx="0" cy="1235075"/>
            </a:xfrm>
            <a:custGeom>
              <a:avLst/>
              <a:gdLst/>
              <a:ahLst/>
              <a:cxnLst/>
              <a:rect l="l" t="t" r="r" b="b"/>
              <a:pathLst>
                <a:path h="1235075">
                  <a:moveTo>
                    <a:pt x="0" y="0"/>
                  </a:moveTo>
                  <a:lnTo>
                    <a:pt x="0" y="1235074"/>
                  </a:lnTo>
                </a:path>
              </a:pathLst>
            </a:custGeom>
            <a:ln w="9525">
              <a:solidFill>
                <a:srgbClr val="A9A9A9"/>
              </a:solidFill>
            </a:ln>
          </p:spPr>
          <p:txBody>
            <a:bodyPr wrap="square" lIns="0" tIns="0" rIns="0" bIns="0" rtlCol="0"/>
            <a:lstStyle/>
            <a:p>
              <a:endParaRPr/>
            </a:p>
          </p:txBody>
        </p:sp>
        <p:sp>
          <p:nvSpPr>
            <p:cNvPr id="130" name="object 130"/>
            <p:cNvSpPr/>
            <p:nvPr/>
          </p:nvSpPr>
          <p:spPr>
            <a:xfrm>
              <a:off x="2594482"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31" name="object 131"/>
            <p:cNvSpPr/>
            <p:nvPr/>
          </p:nvSpPr>
          <p:spPr>
            <a:xfrm>
              <a:off x="2594482" y="2030222"/>
              <a:ext cx="379095" cy="3661410"/>
            </a:xfrm>
            <a:custGeom>
              <a:avLst/>
              <a:gdLst/>
              <a:ahLst/>
              <a:cxnLst/>
              <a:rect l="l" t="t" r="r" b="b"/>
              <a:pathLst>
                <a:path w="379094" h="3661410">
                  <a:moveTo>
                    <a:pt x="0" y="3043301"/>
                  </a:moveTo>
                  <a:lnTo>
                    <a:pt x="0" y="3660838"/>
                  </a:lnTo>
                </a:path>
                <a:path w="379094" h="3661410">
                  <a:moveTo>
                    <a:pt x="378968" y="0"/>
                  </a:moveTo>
                  <a:lnTo>
                    <a:pt x="378968" y="154431"/>
                  </a:lnTo>
                </a:path>
              </a:pathLst>
            </a:custGeom>
            <a:ln w="9525">
              <a:solidFill>
                <a:srgbClr val="A9A9A9"/>
              </a:solidFill>
            </a:ln>
          </p:spPr>
          <p:txBody>
            <a:bodyPr wrap="square" lIns="0" tIns="0" rIns="0" bIns="0" rtlCol="0"/>
            <a:lstStyle/>
            <a:p>
              <a:endParaRPr/>
            </a:p>
          </p:txBody>
        </p:sp>
        <p:sp>
          <p:nvSpPr>
            <p:cNvPr id="132" name="object 132"/>
            <p:cNvSpPr/>
            <p:nvPr/>
          </p:nvSpPr>
          <p:spPr>
            <a:xfrm>
              <a:off x="2973450"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33" name="object 133"/>
            <p:cNvSpPr/>
            <p:nvPr/>
          </p:nvSpPr>
          <p:spPr>
            <a:xfrm>
              <a:off x="2973450" y="3520059"/>
              <a:ext cx="0" cy="1235075"/>
            </a:xfrm>
            <a:custGeom>
              <a:avLst/>
              <a:gdLst/>
              <a:ahLst/>
              <a:cxnLst/>
              <a:rect l="l" t="t" r="r" b="b"/>
              <a:pathLst>
                <a:path h="1235075">
                  <a:moveTo>
                    <a:pt x="0" y="0"/>
                  </a:moveTo>
                  <a:lnTo>
                    <a:pt x="0" y="1235074"/>
                  </a:lnTo>
                </a:path>
              </a:pathLst>
            </a:custGeom>
            <a:ln w="9525">
              <a:solidFill>
                <a:srgbClr val="A9A9A9"/>
              </a:solidFill>
            </a:ln>
          </p:spPr>
          <p:txBody>
            <a:bodyPr wrap="square" lIns="0" tIns="0" rIns="0" bIns="0" rtlCol="0"/>
            <a:lstStyle/>
            <a:p>
              <a:endParaRPr/>
            </a:p>
          </p:txBody>
        </p:sp>
        <p:sp>
          <p:nvSpPr>
            <p:cNvPr id="134" name="object 134"/>
            <p:cNvSpPr/>
            <p:nvPr/>
          </p:nvSpPr>
          <p:spPr>
            <a:xfrm>
              <a:off x="2973450"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35" name="object 135"/>
            <p:cNvSpPr/>
            <p:nvPr/>
          </p:nvSpPr>
          <p:spPr>
            <a:xfrm>
              <a:off x="2973450" y="2030222"/>
              <a:ext cx="379095" cy="3661410"/>
            </a:xfrm>
            <a:custGeom>
              <a:avLst/>
              <a:gdLst/>
              <a:ahLst/>
              <a:cxnLst/>
              <a:rect l="l" t="t" r="r" b="b"/>
              <a:pathLst>
                <a:path w="379095" h="3661410">
                  <a:moveTo>
                    <a:pt x="0" y="3043301"/>
                  </a:moveTo>
                  <a:lnTo>
                    <a:pt x="0" y="3660838"/>
                  </a:lnTo>
                </a:path>
                <a:path w="379095" h="3661410">
                  <a:moveTo>
                    <a:pt x="378968" y="0"/>
                  </a:moveTo>
                  <a:lnTo>
                    <a:pt x="378968" y="154431"/>
                  </a:lnTo>
                </a:path>
              </a:pathLst>
            </a:custGeom>
            <a:ln w="9525">
              <a:solidFill>
                <a:srgbClr val="A9A9A9"/>
              </a:solidFill>
            </a:ln>
          </p:spPr>
          <p:txBody>
            <a:bodyPr wrap="square" lIns="0" tIns="0" rIns="0" bIns="0" rtlCol="0"/>
            <a:lstStyle/>
            <a:p>
              <a:endParaRPr/>
            </a:p>
          </p:txBody>
        </p:sp>
        <p:sp>
          <p:nvSpPr>
            <p:cNvPr id="136" name="object 136"/>
            <p:cNvSpPr/>
            <p:nvPr/>
          </p:nvSpPr>
          <p:spPr>
            <a:xfrm>
              <a:off x="3352419"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37" name="object 137"/>
            <p:cNvSpPr/>
            <p:nvPr/>
          </p:nvSpPr>
          <p:spPr>
            <a:xfrm>
              <a:off x="3352419" y="3520059"/>
              <a:ext cx="0" cy="1235075"/>
            </a:xfrm>
            <a:custGeom>
              <a:avLst/>
              <a:gdLst/>
              <a:ahLst/>
              <a:cxnLst/>
              <a:rect l="l" t="t" r="r" b="b"/>
              <a:pathLst>
                <a:path h="1235075">
                  <a:moveTo>
                    <a:pt x="0" y="0"/>
                  </a:moveTo>
                  <a:lnTo>
                    <a:pt x="0" y="1235074"/>
                  </a:lnTo>
                </a:path>
              </a:pathLst>
            </a:custGeom>
            <a:ln w="9525">
              <a:solidFill>
                <a:srgbClr val="A9A9A9"/>
              </a:solidFill>
            </a:ln>
          </p:spPr>
          <p:txBody>
            <a:bodyPr wrap="square" lIns="0" tIns="0" rIns="0" bIns="0" rtlCol="0"/>
            <a:lstStyle/>
            <a:p>
              <a:endParaRPr/>
            </a:p>
          </p:txBody>
        </p:sp>
        <p:sp>
          <p:nvSpPr>
            <p:cNvPr id="138" name="object 138"/>
            <p:cNvSpPr/>
            <p:nvPr/>
          </p:nvSpPr>
          <p:spPr>
            <a:xfrm>
              <a:off x="3352419"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39" name="object 139"/>
            <p:cNvSpPr/>
            <p:nvPr/>
          </p:nvSpPr>
          <p:spPr>
            <a:xfrm>
              <a:off x="3352419" y="2030222"/>
              <a:ext cx="379095" cy="3661410"/>
            </a:xfrm>
            <a:custGeom>
              <a:avLst/>
              <a:gdLst/>
              <a:ahLst/>
              <a:cxnLst/>
              <a:rect l="l" t="t" r="r" b="b"/>
              <a:pathLst>
                <a:path w="379095" h="3661410">
                  <a:moveTo>
                    <a:pt x="0" y="3043301"/>
                  </a:moveTo>
                  <a:lnTo>
                    <a:pt x="0" y="3660838"/>
                  </a:lnTo>
                </a:path>
                <a:path w="379095" h="3661410">
                  <a:moveTo>
                    <a:pt x="378967" y="0"/>
                  </a:moveTo>
                  <a:lnTo>
                    <a:pt x="378967" y="154431"/>
                  </a:lnTo>
                </a:path>
              </a:pathLst>
            </a:custGeom>
            <a:ln w="9525">
              <a:solidFill>
                <a:srgbClr val="A9A9A9"/>
              </a:solidFill>
            </a:ln>
          </p:spPr>
          <p:txBody>
            <a:bodyPr wrap="square" lIns="0" tIns="0" rIns="0" bIns="0" rtlCol="0"/>
            <a:lstStyle/>
            <a:p>
              <a:endParaRPr/>
            </a:p>
          </p:txBody>
        </p:sp>
        <p:sp>
          <p:nvSpPr>
            <p:cNvPr id="140" name="object 140"/>
            <p:cNvSpPr/>
            <p:nvPr/>
          </p:nvSpPr>
          <p:spPr>
            <a:xfrm>
              <a:off x="3731387"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41" name="object 141"/>
            <p:cNvSpPr/>
            <p:nvPr/>
          </p:nvSpPr>
          <p:spPr>
            <a:xfrm>
              <a:off x="3731387" y="3520059"/>
              <a:ext cx="0" cy="1235075"/>
            </a:xfrm>
            <a:custGeom>
              <a:avLst/>
              <a:gdLst/>
              <a:ahLst/>
              <a:cxnLst/>
              <a:rect l="l" t="t" r="r" b="b"/>
              <a:pathLst>
                <a:path h="1235075">
                  <a:moveTo>
                    <a:pt x="0" y="0"/>
                  </a:moveTo>
                  <a:lnTo>
                    <a:pt x="0" y="1235074"/>
                  </a:lnTo>
                </a:path>
              </a:pathLst>
            </a:custGeom>
            <a:ln w="9525">
              <a:solidFill>
                <a:srgbClr val="A9A9A9"/>
              </a:solidFill>
            </a:ln>
          </p:spPr>
          <p:txBody>
            <a:bodyPr wrap="square" lIns="0" tIns="0" rIns="0" bIns="0" rtlCol="0"/>
            <a:lstStyle/>
            <a:p>
              <a:endParaRPr/>
            </a:p>
          </p:txBody>
        </p:sp>
        <p:sp>
          <p:nvSpPr>
            <p:cNvPr id="142" name="object 142"/>
            <p:cNvSpPr/>
            <p:nvPr/>
          </p:nvSpPr>
          <p:spPr>
            <a:xfrm>
              <a:off x="3731387"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43" name="object 143"/>
            <p:cNvSpPr/>
            <p:nvPr/>
          </p:nvSpPr>
          <p:spPr>
            <a:xfrm>
              <a:off x="3731387" y="2030222"/>
              <a:ext cx="379095" cy="3661410"/>
            </a:xfrm>
            <a:custGeom>
              <a:avLst/>
              <a:gdLst/>
              <a:ahLst/>
              <a:cxnLst/>
              <a:rect l="l" t="t" r="r" b="b"/>
              <a:pathLst>
                <a:path w="379095" h="3661410">
                  <a:moveTo>
                    <a:pt x="0" y="3043301"/>
                  </a:moveTo>
                  <a:lnTo>
                    <a:pt x="0" y="3660838"/>
                  </a:lnTo>
                </a:path>
                <a:path w="379095" h="3661410">
                  <a:moveTo>
                    <a:pt x="378967" y="0"/>
                  </a:moveTo>
                  <a:lnTo>
                    <a:pt x="378967" y="154431"/>
                  </a:lnTo>
                </a:path>
              </a:pathLst>
            </a:custGeom>
            <a:ln w="9525">
              <a:solidFill>
                <a:srgbClr val="A9A9A9"/>
              </a:solidFill>
            </a:ln>
          </p:spPr>
          <p:txBody>
            <a:bodyPr wrap="square" lIns="0" tIns="0" rIns="0" bIns="0" rtlCol="0"/>
            <a:lstStyle/>
            <a:p>
              <a:endParaRPr/>
            </a:p>
          </p:txBody>
        </p:sp>
        <p:sp>
          <p:nvSpPr>
            <p:cNvPr id="144" name="object 144"/>
            <p:cNvSpPr/>
            <p:nvPr/>
          </p:nvSpPr>
          <p:spPr>
            <a:xfrm>
              <a:off x="4110355"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45" name="object 145"/>
            <p:cNvSpPr/>
            <p:nvPr/>
          </p:nvSpPr>
          <p:spPr>
            <a:xfrm>
              <a:off x="4110355" y="3520059"/>
              <a:ext cx="0" cy="1235075"/>
            </a:xfrm>
            <a:custGeom>
              <a:avLst/>
              <a:gdLst/>
              <a:ahLst/>
              <a:cxnLst/>
              <a:rect l="l" t="t" r="r" b="b"/>
              <a:pathLst>
                <a:path h="1235075">
                  <a:moveTo>
                    <a:pt x="0" y="0"/>
                  </a:moveTo>
                  <a:lnTo>
                    <a:pt x="0" y="1235074"/>
                  </a:lnTo>
                </a:path>
              </a:pathLst>
            </a:custGeom>
            <a:ln w="9525">
              <a:solidFill>
                <a:srgbClr val="A9A9A9"/>
              </a:solidFill>
            </a:ln>
          </p:spPr>
          <p:txBody>
            <a:bodyPr wrap="square" lIns="0" tIns="0" rIns="0" bIns="0" rtlCol="0"/>
            <a:lstStyle/>
            <a:p>
              <a:endParaRPr/>
            </a:p>
          </p:txBody>
        </p:sp>
        <p:sp>
          <p:nvSpPr>
            <p:cNvPr id="146" name="object 146"/>
            <p:cNvSpPr/>
            <p:nvPr/>
          </p:nvSpPr>
          <p:spPr>
            <a:xfrm>
              <a:off x="4110355"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47" name="object 147"/>
            <p:cNvSpPr/>
            <p:nvPr/>
          </p:nvSpPr>
          <p:spPr>
            <a:xfrm>
              <a:off x="4110355" y="2030222"/>
              <a:ext cx="379095" cy="3661410"/>
            </a:xfrm>
            <a:custGeom>
              <a:avLst/>
              <a:gdLst/>
              <a:ahLst/>
              <a:cxnLst/>
              <a:rect l="l" t="t" r="r" b="b"/>
              <a:pathLst>
                <a:path w="379095" h="3661410">
                  <a:moveTo>
                    <a:pt x="0" y="3043301"/>
                  </a:moveTo>
                  <a:lnTo>
                    <a:pt x="0" y="3660838"/>
                  </a:lnTo>
                </a:path>
                <a:path w="379095" h="3661410">
                  <a:moveTo>
                    <a:pt x="379095" y="0"/>
                  </a:moveTo>
                  <a:lnTo>
                    <a:pt x="379095" y="154431"/>
                  </a:lnTo>
                </a:path>
              </a:pathLst>
            </a:custGeom>
            <a:ln w="9525">
              <a:solidFill>
                <a:srgbClr val="A9A9A9"/>
              </a:solidFill>
            </a:ln>
          </p:spPr>
          <p:txBody>
            <a:bodyPr wrap="square" lIns="0" tIns="0" rIns="0" bIns="0" rtlCol="0"/>
            <a:lstStyle/>
            <a:p>
              <a:endParaRPr/>
            </a:p>
          </p:txBody>
        </p:sp>
        <p:sp>
          <p:nvSpPr>
            <p:cNvPr id="148" name="object 148"/>
            <p:cNvSpPr/>
            <p:nvPr/>
          </p:nvSpPr>
          <p:spPr>
            <a:xfrm>
              <a:off x="4489449"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49" name="object 149"/>
            <p:cNvSpPr/>
            <p:nvPr/>
          </p:nvSpPr>
          <p:spPr>
            <a:xfrm>
              <a:off x="4489449" y="3520059"/>
              <a:ext cx="0" cy="1235075"/>
            </a:xfrm>
            <a:custGeom>
              <a:avLst/>
              <a:gdLst/>
              <a:ahLst/>
              <a:cxnLst/>
              <a:rect l="l" t="t" r="r" b="b"/>
              <a:pathLst>
                <a:path h="1235075">
                  <a:moveTo>
                    <a:pt x="0" y="0"/>
                  </a:moveTo>
                  <a:lnTo>
                    <a:pt x="0" y="1235074"/>
                  </a:lnTo>
                </a:path>
              </a:pathLst>
            </a:custGeom>
            <a:ln w="9525">
              <a:solidFill>
                <a:srgbClr val="A9A9A9"/>
              </a:solidFill>
            </a:ln>
          </p:spPr>
          <p:txBody>
            <a:bodyPr wrap="square" lIns="0" tIns="0" rIns="0" bIns="0" rtlCol="0"/>
            <a:lstStyle/>
            <a:p>
              <a:endParaRPr/>
            </a:p>
          </p:txBody>
        </p:sp>
        <p:sp>
          <p:nvSpPr>
            <p:cNvPr id="150" name="object 150"/>
            <p:cNvSpPr/>
            <p:nvPr/>
          </p:nvSpPr>
          <p:spPr>
            <a:xfrm>
              <a:off x="4489449"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51" name="object 151"/>
            <p:cNvSpPr/>
            <p:nvPr/>
          </p:nvSpPr>
          <p:spPr>
            <a:xfrm>
              <a:off x="4489449" y="2030222"/>
              <a:ext cx="379095" cy="3661410"/>
            </a:xfrm>
            <a:custGeom>
              <a:avLst/>
              <a:gdLst/>
              <a:ahLst/>
              <a:cxnLst/>
              <a:rect l="l" t="t" r="r" b="b"/>
              <a:pathLst>
                <a:path w="379095" h="3661410">
                  <a:moveTo>
                    <a:pt x="0" y="3043301"/>
                  </a:moveTo>
                  <a:lnTo>
                    <a:pt x="0" y="3660838"/>
                  </a:lnTo>
                </a:path>
                <a:path w="379095" h="3661410">
                  <a:moveTo>
                    <a:pt x="378967" y="0"/>
                  </a:moveTo>
                  <a:lnTo>
                    <a:pt x="378967" y="154431"/>
                  </a:lnTo>
                </a:path>
              </a:pathLst>
            </a:custGeom>
            <a:ln w="9525">
              <a:solidFill>
                <a:srgbClr val="A9A9A9"/>
              </a:solidFill>
            </a:ln>
          </p:spPr>
          <p:txBody>
            <a:bodyPr wrap="square" lIns="0" tIns="0" rIns="0" bIns="0" rtlCol="0"/>
            <a:lstStyle/>
            <a:p>
              <a:endParaRPr/>
            </a:p>
          </p:txBody>
        </p:sp>
        <p:sp>
          <p:nvSpPr>
            <p:cNvPr id="152" name="object 152"/>
            <p:cNvSpPr/>
            <p:nvPr/>
          </p:nvSpPr>
          <p:spPr>
            <a:xfrm>
              <a:off x="4868418"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53" name="object 153"/>
            <p:cNvSpPr/>
            <p:nvPr/>
          </p:nvSpPr>
          <p:spPr>
            <a:xfrm>
              <a:off x="4868418" y="3520059"/>
              <a:ext cx="0" cy="1235075"/>
            </a:xfrm>
            <a:custGeom>
              <a:avLst/>
              <a:gdLst/>
              <a:ahLst/>
              <a:cxnLst/>
              <a:rect l="l" t="t" r="r" b="b"/>
              <a:pathLst>
                <a:path h="1235075">
                  <a:moveTo>
                    <a:pt x="0" y="0"/>
                  </a:moveTo>
                  <a:lnTo>
                    <a:pt x="0" y="1235074"/>
                  </a:lnTo>
                </a:path>
              </a:pathLst>
            </a:custGeom>
            <a:ln w="9525">
              <a:solidFill>
                <a:srgbClr val="A9A9A9"/>
              </a:solidFill>
            </a:ln>
          </p:spPr>
          <p:txBody>
            <a:bodyPr wrap="square" lIns="0" tIns="0" rIns="0" bIns="0" rtlCol="0"/>
            <a:lstStyle/>
            <a:p>
              <a:endParaRPr/>
            </a:p>
          </p:txBody>
        </p:sp>
        <p:sp>
          <p:nvSpPr>
            <p:cNvPr id="154" name="object 154"/>
            <p:cNvSpPr/>
            <p:nvPr/>
          </p:nvSpPr>
          <p:spPr>
            <a:xfrm>
              <a:off x="4868418"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55" name="object 155"/>
            <p:cNvSpPr/>
            <p:nvPr/>
          </p:nvSpPr>
          <p:spPr>
            <a:xfrm>
              <a:off x="4868418" y="2030222"/>
              <a:ext cx="379095" cy="3661410"/>
            </a:xfrm>
            <a:custGeom>
              <a:avLst/>
              <a:gdLst/>
              <a:ahLst/>
              <a:cxnLst/>
              <a:rect l="l" t="t" r="r" b="b"/>
              <a:pathLst>
                <a:path w="379095" h="3661410">
                  <a:moveTo>
                    <a:pt x="0" y="3043301"/>
                  </a:moveTo>
                  <a:lnTo>
                    <a:pt x="0" y="3660838"/>
                  </a:lnTo>
                </a:path>
                <a:path w="379095" h="3661410">
                  <a:moveTo>
                    <a:pt x="378968" y="0"/>
                  </a:moveTo>
                  <a:lnTo>
                    <a:pt x="378968" y="154431"/>
                  </a:lnTo>
                </a:path>
              </a:pathLst>
            </a:custGeom>
            <a:ln w="9525">
              <a:solidFill>
                <a:srgbClr val="A9A9A9"/>
              </a:solidFill>
            </a:ln>
          </p:spPr>
          <p:txBody>
            <a:bodyPr wrap="square" lIns="0" tIns="0" rIns="0" bIns="0" rtlCol="0"/>
            <a:lstStyle/>
            <a:p>
              <a:endParaRPr/>
            </a:p>
          </p:txBody>
        </p:sp>
        <p:sp>
          <p:nvSpPr>
            <p:cNvPr id="156" name="object 156"/>
            <p:cNvSpPr/>
            <p:nvPr/>
          </p:nvSpPr>
          <p:spPr>
            <a:xfrm>
              <a:off x="5247386"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57" name="object 157"/>
            <p:cNvSpPr/>
            <p:nvPr/>
          </p:nvSpPr>
          <p:spPr>
            <a:xfrm>
              <a:off x="5247386" y="3520059"/>
              <a:ext cx="0" cy="1235075"/>
            </a:xfrm>
            <a:custGeom>
              <a:avLst/>
              <a:gdLst/>
              <a:ahLst/>
              <a:cxnLst/>
              <a:rect l="l" t="t" r="r" b="b"/>
              <a:pathLst>
                <a:path h="1235075">
                  <a:moveTo>
                    <a:pt x="0" y="0"/>
                  </a:moveTo>
                  <a:lnTo>
                    <a:pt x="0" y="1235074"/>
                  </a:lnTo>
                </a:path>
              </a:pathLst>
            </a:custGeom>
            <a:ln w="9525">
              <a:solidFill>
                <a:srgbClr val="A9A9A9"/>
              </a:solidFill>
            </a:ln>
          </p:spPr>
          <p:txBody>
            <a:bodyPr wrap="square" lIns="0" tIns="0" rIns="0" bIns="0" rtlCol="0"/>
            <a:lstStyle/>
            <a:p>
              <a:endParaRPr/>
            </a:p>
          </p:txBody>
        </p:sp>
        <p:sp>
          <p:nvSpPr>
            <p:cNvPr id="158" name="object 158"/>
            <p:cNvSpPr/>
            <p:nvPr/>
          </p:nvSpPr>
          <p:spPr>
            <a:xfrm>
              <a:off x="5247386"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59" name="object 159"/>
            <p:cNvSpPr/>
            <p:nvPr/>
          </p:nvSpPr>
          <p:spPr>
            <a:xfrm>
              <a:off x="5247386" y="2030222"/>
              <a:ext cx="379095" cy="3661410"/>
            </a:xfrm>
            <a:custGeom>
              <a:avLst/>
              <a:gdLst/>
              <a:ahLst/>
              <a:cxnLst/>
              <a:rect l="l" t="t" r="r" b="b"/>
              <a:pathLst>
                <a:path w="379095" h="3661410">
                  <a:moveTo>
                    <a:pt x="0" y="3043301"/>
                  </a:moveTo>
                  <a:lnTo>
                    <a:pt x="0" y="3660838"/>
                  </a:lnTo>
                </a:path>
                <a:path w="379095" h="3661410">
                  <a:moveTo>
                    <a:pt x="378967" y="0"/>
                  </a:moveTo>
                  <a:lnTo>
                    <a:pt x="378967" y="154431"/>
                  </a:lnTo>
                </a:path>
              </a:pathLst>
            </a:custGeom>
            <a:ln w="9525">
              <a:solidFill>
                <a:srgbClr val="A9A9A9"/>
              </a:solidFill>
            </a:ln>
          </p:spPr>
          <p:txBody>
            <a:bodyPr wrap="square" lIns="0" tIns="0" rIns="0" bIns="0" rtlCol="0"/>
            <a:lstStyle/>
            <a:p>
              <a:endParaRPr/>
            </a:p>
          </p:txBody>
        </p:sp>
        <p:sp>
          <p:nvSpPr>
            <p:cNvPr id="160" name="object 160"/>
            <p:cNvSpPr/>
            <p:nvPr/>
          </p:nvSpPr>
          <p:spPr>
            <a:xfrm>
              <a:off x="5626354"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61" name="object 161"/>
            <p:cNvSpPr/>
            <p:nvPr/>
          </p:nvSpPr>
          <p:spPr>
            <a:xfrm>
              <a:off x="5626354" y="2902458"/>
              <a:ext cx="0" cy="1852930"/>
            </a:xfrm>
            <a:custGeom>
              <a:avLst/>
              <a:gdLst/>
              <a:ahLst/>
              <a:cxnLst/>
              <a:rect l="l" t="t" r="r" b="b"/>
              <a:pathLst>
                <a:path h="1852929">
                  <a:moveTo>
                    <a:pt x="0" y="0"/>
                  </a:moveTo>
                  <a:lnTo>
                    <a:pt x="0" y="1852675"/>
                  </a:lnTo>
                </a:path>
              </a:pathLst>
            </a:custGeom>
            <a:ln w="9525">
              <a:solidFill>
                <a:srgbClr val="A9A9A9"/>
              </a:solidFill>
            </a:ln>
          </p:spPr>
          <p:txBody>
            <a:bodyPr wrap="square" lIns="0" tIns="0" rIns="0" bIns="0" rtlCol="0"/>
            <a:lstStyle/>
            <a:p>
              <a:endParaRPr/>
            </a:p>
          </p:txBody>
        </p:sp>
        <p:sp>
          <p:nvSpPr>
            <p:cNvPr id="162" name="object 162"/>
            <p:cNvSpPr/>
            <p:nvPr/>
          </p:nvSpPr>
          <p:spPr>
            <a:xfrm>
              <a:off x="5626354"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63" name="object 163"/>
            <p:cNvSpPr/>
            <p:nvPr/>
          </p:nvSpPr>
          <p:spPr>
            <a:xfrm>
              <a:off x="5626354" y="2030222"/>
              <a:ext cx="379095" cy="3661410"/>
            </a:xfrm>
            <a:custGeom>
              <a:avLst/>
              <a:gdLst/>
              <a:ahLst/>
              <a:cxnLst/>
              <a:rect l="l" t="t" r="r" b="b"/>
              <a:pathLst>
                <a:path w="379095" h="3661410">
                  <a:moveTo>
                    <a:pt x="0" y="3043301"/>
                  </a:moveTo>
                  <a:lnTo>
                    <a:pt x="0" y="3660838"/>
                  </a:lnTo>
                </a:path>
                <a:path w="379095" h="3661410">
                  <a:moveTo>
                    <a:pt x="378968" y="0"/>
                  </a:moveTo>
                  <a:lnTo>
                    <a:pt x="378968" y="154431"/>
                  </a:lnTo>
                </a:path>
              </a:pathLst>
            </a:custGeom>
            <a:ln w="9525">
              <a:solidFill>
                <a:srgbClr val="A9A9A9"/>
              </a:solidFill>
            </a:ln>
          </p:spPr>
          <p:txBody>
            <a:bodyPr wrap="square" lIns="0" tIns="0" rIns="0" bIns="0" rtlCol="0"/>
            <a:lstStyle/>
            <a:p>
              <a:endParaRPr/>
            </a:p>
          </p:txBody>
        </p:sp>
        <p:sp>
          <p:nvSpPr>
            <p:cNvPr id="164" name="object 164"/>
            <p:cNvSpPr/>
            <p:nvPr/>
          </p:nvSpPr>
          <p:spPr>
            <a:xfrm>
              <a:off x="6005322"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65" name="object 165"/>
            <p:cNvSpPr/>
            <p:nvPr/>
          </p:nvSpPr>
          <p:spPr>
            <a:xfrm>
              <a:off x="6005322" y="2902458"/>
              <a:ext cx="0" cy="1852930"/>
            </a:xfrm>
            <a:custGeom>
              <a:avLst/>
              <a:gdLst/>
              <a:ahLst/>
              <a:cxnLst/>
              <a:rect l="l" t="t" r="r" b="b"/>
              <a:pathLst>
                <a:path h="1852929">
                  <a:moveTo>
                    <a:pt x="0" y="0"/>
                  </a:moveTo>
                  <a:lnTo>
                    <a:pt x="0" y="1852675"/>
                  </a:lnTo>
                </a:path>
              </a:pathLst>
            </a:custGeom>
            <a:ln w="9525">
              <a:solidFill>
                <a:srgbClr val="A9A9A9"/>
              </a:solidFill>
            </a:ln>
          </p:spPr>
          <p:txBody>
            <a:bodyPr wrap="square" lIns="0" tIns="0" rIns="0" bIns="0" rtlCol="0"/>
            <a:lstStyle/>
            <a:p>
              <a:endParaRPr/>
            </a:p>
          </p:txBody>
        </p:sp>
        <p:sp>
          <p:nvSpPr>
            <p:cNvPr id="166" name="object 166"/>
            <p:cNvSpPr/>
            <p:nvPr/>
          </p:nvSpPr>
          <p:spPr>
            <a:xfrm>
              <a:off x="6005322"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67" name="object 167"/>
            <p:cNvSpPr/>
            <p:nvPr/>
          </p:nvSpPr>
          <p:spPr>
            <a:xfrm>
              <a:off x="6005322" y="2030222"/>
              <a:ext cx="379095" cy="3661410"/>
            </a:xfrm>
            <a:custGeom>
              <a:avLst/>
              <a:gdLst/>
              <a:ahLst/>
              <a:cxnLst/>
              <a:rect l="l" t="t" r="r" b="b"/>
              <a:pathLst>
                <a:path w="379095" h="3661410">
                  <a:moveTo>
                    <a:pt x="0" y="3043301"/>
                  </a:moveTo>
                  <a:lnTo>
                    <a:pt x="0" y="3660838"/>
                  </a:lnTo>
                </a:path>
                <a:path w="379095" h="3661410">
                  <a:moveTo>
                    <a:pt x="379094" y="0"/>
                  </a:moveTo>
                  <a:lnTo>
                    <a:pt x="379094" y="154431"/>
                  </a:lnTo>
                </a:path>
              </a:pathLst>
            </a:custGeom>
            <a:ln w="9525">
              <a:solidFill>
                <a:srgbClr val="A9A9A9"/>
              </a:solidFill>
            </a:ln>
          </p:spPr>
          <p:txBody>
            <a:bodyPr wrap="square" lIns="0" tIns="0" rIns="0" bIns="0" rtlCol="0"/>
            <a:lstStyle/>
            <a:p>
              <a:endParaRPr/>
            </a:p>
          </p:txBody>
        </p:sp>
        <p:sp>
          <p:nvSpPr>
            <p:cNvPr id="168" name="object 168"/>
            <p:cNvSpPr/>
            <p:nvPr/>
          </p:nvSpPr>
          <p:spPr>
            <a:xfrm>
              <a:off x="6384417"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69" name="object 169"/>
            <p:cNvSpPr/>
            <p:nvPr/>
          </p:nvSpPr>
          <p:spPr>
            <a:xfrm>
              <a:off x="6384417" y="2902458"/>
              <a:ext cx="0" cy="1852930"/>
            </a:xfrm>
            <a:custGeom>
              <a:avLst/>
              <a:gdLst/>
              <a:ahLst/>
              <a:cxnLst/>
              <a:rect l="l" t="t" r="r" b="b"/>
              <a:pathLst>
                <a:path h="1852929">
                  <a:moveTo>
                    <a:pt x="0" y="0"/>
                  </a:moveTo>
                  <a:lnTo>
                    <a:pt x="0" y="1852675"/>
                  </a:lnTo>
                </a:path>
              </a:pathLst>
            </a:custGeom>
            <a:ln w="9525">
              <a:solidFill>
                <a:srgbClr val="A9A9A9"/>
              </a:solidFill>
            </a:ln>
          </p:spPr>
          <p:txBody>
            <a:bodyPr wrap="square" lIns="0" tIns="0" rIns="0" bIns="0" rtlCol="0"/>
            <a:lstStyle/>
            <a:p>
              <a:endParaRPr/>
            </a:p>
          </p:txBody>
        </p:sp>
        <p:sp>
          <p:nvSpPr>
            <p:cNvPr id="170" name="object 170"/>
            <p:cNvSpPr/>
            <p:nvPr/>
          </p:nvSpPr>
          <p:spPr>
            <a:xfrm>
              <a:off x="6384417"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71" name="object 171"/>
            <p:cNvSpPr/>
            <p:nvPr/>
          </p:nvSpPr>
          <p:spPr>
            <a:xfrm>
              <a:off x="6384417" y="2030222"/>
              <a:ext cx="379095" cy="3661410"/>
            </a:xfrm>
            <a:custGeom>
              <a:avLst/>
              <a:gdLst/>
              <a:ahLst/>
              <a:cxnLst/>
              <a:rect l="l" t="t" r="r" b="b"/>
              <a:pathLst>
                <a:path w="379095" h="3661410">
                  <a:moveTo>
                    <a:pt x="0" y="3043301"/>
                  </a:moveTo>
                  <a:lnTo>
                    <a:pt x="0" y="3660838"/>
                  </a:lnTo>
                </a:path>
                <a:path w="379095" h="3661410">
                  <a:moveTo>
                    <a:pt x="378967" y="0"/>
                  </a:moveTo>
                  <a:lnTo>
                    <a:pt x="378967" y="154431"/>
                  </a:lnTo>
                </a:path>
              </a:pathLst>
            </a:custGeom>
            <a:ln w="9525">
              <a:solidFill>
                <a:srgbClr val="A9A9A9"/>
              </a:solidFill>
            </a:ln>
          </p:spPr>
          <p:txBody>
            <a:bodyPr wrap="square" lIns="0" tIns="0" rIns="0" bIns="0" rtlCol="0"/>
            <a:lstStyle/>
            <a:p>
              <a:endParaRPr/>
            </a:p>
          </p:txBody>
        </p:sp>
        <p:sp>
          <p:nvSpPr>
            <p:cNvPr id="172" name="object 172"/>
            <p:cNvSpPr/>
            <p:nvPr/>
          </p:nvSpPr>
          <p:spPr>
            <a:xfrm>
              <a:off x="6763385"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73" name="object 173"/>
            <p:cNvSpPr/>
            <p:nvPr/>
          </p:nvSpPr>
          <p:spPr>
            <a:xfrm>
              <a:off x="6763385" y="2902458"/>
              <a:ext cx="0" cy="1852930"/>
            </a:xfrm>
            <a:custGeom>
              <a:avLst/>
              <a:gdLst/>
              <a:ahLst/>
              <a:cxnLst/>
              <a:rect l="l" t="t" r="r" b="b"/>
              <a:pathLst>
                <a:path h="1852929">
                  <a:moveTo>
                    <a:pt x="0" y="0"/>
                  </a:moveTo>
                  <a:lnTo>
                    <a:pt x="0" y="1852675"/>
                  </a:lnTo>
                </a:path>
              </a:pathLst>
            </a:custGeom>
            <a:ln w="9525">
              <a:solidFill>
                <a:srgbClr val="A9A9A9"/>
              </a:solidFill>
            </a:ln>
          </p:spPr>
          <p:txBody>
            <a:bodyPr wrap="square" lIns="0" tIns="0" rIns="0" bIns="0" rtlCol="0"/>
            <a:lstStyle/>
            <a:p>
              <a:endParaRPr/>
            </a:p>
          </p:txBody>
        </p:sp>
        <p:sp>
          <p:nvSpPr>
            <p:cNvPr id="174" name="object 174"/>
            <p:cNvSpPr/>
            <p:nvPr/>
          </p:nvSpPr>
          <p:spPr>
            <a:xfrm>
              <a:off x="6763385"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75" name="object 175"/>
            <p:cNvSpPr/>
            <p:nvPr/>
          </p:nvSpPr>
          <p:spPr>
            <a:xfrm>
              <a:off x="6763385" y="2030222"/>
              <a:ext cx="379095" cy="3661410"/>
            </a:xfrm>
            <a:custGeom>
              <a:avLst/>
              <a:gdLst/>
              <a:ahLst/>
              <a:cxnLst/>
              <a:rect l="l" t="t" r="r" b="b"/>
              <a:pathLst>
                <a:path w="379095" h="3661410">
                  <a:moveTo>
                    <a:pt x="0" y="3043301"/>
                  </a:moveTo>
                  <a:lnTo>
                    <a:pt x="0" y="3660838"/>
                  </a:lnTo>
                </a:path>
                <a:path w="379095" h="3661410">
                  <a:moveTo>
                    <a:pt x="378968" y="0"/>
                  </a:moveTo>
                  <a:lnTo>
                    <a:pt x="378968" y="154431"/>
                  </a:lnTo>
                </a:path>
              </a:pathLst>
            </a:custGeom>
            <a:ln w="9525">
              <a:solidFill>
                <a:srgbClr val="A9A9A9"/>
              </a:solidFill>
            </a:ln>
          </p:spPr>
          <p:txBody>
            <a:bodyPr wrap="square" lIns="0" tIns="0" rIns="0" bIns="0" rtlCol="0"/>
            <a:lstStyle/>
            <a:p>
              <a:endParaRPr/>
            </a:p>
          </p:txBody>
        </p:sp>
        <p:sp>
          <p:nvSpPr>
            <p:cNvPr id="176" name="object 176"/>
            <p:cNvSpPr/>
            <p:nvPr/>
          </p:nvSpPr>
          <p:spPr>
            <a:xfrm>
              <a:off x="7142353"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77" name="object 177"/>
            <p:cNvSpPr/>
            <p:nvPr/>
          </p:nvSpPr>
          <p:spPr>
            <a:xfrm>
              <a:off x="7142353" y="2902458"/>
              <a:ext cx="0" cy="1852930"/>
            </a:xfrm>
            <a:custGeom>
              <a:avLst/>
              <a:gdLst/>
              <a:ahLst/>
              <a:cxnLst/>
              <a:rect l="l" t="t" r="r" b="b"/>
              <a:pathLst>
                <a:path h="1852929">
                  <a:moveTo>
                    <a:pt x="0" y="0"/>
                  </a:moveTo>
                  <a:lnTo>
                    <a:pt x="0" y="1852675"/>
                  </a:lnTo>
                </a:path>
              </a:pathLst>
            </a:custGeom>
            <a:ln w="9525">
              <a:solidFill>
                <a:srgbClr val="A9A9A9"/>
              </a:solidFill>
            </a:ln>
          </p:spPr>
          <p:txBody>
            <a:bodyPr wrap="square" lIns="0" tIns="0" rIns="0" bIns="0" rtlCol="0"/>
            <a:lstStyle/>
            <a:p>
              <a:endParaRPr/>
            </a:p>
          </p:txBody>
        </p:sp>
        <p:sp>
          <p:nvSpPr>
            <p:cNvPr id="178" name="object 178"/>
            <p:cNvSpPr/>
            <p:nvPr/>
          </p:nvSpPr>
          <p:spPr>
            <a:xfrm>
              <a:off x="7142353" y="4755133"/>
              <a:ext cx="0" cy="318770"/>
            </a:xfrm>
            <a:custGeom>
              <a:avLst/>
              <a:gdLst/>
              <a:ahLst/>
              <a:cxnLst/>
              <a:rect l="l" t="t" r="r" b="b"/>
              <a:pathLst>
                <a:path h="318770">
                  <a:moveTo>
                    <a:pt x="0" y="0"/>
                  </a:moveTo>
                  <a:lnTo>
                    <a:pt x="0" y="318389"/>
                  </a:lnTo>
                </a:path>
              </a:pathLst>
            </a:custGeom>
            <a:ln w="12700">
              <a:solidFill>
                <a:srgbClr val="000000"/>
              </a:solidFill>
            </a:ln>
          </p:spPr>
          <p:txBody>
            <a:bodyPr wrap="square" lIns="0" tIns="0" rIns="0" bIns="0" rtlCol="0"/>
            <a:lstStyle/>
            <a:p>
              <a:endParaRPr/>
            </a:p>
          </p:txBody>
        </p:sp>
        <p:sp>
          <p:nvSpPr>
            <p:cNvPr id="179" name="object 179"/>
            <p:cNvSpPr/>
            <p:nvPr/>
          </p:nvSpPr>
          <p:spPr>
            <a:xfrm>
              <a:off x="7142353" y="2030222"/>
              <a:ext cx="379095" cy="3661410"/>
            </a:xfrm>
            <a:custGeom>
              <a:avLst/>
              <a:gdLst/>
              <a:ahLst/>
              <a:cxnLst/>
              <a:rect l="l" t="t" r="r" b="b"/>
              <a:pathLst>
                <a:path w="379095" h="3661410">
                  <a:moveTo>
                    <a:pt x="0" y="3043301"/>
                  </a:moveTo>
                  <a:lnTo>
                    <a:pt x="0" y="3660838"/>
                  </a:lnTo>
                </a:path>
                <a:path w="379095" h="3661410">
                  <a:moveTo>
                    <a:pt x="378968" y="0"/>
                  </a:moveTo>
                  <a:lnTo>
                    <a:pt x="378968" y="154431"/>
                  </a:lnTo>
                </a:path>
              </a:pathLst>
            </a:custGeom>
            <a:ln w="9525">
              <a:solidFill>
                <a:srgbClr val="A9A9A9"/>
              </a:solidFill>
            </a:ln>
          </p:spPr>
          <p:txBody>
            <a:bodyPr wrap="square" lIns="0" tIns="0" rIns="0" bIns="0" rtlCol="0"/>
            <a:lstStyle/>
            <a:p>
              <a:endParaRPr/>
            </a:p>
          </p:txBody>
        </p:sp>
        <p:sp>
          <p:nvSpPr>
            <p:cNvPr id="180" name="object 180"/>
            <p:cNvSpPr/>
            <p:nvPr/>
          </p:nvSpPr>
          <p:spPr>
            <a:xfrm>
              <a:off x="7521321"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81" name="object 181"/>
            <p:cNvSpPr/>
            <p:nvPr/>
          </p:nvSpPr>
          <p:spPr>
            <a:xfrm>
              <a:off x="7521321" y="2603119"/>
              <a:ext cx="0" cy="2152015"/>
            </a:xfrm>
            <a:custGeom>
              <a:avLst/>
              <a:gdLst/>
              <a:ahLst/>
              <a:cxnLst/>
              <a:rect l="l" t="t" r="r" b="b"/>
              <a:pathLst>
                <a:path h="2152015">
                  <a:moveTo>
                    <a:pt x="0" y="0"/>
                  </a:moveTo>
                  <a:lnTo>
                    <a:pt x="0" y="2152014"/>
                  </a:lnTo>
                </a:path>
              </a:pathLst>
            </a:custGeom>
            <a:ln w="9525">
              <a:solidFill>
                <a:srgbClr val="A9A9A9"/>
              </a:solidFill>
            </a:ln>
          </p:spPr>
          <p:txBody>
            <a:bodyPr wrap="square" lIns="0" tIns="0" rIns="0" bIns="0" rtlCol="0"/>
            <a:lstStyle/>
            <a:p>
              <a:endParaRPr/>
            </a:p>
          </p:txBody>
        </p:sp>
        <p:sp>
          <p:nvSpPr>
            <p:cNvPr id="182" name="object 182"/>
            <p:cNvSpPr/>
            <p:nvPr/>
          </p:nvSpPr>
          <p:spPr>
            <a:xfrm>
              <a:off x="7521321" y="4755133"/>
              <a:ext cx="0" cy="320040"/>
            </a:xfrm>
            <a:custGeom>
              <a:avLst/>
              <a:gdLst/>
              <a:ahLst/>
              <a:cxnLst/>
              <a:rect l="l" t="t" r="r" b="b"/>
              <a:pathLst>
                <a:path h="320039">
                  <a:moveTo>
                    <a:pt x="0" y="0"/>
                  </a:moveTo>
                  <a:lnTo>
                    <a:pt x="0" y="319913"/>
                  </a:lnTo>
                </a:path>
              </a:pathLst>
            </a:custGeom>
            <a:ln w="12700">
              <a:solidFill>
                <a:srgbClr val="000000"/>
              </a:solidFill>
            </a:ln>
          </p:spPr>
          <p:txBody>
            <a:bodyPr wrap="square" lIns="0" tIns="0" rIns="0" bIns="0" rtlCol="0"/>
            <a:lstStyle/>
            <a:p>
              <a:endParaRPr/>
            </a:p>
          </p:txBody>
        </p:sp>
        <p:sp>
          <p:nvSpPr>
            <p:cNvPr id="183" name="object 183"/>
            <p:cNvSpPr/>
            <p:nvPr/>
          </p:nvSpPr>
          <p:spPr>
            <a:xfrm>
              <a:off x="694690" y="1880616"/>
              <a:ext cx="7212330" cy="3810635"/>
            </a:xfrm>
            <a:custGeom>
              <a:avLst/>
              <a:gdLst/>
              <a:ahLst/>
              <a:cxnLst/>
              <a:rect l="l" t="t" r="r" b="b"/>
              <a:pathLst>
                <a:path w="7212330" h="3810635">
                  <a:moveTo>
                    <a:pt x="6826631" y="3194431"/>
                  </a:moveTo>
                  <a:lnTo>
                    <a:pt x="6826631" y="3810444"/>
                  </a:lnTo>
                </a:path>
                <a:path w="7212330" h="3810635">
                  <a:moveTo>
                    <a:pt x="0" y="0"/>
                  </a:moveTo>
                  <a:lnTo>
                    <a:pt x="7210425" y="0"/>
                  </a:lnTo>
                </a:path>
                <a:path w="7212330" h="3810635">
                  <a:moveTo>
                    <a:pt x="0" y="154305"/>
                  </a:moveTo>
                  <a:lnTo>
                    <a:pt x="7210425" y="154305"/>
                  </a:lnTo>
                </a:path>
                <a:path w="7212330" h="3810635">
                  <a:moveTo>
                    <a:pt x="0" y="308737"/>
                  </a:moveTo>
                  <a:lnTo>
                    <a:pt x="7212076" y="308737"/>
                  </a:lnTo>
                </a:path>
                <a:path w="7212330" h="3810635">
                  <a:moveTo>
                    <a:pt x="0" y="513207"/>
                  </a:moveTo>
                  <a:lnTo>
                    <a:pt x="757935" y="513207"/>
                  </a:lnTo>
                </a:path>
              </a:pathLst>
            </a:custGeom>
            <a:ln w="9525">
              <a:solidFill>
                <a:srgbClr val="A9A9A9"/>
              </a:solidFill>
            </a:ln>
          </p:spPr>
          <p:txBody>
            <a:bodyPr wrap="square" lIns="0" tIns="0" rIns="0" bIns="0" rtlCol="0"/>
            <a:lstStyle/>
            <a:p>
              <a:endParaRPr/>
            </a:p>
          </p:txBody>
        </p:sp>
        <p:sp>
          <p:nvSpPr>
            <p:cNvPr id="184" name="object 184"/>
            <p:cNvSpPr/>
            <p:nvPr/>
          </p:nvSpPr>
          <p:spPr>
            <a:xfrm>
              <a:off x="1452626" y="2393822"/>
              <a:ext cx="6454140" cy="0"/>
            </a:xfrm>
            <a:custGeom>
              <a:avLst/>
              <a:gdLst/>
              <a:ahLst/>
              <a:cxnLst/>
              <a:rect l="l" t="t" r="r" b="b"/>
              <a:pathLst>
                <a:path w="6454140">
                  <a:moveTo>
                    <a:pt x="0" y="0"/>
                  </a:moveTo>
                  <a:lnTo>
                    <a:pt x="6454140" y="0"/>
                  </a:lnTo>
                </a:path>
              </a:pathLst>
            </a:custGeom>
            <a:ln w="12700">
              <a:solidFill>
                <a:srgbClr val="000000"/>
              </a:solidFill>
            </a:ln>
          </p:spPr>
          <p:txBody>
            <a:bodyPr wrap="square" lIns="0" tIns="0" rIns="0" bIns="0" rtlCol="0"/>
            <a:lstStyle/>
            <a:p>
              <a:endParaRPr/>
            </a:p>
          </p:txBody>
        </p:sp>
        <p:sp>
          <p:nvSpPr>
            <p:cNvPr id="185" name="object 185"/>
            <p:cNvSpPr/>
            <p:nvPr/>
          </p:nvSpPr>
          <p:spPr>
            <a:xfrm>
              <a:off x="694690" y="2598419"/>
              <a:ext cx="7212330" cy="2470785"/>
            </a:xfrm>
            <a:custGeom>
              <a:avLst/>
              <a:gdLst/>
              <a:ahLst/>
              <a:cxnLst/>
              <a:rect l="l" t="t" r="r" b="b"/>
              <a:pathLst>
                <a:path w="7212330" h="2470785">
                  <a:moveTo>
                    <a:pt x="0" y="0"/>
                  </a:moveTo>
                  <a:lnTo>
                    <a:pt x="7212076" y="0"/>
                  </a:lnTo>
                </a:path>
                <a:path w="7212330" h="2470785">
                  <a:moveTo>
                    <a:pt x="0" y="308737"/>
                  </a:moveTo>
                  <a:lnTo>
                    <a:pt x="7210425" y="308737"/>
                  </a:lnTo>
                </a:path>
                <a:path w="7212330" h="2470785">
                  <a:moveTo>
                    <a:pt x="0" y="617601"/>
                  </a:moveTo>
                  <a:lnTo>
                    <a:pt x="7210425" y="617601"/>
                  </a:lnTo>
                </a:path>
                <a:path w="7212330" h="2470785">
                  <a:moveTo>
                    <a:pt x="0" y="926338"/>
                  </a:moveTo>
                  <a:lnTo>
                    <a:pt x="7210425" y="926338"/>
                  </a:lnTo>
                </a:path>
                <a:path w="7212330" h="2470785">
                  <a:moveTo>
                    <a:pt x="0" y="1235074"/>
                  </a:moveTo>
                  <a:lnTo>
                    <a:pt x="7210425" y="1235074"/>
                  </a:lnTo>
                </a:path>
                <a:path w="7212330" h="2470785">
                  <a:moveTo>
                    <a:pt x="0" y="1543938"/>
                  </a:moveTo>
                  <a:lnTo>
                    <a:pt x="7210425" y="1543938"/>
                  </a:lnTo>
                </a:path>
                <a:path w="7212330" h="2470785">
                  <a:moveTo>
                    <a:pt x="0" y="1852675"/>
                  </a:moveTo>
                  <a:lnTo>
                    <a:pt x="7210425" y="1852675"/>
                  </a:lnTo>
                </a:path>
                <a:path w="7212330" h="2470785">
                  <a:moveTo>
                    <a:pt x="0" y="2161540"/>
                  </a:moveTo>
                  <a:lnTo>
                    <a:pt x="7212076" y="2161540"/>
                  </a:lnTo>
                </a:path>
                <a:path w="7212330" h="2470785">
                  <a:moveTo>
                    <a:pt x="0" y="2470277"/>
                  </a:moveTo>
                  <a:lnTo>
                    <a:pt x="6820281" y="2470277"/>
                  </a:lnTo>
                </a:path>
              </a:pathLst>
            </a:custGeom>
            <a:ln w="9525">
              <a:solidFill>
                <a:srgbClr val="A9A9A9"/>
              </a:solidFill>
            </a:ln>
          </p:spPr>
          <p:txBody>
            <a:bodyPr wrap="square" lIns="0" tIns="0" rIns="0" bIns="0" rtlCol="0"/>
            <a:lstStyle/>
            <a:p>
              <a:endParaRPr/>
            </a:p>
          </p:txBody>
        </p:sp>
        <p:sp>
          <p:nvSpPr>
            <p:cNvPr id="186" name="object 186"/>
            <p:cNvSpPr/>
            <p:nvPr/>
          </p:nvSpPr>
          <p:spPr>
            <a:xfrm>
              <a:off x="7514971" y="5068696"/>
              <a:ext cx="391795" cy="0"/>
            </a:xfrm>
            <a:custGeom>
              <a:avLst/>
              <a:gdLst/>
              <a:ahLst/>
              <a:cxnLst/>
              <a:rect l="l" t="t" r="r" b="b"/>
              <a:pathLst>
                <a:path w="391795">
                  <a:moveTo>
                    <a:pt x="0" y="0"/>
                  </a:moveTo>
                  <a:lnTo>
                    <a:pt x="391795" y="0"/>
                  </a:lnTo>
                </a:path>
              </a:pathLst>
            </a:custGeom>
            <a:ln w="12700">
              <a:solidFill>
                <a:srgbClr val="000000"/>
              </a:solidFill>
            </a:ln>
          </p:spPr>
          <p:txBody>
            <a:bodyPr wrap="square" lIns="0" tIns="0" rIns="0" bIns="0" rtlCol="0"/>
            <a:lstStyle/>
            <a:p>
              <a:endParaRPr/>
            </a:p>
          </p:txBody>
        </p:sp>
        <p:sp>
          <p:nvSpPr>
            <p:cNvPr id="187" name="object 187"/>
            <p:cNvSpPr/>
            <p:nvPr/>
          </p:nvSpPr>
          <p:spPr>
            <a:xfrm>
              <a:off x="694690" y="5377561"/>
              <a:ext cx="6822440" cy="0"/>
            </a:xfrm>
            <a:custGeom>
              <a:avLst/>
              <a:gdLst/>
              <a:ahLst/>
              <a:cxnLst/>
              <a:rect l="l" t="t" r="r" b="b"/>
              <a:pathLst>
                <a:path w="6822440">
                  <a:moveTo>
                    <a:pt x="0" y="0"/>
                  </a:moveTo>
                  <a:lnTo>
                    <a:pt x="6821932" y="0"/>
                  </a:lnTo>
                </a:path>
              </a:pathLst>
            </a:custGeom>
            <a:ln w="9525">
              <a:solidFill>
                <a:srgbClr val="A9A9A9"/>
              </a:solidFill>
            </a:ln>
          </p:spPr>
          <p:txBody>
            <a:bodyPr wrap="square" lIns="0" tIns="0" rIns="0" bIns="0" rtlCol="0"/>
            <a:lstStyle/>
            <a:p>
              <a:endParaRPr/>
            </a:p>
          </p:txBody>
        </p:sp>
        <p:sp>
          <p:nvSpPr>
            <p:cNvPr id="188" name="object 188"/>
            <p:cNvSpPr/>
            <p:nvPr/>
          </p:nvSpPr>
          <p:spPr>
            <a:xfrm>
              <a:off x="7516621" y="5377561"/>
              <a:ext cx="390525" cy="0"/>
            </a:xfrm>
            <a:custGeom>
              <a:avLst/>
              <a:gdLst/>
              <a:ahLst/>
              <a:cxnLst/>
              <a:rect l="l" t="t" r="r" b="b"/>
              <a:pathLst>
                <a:path w="390525">
                  <a:moveTo>
                    <a:pt x="0" y="0"/>
                  </a:moveTo>
                  <a:lnTo>
                    <a:pt x="390144" y="0"/>
                  </a:lnTo>
                </a:path>
              </a:pathLst>
            </a:custGeom>
            <a:ln w="12700">
              <a:solidFill>
                <a:srgbClr val="000000"/>
              </a:solidFill>
            </a:ln>
          </p:spPr>
          <p:txBody>
            <a:bodyPr wrap="square" lIns="0" tIns="0" rIns="0" bIns="0" rtlCol="0"/>
            <a:lstStyle/>
            <a:p>
              <a:endParaRPr/>
            </a:p>
          </p:txBody>
        </p:sp>
        <p:sp>
          <p:nvSpPr>
            <p:cNvPr id="189" name="object 189"/>
            <p:cNvSpPr/>
            <p:nvPr/>
          </p:nvSpPr>
          <p:spPr>
            <a:xfrm>
              <a:off x="694690" y="1237361"/>
              <a:ext cx="7212330" cy="4762500"/>
            </a:xfrm>
            <a:custGeom>
              <a:avLst/>
              <a:gdLst/>
              <a:ahLst/>
              <a:cxnLst/>
              <a:rect l="l" t="t" r="r" b="b"/>
              <a:pathLst>
                <a:path w="7212330" h="4762500">
                  <a:moveTo>
                    <a:pt x="0" y="4448937"/>
                  </a:moveTo>
                  <a:lnTo>
                    <a:pt x="7212076" y="4448937"/>
                  </a:lnTo>
                </a:path>
                <a:path w="7212330" h="4762500">
                  <a:moveTo>
                    <a:pt x="4762" y="0"/>
                  </a:moveTo>
                  <a:lnTo>
                    <a:pt x="4762" y="4762487"/>
                  </a:lnTo>
                </a:path>
                <a:path w="7212330" h="4762500">
                  <a:moveTo>
                    <a:pt x="7205726" y="0"/>
                  </a:moveTo>
                  <a:lnTo>
                    <a:pt x="7205726" y="947292"/>
                  </a:lnTo>
                </a:path>
              </a:pathLst>
            </a:custGeom>
            <a:ln w="9525">
              <a:solidFill>
                <a:srgbClr val="A9A9A9"/>
              </a:solidFill>
            </a:ln>
          </p:spPr>
          <p:txBody>
            <a:bodyPr wrap="square" lIns="0" tIns="0" rIns="0" bIns="0" rtlCol="0"/>
            <a:lstStyle/>
            <a:p>
              <a:endParaRPr/>
            </a:p>
          </p:txBody>
        </p:sp>
        <p:sp>
          <p:nvSpPr>
            <p:cNvPr id="190" name="object 190"/>
            <p:cNvSpPr/>
            <p:nvPr/>
          </p:nvSpPr>
          <p:spPr>
            <a:xfrm>
              <a:off x="7900416" y="2184653"/>
              <a:ext cx="0" cy="418465"/>
            </a:xfrm>
            <a:custGeom>
              <a:avLst/>
              <a:gdLst/>
              <a:ahLst/>
              <a:cxnLst/>
              <a:rect l="l" t="t" r="r" b="b"/>
              <a:pathLst>
                <a:path h="418464">
                  <a:moveTo>
                    <a:pt x="0" y="0"/>
                  </a:moveTo>
                  <a:lnTo>
                    <a:pt x="0" y="418465"/>
                  </a:lnTo>
                </a:path>
              </a:pathLst>
            </a:custGeom>
            <a:ln w="12700">
              <a:solidFill>
                <a:srgbClr val="000000"/>
              </a:solidFill>
            </a:ln>
          </p:spPr>
          <p:txBody>
            <a:bodyPr wrap="square" lIns="0" tIns="0" rIns="0" bIns="0" rtlCol="0"/>
            <a:lstStyle/>
            <a:p>
              <a:endParaRPr/>
            </a:p>
          </p:txBody>
        </p:sp>
        <p:sp>
          <p:nvSpPr>
            <p:cNvPr id="191" name="object 191"/>
            <p:cNvSpPr/>
            <p:nvPr/>
          </p:nvSpPr>
          <p:spPr>
            <a:xfrm>
              <a:off x="7900416" y="2603119"/>
              <a:ext cx="0" cy="2152015"/>
            </a:xfrm>
            <a:custGeom>
              <a:avLst/>
              <a:gdLst/>
              <a:ahLst/>
              <a:cxnLst/>
              <a:rect l="l" t="t" r="r" b="b"/>
              <a:pathLst>
                <a:path h="2152015">
                  <a:moveTo>
                    <a:pt x="0" y="0"/>
                  </a:moveTo>
                  <a:lnTo>
                    <a:pt x="0" y="2152014"/>
                  </a:lnTo>
                </a:path>
              </a:pathLst>
            </a:custGeom>
            <a:ln w="9525">
              <a:solidFill>
                <a:srgbClr val="A9A9A9"/>
              </a:solidFill>
            </a:ln>
          </p:spPr>
          <p:txBody>
            <a:bodyPr wrap="square" lIns="0" tIns="0" rIns="0" bIns="0" rtlCol="0"/>
            <a:lstStyle/>
            <a:p>
              <a:endParaRPr/>
            </a:p>
          </p:txBody>
        </p:sp>
        <p:sp>
          <p:nvSpPr>
            <p:cNvPr id="192" name="object 192"/>
            <p:cNvSpPr/>
            <p:nvPr/>
          </p:nvSpPr>
          <p:spPr>
            <a:xfrm>
              <a:off x="7900416" y="4755133"/>
              <a:ext cx="0" cy="935990"/>
            </a:xfrm>
            <a:custGeom>
              <a:avLst/>
              <a:gdLst/>
              <a:ahLst/>
              <a:cxnLst/>
              <a:rect l="l" t="t" r="r" b="b"/>
              <a:pathLst>
                <a:path h="935989">
                  <a:moveTo>
                    <a:pt x="0" y="0"/>
                  </a:moveTo>
                  <a:lnTo>
                    <a:pt x="0" y="935926"/>
                  </a:lnTo>
                </a:path>
              </a:pathLst>
            </a:custGeom>
            <a:ln w="12700">
              <a:solidFill>
                <a:srgbClr val="000000"/>
              </a:solidFill>
            </a:ln>
          </p:spPr>
          <p:txBody>
            <a:bodyPr wrap="square" lIns="0" tIns="0" rIns="0" bIns="0" rtlCol="0"/>
            <a:lstStyle/>
            <a:p>
              <a:endParaRPr/>
            </a:p>
          </p:txBody>
        </p:sp>
        <p:sp>
          <p:nvSpPr>
            <p:cNvPr id="193" name="object 193"/>
            <p:cNvSpPr/>
            <p:nvPr/>
          </p:nvSpPr>
          <p:spPr>
            <a:xfrm>
              <a:off x="694690" y="1242060"/>
              <a:ext cx="7210425" cy="4758055"/>
            </a:xfrm>
            <a:custGeom>
              <a:avLst/>
              <a:gdLst/>
              <a:ahLst/>
              <a:cxnLst/>
              <a:rect l="l" t="t" r="r" b="b"/>
              <a:pathLst>
                <a:path w="7210425" h="4758055">
                  <a:moveTo>
                    <a:pt x="7205726" y="4449000"/>
                  </a:moveTo>
                  <a:lnTo>
                    <a:pt x="7205726" y="4757788"/>
                  </a:lnTo>
                </a:path>
                <a:path w="7210425" h="4758055">
                  <a:moveTo>
                    <a:pt x="0" y="0"/>
                  </a:moveTo>
                  <a:lnTo>
                    <a:pt x="7210425" y="0"/>
                  </a:lnTo>
                </a:path>
                <a:path w="7210425" h="4758055">
                  <a:moveTo>
                    <a:pt x="0" y="4753025"/>
                  </a:moveTo>
                  <a:lnTo>
                    <a:pt x="7210425" y="4753025"/>
                  </a:lnTo>
                </a:path>
              </a:pathLst>
            </a:custGeom>
            <a:ln w="9525">
              <a:solidFill>
                <a:srgbClr val="A9A9A9"/>
              </a:solidFill>
            </a:ln>
          </p:spPr>
          <p:txBody>
            <a:bodyPr wrap="square" lIns="0" tIns="0" rIns="0" bIns="0" rtlCol="0"/>
            <a:lstStyle/>
            <a:p>
              <a:endParaRPr/>
            </a:p>
          </p:txBody>
        </p:sp>
      </p:grpSp>
      <p:sp>
        <p:nvSpPr>
          <p:cNvPr id="194" name="object 194"/>
          <p:cNvSpPr txBox="1"/>
          <p:nvPr/>
        </p:nvSpPr>
        <p:spPr>
          <a:xfrm>
            <a:off x="705358" y="1472691"/>
            <a:ext cx="2451100" cy="162560"/>
          </a:xfrm>
          <a:prstGeom prst="rect">
            <a:avLst/>
          </a:prstGeom>
        </p:spPr>
        <p:txBody>
          <a:bodyPr vert="horz" wrap="square" lIns="0" tIns="12700" rIns="0" bIns="0" rtlCol="0">
            <a:spAutoFit/>
          </a:bodyPr>
          <a:lstStyle/>
          <a:p>
            <a:pPr marL="53340" indent="-41275">
              <a:lnSpc>
                <a:spcPct val="100000"/>
              </a:lnSpc>
              <a:spcBef>
                <a:spcPts val="100"/>
              </a:spcBef>
              <a:buClr>
                <a:srgbClr val="0A0080"/>
              </a:buClr>
              <a:buSzPct val="88888"/>
              <a:buFont typeface="Arial"/>
              <a:buChar char="•"/>
              <a:tabLst>
                <a:tab pos="53975" algn="l"/>
              </a:tabLst>
            </a:pPr>
            <a:r>
              <a:rPr sz="900" u="sng" spc="-5" dirty="0">
                <a:solidFill>
                  <a:srgbClr val="0462C1"/>
                </a:solidFill>
                <a:uFill>
                  <a:solidFill>
                    <a:srgbClr val="0462C1"/>
                  </a:solidFill>
                </a:uFill>
                <a:latin typeface="Carlito"/>
                <a:cs typeface="Carlito"/>
              </a:rPr>
              <a:t>v</a:t>
            </a:r>
            <a:r>
              <a:rPr sz="900" u="sng" spc="-5" dirty="0">
                <a:solidFill>
                  <a:srgbClr val="0462C1"/>
                </a:solidFill>
                <a:uFill>
                  <a:solidFill>
                    <a:srgbClr val="0462C1"/>
                  </a:solidFill>
                </a:uFill>
                <a:latin typeface="Carlito"/>
                <a:cs typeface="Carlito"/>
                <a:hlinkClick r:id="rId2"/>
              </a:rPr>
              <a:t>Periodic </a:t>
            </a:r>
            <a:r>
              <a:rPr sz="900" u="sng" dirty="0">
                <a:solidFill>
                  <a:srgbClr val="0462C1"/>
                </a:solidFill>
                <a:uFill>
                  <a:solidFill>
                    <a:srgbClr val="0462C1"/>
                  </a:solidFill>
                </a:uFill>
                <a:latin typeface="Carlito"/>
                <a:cs typeface="Carlito"/>
                <a:hlinkClick r:id="rId2"/>
              </a:rPr>
              <a:t>table</a:t>
            </a:r>
            <a:r>
              <a:rPr sz="900" dirty="0">
                <a:solidFill>
                  <a:srgbClr val="0462C1"/>
                </a:solidFill>
                <a:latin typeface="Carlito"/>
                <a:cs typeface="Carlito"/>
                <a:hlinkClick r:id="rId2"/>
              </a:rPr>
              <a:t> </a:t>
            </a:r>
            <a:r>
              <a:rPr sz="900" spc="-5" dirty="0">
                <a:latin typeface="Carlito"/>
                <a:cs typeface="Carlito"/>
              </a:rPr>
              <a:t>of electronegativity by</a:t>
            </a:r>
            <a:r>
              <a:rPr sz="900" spc="-5" dirty="0">
                <a:solidFill>
                  <a:srgbClr val="0462C1"/>
                </a:solidFill>
                <a:latin typeface="Carlito"/>
                <a:cs typeface="Carlito"/>
                <a:hlinkClick r:id="rId3"/>
              </a:rPr>
              <a:t> </a:t>
            </a:r>
            <a:r>
              <a:rPr sz="900" u="sng" spc="-5" dirty="0">
                <a:solidFill>
                  <a:srgbClr val="0462C1"/>
                </a:solidFill>
                <a:uFill>
                  <a:solidFill>
                    <a:srgbClr val="0462C1"/>
                  </a:solidFill>
                </a:uFill>
                <a:latin typeface="Carlito"/>
                <a:cs typeface="Carlito"/>
                <a:hlinkClick r:id="rId3"/>
              </a:rPr>
              <a:t>Pauling</a:t>
            </a:r>
            <a:r>
              <a:rPr sz="900" u="sng" spc="70" dirty="0">
                <a:solidFill>
                  <a:srgbClr val="0462C1"/>
                </a:solidFill>
                <a:uFill>
                  <a:solidFill>
                    <a:srgbClr val="0462C1"/>
                  </a:solidFill>
                </a:uFill>
                <a:latin typeface="Carlito"/>
                <a:cs typeface="Carlito"/>
                <a:hlinkClick r:id="rId3"/>
              </a:rPr>
              <a:t> </a:t>
            </a:r>
            <a:r>
              <a:rPr sz="900" u="sng" spc="-5" dirty="0">
                <a:solidFill>
                  <a:srgbClr val="0462C1"/>
                </a:solidFill>
                <a:uFill>
                  <a:solidFill>
                    <a:srgbClr val="0462C1"/>
                  </a:solidFill>
                </a:uFill>
                <a:latin typeface="Carlito"/>
                <a:cs typeface="Carlito"/>
                <a:hlinkClick r:id="rId3"/>
              </a:rPr>
              <a:t>scale</a:t>
            </a:r>
            <a:endParaRPr sz="900">
              <a:latin typeface="Carlito"/>
              <a:cs typeface="Carlito"/>
            </a:endParaRPr>
          </a:p>
        </p:txBody>
      </p:sp>
      <p:sp>
        <p:nvSpPr>
          <p:cNvPr id="195" name="object 195"/>
          <p:cNvSpPr/>
          <p:nvPr/>
        </p:nvSpPr>
        <p:spPr>
          <a:xfrm>
            <a:off x="1078445" y="2163190"/>
            <a:ext cx="3905885" cy="7620"/>
          </a:xfrm>
          <a:custGeom>
            <a:avLst/>
            <a:gdLst/>
            <a:ahLst/>
            <a:cxnLst/>
            <a:rect l="l" t="t" r="r" b="b"/>
            <a:pathLst>
              <a:path w="3905885" h="7619">
                <a:moveTo>
                  <a:pt x="57912" y="0"/>
                </a:moveTo>
                <a:lnTo>
                  <a:pt x="0" y="0"/>
                </a:lnTo>
                <a:lnTo>
                  <a:pt x="0" y="7620"/>
                </a:lnTo>
                <a:lnTo>
                  <a:pt x="57912" y="7620"/>
                </a:lnTo>
                <a:lnTo>
                  <a:pt x="57912" y="0"/>
                </a:lnTo>
                <a:close/>
              </a:path>
              <a:path w="3905885" h="7619">
                <a:moveTo>
                  <a:pt x="436918" y="0"/>
                </a:moveTo>
                <a:lnTo>
                  <a:pt x="379006" y="0"/>
                </a:lnTo>
                <a:lnTo>
                  <a:pt x="379006" y="7620"/>
                </a:lnTo>
                <a:lnTo>
                  <a:pt x="436918" y="7620"/>
                </a:lnTo>
                <a:lnTo>
                  <a:pt x="436918" y="0"/>
                </a:lnTo>
                <a:close/>
              </a:path>
              <a:path w="3905885" h="7619">
                <a:moveTo>
                  <a:pt x="815886" y="0"/>
                </a:moveTo>
                <a:lnTo>
                  <a:pt x="757974" y="0"/>
                </a:lnTo>
                <a:lnTo>
                  <a:pt x="757974" y="7620"/>
                </a:lnTo>
                <a:lnTo>
                  <a:pt x="815886" y="7620"/>
                </a:lnTo>
                <a:lnTo>
                  <a:pt x="815886" y="0"/>
                </a:lnTo>
                <a:close/>
              </a:path>
              <a:path w="3905885" h="7619">
                <a:moveTo>
                  <a:pt x="1194854" y="0"/>
                </a:moveTo>
                <a:lnTo>
                  <a:pt x="1136942" y="0"/>
                </a:lnTo>
                <a:lnTo>
                  <a:pt x="1136942" y="7620"/>
                </a:lnTo>
                <a:lnTo>
                  <a:pt x="1194854" y="7620"/>
                </a:lnTo>
                <a:lnTo>
                  <a:pt x="1194854" y="0"/>
                </a:lnTo>
                <a:close/>
              </a:path>
              <a:path w="3905885" h="7619">
                <a:moveTo>
                  <a:pt x="1573949" y="0"/>
                </a:moveTo>
                <a:lnTo>
                  <a:pt x="1516037" y="0"/>
                </a:lnTo>
                <a:lnTo>
                  <a:pt x="1516037" y="7620"/>
                </a:lnTo>
                <a:lnTo>
                  <a:pt x="1573949" y="7620"/>
                </a:lnTo>
                <a:lnTo>
                  <a:pt x="1573949" y="0"/>
                </a:lnTo>
                <a:close/>
              </a:path>
              <a:path w="3905885" h="7619">
                <a:moveTo>
                  <a:pt x="1952917" y="0"/>
                </a:moveTo>
                <a:lnTo>
                  <a:pt x="1895005" y="0"/>
                </a:lnTo>
                <a:lnTo>
                  <a:pt x="1895005" y="7620"/>
                </a:lnTo>
                <a:lnTo>
                  <a:pt x="1952917" y="7620"/>
                </a:lnTo>
                <a:lnTo>
                  <a:pt x="1952917" y="0"/>
                </a:lnTo>
                <a:close/>
              </a:path>
              <a:path w="3905885" h="7619">
                <a:moveTo>
                  <a:pt x="2331885" y="0"/>
                </a:moveTo>
                <a:lnTo>
                  <a:pt x="2273973" y="0"/>
                </a:lnTo>
                <a:lnTo>
                  <a:pt x="2273973" y="7620"/>
                </a:lnTo>
                <a:lnTo>
                  <a:pt x="2331885" y="7620"/>
                </a:lnTo>
                <a:lnTo>
                  <a:pt x="2331885" y="0"/>
                </a:lnTo>
                <a:close/>
              </a:path>
              <a:path w="3905885" h="7619">
                <a:moveTo>
                  <a:pt x="2710853" y="0"/>
                </a:moveTo>
                <a:lnTo>
                  <a:pt x="2652941" y="0"/>
                </a:lnTo>
                <a:lnTo>
                  <a:pt x="2652941" y="7620"/>
                </a:lnTo>
                <a:lnTo>
                  <a:pt x="2710853" y="7620"/>
                </a:lnTo>
                <a:lnTo>
                  <a:pt x="2710853" y="0"/>
                </a:lnTo>
                <a:close/>
              </a:path>
              <a:path w="3905885" h="7619">
                <a:moveTo>
                  <a:pt x="3089821" y="0"/>
                </a:moveTo>
                <a:lnTo>
                  <a:pt x="3031909" y="0"/>
                </a:lnTo>
                <a:lnTo>
                  <a:pt x="3031909" y="7620"/>
                </a:lnTo>
                <a:lnTo>
                  <a:pt x="3089821" y="7620"/>
                </a:lnTo>
                <a:lnTo>
                  <a:pt x="3089821" y="0"/>
                </a:lnTo>
                <a:close/>
              </a:path>
              <a:path w="3905885" h="7619">
                <a:moveTo>
                  <a:pt x="3526828" y="0"/>
                </a:moveTo>
                <a:lnTo>
                  <a:pt x="3411004" y="0"/>
                </a:lnTo>
                <a:lnTo>
                  <a:pt x="3411004" y="7620"/>
                </a:lnTo>
                <a:lnTo>
                  <a:pt x="3526828" y="7620"/>
                </a:lnTo>
                <a:lnTo>
                  <a:pt x="3526828" y="0"/>
                </a:lnTo>
                <a:close/>
              </a:path>
              <a:path w="3905885" h="7619">
                <a:moveTo>
                  <a:pt x="3905796" y="0"/>
                </a:moveTo>
                <a:lnTo>
                  <a:pt x="3789972" y="0"/>
                </a:lnTo>
                <a:lnTo>
                  <a:pt x="3789972" y="7620"/>
                </a:lnTo>
                <a:lnTo>
                  <a:pt x="3905796" y="7620"/>
                </a:lnTo>
                <a:lnTo>
                  <a:pt x="3905796" y="0"/>
                </a:lnTo>
                <a:close/>
              </a:path>
            </a:pathLst>
          </a:custGeom>
          <a:solidFill>
            <a:srgbClr val="0462C1"/>
          </a:solidFill>
        </p:spPr>
        <p:txBody>
          <a:bodyPr wrap="square" lIns="0" tIns="0" rIns="0" bIns="0" rtlCol="0"/>
          <a:lstStyle/>
          <a:p>
            <a:endParaRPr/>
          </a:p>
        </p:txBody>
      </p:sp>
      <p:sp>
        <p:nvSpPr>
          <p:cNvPr id="196" name="object 196"/>
          <p:cNvSpPr txBox="1"/>
          <p:nvPr/>
        </p:nvSpPr>
        <p:spPr>
          <a:xfrm>
            <a:off x="5234940" y="2023364"/>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4"/>
              </a:rPr>
              <a:t>12</a:t>
            </a:r>
            <a:endParaRPr sz="900">
              <a:latin typeface="Carlito"/>
              <a:cs typeface="Carlito"/>
            </a:endParaRPr>
          </a:p>
        </p:txBody>
      </p:sp>
      <p:sp>
        <p:nvSpPr>
          <p:cNvPr id="197" name="object 197"/>
          <p:cNvSpPr/>
          <p:nvPr/>
        </p:nvSpPr>
        <p:spPr>
          <a:xfrm>
            <a:off x="5247385" y="2163191"/>
            <a:ext cx="116205" cy="7620"/>
          </a:xfrm>
          <a:custGeom>
            <a:avLst/>
            <a:gdLst/>
            <a:ahLst/>
            <a:cxnLst/>
            <a:rect l="l" t="t" r="r" b="b"/>
            <a:pathLst>
              <a:path w="116204" h="7619">
                <a:moveTo>
                  <a:pt x="115824" y="0"/>
                </a:moveTo>
                <a:lnTo>
                  <a:pt x="0" y="0"/>
                </a:lnTo>
                <a:lnTo>
                  <a:pt x="0" y="7620"/>
                </a:lnTo>
                <a:lnTo>
                  <a:pt x="115824" y="7620"/>
                </a:lnTo>
                <a:lnTo>
                  <a:pt x="115824" y="0"/>
                </a:lnTo>
                <a:close/>
              </a:path>
            </a:pathLst>
          </a:custGeom>
          <a:solidFill>
            <a:srgbClr val="0462C1"/>
          </a:solidFill>
        </p:spPr>
        <p:txBody>
          <a:bodyPr wrap="square" lIns="0" tIns="0" rIns="0" bIns="0" rtlCol="0"/>
          <a:lstStyle/>
          <a:p>
            <a:endParaRPr/>
          </a:p>
        </p:txBody>
      </p:sp>
      <p:sp>
        <p:nvSpPr>
          <p:cNvPr id="198" name="object 198"/>
          <p:cNvSpPr txBox="1"/>
          <p:nvPr/>
        </p:nvSpPr>
        <p:spPr>
          <a:xfrm>
            <a:off x="5614161" y="2023364"/>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5"/>
              </a:rPr>
              <a:t>13</a:t>
            </a:r>
            <a:endParaRPr sz="900">
              <a:latin typeface="Carlito"/>
              <a:cs typeface="Carlito"/>
            </a:endParaRPr>
          </a:p>
        </p:txBody>
      </p:sp>
      <p:sp>
        <p:nvSpPr>
          <p:cNvPr id="199" name="object 199"/>
          <p:cNvSpPr/>
          <p:nvPr/>
        </p:nvSpPr>
        <p:spPr>
          <a:xfrm>
            <a:off x="5626353" y="2163191"/>
            <a:ext cx="116205" cy="7620"/>
          </a:xfrm>
          <a:custGeom>
            <a:avLst/>
            <a:gdLst/>
            <a:ahLst/>
            <a:cxnLst/>
            <a:rect l="l" t="t" r="r" b="b"/>
            <a:pathLst>
              <a:path w="116204" h="7619">
                <a:moveTo>
                  <a:pt x="115824" y="0"/>
                </a:moveTo>
                <a:lnTo>
                  <a:pt x="0" y="0"/>
                </a:lnTo>
                <a:lnTo>
                  <a:pt x="0" y="7620"/>
                </a:lnTo>
                <a:lnTo>
                  <a:pt x="115824" y="7620"/>
                </a:lnTo>
                <a:lnTo>
                  <a:pt x="115824" y="0"/>
                </a:lnTo>
                <a:close/>
              </a:path>
            </a:pathLst>
          </a:custGeom>
          <a:solidFill>
            <a:srgbClr val="0462C1"/>
          </a:solidFill>
        </p:spPr>
        <p:txBody>
          <a:bodyPr wrap="square" lIns="0" tIns="0" rIns="0" bIns="0" rtlCol="0"/>
          <a:lstStyle/>
          <a:p>
            <a:endParaRPr/>
          </a:p>
        </p:txBody>
      </p:sp>
      <p:sp>
        <p:nvSpPr>
          <p:cNvPr id="200" name="object 200"/>
          <p:cNvSpPr txBox="1"/>
          <p:nvPr/>
        </p:nvSpPr>
        <p:spPr>
          <a:xfrm>
            <a:off x="5993129" y="2023364"/>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6"/>
              </a:rPr>
              <a:t>14</a:t>
            </a:r>
            <a:endParaRPr sz="900">
              <a:latin typeface="Carlito"/>
              <a:cs typeface="Carlito"/>
            </a:endParaRPr>
          </a:p>
        </p:txBody>
      </p:sp>
      <p:sp>
        <p:nvSpPr>
          <p:cNvPr id="201" name="object 201"/>
          <p:cNvSpPr/>
          <p:nvPr/>
        </p:nvSpPr>
        <p:spPr>
          <a:xfrm>
            <a:off x="6005321" y="2163191"/>
            <a:ext cx="116205" cy="7620"/>
          </a:xfrm>
          <a:custGeom>
            <a:avLst/>
            <a:gdLst/>
            <a:ahLst/>
            <a:cxnLst/>
            <a:rect l="l" t="t" r="r" b="b"/>
            <a:pathLst>
              <a:path w="116204" h="7619">
                <a:moveTo>
                  <a:pt x="115824" y="0"/>
                </a:moveTo>
                <a:lnTo>
                  <a:pt x="0" y="0"/>
                </a:lnTo>
                <a:lnTo>
                  <a:pt x="0" y="7620"/>
                </a:lnTo>
                <a:lnTo>
                  <a:pt x="115824" y="7620"/>
                </a:lnTo>
                <a:lnTo>
                  <a:pt x="115824" y="0"/>
                </a:lnTo>
                <a:close/>
              </a:path>
            </a:pathLst>
          </a:custGeom>
          <a:solidFill>
            <a:srgbClr val="0462C1"/>
          </a:solidFill>
        </p:spPr>
        <p:txBody>
          <a:bodyPr wrap="square" lIns="0" tIns="0" rIns="0" bIns="0" rtlCol="0"/>
          <a:lstStyle/>
          <a:p>
            <a:endParaRPr/>
          </a:p>
        </p:txBody>
      </p:sp>
      <p:sp>
        <p:nvSpPr>
          <p:cNvPr id="202" name="object 202"/>
          <p:cNvSpPr txBox="1"/>
          <p:nvPr/>
        </p:nvSpPr>
        <p:spPr>
          <a:xfrm>
            <a:off x="6372097" y="2023364"/>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7"/>
              </a:rPr>
              <a:t>15</a:t>
            </a:r>
            <a:endParaRPr sz="900">
              <a:latin typeface="Carlito"/>
              <a:cs typeface="Carlito"/>
            </a:endParaRPr>
          </a:p>
        </p:txBody>
      </p:sp>
      <p:sp>
        <p:nvSpPr>
          <p:cNvPr id="203" name="object 203"/>
          <p:cNvSpPr/>
          <p:nvPr/>
        </p:nvSpPr>
        <p:spPr>
          <a:xfrm>
            <a:off x="6384416" y="2163191"/>
            <a:ext cx="116205" cy="7620"/>
          </a:xfrm>
          <a:custGeom>
            <a:avLst/>
            <a:gdLst/>
            <a:ahLst/>
            <a:cxnLst/>
            <a:rect l="l" t="t" r="r" b="b"/>
            <a:pathLst>
              <a:path w="116204" h="7619">
                <a:moveTo>
                  <a:pt x="115824" y="0"/>
                </a:moveTo>
                <a:lnTo>
                  <a:pt x="0" y="0"/>
                </a:lnTo>
                <a:lnTo>
                  <a:pt x="0" y="7620"/>
                </a:lnTo>
                <a:lnTo>
                  <a:pt x="115824" y="7620"/>
                </a:lnTo>
                <a:lnTo>
                  <a:pt x="115824" y="0"/>
                </a:lnTo>
                <a:close/>
              </a:path>
            </a:pathLst>
          </a:custGeom>
          <a:solidFill>
            <a:srgbClr val="0462C1"/>
          </a:solidFill>
        </p:spPr>
        <p:txBody>
          <a:bodyPr wrap="square" lIns="0" tIns="0" rIns="0" bIns="0" rtlCol="0"/>
          <a:lstStyle/>
          <a:p>
            <a:endParaRPr/>
          </a:p>
        </p:txBody>
      </p:sp>
      <p:sp>
        <p:nvSpPr>
          <p:cNvPr id="204" name="object 204"/>
          <p:cNvSpPr txBox="1"/>
          <p:nvPr/>
        </p:nvSpPr>
        <p:spPr>
          <a:xfrm>
            <a:off x="6751066" y="2023364"/>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8"/>
              </a:rPr>
              <a:t>16</a:t>
            </a:r>
            <a:endParaRPr sz="900">
              <a:latin typeface="Carlito"/>
              <a:cs typeface="Carlito"/>
            </a:endParaRPr>
          </a:p>
        </p:txBody>
      </p:sp>
      <p:sp>
        <p:nvSpPr>
          <p:cNvPr id="205" name="object 205"/>
          <p:cNvSpPr/>
          <p:nvPr/>
        </p:nvSpPr>
        <p:spPr>
          <a:xfrm>
            <a:off x="6763384" y="2163191"/>
            <a:ext cx="116205" cy="7620"/>
          </a:xfrm>
          <a:custGeom>
            <a:avLst/>
            <a:gdLst/>
            <a:ahLst/>
            <a:cxnLst/>
            <a:rect l="l" t="t" r="r" b="b"/>
            <a:pathLst>
              <a:path w="116204" h="7619">
                <a:moveTo>
                  <a:pt x="115824" y="0"/>
                </a:moveTo>
                <a:lnTo>
                  <a:pt x="0" y="0"/>
                </a:lnTo>
                <a:lnTo>
                  <a:pt x="0" y="7620"/>
                </a:lnTo>
                <a:lnTo>
                  <a:pt x="115824" y="7620"/>
                </a:lnTo>
                <a:lnTo>
                  <a:pt x="115824" y="0"/>
                </a:lnTo>
                <a:close/>
              </a:path>
            </a:pathLst>
          </a:custGeom>
          <a:solidFill>
            <a:srgbClr val="0462C1"/>
          </a:solidFill>
        </p:spPr>
        <p:txBody>
          <a:bodyPr wrap="square" lIns="0" tIns="0" rIns="0" bIns="0" rtlCol="0"/>
          <a:lstStyle/>
          <a:p>
            <a:endParaRPr/>
          </a:p>
        </p:txBody>
      </p:sp>
      <p:sp>
        <p:nvSpPr>
          <p:cNvPr id="206" name="object 206"/>
          <p:cNvSpPr txBox="1"/>
          <p:nvPr/>
        </p:nvSpPr>
        <p:spPr>
          <a:xfrm>
            <a:off x="7130033" y="2023364"/>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9"/>
              </a:rPr>
              <a:t>17</a:t>
            </a:r>
            <a:endParaRPr sz="900">
              <a:latin typeface="Carlito"/>
              <a:cs typeface="Carlito"/>
            </a:endParaRPr>
          </a:p>
        </p:txBody>
      </p:sp>
      <p:sp>
        <p:nvSpPr>
          <p:cNvPr id="207" name="object 207"/>
          <p:cNvSpPr/>
          <p:nvPr/>
        </p:nvSpPr>
        <p:spPr>
          <a:xfrm>
            <a:off x="7142353" y="2163191"/>
            <a:ext cx="116205" cy="7620"/>
          </a:xfrm>
          <a:custGeom>
            <a:avLst/>
            <a:gdLst/>
            <a:ahLst/>
            <a:cxnLst/>
            <a:rect l="l" t="t" r="r" b="b"/>
            <a:pathLst>
              <a:path w="116204" h="7619">
                <a:moveTo>
                  <a:pt x="115824" y="0"/>
                </a:moveTo>
                <a:lnTo>
                  <a:pt x="0" y="0"/>
                </a:lnTo>
                <a:lnTo>
                  <a:pt x="0" y="7620"/>
                </a:lnTo>
                <a:lnTo>
                  <a:pt x="115824" y="7620"/>
                </a:lnTo>
                <a:lnTo>
                  <a:pt x="115824" y="0"/>
                </a:lnTo>
                <a:close/>
              </a:path>
            </a:pathLst>
          </a:custGeom>
          <a:solidFill>
            <a:srgbClr val="0462C1"/>
          </a:solidFill>
        </p:spPr>
        <p:txBody>
          <a:bodyPr wrap="square" lIns="0" tIns="0" rIns="0" bIns="0" rtlCol="0"/>
          <a:lstStyle/>
          <a:p>
            <a:endParaRPr/>
          </a:p>
        </p:txBody>
      </p:sp>
      <p:sp>
        <p:nvSpPr>
          <p:cNvPr id="208" name="object 208"/>
          <p:cNvSpPr txBox="1"/>
          <p:nvPr/>
        </p:nvSpPr>
        <p:spPr>
          <a:xfrm>
            <a:off x="7509256" y="2023364"/>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0"/>
              </a:rPr>
              <a:t>18</a:t>
            </a:r>
            <a:endParaRPr sz="900">
              <a:latin typeface="Carlito"/>
              <a:cs typeface="Carlito"/>
            </a:endParaRPr>
          </a:p>
        </p:txBody>
      </p:sp>
      <p:sp>
        <p:nvSpPr>
          <p:cNvPr id="209" name="object 209"/>
          <p:cNvSpPr/>
          <p:nvPr/>
        </p:nvSpPr>
        <p:spPr>
          <a:xfrm>
            <a:off x="699452" y="2163190"/>
            <a:ext cx="6938009" cy="187325"/>
          </a:xfrm>
          <a:custGeom>
            <a:avLst/>
            <a:gdLst/>
            <a:ahLst/>
            <a:cxnLst/>
            <a:rect l="l" t="t" r="r" b="b"/>
            <a:pathLst>
              <a:path w="6938009" h="187325">
                <a:moveTo>
                  <a:pt x="292608" y="179451"/>
                </a:moveTo>
                <a:lnTo>
                  <a:pt x="0" y="179451"/>
                </a:lnTo>
                <a:lnTo>
                  <a:pt x="0" y="187071"/>
                </a:lnTo>
                <a:lnTo>
                  <a:pt x="292608" y="187071"/>
                </a:lnTo>
                <a:lnTo>
                  <a:pt x="292608" y="179451"/>
                </a:lnTo>
                <a:close/>
              </a:path>
              <a:path w="6938009" h="187325">
                <a:moveTo>
                  <a:pt x="6937692" y="0"/>
                </a:moveTo>
                <a:lnTo>
                  <a:pt x="6821868" y="0"/>
                </a:lnTo>
                <a:lnTo>
                  <a:pt x="6821868" y="7620"/>
                </a:lnTo>
                <a:lnTo>
                  <a:pt x="6937692" y="7620"/>
                </a:lnTo>
                <a:lnTo>
                  <a:pt x="6937692" y="0"/>
                </a:lnTo>
                <a:close/>
              </a:path>
            </a:pathLst>
          </a:custGeom>
          <a:solidFill>
            <a:srgbClr val="0462C1"/>
          </a:solidFill>
        </p:spPr>
        <p:txBody>
          <a:bodyPr wrap="square" lIns="0" tIns="0" rIns="0" bIns="0" rtlCol="0"/>
          <a:lstStyle/>
          <a:p>
            <a:endParaRPr/>
          </a:p>
        </p:txBody>
      </p:sp>
      <p:sp>
        <p:nvSpPr>
          <p:cNvPr id="210" name="object 210"/>
          <p:cNvSpPr txBox="1"/>
          <p:nvPr/>
        </p:nvSpPr>
        <p:spPr>
          <a:xfrm>
            <a:off x="686816" y="1851418"/>
            <a:ext cx="4310380" cy="514350"/>
          </a:xfrm>
          <a:prstGeom prst="rect">
            <a:avLst/>
          </a:prstGeom>
        </p:spPr>
        <p:txBody>
          <a:bodyPr vert="horz" wrap="square" lIns="0" tIns="29845" rIns="0" bIns="0" rtlCol="0">
            <a:spAutoFit/>
          </a:bodyPr>
          <a:lstStyle/>
          <a:p>
            <a:pPr marL="12700">
              <a:lnSpc>
                <a:spcPct val="100000"/>
              </a:lnSpc>
              <a:spcBef>
                <a:spcPts val="235"/>
              </a:spcBef>
            </a:pPr>
            <a:r>
              <a:rPr sz="900" spc="-85" dirty="0">
                <a:latin typeface="Arial"/>
                <a:cs typeface="Arial"/>
              </a:rPr>
              <a:t>→ </a:t>
            </a:r>
            <a:r>
              <a:rPr sz="900" u="sng" spc="-5" dirty="0">
                <a:solidFill>
                  <a:srgbClr val="0462C1"/>
                </a:solidFill>
                <a:uFill>
                  <a:solidFill>
                    <a:srgbClr val="0462C1"/>
                  </a:solidFill>
                </a:uFill>
                <a:latin typeface="Carlito"/>
                <a:cs typeface="Carlito"/>
                <a:hlinkClick r:id="rId11"/>
              </a:rPr>
              <a:t>Atomic radius</a:t>
            </a:r>
            <a:r>
              <a:rPr sz="900" spc="-5" dirty="0">
                <a:solidFill>
                  <a:srgbClr val="0462C1"/>
                </a:solidFill>
                <a:latin typeface="Carlito"/>
                <a:cs typeface="Carlito"/>
                <a:hlinkClick r:id="rId11"/>
              </a:rPr>
              <a:t> </a:t>
            </a:r>
            <a:r>
              <a:rPr sz="900" spc="-60" dirty="0">
                <a:latin typeface="Arial"/>
                <a:cs typeface="Arial"/>
              </a:rPr>
              <a:t>decreases </a:t>
            </a:r>
            <a:r>
              <a:rPr sz="900" spc="-85" dirty="0">
                <a:latin typeface="Arial"/>
                <a:cs typeface="Arial"/>
              </a:rPr>
              <a:t>→ </a:t>
            </a:r>
            <a:r>
              <a:rPr sz="900" u="sng" spc="-5" dirty="0">
                <a:solidFill>
                  <a:srgbClr val="0462C1"/>
                </a:solidFill>
                <a:uFill>
                  <a:solidFill>
                    <a:srgbClr val="0462C1"/>
                  </a:solidFill>
                </a:uFill>
                <a:latin typeface="Carlito"/>
                <a:cs typeface="Carlito"/>
                <a:hlinkClick r:id="rId12"/>
              </a:rPr>
              <a:t>Ionization </a:t>
            </a:r>
            <a:r>
              <a:rPr sz="900" u="sng" dirty="0">
                <a:solidFill>
                  <a:srgbClr val="0462C1"/>
                </a:solidFill>
                <a:uFill>
                  <a:solidFill>
                    <a:srgbClr val="0462C1"/>
                  </a:solidFill>
                </a:uFill>
                <a:latin typeface="Carlito"/>
                <a:cs typeface="Carlito"/>
                <a:hlinkClick r:id="rId12"/>
              </a:rPr>
              <a:t>energy</a:t>
            </a:r>
            <a:r>
              <a:rPr sz="900" dirty="0">
                <a:solidFill>
                  <a:srgbClr val="0462C1"/>
                </a:solidFill>
                <a:latin typeface="Carlito"/>
                <a:cs typeface="Carlito"/>
                <a:hlinkClick r:id="rId12"/>
              </a:rPr>
              <a:t> </a:t>
            </a:r>
            <a:r>
              <a:rPr sz="900" spc="-55" dirty="0">
                <a:latin typeface="Arial"/>
                <a:cs typeface="Arial"/>
              </a:rPr>
              <a:t>increases </a:t>
            </a:r>
            <a:r>
              <a:rPr sz="900" spc="-85" dirty="0">
                <a:latin typeface="Arial"/>
                <a:cs typeface="Arial"/>
              </a:rPr>
              <a:t>→ </a:t>
            </a:r>
            <a:r>
              <a:rPr sz="900" spc="-30" dirty="0">
                <a:latin typeface="Arial"/>
                <a:cs typeface="Arial"/>
              </a:rPr>
              <a:t>Electronegativity </a:t>
            </a:r>
            <a:r>
              <a:rPr sz="900" spc="-55" dirty="0">
                <a:latin typeface="Arial"/>
                <a:cs typeface="Arial"/>
              </a:rPr>
              <a:t>increases</a:t>
            </a:r>
            <a:r>
              <a:rPr sz="900" spc="95" dirty="0">
                <a:latin typeface="Arial"/>
                <a:cs typeface="Arial"/>
              </a:rPr>
              <a:t> </a:t>
            </a:r>
            <a:r>
              <a:rPr sz="900" spc="-85" dirty="0">
                <a:latin typeface="Arial"/>
                <a:cs typeface="Arial"/>
              </a:rPr>
              <a:t>→</a:t>
            </a:r>
            <a:endParaRPr sz="900">
              <a:latin typeface="Arial"/>
              <a:cs typeface="Arial"/>
            </a:endParaRPr>
          </a:p>
          <a:p>
            <a:pPr marL="391160">
              <a:lnSpc>
                <a:spcPct val="100000"/>
              </a:lnSpc>
              <a:spcBef>
                <a:spcPts val="135"/>
              </a:spcBef>
              <a:tabLst>
                <a:tab pos="770255" algn="l"/>
                <a:tab pos="1149350" algn="l"/>
                <a:tab pos="1528445" algn="l"/>
                <a:tab pos="1907539" algn="l"/>
                <a:tab pos="2286635" algn="l"/>
                <a:tab pos="2665095" algn="l"/>
                <a:tab pos="3044825" algn="l"/>
                <a:tab pos="3423285" algn="l"/>
                <a:tab pos="3802379" algn="l"/>
                <a:tab pos="4181475" algn="l"/>
              </a:tabLst>
            </a:pPr>
            <a:r>
              <a:rPr sz="900" dirty="0">
                <a:solidFill>
                  <a:srgbClr val="0462C1"/>
                </a:solidFill>
                <a:latin typeface="Carlito"/>
                <a:cs typeface="Carlito"/>
                <a:hlinkClick r:id="rId13"/>
              </a:rPr>
              <a:t>1</a:t>
            </a:r>
            <a:r>
              <a:rPr sz="900" dirty="0">
                <a:solidFill>
                  <a:srgbClr val="0462C1"/>
                </a:solidFill>
                <a:latin typeface="Carlito"/>
                <a:cs typeface="Carlito"/>
              </a:rPr>
              <a:t>	</a:t>
            </a:r>
            <a:r>
              <a:rPr sz="900" dirty="0">
                <a:solidFill>
                  <a:srgbClr val="0462C1"/>
                </a:solidFill>
                <a:latin typeface="Carlito"/>
                <a:cs typeface="Carlito"/>
                <a:hlinkClick r:id="rId14"/>
              </a:rPr>
              <a:t>2</a:t>
            </a:r>
            <a:r>
              <a:rPr sz="900" dirty="0">
                <a:solidFill>
                  <a:srgbClr val="0462C1"/>
                </a:solidFill>
                <a:latin typeface="Carlito"/>
                <a:cs typeface="Carlito"/>
              </a:rPr>
              <a:t>	</a:t>
            </a:r>
            <a:r>
              <a:rPr sz="900" dirty="0">
                <a:solidFill>
                  <a:srgbClr val="0462C1"/>
                </a:solidFill>
                <a:latin typeface="Carlito"/>
                <a:cs typeface="Carlito"/>
                <a:hlinkClick r:id="rId15"/>
              </a:rPr>
              <a:t>3</a:t>
            </a:r>
            <a:r>
              <a:rPr sz="900" dirty="0">
                <a:solidFill>
                  <a:srgbClr val="0462C1"/>
                </a:solidFill>
                <a:latin typeface="Carlito"/>
                <a:cs typeface="Carlito"/>
              </a:rPr>
              <a:t>	</a:t>
            </a:r>
            <a:r>
              <a:rPr sz="900" dirty="0">
                <a:solidFill>
                  <a:srgbClr val="0462C1"/>
                </a:solidFill>
                <a:latin typeface="Carlito"/>
                <a:cs typeface="Carlito"/>
                <a:hlinkClick r:id="rId16"/>
              </a:rPr>
              <a:t>4</a:t>
            </a:r>
            <a:r>
              <a:rPr sz="900" dirty="0">
                <a:solidFill>
                  <a:srgbClr val="0462C1"/>
                </a:solidFill>
                <a:latin typeface="Carlito"/>
                <a:cs typeface="Carlito"/>
              </a:rPr>
              <a:t>	</a:t>
            </a:r>
            <a:r>
              <a:rPr sz="900" dirty="0">
                <a:solidFill>
                  <a:srgbClr val="0462C1"/>
                </a:solidFill>
                <a:latin typeface="Carlito"/>
                <a:cs typeface="Carlito"/>
                <a:hlinkClick r:id="rId17"/>
              </a:rPr>
              <a:t>5</a:t>
            </a:r>
            <a:r>
              <a:rPr sz="900" dirty="0">
                <a:solidFill>
                  <a:srgbClr val="0462C1"/>
                </a:solidFill>
                <a:latin typeface="Carlito"/>
                <a:cs typeface="Carlito"/>
              </a:rPr>
              <a:t>	</a:t>
            </a:r>
            <a:r>
              <a:rPr sz="900" dirty="0">
                <a:solidFill>
                  <a:srgbClr val="0462C1"/>
                </a:solidFill>
                <a:latin typeface="Carlito"/>
                <a:cs typeface="Carlito"/>
                <a:hlinkClick r:id="rId18"/>
              </a:rPr>
              <a:t>6</a:t>
            </a:r>
            <a:r>
              <a:rPr sz="900" dirty="0">
                <a:solidFill>
                  <a:srgbClr val="0462C1"/>
                </a:solidFill>
                <a:latin typeface="Carlito"/>
                <a:cs typeface="Carlito"/>
              </a:rPr>
              <a:t>	</a:t>
            </a:r>
            <a:r>
              <a:rPr sz="900" dirty="0">
                <a:solidFill>
                  <a:srgbClr val="0462C1"/>
                </a:solidFill>
                <a:latin typeface="Carlito"/>
                <a:cs typeface="Carlito"/>
                <a:hlinkClick r:id="rId19"/>
              </a:rPr>
              <a:t>7</a:t>
            </a:r>
            <a:r>
              <a:rPr sz="900" dirty="0">
                <a:solidFill>
                  <a:srgbClr val="0462C1"/>
                </a:solidFill>
                <a:latin typeface="Carlito"/>
                <a:cs typeface="Carlito"/>
              </a:rPr>
              <a:t>	</a:t>
            </a:r>
            <a:r>
              <a:rPr sz="900" dirty="0">
                <a:solidFill>
                  <a:srgbClr val="0462C1"/>
                </a:solidFill>
                <a:latin typeface="Carlito"/>
                <a:cs typeface="Carlito"/>
                <a:hlinkClick r:id="rId20"/>
              </a:rPr>
              <a:t>8</a:t>
            </a:r>
            <a:r>
              <a:rPr sz="900" dirty="0">
                <a:solidFill>
                  <a:srgbClr val="0462C1"/>
                </a:solidFill>
                <a:latin typeface="Carlito"/>
                <a:cs typeface="Carlito"/>
              </a:rPr>
              <a:t>	</a:t>
            </a:r>
            <a:r>
              <a:rPr sz="900" dirty="0">
                <a:solidFill>
                  <a:srgbClr val="0462C1"/>
                </a:solidFill>
                <a:latin typeface="Carlito"/>
                <a:cs typeface="Carlito"/>
                <a:hlinkClick r:id="rId21"/>
              </a:rPr>
              <a:t>9</a:t>
            </a:r>
            <a:r>
              <a:rPr sz="900" dirty="0">
                <a:solidFill>
                  <a:srgbClr val="0462C1"/>
                </a:solidFill>
                <a:latin typeface="Carlito"/>
                <a:cs typeface="Carlito"/>
              </a:rPr>
              <a:t>	</a:t>
            </a:r>
            <a:r>
              <a:rPr sz="900" spc="-5" dirty="0">
                <a:solidFill>
                  <a:srgbClr val="0462C1"/>
                </a:solidFill>
                <a:latin typeface="Carlito"/>
                <a:cs typeface="Carlito"/>
                <a:hlinkClick r:id="rId22"/>
              </a:rPr>
              <a:t>1</a:t>
            </a:r>
            <a:r>
              <a:rPr sz="900" dirty="0">
                <a:solidFill>
                  <a:srgbClr val="0462C1"/>
                </a:solidFill>
                <a:latin typeface="Carlito"/>
                <a:cs typeface="Carlito"/>
                <a:hlinkClick r:id="rId22"/>
              </a:rPr>
              <a:t>0</a:t>
            </a:r>
            <a:r>
              <a:rPr sz="900" dirty="0">
                <a:solidFill>
                  <a:srgbClr val="0462C1"/>
                </a:solidFill>
                <a:latin typeface="Carlito"/>
                <a:cs typeface="Carlito"/>
              </a:rPr>
              <a:t>	</a:t>
            </a:r>
            <a:r>
              <a:rPr sz="900" spc="-5" dirty="0">
                <a:solidFill>
                  <a:srgbClr val="0462C1"/>
                </a:solidFill>
                <a:latin typeface="Carlito"/>
                <a:cs typeface="Carlito"/>
                <a:hlinkClick r:id="rId23"/>
              </a:rPr>
              <a:t>11</a:t>
            </a:r>
            <a:endParaRPr sz="900">
              <a:latin typeface="Carlito"/>
              <a:cs typeface="Carlito"/>
            </a:endParaRPr>
          </a:p>
          <a:p>
            <a:pPr marL="12700">
              <a:lnSpc>
                <a:spcPct val="100000"/>
              </a:lnSpc>
              <a:spcBef>
                <a:spcPts val="335"/>
              </a:spcBef>
            </a:pPr>
            <a:r>
              <a:rPr sz="900" dirty="0">
                <a:solidFill>
                  <a:srgbClr val="0462C1"/>
                </a:solidFill>
                <a:latin typeface="Carlito"/>
                <a:cs typeface="Carlito"/>
                <a:hlinkClick r:id="rId24"/>
              </a:rPr>
              <a:t>Group</a:t>
            </a:r>
            <a:r>
              <a:rPr sz="900" spc="-10" dirty="0">
                <a:solidFill>
                  <a:srgbClr val="0462C1"/>
                </a:solidFill>
                <a:latin typeface="Carlito"/>
                <a:cs typeface="Carlito"/>
                <a:hlinkClick r:id="rId24"/>
              </a:rPr>
              <a:t> </a:t>
            </a:r>
            <a:r>
              <a:rPr sz="900" spc="-90" dirty="0">
                <a:latin typeface="Arial"/>
                <a:cs typeface="Arial"/>
              </a:rPr>
              <a:t>→</a:t>
            </a:r>
            <a:endParaRPr sz="900">
              <a:latin typeface="Arial"/>
              <a:cs typeface="Arial"/>
            </a:endParaRPr>
          </a:p>
        </p:txBody>
      </p:sp>
      <p:sp>
        <p:nvSpPr>
          <p:cNvPr id="211" name="object 211"/>
          <p:cNvSpPr txBox="1"/>
          <p:nvPr/>
        </p:nvSpPr>
        <p:spPr>
          <a:xfrm>
            <a:off x="686816" y="2407411"/>
            <a:ext cx="455930" cy="162560"/>
          </a:xfrm>
          <a:prstGeom prst="rect">
            <a:avLst/>
          </a:prstGeom>
        </p:spPr>
        <p:txBody>
          <a:bodyPr vert="horz" wrap="square" lIns="0" tIns="12700" rIns="0" bIns="0" rtlCol="0">
            <a:spAutoFit/>
          </a:bodyPr>
          <a:lstStyle/>
          <a:p>
            <a:pPr marL="12700">
              <a:lnSpc>
                <a:spcPct val="100000"/>
              </a:lnSpc>
              <a:spcBef>
                <a:spcPts val="100"/>
              </a:spcBef>
            </a:pPr>
            <a:r>
              <a:rPr sz="900" spc="360" dirty="0">
                <a:latin typeface="Arial"/>
                <a:cs typeface="Arial"/>
              </a:rPr>
              <a:t>↓</a:t>
            </a:r>
            <a:r>
              <a:rPr sz="900" spc="-110" dirty="0">
                <a:latin typeface="Arial"/>
                <a:cs typeface="Arial"/>
              </a:rPr>
              <a:t> </a:t>
            </a:r>
            <a:r>
              <a:rPr sz="900" u="sng" spc="-5" dirty="0">
                <a:solidFill>
                  <a:srgbClr val="0462C1"/>
                </a:solidFill>
                <a:uFill>
                  <a:solidFill>
                    <a:srgbClr val="0462C1"/>
                  </a:solidFill>
                </a:uFill>
                <a:latin typeface="Carlito"/>
                <a:cs typeface="Carlito"/>
                <a:hlinkClick r:id="rId25"/>
              </a:rPr>
              <a:t>Period</a:t>
            </a:r>
            <a:endParaRPr sz="900">
              <a:latin typeface="Carlito"/>
              <a:cs typeface="Carlito"/>
            </a:endParaRPr>
          </a:p>
        </p:txBody>
      </p:sp>
      <p:sp>
        <p:nvSpPr>
          <p:cNvPr id="212" name="object 212"/>
          <p:cNvSpPr txBox="1"/>
          <p:nvPr/>
        </p:nvSpPr>
        <p:spPr>
          <a:xfrm>
            <a:off x="686816" y="2664205"/>
            <a:ext cx="838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26"/>
              </a:rPr>
              <a:t>1</a:t>
            </a:r>
            <a:endParaRPr sz="900">
              <a:latin typeface="Carlito"/>
              <a:cs typeface="Carlito"/>
            </a:endParaRPr>
          </a:p>
        </p:txBody>
      </p:sp>
      <p:sp>
        <p:nvSpPr>
          <p:cNvPr id="213" name="object 213"/>
          <p:cNvSpPr/>
          <p:nvPr/>
        </p:nvSpPr>
        <p:spPr>
          <a:xfrm>
            <a:off x="699452" y="2803905"/>
            <a:ext cx="58419" cy="7620"/>
          </a:xfrm>
          <a:custGeom>
            <a:avLst/>
            <a:gdLst/>
            <a:ahLst/>
            <a:cxnLst/>
            <a:rect l="l" t="t" r="r" b="b"/>
            <a:pathLst>
              <a:path w="58420" h="7619">
                <a:moveTo>
                  <a:pt x="57912" y="0"/>
                </a:moveTo>
                <a:lnTo>
                  <a:pt x="0" y="0"/>
                </a:lnTo>
                <a:lnTo>
                  <a:pt x="0" y="7620"/>
                </a:lnTo>
                <a:lnTo>
                  <a:pt x="57912" y="7620"/>
                </a:lnTo>
                <a:lnTo>
                  <a:pt x="57912" y="0"/>
                </a:lnTo>
                <a:close/>
              </a:path>
            </a:pathLst>
          </a:custGeom>
          <a:solidFill>
            <a:srgbClr val="0462C1"/>
          </a:solidFill>
        </p:spPr>
        <p:txBody>
          <a:bodyPr wrap="square" lIns="0" tIns="0" rIns="0" bIns="0" rtlCol="0"/>
          <a:lstStyle/>
          <a:p>
            <a:endParaRPr/>
          </a:p>
        </p:txBody>
      </p:sp>
      <p:sp>
        <p:nvSpPr>
          <p:cNvPr id="214" name="object 214"/>
          <p:cNvSpPr txBox="1"/>
          <p:nvPr/>
        </p:nvSpPr>
        <p:spPr>
          <a:xfrm>
            <a:off x="1065783" y="2595626"/>
            <a:ext cx="9715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27"/>
              </a:rPr>
              <a:t>H</a:t>
            </a:r>
            <a:endParaRPr sz="900">
              <a:latin typeface="Carlito"/>
              <a:cs typeface="Carlito"/>
            </a:endParaRPr>
          </a:p>
        </p:txBody>
      </p:sp>
      <p:sp>
        <p:nvSpPr>
          <p:cNvPr id="215" name="object 215"/>
          <p:cNvSpPr/>
          <p:nvPr/>
        </p:nvSpPr>
        <p:spPr>
          <a:xfrm>
            <a:off x="1078445" y="2735325"/>
            <a:ext cx="71120" cy="7620"/>
          </a:xfrm>
          <a:custGeom>
            <a:avLst/>
            <a:gdLst/>
            <a:ahLst/>
            <a:cxnLst/>
            <a:rect l="l" t="t" r="r" b="b"/>
            <a:pathLst>
              <a:path w="71119" h="7619">
                <a:moveTo>
                  <a:pt x="70865" y="0"/>
                </a:moveTo>
                <a:lnTo>
                  <a:pt x="0" y="0"/>
                </a:lnTo>
                <a:lnTo>
                  <a:pt x="0" y="7620"/>
                </a:lnTo>
                <a:lnTo>
                  <a:pt x="70865" y="7620"/>
                </a:lnTo>
                <a:lnTo>
                  <a:pt x="70865" y="0"/>
                </a:lnTo>
                <a:close/>
              </a:path>
            </a:pathLst>
          </a:custGeom>
          <a:solidFill>
            <a:srgbClr val="0462C1"/>
          </a:solidFill>
        </p:spPr>
        <p:txBody>
          <a:bodyPr wrap="square" lIns="0" tIns="0" rIns="0" bIns="0" rtlCol="0"/>
          <a:lstStyle/>
          <a:p>
            <a:endParaRPr/>
          </a:p>
        </p:txBody>
      </p:sp>
      <p:sp>
        <p:nvSpPr>
          <p:cNvPr id="216" name="object 216"/>
          <p:cNvSpPr txBox="1"/>
          <p:nvPr/>
        </p:nvSpPr>
        <p:spPr>
          <a:xfrm>
            <a:off x="1065783" y="2732785"/>
            <a:ext cx="22860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2.20</a:t>
            </a:r>
            <a:endParaRPr sz="900">
              <a:latin typeface="Carlito"/>
              <a:cs typeface="Carlito"/>
            </a:endParaRPr>
          </a:p>
        </p:txBody>
      </p:sp>
      <p:sp>
        <p:nvSpPr>
          <p:cNvPr id="217" name="object 217"/>
          <p:cNvSpPr txBox="1"/>
          <p:nvPr/>
        </p:nvSpPr>
        <p:spPr>
          <a:xfrm>
            <a:off x="7509256" y="2595626"/>
            <a:ext cx="15303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28"/>
              </a:rPr>
              <a:t>He</a:t>
            </a:r>
            <a:endParaRPr sz="900">
              <a:latin typeface="Carlito"/>
              <a:cs typeface="Carlito"/>
            </a:endParaRPr>
          </a:p>
        </p:txBody>
      </p:sp>
      <p:sp>
        <p:nvSpPr>
          <p:cNvPr id="218" name="object 218"/>
          <p:cNvSpPr/>
          <p:nvPr/>
        </p:nvSpPr>
        <p:spPr>
          <a:xfrm>
            <a:off x="7521320" y="2735326"/>
            <a:ext cx="128270" cy="7620"/>
          </a:xfrm>
          <a:custGeom>
            <a:avLst/>
            <a:gdLst/>
            <a:ahLst/>
            <a:cxnLst/>
            <a:rect l="l" t="t" r="r" b="b"/>
            <a:pathLst>
              <a:path w="128270" h="7619">
                <a:moveTo>
                  <a:pt x="128015" y="0"/>
                </a:moveTo>
                <a:lnTo>
                  <a:pt x="0" y="0"/>
                </a:lnTo>
                <a:lnTo>
                  <a:pt x="0" y="7620"/>
                </a:lnTo>
                <a:lnTo>
                  <a:pt x="128015" y="7620"/>
                </a:lnTo>
                <a:lnTo>
                  <a:pt x="128015" y="0"/>
                </a:lnTo>
                <a:close/>
              </a:path>
            </a:pathLst>
          </a:custGeom>
          <a:solidFill>
            <a:srgbClr val="0462C1"/>
          </a:solidFill>
        </p:spPr>
        <p:txBody>
          <a:bodyPr wrap="square" lIns="0" tIns="0" rIns="0" bIns="0" rtlCol="0"/>
          <a:lstStyle/>
          <a:p>
            <a:endParaRPr/>
          </a:p>
        </p:txBody>
      </p:sp>
      <p:sp>
        <p:nvSpPr>
          <p:cNvPr id="219" name="object 219"/>
          <p:cNvSpPr txBox="1"/>
          <p:nvPr/>
        </p:nvSpPr>
        <p:spPr>
          <a:xfrm>
            <a:off x="686816" y="2973070"/>
            <a:ext cx="838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29"/>
              </a:rPr>
              <a:t>2</a:t>
            </a:r>
            <a:endParaRPr sz="900">
              <a:latin typeface="Carlito"/>
              <a:cs typeface="Carlito"/>
            </a:endParaRPr>
          </a:p>
        </p:txBody>
      </p:sp>
      <p:sp>
        <p:nvSpPr>
          <p:cNvPr id="220" name="object 220"/>
          <p:cNvSpPr/>
          <p:nvPr/>
        </p:nvSpPr>
        <p:spPr>
          <a:xfrm>
            <a:off x="699452" y="3112642"/>
            <a:ext cx="58419" cy="7620"/>
          </a:xfrm>
          <a:custGeom>
            <a:avLst/>
            <a:gdLst/>
            <a:ahLst/>
            <a:cxnLst/>
            <a:rect l="l" t="t" r="r" b="b"/>
            <a:pathLst>
              <a:path w="58420" h="7619">
                <a:moveTo>
                  <a:pt x="57912" y="0"/>
                </a:moveTo>
                <a:lnTo>
                  <a:pt x="0" y="0"/>
                </a:lnTo>
                <a:lnTo>
                  <a:pt x="0" y="7620"/>
                </a:lnTo>
                <a:lnTo>
                  <a:pt x="57912" y="7620"/>
                </a:lnTo>
                <a:lnTo>
                  <a:pt x="57912" y="0"/>
                </a:lnTo>
                <a:close/>
              </a:path>
            </a:pathLst>
          </a:custGeom>
          <a:solidFill>
            <a:srgbClr val="0462C1"/>
          </a:solidFill>
        </p:spPr>
        <p:txBody>
          <a:bodyPr wrap="square" lIns="0" tIns="0" rIns="0" bIns="0" rtlCol="0"/>
          <a:lstStyle/>
          <a:p>
            <a:endParaRPr/>
          </a:p>
        </p:txBody>
      </p:sp>
      <p:sp>
        <p:nvSpPr>
          <p:cNvPr id="221" name="object 221"/>
          <p:cNvSpPr txBox="1"/>
          <p:nvPr/>
        </p:nvSpPr>
        <p:spPr>
          <a:xfrm>
            <a:off x="1065783" y="2904490"/>
            <a:ext cx="9969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30"/>
              </a:rPr>
              <a:t>Li</a:t>
            </a:r>
            <a:endParaRPr sz="900">
              <a:latin typeface="Carlito"/>
              <a:cs typeface="Carlito"/>
            </a:endParaRPr>
          </a:p>
        </p:txBody>
      </p:sp>
      <p:sp>
        <p:nvSpPr>
          <p:cNvPr id="222" name="object 222"/>
          <p:cNvSpPr/>
          <p:nvPr/>
        </p:nvSpPr>
        <p:spPr>
          <a:xfrm>
            <a:off x="1078445" y="3044062"/>
            <a:ext cx="74295" cy="7620"/>
          </a:xfrm>
          <a:custGeom>
            <a:avLst/>
            <a:gdLst/>
            <a:ahLst/>
            <a:cxnLst/>
            <a:rect l="l" t="t" r="r" b="b"/>
            <a:pathLst>
              <a:path w="74294" h="7619">
                <a:moveTo>
                  <a:pt x="73913" y="0"/>
                </a:moveTo>
                <a:lnTo>
                  <a:pt x="0" y="0"/>
                </a:lnTo>
                <a:lnTo>
                  <a:pt x="0" y="7620"/>
                </a:lnTo>
                <a:lnTo>
                  <a:pt x="73913" y="7620"/>
                </a:lnTo>
                <a:lnTo>
                  <a:pt x="73913" y="0"/>
                </a:lnTo>
                <a:close/>
              </a:path>
            </a:pathLst>
          </a:custGeom>
          <a:solidFill>
            <a:srgbClr val="0462C1"/>
          </a:solidFill>
        </p:spPr>
        <p:txBody>
          <a:bodyPr wrap="square" lIns="0" tIns="0" rIns="0" bIns="0" rtlCol="0"/>
          <a:lstStyle/>
          <a:p>
            <a:endParaRPr/>
          </a:p>
        </p:txBody>
      </p:sp>
      <p:sp>
        <p:nvSpPr>
          <p:cNvPr id="223" name="object 223"/>
          <p:cNvSpPr txBox="1"/>
          <p:nvPr/>
        </p:nvSpPr>
        <p:spPr>
          <a:xfrm>
            <a:off x="1444752" y="2904490"/>
            <a:ext cx="14541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31"/>
              </a:rPr>
              <a:t>Be</a:t>
            </a:r>
            <a:endParaRPr sz="900">
              <a:latin typeface="Carlito"/>
              <a:cs typeface="Carlito"/>
            </a:endParaRPr>
          </a:p>
        </p:txBody>
      </p:sp>
      <p:sp>
        <p:nvSpPr>
          <p:cNvPr id="224" name="object 224"/>
          <p:cNvSpPr/>
          <p:nvPr/>
        </p:nvSpPr>
        <p:spPr>
          <a:xfrm>
            <a:off x="1457452" y="3044063"/>
            <a:ext cx="120014" cy="7620"/>
          </a:xfrm>
          <a:custGeom>
            <a:avLst/>
            <a:gdLst/>
            <a:ahLst/>
            <a:cxnLst/>
            <a:rect l="l" t="t" r="r" b="b"/>
            <a:pathLst>
              <a:path w="120015" h="7619">
                <a:moveTo>
                  <a:pt x="119634" y="0"/>
                </a:moveTo>
                <a:lnTo>
                  <a:pt x="0" y="0"/>
                </a:lnTo>
                <a:lnTo>
                  <a:pt x="0" y="7620"/>
                </a:lnTo>
                <a:lnTo>
                  <a:pt x="119634" y="7620"/>
                </a:lnTo>
                <a:lnTo>
                  <a:pt x="119634" y="0"/>
                </a:lnTo>
                <a:close/>
              </a:path>
            </a:pathLst>
          </a:custGeom>
          <a:solidFill>
            <a:srgbClr val="0462C1"/>
          </a:solidFill>
        </p:spPr>
        <p:txBody>
          <a:bodyPr wrap="square" lIns="0" tIns="0" rIns="0" bIns="0" rtlCol="0"/>
          <a:lstStyle/>
          <a:p>
            <a:endParaRPr/>
          </a:p>
        </p:txBody>
      </p:sp>
      <p:sp>
        <p:nvSpPr>
          <p:cNvPr id="225" name="object 225"/>
          <p:cNvSpPr txBox="1"/>
          <p:nvPr/>
        </p:nvSpPr>
        <p:spPr>
          <a:xfrm>
            <a:off x="1065783" y="3041650"/>
            <a:ext cx="607695" cy="162560"/>
          </a:xfrm>
          <a:prstGeom prst="rect">
            <a:avLst/>
          </a:prstGeom>
        </p:spPr>
        <p:txBody>
          <a:bodyPr vert="horz" wrap="square" lIns="0" tIns="12700" rIns="0" bIns="0" rtlCol="0">
            <a:spAutoFit/>
          </a:bodyPr>
          <a:lstStyle/>
          <a:p>
            <a:pPr marL="12700">
              <a:lnSpc>
                <a:spcPct val="100000"/>
              </a:lnSpc>
              <a:spcBef>
                <a:spcPts val="100"/>
              </a:spcBef>
              <a:tabLst>
                <a:tab pos="391160" algn="l"/>
              </a:tabLst>
            </a:pPr>
            <a:r>
              <a:rPr sz="900" dirty="0">
                <a:latin typeface="Carlito"/>
                <a:cs typeface="Carlito"/>
              </a:rPr>
              <a:t>0.98	1.57</a:t>
            </a:r>
            <a:endParaRPr sz="900">
              <a:latin typeface="Carlito"/>
              <a:cs typeface="Carlito"/>
            </a:endParaRPr>
          </a:p>
        </p:txBody>
      </p:sp>
      <p:sp>
        <p:nvSpPr>
          <p:cNvPr id="226" name="object 226"/>
          <p:cNvSpPr txBox="1"/>
          <p:nvPr/>
        </p:nvSpPr>
        <p:spPr>
          <a:xfrm>
            <a:off x="5614161" y="2904490"/>
            <a:ext cx="8763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32"/>
              </a:rPr>
              <a:t>B</a:t>
            </a:r>
            <a:endParaRPr sz="900">
              <a:latin typeface="Carlito"/>
              <a:cs typeface="Carlito"/>
            </a:endParaRPr>
          </a:p>
        </p:txBody>
      </p:sp>
      <p:sp>
        <p:nvSpPr>
          <p:cNvPr id="227" name="object 227"/>
          <p:cNvSpPr/>
          <p:nvPr/>
        </p:nvSpPr>
        <p:spPr>
          <a:xfrm>
            <a:off x="5626353" y="3044062"/>
            <a:ext cx="62865" cy="7620"/>
          </a:xfrm>
          <a:custGeom>
            <a:avLst/>
            <a:gdLst/>
            <a:ahLst/>
            <a:cxnLst/>
            <a:rect l="l" t="t" r="r" b="b"/>
            <a:pathLst>
              <a:path w="62864" h="7619">
                <a:moveTo>
                  <a:pt x="62484" y="0"/>
                </a:moveTo>
                <a:lnTo>
                  <a:pt x="0" y="0"/>
                </a:lnTo>
                <a:lnTo>
                  <a:pt x="0" y="7620"/>
                </a:lnTo>
                <a:lnTo>
                  <a:pt x="62484" y="7620"/>
                </a:lnTo>
                <a:lnTo>
                  <a:pt x="62484" y="0"/>
                </a:lnTo>
                <a:close/>
              </a:path>
            </a:pathLst>
          </a:custGeom>
          <a:solidFill>
            <a:srgbClr val="0462C1"/>
          </a:solidFill>
        </p:spPr>
        <p:txBody>
          <a:bodyPr wrap="square" lIns="0" tIns="0" rIns="0" bIns="0" rtlCol="0"/>
          <a:lstStyle/>
          <a:p>
            <a:endParaRPr/>
          </a:p>
        </p:txBody>
      </p:sp>
      <p:sp>
        <p:nvSpPr>
          <p:cNvPr id="228" name="object 228"/>
          <p:cNvSpPr txBox="1"/>
          <p:nvPr/>
        </p:nvSpPr>
        <p:spPr>
          <a:xfrm>
            <a:off x="5993129" y="2904490"/>
            <a:ext cx="8636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33"/>
              </a:rPr>
              <a:t>C</a:t>
            </a:r>
            <a:endParaRPr sz="900">
              <a:latin typeface="Carlito"/>
              <a:cs typeface="Carlito"/>
            </a:endParaRPr>
          </a:p>
        </p:txBody>
      </p:sp>
      <p:sp>
        <p:nvSpPr>
          <p:cNvPr id="229" name="object 229"/>
          <p:cNvSpPr/>
          <p:nvPr/>
        </p:nvSpPr>
        <p:spPr>
          <a:xfrm>
            <a:off x="6005321" y="3044062"/>
            <a:ext cx="60960" cy="7620"/>
          </a:xfrm>
          <a:custGeom>
            <a:avLst/>
            <a:gdLst/>
            <a:ahLst/>
            <a:cxnLst/>
            <a:rect l="l" t="t" r="r" b="b"/>
            <a:pathLst>
              <a:path w="60960" h="7619">
                <a:moveTo>
                  <a:pt x="60960" y="0"/>
                </a:moveTo>
                <a:lnTo>
                  <a:pt x="0" y="0"/>
                </a:lnTo>
                <a:lnTo>
                  <a:pt x="0" y="7620"/>
                </a:lnTo>
                <a:lnTo>
                  <a:pt x="60960" y="7620"/>
                </a:lnTo>
                <a:lnTo>
                  <a:pt x="60960" y="0"/>
                </a:lnTo>
                <a:close/>
              </a:path>
            </a:pathLst>
          </a:custGeom>
          <a:solidFill>
            <a:srgbClr val="0462C1"/>
          </a:solidFill>
        </p:spPr>
        <p:txBody>
          <a:bodyPr wrap="square" lIns="0" tIns="0" rIns="0" bIns="0" rtlCol="0"/>
          <a:lstStyle/>
          <a:p>
            <a:endParaRPr/>
          </a:p>
        </p:txBody>
      </p:sp>
      <p:sp>
        <p:nvSpPr>
          <p:cNvPr id="230" name="object 230"/>
          <p:cNvSpPr txBox="1"/>
          <p:nvPr/>
        </p:nvSpPr>
        <p:spPr>
          <a:xfrm>
            <a:off x="6372097" y="2904490"/>
            <a:ext cx="9969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34"/>
              </a:rPr>
              <a:t>N</a:t>
            </a:r>
            <a:endParaRPr sz="900">
              <a:latin typeface="Carlito"/>
              <a:cs typeface="Carlito"/>
            </a:endParaRPr>
          </a:p>
        </p:txBody>
      </p:sp>
      <p:sp>
        <p:nvSpPr>
          <p:cNvPr id="231" name="object 231"/>
          <p:cNvSpPr/>
          <p:nvPr/>
        </p:nvSpPr>
        <p:spPr>
          <a:xfrm>
            <a:off x="6384416" y="3044062"/>
            <a:ext cx="74295" cy="7620"/>
          </a:xfrm>
          <a:custGeom>
            <a:avLst/>
            <a:gdLst/>
            <a:ahLst/>
            <a:cxnLst/>
            <a:rect l="l" t="t" r="r" b="b"/>
            <a:pathLst>
              <a:path w="74295" h="7619">
                <a:moveTo>
                  <a:pt x="73913" y="0"/>
                </a:moveTo>
                <a:lnTo>
                  <a:pt x="0" y="0"/>
                </a:lnTo>
                <a:lnTo>
                  <a:pt x="0" y="7620"/>
                </a:lnTo>
                <a:lnTo>
                  <a:pt x="73913" y="7620"/>
                </a:lnTo>
                <a:lnTo>
                  <a:pt x="73913" y="0"/>
                </a:lnTo>
                <a:close/>
              </a:path>
            </a:pathLst>
          </a:custGeom>
          <a:solidFill>
            <a:srgbClr val="0462C1"/>
          </a:solidFill>
        </p:spPr>
        <p:txBody>
          <a:bodyPr wrap="square" lIns="0" tIns="0" rIns="0" bIns="0" rtlCol="0"/>
          <a:lstStyle/>
          <a:p>
            <a:endParaRPr/>
          </a:p>
        </p:txBody>
      </p:sp>
      <p:sp>
        <p:nvSpPr>
          <p:cNvPr id="232" name="object 232"/>
          <p:cNvSpPr txBox="1"/>
          <p:nvPr/>
        </p:nvSpPr>
        <p:spPr>
          <a:xfrm>
            <a:off x="6751066" y="2904490"/>
            <a:ext cx="10160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35"/>
              </a:rPr>
              <a:t>O</a:t>
            </a:r>
            <a:endParaRPr sz="900">
              <a:latin typeface="Carlito"/>
              <a:cs typeface="Carlito"/>
            </a:endParaRPr>
          </a:p>
        </p:txBody>
      </p:sp>
      <p:sp>
        <p:nvSpPr>
          <p:cNvPr id="233" name="object 233"/>
          <p:cNvSpPr/>
          <p:nvPr/>
        </p:nvSpPr>
        <p:spPr>
          <a:xfrm>
            <a:off x="6763384" y="3044062"/>
            <a:ext cx="75565" cy="7620"/>
          </a:xfrm>
          <a:custGeom>
            <a:avLst/>
            <a:gdLst/>
            <a:ahLst/>
            <a:cxnLst/>
            <a:rect l="l" t="t" r="r" b="b"/>
            <a:pathLst>
              <a:path w="75565" h="7619">
                <a:moveTo>
                  <a:pt x="75438" y="0"/>
                </a:moveTo>
                <a:lnTo>
                  <a:pt x="0" y="0"/>
                </a:lnTo>
                <a:lnTo>
                  <a:pt x="0" y="7620"/>
                </a:lnTo>
                <a:lnTo>
                  <a:pt x="75438" y="7620"/>
                </a:lnTo>
                <a:lnTo>
                  <a:pt x="75438" y="0"/>
                </a:lnTo>
                <a:close/>
              </a:path>
            </a:pathLst>
          </a:custGeom>
          <a:solidFill>
            <a:srgbClr val="0462C1"/>
          </a:solidFill>
        </p:spPr>
        <p:txBody>
          <a:bodyPr wrap="square" lIns="0" tIns="0" rIns="0" bIns="0" rtlCol="0"/>
          <a:lstStyle/>
          <a:p>
            <a:endParaRPr/>
          </a:p>
        </p:txBody>
      </p:sp>
      <p:sp>
        <p:nvSpPr>
          <p:cNvPr id="234" name="object 234"/>
          <p:cNvSpPr txBox="1"/>
          <p:nvPr/>
        </p:nvSpPr>
        <p:spPr>
          <a:xfrm>
            <a:off x="7130033" y="2904490"/>
            <a:ext cx="7810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36"/>
              </a:rPr>
              <a:t>F</a:t>
            </a:r>
            <a:endParaRPr sz="900">
              <a:latin typeface="Carlito"/>
              <a:cs typeface="Carlito"/>
            </a:endParaRPr>
          </a:p>
        </p:txBody>
      </p:sp>
      <p:sp>
        <p:nvSpPr>
          <p:cNvPr id="235" name="object 235"/>
          <p:cNvSpPr/>
          <p:nvPr/>
        </p:nvSpPr>
        <p:spPr>
          <a:xfrm>
            <a:off x="7142353" y="3044062"/>
            <a:ext cx="52705" cy="7620"/>
          </a:xfrm>
          <a:custGeom>
            <a:avLst/>
            <a:gdLst/>
            <a:ahLst/>
            <a:cxnLst/>
            <a:rect l="l" t="t" r="r" b="b"/>
            <a:pathLst>
              <a:path w="52704" h="7619">
                <a:moveTo>
                  <a:pt x="52577" y="0"/>
                </a:moveTo>
                <a:lnTo>
                  <a:pt x="0" y="0"/>
                </a:lnTo>
                <a:lnTo>
                  <a:pt x="0" y="7620"/>
                </a:lnTo>
                <a:lnTo>
                  <a:pt x="52577" y="7620"/>
                </a:lnTo>
                <a:lnTo>
                  <a:pt x="52577" y="0"/>
                </a:lnTo>
                <a:close/>
              </a:path>
            </a:pathLst>
          </a:custGeom>
          <a:solidFill>
            <a:srgbClr val="0462C1"/>
          </a:solidFill>
        </p:spPr>
        <p:txBody>
          <a:bodyPr wrap="square" lIns="0" tIns="0" rIns="0" bIns="0" rtlCol="0"/>
          <a:lstStyle/>
          <a:p>
            <a:endParaRPr/>
          </a:p>
        </p:txBody>
      </p:sp>
      <p:sp>
        <p:nvSpPr>
          <p:cNvPr id="236" name="object 236"/>
          <p:cNvSpPr txBox="1"/>
          <p:nvPr/>
        </p:nvSpPr>
        <p:spPr>
          <a:xfrm>
            <a:off x="5614161" y="3041650"/>
            <a:ext cx="1744345" cy="162560"/>
          </a:xfrm>
          <a:prstGeom prst="rect">
            <a:avLst/>
          </a:prstGeom>
        </p:spPr>
        <p:txBody>
          <a:bodyPr vert="horz" wrap="square" lIns="0" tIns="12700" rIns="0" bIns="0" rtlCol="0">
            <a:spAutoFit/>
          </a:bodyPr>
          <a:lstStyle/>
          <a:p>
            <a:pPr marL="12700">
              <a:lnSpc>
                <a:spcPct val="100000"/>
              </a:lnSpc>
              <a:spcBef>
                <a:spcPts val="100"/>
              </a:spcBef>
              <a:tabLst>
                <a:tab pos="391160" algn="l"/>
                <a:tab pos="770255" algn="l"/>
                <a:tab pos="1149350" algn="l"/>
                <a:tab pos="1528445" algn="l"/>
              </a:tabLst>
            </a:pPr>
            <a:r>
              <a:rPr sz="900" dirty="0">
                <a:latin typeface="Carlito"/>
                <a:cs typeface="Carlito"/>
              </a:rPr>
              <a:t>2.04	2.55	3.04	3.44	3.98</a:t>
            </a:r>
            <a:endParaRPr sz="900">
              <a:latin typeface="Carlito"/>
              <a:cs typeface="Carlito"/>
            </a:endParaRPr>
          </a:p>
        </p:txBody>
      </p:sp>
      <p:sp>
        <p:nvSpPr>
          <p:cNvPr id="237" name="object 237"/>
          <p:cNvSpPr txBox="1"/>
          <p:nvPr/>
        </p:nvSpPr>
        <p:spPr>
          <a:xfrm>
            <a:off x="7509256" y="2904490"/>
            <a:ext cx="15684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37"/>
              </a:rPr>
              <a:t>Ne</a:t>
            </a:r>
            <a:endParaRPr sz="900">
              <a:latin typeface="Carlito"/>
              <a:cs typeface="Carlito"/>
            </a:endParaRPr>
          </a:p>
        </p:txBody>
      </p:sp>
      <p:sp>
        <p:nvSpPr>
          <p:cNvPr id="238" name="object 238"/>
          <p:cNvSpPr/>
          <p:nvPr/>
        </p:nvSpPr>
        <p:spPr>
          <a:xfrm>
            <a:off x="7521320" y="3044063"/>
            <a:ext cx="131445" cy="7620"/>
          </a:xfrm>
          <a:custGeom>
            <a:avLst/>
            <a:gdLst/>
            <a:ahLst/>
            <a:cxnLst/>
            <a:rect l="l" t="t" r="r" b="b"/>
            <a:pathLst>
              <a:path w="131445" h="7619">
                <a:moveTo>
                  <a:pt x="131063" y="0"/>
                </a:moveTo>
                <a:lnTo>
                  <a:pt x="0" y="0"/>
                </a:lnTo>
                <a:lnTo>
                  <a:pt x="0" y="7620"/>
                </a:lnTo>
                <a:lnTo>
                  <a:pt x="131063" y="7620"/>
                </a:lnTo>
                <a:lnTo>
                  <a:pt x="131063" y="0"/>
                </a:lnTo>
                <a:close/>
              </a:path>
            </a:pathLst>
          </a:custGeom>
          <a:solidFill>
            <a:srgbClr val="0462C1"/>
          </a:solidFill>
        </p:spPr>
        <p:txBody>
          <a:bodyPr wrap="square" lIns="0" tIns="0" rIns="0" bIns="0" rtlCol="0"/>
          <a:lstStyle/>
          <a:p>
            <a:endParaRPr/>
          </a:p>
        </p:txBody>
      </p:sp>
      <p:sp>
        <p:nvSpPr>
          <p:cNvPr id="239" name="object 239"/>
          <p:cNvSpPr txBox="1"/>
          <p:nvPr/>
        </p:nvSpPr>
        <p:spPr>
          <a:xfrm>
            <a:off x="686816" y="3281679"/>
            <a:ext cx="838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38"/>
              </a:rPr>
              <a:t>3</a:t>
            </a:r>
            <a:endParaRPr sz="900">
              <a:latin typeface="Carlito"/>
              <a:cs typeface="Carlito"/>
            </a:endParaRPr>
          </a:p>
        </p:txBody>
      </p:sp>
      <p:sp>
        <p:nvSpPr>
          <p:cNvPr id="240" name="object 240"/>
          <p:cNvSpPr/>
          <p:nvPr/>
        </p:nvSpPr>
        <p:spPr>
          <a:xfrm>
            <a:off x="699452" y="3421380"/>
            <a:ext cx="58419" cy="7620"/>
          </a:xfrm>
          <a:custGeom>
            <a:avLst/>
            <a:gdLst/>
            <a:ahLst/>
            <a:cxnLst/>
            <a:rect l="l" t="t" r="r" b="b"/>
            <a:pathLst>
              <a:path w="58420" h="7620">
                <a:moveTo>
                  <a:pt x="57912" y="0"/>
                </a:moveTo>
                <a:lnTo>
                  <a:pt x="0" y="0"/>
                </a:lnTo>
                <a:lnTo>
                  <a:pt x="0" y="7619"/>
                </a:lnTo>
                <a:lnTo>
                  <a:pt x="57912" y="7619"/>
                </a:lnTo>
                <a:lnTo>
                  <a:pt x="57912" y="0"/>
                </a:lnTo>
                <a:close/>
              </a:path>
            </a:pathLst>
          </a:custGeom>
          <a:solidFill>
            <a:srgbClr val="0462C1"/>
          </a:solidFill>
        </p:spPr>
        <p:txBody>
          <a:bodyPr wrap="square" lIns="0" tIns="0" rIns="0" bIns="0" rtlCol="0"/>
          <a:lstStyle/>
          <a:p>
            <a:endParaRPr/>
          </a:p>
        </p:txBody>
      </p:sp>
      <p:sp>
        <p:nvSpPr>
          <p:cNvPr id="241" name="object 241"/>
          <p:cNvSpPr txBox="1"/>
          <p:nvPr/>
        </p:nvSpPr>
        <p:spPr>
          <a:xfrm>
            <a:off x="1065783" y="3213100"/>
            <a:ext cx="15430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39"/>
              </a:rPr>
              <a:t>Na</a:t>
            </a:r>
            <a:endParaRPr sz="900">
              <a:latin typeface="Carlito"/>
              <a:cs typeface="Carlito"/>
            </a:endParaRPr>
          </a:p>
        </p:txBody>
      </p:sp>
      <p:sp>
        <p:nvSpPr>
          <p:cNvPr id="242" name="object 242"/>
          <p:cNvSpPr/>
          <p:nvPr/>
        </p:nvSpPr>
        <p:spPr>
          <a:xfrm>
            <a:off x="1078445" y="3352800"/>
            <a:ext cx="128905" cy="7620"/>
          </a:xfrm>
          <a:custGeom>
            <a:avLst/>
            <a:gdLst/>
            <a:ahLst/>
            <a:cxnLst/>
            <a:rect l="l" t="t" r="r" b="b"/>
            <a:pathLst>
              <a:path w="128905" h="7620">
                <a:moveTo>
                  <a:pt x="128778" y="0"/>
                </a:moveTo>
                <a:lnTo>
                  <a:pt x="0" y="0"/>
                </a:lnTo>
                <a:lnTo>
                  <a:pt x="0" y="7620"/>
                </a:lnTo>
                <a:lnTo>
                  <a:pt x="128778" y="7620"/>
                </a:lnTo>
                <a:lnTo>
                  <a:pt x="128778" y="0"/>
                </a:lnTo>
                <a:close/>
              </a:path>
            </a:pathLst>
          </a:custGeom>
          <a:solidFill>
            <a:srgbClr val="0462C1"/>
          </a:solidFill>
        </p:spPr>
        <p:txBody>
          <a:bodyPr wrap="square" lIns="0" tIns="0" rIns="0" bIns="0" rtlCol="0"/>
          <a:lstStyle/>
          <a:p>
            <a:endParaRPr/>
          </a:p>
        </p:txBody>
      </p:sp>
      <p:sp>
        <p:nvSpPr>
          <p:cNvPr id="243" name="object 243"/>
          <p:cNvSpPr txBox="1"/>
          <p:nvPr/>
        </p:nvSpPr>
        <p:spPr>
          <a:xfrm>
            <a:off x="1444752" y="3213100"/>
            <a:ext cx="17716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40"/>
              </a:rPr>
              <a:t>Mg</a:t>
            </a:r>
            <a:endParaRPr sz="900">
              <a:latin typeface="Carlito"/>
              <a:cs typeface="Carlito"/>
            </a:endParaRPr>
          </a:p>
        </p:txBody>
      </p:sp>
      <p:sp>
        <p:nvSpPr>
          <p:cNvPr id="244" name="object 244"/>
          <p:cNvSpPr/>
          <p:nvPr/>
        </p:nvSpPr>
        <p:spPr>
          <a:xfrm>
            <a:off x="1457452" y="3352800"/>
            <a:ext cx="151765" cy="7620"/>
          </a:xfrm>
          <a:custGeom>
            <a:avLst/>
            <a:gdLst/>
            <a:ahLst/>
            <a:cxnLst/>
            <a:rect l="l" t="t" r="r" b="b"/>
            <a:pathLst>
              <a:path w="151765" h="7620">
                <a:moveTo>
                  <a:pt x="151637" y="0"/>
                </a:moveTo>
                <a:lnTo>
                  <a:pt x="0" y="0"/>
                </a:lnTo>
                <a:lnTo>
                  <a:pt x="0" y="7620"/>
                </a:lnTo>
                <a:lnTo>
                  <a:pt x="151637" y="7620"/>
                </a:lnTo>
                <a:lnTo>
                  <a:pt x="151637" y="0"/>
                </a:lnTo>
                <a:close/>
              </a:path>
            </a:pathLst>
          </a:custGeom>
          <a:solidFill>
            <a:srgbClr val="0462C1"/>
          </a:solidFill>
        </p:spPr>
        <p:txBody>
          <a:bodyPr wrap="square" lIns="0" tIns="0" rIns="0" bIns="0" rtlCol="0"/>
          <a:lstStyle/>
          <a:p>
            <a:endParaRPr/>
          </a:p>
        </p:txBody>
      </p:sp>
      <p:sp>
        <p:nvSpPr>
          <p:cNvPr id="245" name="object 245"/>
          <p:cNvSpPr txBox="1"/>
          <p:nvPr/>
        </p:nvSpPr>
        <p:spPr>
          <a:xfrm>
            <a:off x="1065783" y="3350259"/>
            <a:ext cx="607695" cy="162560"/>
          </a:xfrm>
          <a:prstGeom prst="rect">
            <a:avLst/>
          </a:prstGeom>
        </p:spPr>
        <p:txBody>
          <a:bodyPr vert="horz" wrap="square" lIns="0" tIns="12700" rIns="0" bIns="0" rtlCol="0">
            <a:spAutoFit/>
          </a:bodyPr>
          <a:lstStyle/>
          <a:p>
            <a:pPr marL="12700">
              <a:lnSpc>
                <a:spcPct val="100000"/>
              </a:lnSpc>
              <a:spcBef>
                <a:spcPts val="100"/>
              </a:spcBef>
              <a:tabLst>
                <a:tab pos="391160" algn="l"/>
              </a:tabLst>
            </a:pPr>
            <a:r>
              <a:rPr sz="900" dirty="0">
                <a:latin typeface="Carlito"/>
                <a:cs typeface="Carlito"/>
              </a:rPr>
              <a:t>0.93	1.31</a:t>
            </a:r>
            <a:endParaRPr sz="900">
              <a:latin typeface="Carlito"/>
              <a:cs typeface="Carlito"/>
            </a:endParaRPr>
          </a:p>
        </p:txBody>
      </p:sp>
      <p:sp>
        <p:nvSpPr>
          <p:cNvPr id="246" name="object 246"/>
          <p:cNvSpPr txBox="1"/>
          <p:nvPr/>
        </p:nvSpPr>
        <p:spPr>
          <a:xfrm>
            <a:off x="5614161" y="3213100"/>
            <a:ext cx="11811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41"/>
              </a:rPr>
              <a:t>Al</a:t>
            </a:r>
            <a:endParaRPr sz="900">
              <a:latin typeface="Carlito"/>
              <a:cs typeface="Carlito"/>
            </a:endParaRPr>
          </a:p>
        </p:txBody>
      </p:sp>
      <p:sp>
        <p:nvSpPr>
          <p:cNvPr id="247" name="object 247"/>
          <p:cNvSpPr/>
          <p:nvPr/>
        </p:nvSpPr>
        <p:spPr>
          <a:xfrm>
            <a:off x="5626353" y="3352800"/>
            <a:ext cx="92710" cy="7620"/>
          </a:xfrm>
          <a:custGeom>
            <a:avLst/>
            <a:gdLst/>
            <a:ahLst/>
            <a:cxnLst/>
            <a:rect l="l" t="t" r="r" b="b"/>
            <a:pathLst>
              <a:path w="92710" h="7620">
                <a:moveTo>
                  <a:pt x="92201" y="0"/>
                </a:moveTo>
                <a:lnTo>
                  <a:pt x="0" y="0"/>
                </a:lnTo>
                <a:lnTo>
                  <a:pt x="0" y="7620"/>
                </a:lnTo>
                <a:lnTo>
                  <a:pt x="92201" y="7620"/>
                </a:lnTo>
                <a:lnTo>
                  <a:pt x="92201" y="0"/>
                </a:lnTo>
                <a:close/>
              </a:path>
            </a:pathLst>
          </a:custGeom>
          <a:solidFill>
            <a:srgbClr val="0462C1"/>
          </a:solidFill>
        </p:spPr>
        <p:txBody>
          <a:bodyPr wrap="square" lIns="0" tIns="0" rIns="0" bIns="0" rtlCol="0"/>
          <a:lstStyle/>
          <a:p>
            <a:endParaRPr/>
          </a:p>
        </p:txBody>
      </p:sp>
      <p:sp>
        <p:nvSpPr>
          <p:cNvPr id="248" name="object 248"/>
          <p:cNvSpPr txBox="1"/>
          <p:nvPr/>
        </p:nvSpPr>
        <p:spPr>
          <a:xfrm>
            <a:off x="5993129" y="3213100"/>
            <a:ext cx="1047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42"/>
              </a:rPr>
              <a:t>Si</a:t>
            </a:r>
            <a:endParaRPr sz="900">
              <a:latin typeface="Carlito"/>
              <a:cs typeface="Carlito"/>
            </a:endParaRPr>
          </a:p>
        </p:txBody>
      </p:sp>
      <p:sp>
        <p:nvSpPr>
          <p:cNvPr id="249" name="object 249"/>
          <p:cNvSpPr/>
          <p:nvPr/>
        </p:nvSpPr>
        <p:spPr>
          <a:xfrm>
            <a:off x="6005321" y="3352800"/>
            <a:ext cx="78740" cy="7620"/>
          </a:xfrm>
          <a:custGeom>
            <a:avLst/>
            <a:gdLst/>
            <a:ahLst/>
            <a:cxnLst/>
            <a:rect l="l" t="t" r="r" b="b"/>
            <a:pathLst>
              <a:path w="78739" h="7620">
                <a:moveTo>
                  <a:pt x="78486" y="0"/>
                </a:moveTo>
                <a:lnTo>
                  <a:pt x="0" y="0"/>
                </a:lnTo>
                <a:lnTo>
                  <a:pt x="0" y="7620"/>
                </a:lnTo>
                <a:lnTo>
                  <a:pt x="78486" y="7620"/>
                </a:lnTo>
                <a:lnTo>
                  <a:pt x="78486" y="0"/>
                </a:lnTo>
                <a:close/>
              </a:path>
            </a:pathLst>
          </a:custGeom>
          <a:solidFill>
            <a:srgbClr val="0462C1"/>
          </a:solidFill>
        </p:spPr>
        <p:txBody>
          <a:bodyPr wrap="square" lIns="0" tIns="0" rIns="0" bIns="0" rtlCol="0"/>
          <a:lstStyle/>
          <a:p>
            <a:endParaRPr/>
          </a:p>
        </p:txBody>
      </p:sp>
      <p:sp>
        <p:nvSpPr>
          <p:cNvPr id="250" name="object 250"/>
          <p:cNvSpPr txBox="1"/>
          <p:nvPr/>
        </p:nvSpPr>
        <p:spPr>
          <a:xfrm>
            <a:off x="6372097" y="3213100"/>
            <a:ext cx="8445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43"/>
              </a:rPr>
              <a:t>P</a:t>
            </a:r>
            <a:endParaRPr sz="900">
              <a:latin typeface="Carlito"/>
              <a:cs typeface="Carlito"/>
            </a:endParaRPr>
          </a:p>
        </p:txBody>
      </p:sp>
      <p:sp>
        <p:nvSpPr>
          <p:cNvPr id="251" name="object 251"/>
          <p:cNvSpPr/>
          <p:nvPr/>
        </p:nvSpPr>
        <p:spPr>
          <a:xfrm>
            <a:off x="6384416" y="3352800"/>
            <a:ext cx="59055" cy="7620"/>
          </a:xfrm>
          <a:custGeom>
            <a:avLst/>
            <a:gdLst/>
            <a:ahLst/>
            <a:cxnLst/>
            <a:rect l="l" t="t" r="r" b="b"/>
            <a:pathLst>
              <a:path w="59054" h="7620">
                <a:moveTo>
                  <a:pt x="58674" y="0"/>
                </a:moveTo>
                <a:lnTo>
                  <a:pt x="0" y="0"/>
                </a:lnTo>
                <a:lnTo>
                  <a:pt x="0" y="7620"/>
                </a:lnTo>
                <a:lnTo>
                  <a:pt x="58674" y="7620"/>
                </a:lnTo>
                <a:lnTo>
                  <a:pt x="58674" y="0"/>
                </a:lnTo>
                <a:close/>
              </a:path>
            </a:pathLst>
          </a:custGeom>
          <a:solidFill>
            <a:srgbClr val="0462C1"/>
          </a:solidFill>
        </p:spPr>
        <p:txBody>
          <a:bodyPr wrap="square" lIns="0" tIns="0" rIns="0" bIns="0" rtlCol="0"/>
          <a:lstStyle/>
          <a:p>
            <a:endParaRPr/>
          </a:p>
        </p:txBody>
      </p:sp>
      <p:sp>
        <p:nvSpPr>
          <p:cNvPr id="252" name="object 252"/>
          <p:cNvSpPr txBox="1"/>
          <p:nvPr/>
        </p:nvSpPr>
        <p:spPr>
          <a:xfrm>
            <a:off x="6751066" y="3213100"/>
            <a:ext cx="7810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44"/>
              </a:rPr>
              <a:t>S</a:t>
            </a:r>
            <a:endParaRPr sz="900">
              <a:latin typeface="Carlito"/>
              <a:cs typeface="Carlito"/>
            </a:endParaRPr>
          </a:p>
        </p:txBody>
      </p:sp>
      <p:sp>
        <p:nvSpPr>
          <p:cNvPr id="253" name="object 253"/>
          <p:cNvSpPr/>
          <p:nvPr/>
        </p:nvSpPr>
        <p:spPr>
          <a:xfrm>
            <a:off x="6763384" y="3352800"/>
            <a:ext cx="52705" cy="7620"/>
          </a:xfrm>
          <a:custGeom>
            <a:avLst/>
            <a:gdLst/>
            <a:ahLst/>
            <a:cxnLst/>
            <a:rect l="l" t="t" r="r" b="b"/>
            <a:pathLst>
              <a:path w="52704" h="7620">
                <a:moveTo>
                  <a:pt x="52577" y="0"/>
                </a:moveTo>
                <a:lnTo>
                  <a:pt x="0" y="0"/>
                </a:lnTo>
                <a:lnTo>
                  <a:pt x="0" y="7620"/>
                </a:lnTo>
                <a:lnTo>
                  <a:pt x="52577" y="7620"/>
                </a:lnTo>
                <a:lnTo>
                  <a:pt x="52577" y="0"/>
                </a:lnTo>
                <a:close/>
              </a:path>
            </a:pathLst>
          </a:custGeom>
          <a:solidFill>
            <a:srgbClr val="0462C1"/>
          </a:solidFill>
        </p:spPr>
        <p:txBody>
          <a:bodyPr wrap="square" lIns="0" tIns="0" rIns="0" bIns="0" rtlCol="0"/>
          <a:lstStyle/>
          <a:p>
            <a:endParaRPr/>
          </a:p>
        </p:txBody>
      </p:sp>
      <p:sp>
        <p:nvSpPr>
          <p:cNvPr id="254" name="object 254"/>
          <p:cNvSpPr txBox="1"/>
          <p:nvPr/>
        </p:nvSpPr>
        <p:spPr>
          <a:xfrm>
            <a:off x="7130033" y="3213100"/>
            <a:ext cx="11303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45"/>
              </a:rPr>
              <a:t>Cl</a:t>
            </a:r>
            <a:endParaRPr sz="900">
              <a:latin typeface="Carlito"/>
              <a:cs typeface="Carlito"/>
            </a:endParaRPr>
          </a:p>
        </p:txBody>
      </p:sp>
      <p:sp>
        <p:nvSpPr>
          <p:cNvPr id="255" name="object 255"/>
          <p:cNvSpPr/>
          <p:nvPr/>
        </p:nvSpPr>
        <p:spPr>
          <a:xfrm>
            <a:off x="7142353" y="3352800"/>
            <a:ext cx="86995" cy="7620"/>
          </a:xfrm>
          <a:custGeom>
            <a:avLst/>
            <a:gdLst/>
            <a:ahLst/>
            <a:cxnLst/>
            <a:rect l="l" t="t" r="r" b="b"/>
            <a:pathLst>
              <a:path w="86995" h="7620">
                <a:moveTo>
                  <a:pt x="86868" y="0"/>
                </a:moveTo>
                <a:lnTo>
                  <a:pt x="0" y="0"/>
                </a:lnTo>
                <a:lnTo>
                  <a:pt x="0" y="7620"/>
                </a:lnTo>
                <a:lnTo>
                  <a:pt x="86868" y="7620"/>
                </a:lnTo>
                <a:lnTo>
                  <a:pt x="86868" y="0"/>
                </a:lnTo>
                <a:close/>
              </a:path>
            </a:pathLst>
          </a:custGeom>
          <a:solidFill>
            <a:srgbClr val="0462C1"/>
          </a:solidFill>
        </p:spPr>
        <p:txBody>
          <a:bodyPr wrap="square" lIns="0" tIns="0" rIns="0" bIns="0" rtlCol="0"/>
          <a:lstStyle/>
          <a:p>
            <a:endParaRPr/>
          </a:p>
        </p:txBody>
      </p:sp>
      <p:sp>
        <p:nvSpPr>
          <p:cNvPr id="256" name="object 256"/>
          <p:cNvSpPr txBox="1"/>
          <p:nvPr/>
        </p:nvSpPr>
        <p:spPr>
          <a:xfrm>
            <a:off x="5614161" y="3350259"/>
            <a:ext cx="1744345" cy="162560"/>
          </a:xfrm>
          <a:prstGeom prst="rect">
            <a:avLst/>
          </a:prstGeom>
        </p:spPr>
        <p:txBody>
          <a:bodyPr vert="horz" wrap="square" lIns="0" tIns="12700" rIns="0" bIns="0" rtlCol="0">
            <a:spAutoFit/>
          </a:bodyPr>
          <a:lstStyle/>
          <a:p>
            <a:pPr marL="12700">
              <a:lnSpc>
                <a:spcPct val="100000"/>
              </a:lnSpc>
              <a:spcBef>
                <a:spcPts val="100"/>
              </a:spcBef>
              <a:tabLst>
                <a:tab pos="391160" algn="l"/>
                <a:tab pos="770255" algn="l"/>
                <a:tab pos="1149350" algn="l"/>
                <a:tab pos="1528445" algn="l"/>
              </a:tabLst>
            </a:pPr>
            <a:r>
              <a:rPr sz="900" dirty="0">
                <a:latin typeface="Carlito"/>
                <a:cs typeface="Carlito"/>
              </a:rPr>
              <a:t>1.61	1.90	2.19	2.58	3.16</a:t>
            </a:r>
            <a:endParaRPr sz="900">
              <a:latin typeface="Carlito"/>
              <a:cs typeface="Carlito"/>
            </a:endParaRPr>
          </a:p>
        </p:txBody>
      </p:sp>
      <p:sp>
        <p:nvSpPr>
          <p:cNvPr id="257" name="object 257"/>
          <p:cNvSpPr txBox="1"/>
          <p:nvPr/>
        </p:nvSpPr>
        <p:spPr>
          <a:xfrm>
            <a:off x="7509256" y="3213100"/>
            <a:ext cx="13208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46"/>
              </a:rPr>
              <a:t>Ar</a:t>
            </a:r>
            <a:endParaRPr sz="900">
              <a:latin typeface="Carlito"/>
              <a:cs typeface="Carlito"/>
            </a:endParaRPr>
          </a:p>
        </p:txBody>
      </p:sp>
      <p:sp>
        <p:nvSpPr>
          <p:cNvPr id="258" name="object 258"/>
          <p:cNvSpPr/>
          <p:nvPr/>
        </p:nvSpPr>
        <p:spPr>
          <a:xfrm>
            <a:off x="7521320" y="3352800"/>
            <a:ext cx="106045" cy="7620"/>
          </a:xfrm>
          <a:custGeom>
            <a:avLst/>
            <a:gdLst/>
            <a:ahLst/>
            <a:cxnLst/>
            <a:rect l="l" t="t" r="r" b="b"/>
            <a:pathLst>
              <a:path w="106045" h="7620">
                <a:moveTo>
                  <a:pt x="105918" y="0"/>
                </a:moveTo>
                <a:lnTo>
                  <a:pt x="0" y="0"/>
                </a:lnTo>
                <a:lnTo>
                  <a:pt x="0" y="7620"/>
                </a:lnTo>
                <a:lnTo>
                  <a:pt x="105918" y="7620"/>
                </a:lnTo>
                <a:lnTo>
                  <a:pt x="105918" y="0"/>
                </a:lnTo>
                <a:close/>
              </a:path>
            </a:pathLst>
          </a:custGeom>
          <a:solidFill>
            <a:srgbClr val="0462C1"/>
          </a:solidFill>
        </p:spPr>
        <p:txBody>
          <a:bodyPr wrap="square" lIns="0" tIns="0" rIns="0" bIns="0" rtlCol="0"/>
          <a:lstStyle/>
          <a:p>
            <a:endParaRPr/>
          </a:p>
        </p:txBody>
      </p:sp>
      <p:sp>
        <p:nvSpPr>
          <p:cNvPr id="259" name="object 259"/>
          <p:cNvSpPr txBox="1"/>
          <p:nvPr/>
        </p:nvSpPr>
        <p:spPr>
          <a:xfrm>
            <a:off x="686816" y="3590544"/>
            <a:ext cx="838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47"/>
              </a:rPr>
              <a:t>4</a:t>
            </a:r>
            <a:endParaRPr sz="900">
              <a:latin typeface="Carlito"/>
              <a:cs typeface="Carlito"/>
            </a:endParaRPr>
          </a:p>
        </p:txBody>
      </p:sp>
      <p:sp>
        <p:nvSpPr>
          <p:cNvPr id="260" name="object 260"/>
          <p:cNvSpPr/>
          <p:nvPr/>
        </p:nvSpPr>
        <p:spPr>
          <a:xfrm>
            <a:off x="699452" y="3730244"/>
            <a:ext cx="58419" cy="7620"/>
          </a:xfrm>
          <a:custGeom>
            <a:avLst/>
            <a:gdLst/>
            <a:ahLst/>
            <a:cxnLst/>
            <a:rect l="l" t="t" r="r" b="b"/>
            <a:pathLst>
              <a:path w="58420" h="7620">
                <a:moveTo>
                  <a:pt x="57912" y="0"/>
                </a:moveTo>
                <a:lnTo>
                  <a:pt x="0" y="0"/>
                </a:lnTo>
                <a:lnTo>
                  <a:pt x="0" y="7619"/>
                </a:lnTo>
                <a:lnTo>
                  <a:pt x="57912" y="7619"/>
                </a:lnTo>
                <a:lnTo>
                  <a:pt x="57912" y="0"/>
                </a:lnTo>
                <a:close/>
              </a:path>
            </a:pathLst>
          </a:custGeom>
          <a:solidFill>
            <a:srgbClr val="0462C1"/>
          </a:solidFill>
        </p:spPr>
        <p:txBody>
          <a:bodyPr wrap="square" lIns="0" tIns="0" rIns="0" bIns="0" rtlCol="0"/>
          <a:lstStyle/>
          <a:p>
            <a:endParaRPr/>
          </a:p>
        </p:txBody>
      </p:sp>
      <p:sp>
        <p:nvSpPr>
          <p:cNvPr id="261" name="object 261"/>
          <p:cNvSpPr txBox="1"/>
          <p:nvPr/>
        </p:nvSpPr>
        <p:spPr>
          <a:xfrm>
            <a:off x="1065783" y="3521964"/>
            <a:ext cx="8509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48"/>
              </a:rPr>
              <a:t>K</a:t>
            </a:r>
            <a:endParaRPr sz="900">
              <a:latin typeface="Carlito"/>
              <a:cs typeface="Carlito"/>
            </a:endParaRPr>
          </a:p>
        </p:txBody>
      </p:sp>
      <p:sp>
        <p:nvSpPr>
          <p:cNvPr id="262" name="object 262"/>
          <p:cNvSpPr/>
          <p:nvPr/>
        </p:nvSpPr>
        <p:spPr>
          <a:xfrm>
            <a:off x="1078445" y="3661664"/>
            <a:ext cx="59690" cy="7620"/>
          </a:xfrm>
          <a:custGeom>
            <a:avLst/>
            <a:gdLst/>
            <a:ahLst/>
            <a:cxnLst/>
            <a:rect l="l" t="t" r="r" b="b"/>
            <a:pathLst>
              <a:path w="59690" h="7620">
                <a:moveTo>
                  <a:pt x="59436" y="0"/>
                </a:moveTo>
                <a:lnTo>
                  <a:pt x="0" y="0"/>
                </a:lnTo>
                <a:lnTo>
                  <a:pt x="0" y="7619"/>
                </a:lnTo>
                <a:lnTo>
                  <a:pt x="59436" y="7619"/>
                </a:lnTo>
                <a:lnTo>
                  <a:pt x="59436" y="0"/>
                </a:lnTo>
                <a:close/>
              </a:path>
            </a:pathLst>
          </a:custGeom>
          <a:solidFill>
            <a:srgbClr val="0462C1"/>
          </a:solidFill>
        </p:spPr>
        <p:txBody>
          <a:bodyPr wrap="square" lIns="0" tIns="0" rIns="0" bIns="0" rtlCol="0"/>
          <a:lstStyle/>
          <a:p>
            <a:endParaRPr/>
          </a:p>
        </p:txBody>
      </p:sp>
      <p:sp>
        <p:nvSpPr>
          <p:cNvPr id="263" name="object 263"/>
          <p:cNvSpPr txBox="1"/>
          <p:nvPr/>
        </p:nvSpPr>
        <p:spPr>
          <a:xfrm>
            <a:off x="1444752" y="3521964"/>
            <a:ext cx="14160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49"/>
              </a:rPr>
              <a:t>Ca</a:t>
            </a:r>
            <a:endParaRPr sz="900">
              <a:latin typeface="Carlito"/>
              <a:cs typeface="Carlito"/>
            </a:endParaRPr>
          </a:p>
        </p:txBody>
      </p:sp>
      <p:sp>
        <p:nvSpPr>
          <p:cNvPr id="264" name="object 264"/>
          <p:cNvSpPr/>
          <p:nvPr/>
        </p:nvSpPr>
        <p:spPr>
          <a:xfrm>
            <a:off x="1457452" y="3661664"/>
            <a:ext cx="116205" cy="7620"/>
          </a:xfrm>
          <a:custGeom>
            <a:avLst/>
            <a:gdLst/>
            <a:ahLst/>
            <a:cxnLst/>
            <a:rect l="l" t="t" r="r" b="b"/>
            <a:pathLst>
              <a:path w="116205" h="7620">
                <a:moveTo>
                  <a:pt x="115823" y="0"/>
                </a:moveTo>
                <a:lnTo>
                  <a:pt x="0" y="0"/>
                </a:lnTo>
                <a:lnTo>
                  <a:pt x="0" y="7619"/>
                </a:lnTo>
                <a:lnTo>
                  <a:pt x="115823" y="7619"/>
                </a:lnTo>
                <a:lnTo>
                  <a:pt x="115823" y="0"/>
                </a:lnTo>
                <a:close/>
              </a:path>
            </a:pathLst>
          </a:custGeom>
          <a:solidFill>
            <a:srgbClr val="0462C1"/>
          </a:solidFill>
        </p:spPr>
        <p:txBody>
          <a:bodyPr wrap="square" lIns="0" tIns="0" rIns="0" bIns="0" rtlCol="0"/>
          <a:lstStyle/>
          <a:p>
            <a:endParaRPr/>
          </a:p>
        </p:txBody>
      </p:sp>
      <p:sp>
        <p:nvSpPr>
          <p:cNvPr id="265" name="object 265"/>
          <p:cNvSpPr txBox="1"/>
          <p:nvPr/>
        </p:nvSpPr>
        <p:spPr>
          <a:xfrm>
            <a:off x="1823973" y="3521964"/>
            <a:ext cx="126364"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50"/>
              </a:rPr>
              <a:t>Sc</a:t>
            </a:r>
            <a:endParaRPr sz="900">
              <a:latin typeface="Carlito"/>
              <a:cs typeface="Carlito"/>
            </a:endParaRPr>
          </a:p>
        </p:txBody>
      </p:sp>
      <p:sp>
        <p:nvSpPr>
          <p:cNvPr id="266" name="object 266"/>
          <p:cNvSpPr/>
          <p:nvPr/>
        </p:nvSpPr>
        <p:spPr>
          <a:xfrm>
            <a:off x="1836420" y="3661664"/>
            <a:ext cx="100965" cy="7620"/>
          </a:xfrm>
          <a:custGeom>
            <a:avLst/>
            <a:gdLst/>
            <a:ahLst/>
            <a:cxnLst/>
            <a:rect l="l" t="t" r="r" b="b"/>
            <a:pathLst>
              <a:path w="100964" h="7620">
                <a:moveTo>
                  <a:pt x="100584" y="0"/>
                </a:moveTo>
                <a:lnTo>
                  <a:pt x="0" y="0"/>
                </a:lnTo>
                <a:lnTo>
                  <a:pt x="0" y="7619"/>
                </a:lnTo>
                <a:lnTo>
                  <a:pt x="100584" y="7619"/>
                </a:lnTo>
                <a:lnTo>
                  <a:pt x="100584" y="0"/>
                </a:lnTo>
                <a:close/>
              </a:path>
            </a:pathLst>
          </a:custGeom>
          <a:solidFill>
            <a:srgbClr val="0462C1"/>
          </a:solidFill>
        </p:spPr>
        <p:txBody>
          <a:bodyPr wrap="square" lIns="0" tIns="0" rIns="0" bIns="0" rtlCol="0"/>
          <a:lstStyle/>
          <a:p>
            <a:endParaRPr/>
          </a:p>
        </p:txBody>
      </p:sp>
      <p:sp>
        <p:nvSpPr>
          <p:cNvPr id="267" name="object 267"/>
          <p:cNvSpPr txBox="1"/>
          <p:nvPr/>
        </p:nvSpPr>
        <p:spPr>
          <a:xfrm>
            <a:off x="2202942" y="3521964"/>
            <a:ext cx="107314"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51"/>
              </a:rPr>
              <a:t>Ti</a:t>
            </a:r>
            <a:endParaRPr sz="900">
              <a:latin typeface="Carlito"/>
              <a:cs typeface="Carlito"/>
            </a:endParaRPr>
          </a:p>
        </p:txBody>
      </p:sp>
      <p:sp>
        <p:nvSpPr>
          <p:cNvPr id="268" name="object 268"/>
          <p:cNvSpPr/>
          <p:nvPr/>
        </p:nvSpPr>
        <p:spPr>
          <a:xfrm>
            <a:off x="2215388" y="3661664"/>
            <a:ext cx="81915" cy="7620"/>
          </a:xfrm>
          <a:custGeom>
            <a:avLst/>
            <a:gdLst/>
            <a:ahLst/>
            <a:cxnLst/>
            <a:rect l="l" t="t" r="r" b="b"/>
            <a:pathLst>
              <a:path w="81914" h="7620">
                <a:moveTo>
                  <a:pt x="81533" y="0"/>
                </a:moveTo>
                <a:lnTo>
                  <a:pt x="0" y="0"/>
                </a:lnTo>
                <a:lnTo>
                  <a:pt x="0" y="7619"/>
                </a:lnTo>
                <a:lnTo>
                  <a:pt x="81533" y="7619"/>
                </a:lnTo>
                <a:lnTo>
                  <a:pt x="81533" y="0"/>
                </a:lnTo>
                <a:close/>
              </a:path>
            </a:pathLst>
          </a:custGeom>
          <a:solidFill>
            <a:srgbClr val="0462C1"/>
          </a:solidFill>
        </p:spPr>
        <p:txBody>
          <a:bodyPr wrap="square" lIns="0" tIns="0" rIns="0" bIns="0" rtlCol="0"/>
          <a:lstStyle/>
          <a:p>
            <a:endParaRPr/>
          </a:p>
        </p:txBody>
      </p:sp>
      <p:sp>
        <p:nvSpPr>
          <p:cNvPr id="269" name="object 269"/>
          <p:cNvSpPr txBox="1"/>
          <p:nvPr/>
        </p:nvSpPr>
        <p:spPr>
          <a:xfrm>
            <a:off x="2581910" y="3521964"/>
            <a:ext cx="9080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52"/>
              </a:rPr>
              <a:t>V</a:t>
            </a:r>
            <a:endParaRPr sz="900">
              <a:latin typeface="Carlito"/>
              <a:cs typeface="Carlito"/>
            </a:endParaRPr>
          </a:p>
        </p:txBody>
      </p:sp>
      <p:sp>
        <p:nvSpPr>
          <p:cNvPr id="270" name="object 270"/>
          <p:cNvSpPr/>
          <p:nvPr/>
        </p:nvSpPr>
        <p:spPr>
          <a:xfrm>
            <a:off x="2594482" y="3661664"/>
            <a:ext cx="64769" cy="7620"/>
          </a:xfrm>
          <a:custGeom>
            <a:avLst/>
            <a:gdLst/>
            <a:ahLst/>
            <a:cxnLst/>
            <a:rect l="l" t="t" r="r" b="b"/>
            <a:pathLst>
              <a:path w="64769" h="7620">
                <a:moveTo>
                  <a:pt x="64769" y="0"/>
                </a:moveTo>
                <a:lnTo>
                  <a:pt x="0" y="0"/>
                </a:lnTo>
                <a:lnTo>
                  <a:pt x="0" y="7619"/>
                </a:lnTo>
                <a:lnTo>
                  <a:pt x="64769" y="7619"/>
                </a:lnTo>
                <a:lnTo>
                  <a:pt x="64769" y="0"/>
                </a:lnTo>
                <a:close/>
              </a:path>
            </a:pathLst>
          </a:custGeom>
          <a:solidFill>
            <a:srgbClr val="0462C1"/>
          </a:solidFill>
        </p:spPr>
        <p:txBody>
          <a:bodyPr wrap="square" lIns="0" tIns="0" rIns="0" bIns="0" rtlCol="0"/>
          <a:lstStyle/>
          <a:p>
            <a:endParaRPr/>
          </a:p>
        </p:txBody>
      </p:sp>
      <p:sp>
        <p:nvSpPr>
          <p:cNvPr id="271" name="object 271"/>
          <p:cNvSpPr txBox="1"/>
          <p:nvPr/>
        </p:nvSpPr>
        <p:spPr>
          <a:xfrm>
            <a:off x="2960877" y="3521964"/>
            <a:ext cx="126364"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53"/>
              </a:rPr>
              <a:t>Cr</a:t>
            </a:r>
            <a:endParaRPr sz="900">
              <a:latin typeface="Carlito"/>
              <a:cs typeface="Carlito"/>
            </a:endParaRPr>
          </a:p>
        </p:txBody>
      </p:sp>
      <p:sp>
        <p:nvSpPr>
          <p:cNvPr id="272" name="object 272"/>
          <p:cNvSpPr/>
          <p:nvPr/>
        </p:nvSpPr>
        <p:spPr>
          <a:xfrm>
            <a:off x="2973451" y="3661664"/>
            <a:ext cx="100965" cy="7620"/>
          </a:xfrm>
          <a:custGeom>
            <a:avLst/>
            <a:gdLst/>
            <a:ahLst/>
            <a:cxnLst/>
            <a:rect l="l" t="t" r="r" b="b"/>
            <a:pathLst>
              <a:path w="100964" h="7620">
                <a:moveTo>
                  <a:pt x="100584" y="0"/>
                </a:moveTo>
                <a:lnTo>
                  <a:pt x="0" y="0"/>
                </a:lnTo>
                <a:lnTo>
                  <a:pt x="0" y="7619"/>
                </a:lnTo>
                <a:lnTo>
                  <a:pt x="100584" y="7619"/>
                </a:lnTo>
                <a:lnTo>
                  <a:pt x="100584" y="0"/>
                </a:lnTo>
                <a:close/>
              </a:path>
            </a:pathLst>
          </a:custGeom>
          <a:solidFill>
            <a:srgbClr val="0462C1"/>
          </a:solidFill>
        </p:spPr>
        <p:txBody>
          <a:bodyPr wrap="square" lIns="0" tIns="0" rIns="0" bIns="0" rtlCol="0"/>
          <a:lstStyle/>
          <a:p>
            <a:endParaRPr/>
          </a:p>
        </p:txBody>
      </p:sp>
      <p:sp>
        <p:nvSpPr>
          <p:cNvPr id="273" name="object 273"/>
          <p:cNvSpPr txBox="1"/>
          <p:nvPr/>
        </p:nvSpPr>
        <p:spPr>
          <a:xfrm>
            <a:off x="3339846" y="3521964"/>
            <a:ext cx="18288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54"/>
              </a:rPr>
              <a:t>Mn</a:t>
            </a:r>
            <a:endParaRPr sz="900">
              <a:latin typeface="Carlito"/>
              <a:cs typeface="Carlito"/>
            </a:endParaRPr>
          </a:p>
        </p:txBody>
      </p:sp>
      <p:sp>
        <p:nvSpPr>
          <p:cNvPr id="274" name="object 274"/>
          <p:cNvSpPr/>
          <p:nvPr/>
        </p:nvSpPr>
        <p:spPr>
          <a:xfrm>
            <a:off x="3352419" y="3661664"/>
            <a:ext cx="158115" cy="7620"/>
          </a:xfrm>
          <a:custGeom>
            <a:avLst/>
            <a:gdLst/>
            <a:ahLst/>
            <a:cxnLst/>
            <a:rect l="l" t="t" r="r" b="b"/>
            <a:pathLst>
              <a:path w="158114" h="7620">
                <a:moveTo>
                  <a:pt x="157733" y="0"/>
                </a:moveTo>
                <a:lnTo>
                  <a:pt x="0" y="0"/>
                </a:lnTo>
                <a:lnTo>
                  <a:pt x="0" y="7619"/>
                </a:lnTo>
                <a:lnTo>
                  <a:pt x="157733" y="7619"/>
                </a:lnTo>
                <a:lnTo>
                  <a:pt x="157733" y="0"/>
                </a:lnTo>
                <a:close/>
              </a:path>
            </a:pathLst>
          </a:custGeom>
          <a:solidFill>
            <a:srgbClr val="0462C1"/>
          </a:solidFill>
        </p:spPr>
        <p:txBody>
          <a:bodyPr wrap="square" lIns="0" tIns="0" rIns="0" bIns="0" rtlCol="0"/>
          <a:lstStyle/>
          <a:p>
            <a:endParaRPr/>
          </a:p>
        </p:txBody>
      </p:sp>
      <p:sp>
        <p:nvSpPr>
          <p:cNvPr id="275" name="object 275"/>
          <p:cNvSpPr txBox="1"/>
          <p:nvPr/>
        </p:nvSpPr>
        <p:spPr>
          <a:xfrm>
            <a:off x="3719067" y="3521964"/>
            <a:ext cx="13525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55"/>
              </a:rPr>
              <a:t>Fe</a:t>
            </a:r>
            <a:endParaRPr sz="900">
              <a:latin typeface="Carlito"/>
              <a:cs typeface="Carlito"/>
            </a:endParaRPr>
          </a:p>
        </p:txBody>
      </p:sp>
      <p:sp>
        <p:nvSpPr>
          <p:cNvPr id="276" name="object 276"/>
          <p:cNvSpPr/>
          <p:nvPr/>
        </p:nvSpPr>
        <p:spPr>
          <a:xfrm>
            <a:off x="3731386" y="3661664"/>
            <a:ext cx="109855" cy="7620"/>
          </a:xfrm>
          <a:custGeom>
            <a:avLst/>
            <a:gdLst/>
            <a:ahLst/>
            <a:cxnLst/>
            <a:rect l="l" t="t" r="r" b="b"/>
            <a:pathLst>
              <a:path w="109854" h="7620">
                <a:moveTo>
                  <a:pt x="109727" y="0"/>
                </a:moveTo>
                <a:lnTo>
                  <a:pt x="0" y="0"/>
                </a:lnTo>
                <a:lnTo>
                  <a:pt x="0" y="7619"/>
                </a:lnTo>
                <a:lnTo>
                  <a:pt x="109727" y="7619"/>
                </a:lnTo>
                <a:lnTo>
                  <a:pt x="109727" y="0"/>
                </a:lnTo>
                <a:close/>
              </a:path>
            </a:pathLst>
          </a:custGeom>
          <a:solidFill>
            <a:srgbClr val="0462C1"/>
          </a:solidFill>
        </p:spPr>
        <p:txBody>
          <a:bodyPr wrap="square" lIns="0" tIns="0" rIns="0" bIns="0" rtlCol="0"/>
          <a:lstStyle/>
          <a:p>
            <a:endParaRPr/>
          </a:p>
        </p:txBody>
      </p:sp>
      <p:sp>
        <p:nvSpPr>
          <p:cNvPr id="277" name="object 277"/>
          <p:cNvSpPr txBox="1"/>
          <p:nvPr/>
        </p:nvSpPr>
        <p:spPr>
          <a:xfrm>
            <a:off x="4098035" y="3521964"/>
            <a:ext cx="14668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56"/>
              </a:rPr>
              <a:t>Co</a:t>
            </a:r>
            <a:endParaRPr sz="900">
              <a:latin typeface="Carlito"/>
              <a:cs typeface="Carlito"/>
            </a:endParaRPr>
          </a:p>
        </p:txBody>
      </p:sp>
      <p:sp>
        <p:nvSpPr>
          <p:cNvPr id="278" name="object 278"/>
          <p:cNvSpPr/>
          <p:nvPr/>
        </p:nvSpPr>
        <p:spPr>
          <a:xfrm>
            <a:off x="4110354" y="3661664"/>
            <a:ext cx="121285" cy="7620"/>
          </a:xfrm>
          <a:custGeom>
            <a:avLst/>
            <a:gdLst/>
            <a:ahLst/>
            <a:cxnLst/>
            <a:rect l="l" t="t" r="r" b="b"/>
            <a:pathLst>
              <a:path w="121285" h="7620">
                <a:moveTo>
                  <a:pt x="121158" y="0"/>
                </a:moveTo>
                <a:lnTo>
                  <a:pt x="0" y="0"/>
                </a:lnTo>
                <a:lnTo>
                  <a:pt x="0" y="7619"/>
                </a:lnTo>
                <a:lnTo>
                  <a:pt x="121158" y="7619"/>
                </a:lnTo>
                <a:lnTo>
                  <a:pt x="121158" y="0"/>
                </a:lnTo>
                <a:close/>
              </a:path>
            </a:pathLst>
          </a:custGeom>
          <a:solidFill>
            <a:srgbClr val="0462C1"/>
          </a:solidFill>
        </p:spPr>
        <p:txBody>
          <a:bodyPr wrap="square" lIns="0" tIns="0" rIns="0" bIns="0" rtlCol="0"/>
          <a:lstStyle/>
          <a:p>
            <a:endParaRPr/>
          </a:p>
        </p:txBody>
      </p:sp>
      <p:sp>
        <p:nvSpPr>
          <p:cNvPr id="279" name="object 279"/>
          <p:cNvSpPr txBox="1"/>
          <p:nvPr/>
        </p:nvSpPr>
        <p:spPr>
          <a:xfrm>
            <a:off x="4477003" y="3521964"/>
            <a:ext cx="12573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57"/>
              </a:rPr>
              <a:t>Ni</a:t>
            </a:r>
            <a:endParaRPr sz="900">
              <a:latin typeface="Carlito"/>
              <a:cs typeface="Carlito"/>
            </a:endParaRPr>
          </a:p>
        </p:txBody>
      </p:sp>
      <p:sp>
        <p:nvSpPr>
          <p:cNvPr id="280" name="object 280"/>
          <p:cNvSpPr/>
          <p:nvPr/>
        </p:nvSpPr>
        <p:spPr>
          <a:xfrm>
            <a:off x="4489450" y="3661664"/>
            <a:ext cx="100330" cy="7620"/>
          </a:xfrm>
          <a:custGeom>
            <a:avLst/>
            <a:gdLst/>
            <a:ahLst/>
            <a:cxnLst/>
            <a:rect l="l" t="t" r="r" b="b"/>
            <a:pathLst>
              <a:path w="100329" h="7620">
                <a:moveTo>
                  <a:pt x="99822" y="0"/>
                </a:moveTo>
                <a:lnTo>
                  <a:pt x="0" y="0"/>
                </a:lnTo>
                <a:lnTo>
                  <a:pt x="0" y="7619"/>
                </a:lnTo>
                <a:lnTo>
                  <a:pt x="99822" y="7619"/>
                </a:lnTo>
                <a:lnTo>
                  <a:pt x="99822" y="0"/>
                </a:lnTo>
                <a:close/>
              </a:path>
            </a:pathLst>
          </a:custGeom>
          <a:solidFill>
            <a:srgbClr val="0462C1"/>
          </a:solidFill>
        </p:spPr>
        <p:txBody>
          <a:bodyPr wrap="square" lIns="0" tIns="0" rIns="0" bIns="0" rtlCol="0"/>
          <a:lstStyle/>
          <a:p>
            <a:endParaRPr/>
          </a:p>
        </p:txBody>
      </p:sp>
      <p:sp>
        <p:nvSpPr>
          <p:cNvPr id="281" name="object 281"/>
          <p:cNvSpPr txBox="1"/>
          <p:nvPr/>
        </p:nvSpPr>
        <p:spPr>
          <a:xfrm>
            <a:off x="4855971" y="3521964"/>
            <a:ext cx="14668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58"/>
              </a:rPr>
              <a:t>Cu</a:t>
            </a:r>
            <a:endParaRPr sz="900">
              <a:latin typeface="Carlito"/>
              <a:cs typeface="Carlito"/>
            </a:endParaRPr>
          </a:p>
        </p:txBody>
      </p:sp>
      <p:sp>
        <p:nvSpPr>
          <p:cNvPr id="282" name="object 282"/>
          <p:cNvSpPr/>
          <p:nvPr/>
        </p:nvSpPr>
        <p:spPr>
          <a:xfrm>
            <a:off x="4868417" y="3661664"/>
            <a:ext cx="121285" cy="7620"/>
          </a:xfrm>
          <a:custGeom>
            <a:avLst/>
            <a:gdLst/>
            <a:ahLst/>
            <a:cxnLst/>
            <a:rect l="l" t="t" r="r" b="b"/>
            <a:pathLst>
              <a:path w="121285" h="7620">
                <a:moveTo>
                  <a:pt x="121158" y="0"/>
                </a:moveTo>
                <a:lnTo>
                  <a:pt x="0" y="0"/>
                </a:lnTo>
                <a:lnTo>
                  <a:pt x="0" y="7619"/>
                </a:lnTo>
                <a:lnTo>
                  <a:pt x="121158" y="7619"/>
                </a:lnTo>
                <a:lnTo>
                  <a:pt x="121158" y="0"/>
                </a:lnTo>
                <a:close/>
              </a:path>
            </a:pathLst>
          </a:custGeom>
          <a:solidFill>
            <a:srgbClr val="0462C1"/>
          </a:solidFill>
        </p:spPr>
        <p:txBody>
          <a:bodyPr wrap="square" lIns="0" tIns="0" rIns="0" bIns="0" rtlCol="0"/>
          <a:lstStyle/>
          <a:p>
            <a:endParaRPr/>
          </a:p>
        </p:txBody>
      </p:sp>
      <p:sp>
        <p:nvSpPr>
          <p:cNvPr id="283" name="object 283"/>
          <p:cNvSpPr txBox="1"/>
          <p:nvPr/>
        </p:nvSpPr>
        <p:spPr>
          <a:xfrm>
            <a:off x="5234940" y="3521964"/>
            <a:ext cx="13906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59"/>
              </a:rPr>
              <a:t>Zn</a:t>
            </a:r>
            <a:endParaRPr sz="900">
              <a:latin typeface="Carlito"/>
              <a:cs typeface="Carlito"/>
            </a:endParaRPr>
          </a:p>
        </p:txBody>
      </p:sp>
      <p:sp>
        <p:nvSpPr>
          <p:cNvPr id="284" name="object 284"/>
          <p:cNvSpPr/>
          <p:nvPr/>
        </p:nvSpPr>
        <p:spPr>
          <a:xfrm>
            <a:off x="5247385" y="3661664"/>
            <a:ext cx="113664" cy="7620"/>
          </a:xfrm>
          <a:custGeom>
            <a:avLst/>
            <a:gdLst/>
            <a:ahLst/>
            <a:cxnLst/>
            <a:rect l="l" t="t" r="r" b="b"/>
            <a:pathLst>
              <a:path w="113664" h="7620">
                <a:moveTo>
                  <a:pt x="113537" y="0"/>
                </a:moveTo>
                <a:lnTo>
                  <a:pt x="0" y="0"/>
                </a:lnTo>
                <a:lnTo>
                  <a:pt x="0" y="7619"/>
                </a:lnTo>
                <a:lnTo>
                  <a:pt x="113537" y="7619"/>
                </a:lnTo>
                <a:lnTo>
                  <a:pt x="113537" y="0"/>
                </a:lnTo>
                <a:close/>
              </a:path>
            </a:pathLst>
          </a:custGeom>
          <a:solidFill>
            <a:srgbClr val="0462C1"/>
          </a:solidFill>
        </p:spPr>
        <p:txBody>
          <a:bodyPr wrap="square" lIns="0" tIns="0" rIns="0" bIns="0" rtlCol="0"/>
          <a:lstStyle/>
          <a:p>
            <a:endParaRPr/>
          </a:p>
        </p:txBody>
      </p:sp>
      <p:sp>
        <p:nvSpPr>
          <p:cNvPr id="285" name="object 285"/>
          <p:cNvSpPr txBox="1"/>
          <p:nvPr/>
        </p:nvSpPr>
        <p:spPr>
          <a:xfrm>
            <a:off x="5614161" y="3521964"/>
            <a:ext cx="1530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60"/>
              </a:rPr>
              <a:t>Ga</a:t>
            </a:r>
            <a:endParaRPr sz="900">
              <a:latin typeface="Carlito"/>
              <a:cs typeface="Carlito"/>
            </a:endParaRPr>
          </a:p>
        </p:txBody>
      </p:sp>
      <p:sp>
        <p:nvSpPr>
          <p:cNvPr id="286" name="object 286"/>
          <p:cNvSpPr/>
          <p:nvPr/>
        </p:nvSpPr>
        <p:spPr>
          <a:xfrm>
            <a:off x="5626353" y="3661664"/>
            <a:ext cx="127635" cy="7620"/>
          </a:xfrm>
          <a:custGeom>
            <a:avLst/>
            <a:gdLst/>
            <a:ahLst/>
            <a:cxnLst/>
            <a:rect l="l" t="t" r="r" b="b"/>
            <a:pathLst>
              <a:path w="127635" h="7620">
                <a:moveTo>
                  <a:pt x="127254" y="0"/>
                </a:moveTo>
                <a:lnTo>
                  <a:pt x="0" y="0"/>
                </a:lnTo>
                <a:lnTo>
                  <a:pt x="0" y="7619"/>
                </a:lnTo>
                <a:lnTo>
                  <a:pt x="127254" y="7619"/>
                </a:lnTo>
                <a:lnTo>
                  <a:pt x="127254" y="0"/>
                </a:lnTo>
                <a:close/>
              </a:path>
            </a:pathLst>
          </a:custGeom>
          <a:solidFill>
            <a:srgbClr val="0462C1"/>
          </a:solidFill>
        </p:spPr>
        <p:txBody>
          <a:bodyPr wrap="square" lIns="0" tIns="0" rIns="0" bIns="0" rtlCol="0"/>
          <a:lstStyle/>
          <a:p>
            <a:endParaRPr/>
          </a:p>
        </p:txBody>
      </p:sp>
      <p:sp>
        <p:nvSpPr>
          <p:cNvPr id="287" name="object 287"/>
          <p:cNvSpPr txBox="1"/>
          <p:nvPr/>
        </p:nvSpPr>
        <p:spPr>
          <a:xfrm>
            <a:off x="5993129" y="3521964"/>
            <a:ext cx="15494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61"/>
              </a:rPr>
              <a:t>Ge</a:t>
            </a:r>
            <a:endParaRPr sz="900">
              <a:latin typeface="Carlito"/>
              <a:cs typeface="Carlito"/>
            </a:endParaRPr>
          </a:p>
        </p:txBody>
      </p:sp>
      <p:sp>
        <p:nvSpPr>
          <p:cNvPr id="288" name="object 288"/>
          <p:cNvSpPr/>
          <p:nvPr/>
        </p:nvSpPr>
        <p:spPr>
          <a:xfrm>
            <a:off x="6005321" y="3661664"/>
            <a:ext cx="129539" cy="7620"/>
          </a:xfrm>
          <a:custGeom>
            <a:avLst/>
            <a:gdLst/>
            <a:ahLst/>
            <a:cxnLst/>
            <a:rect l="l" t="t" r="r" b="b"/>
            <a:pathLst>
              <a:path w="129539" h="7620">
                <a:moveTo>
                  <a:pt x="129539" y="0"/>
                </a:moveTo>
                <a:lnTo>
                  <a:pt x="0" y="0"/>
                </a:lnTo>
                <a:lnTo>
                  <a:pt x="0" y="7619"/>
                </a:lnTo>
                <a:lnTo>
                  <a:pt x="129539" y="7619"/>
                </a:lnTo>
                <a:lnTo>
                  <a:pt x="129539" y="0"/>
                </a:lnTo>
                <a:close/>
              </a:path>
            </a:pathLst>
          </a:custGeom>
          <a:solidFill>
            <a:srgbClr val="0462C1"/>
          </a:solidFill>
        </p:spPr>
        <p:txBody>
          <a:bodyPr wrap="square" lIns="0" tIns="0" rIns="0" bIns="0" rtlCol="0"/>
          <a:lstStyle/>
          <a:p>
            <a:endParaRPr/>
          </a:p>
        </p:txBody>
      </p:sp>
      <p:sp>
        <p:nvSpPr>
          <p:cNvPr id="289" name="object 289"/>
          <p:cNvSpPr txBox="1"/>
          <p:nvPr/>
        </p:nvSpPr>
        <p:spPr>
          <a:xfrm>
            <a:off x="6372097" y="3521964"/>
            <a:ext cx="13716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62"/>
              </a:rPr>
              <a:t>As</a:t>
            </a:r>
            <a:endParaRPr sz="900">
              <a:latin typeface="Carlito"/>
              <a:cs typeface="Carlito"/>
            </a:endParaRPr>
          </a:p>
        </p:txBody>
      </p:sp>
      <p:sp>
        <p:nvSpPr>
          <p:cNvPr id="290" name="object 290"/>
          <p:cNvSpPr/>
          <p:nvPr/>
        </p:nvSpPr>
        <p:spPr>
          <a:xfrm>
            <a:off x="6384416" y="3661664"/>
            <a:ext cx="111760" cy="7620"/>
          </a:xfrm>
          <a:custGeom>
            <a:avLst/>
            <a:gdLst/>
            <a:ahLst/>
            <a:cxnLst/>
            <a:rect l="l" t="t" r="r" b="b"/>
            <a:pathLst>
              <a:path w="111760" h="7620">
                <a:moveTo>
                  <a:pt x="111252" y="0"/>
                </a:moveTo>
                <a:lnTo>
                  <a:pt x="0" y="0"/>
                </a:lnTo>
                <a:lnTo>
                  <a:pt x="0" y="7619"/>
                </a:lnTo>
                <a:lnTo>
                  <a:pt x="111252" y="7619"/>
                </a:lnTo>
                <a:lnTo>
                  <a:pt x="111252" y="0"/>
                </a:lnTo>
                <a:close/>
              </a:path>
            </a:pathLst>
          </a:custGeom>
          <a:solidFill>
            <a:srgbClr val="0462C1"/>
          </a:solidFill>
        </p:spPr>
        <p:txBody>
          <a:bodyPr wrap="square" lIns="0" tIns="0" rIns="0" bIns="0" rtlCol="0"/>
          <a:lstStyle/>
          <a:p>
            <a:endParaRPr/>
          </a:p>
        </p:txBody>
      </p:sp>
      <p:sp>
        <p:nvSpPr>
          <p:cNvPr id="291" name="object 291"/>
          <p:cNvSpPr txBox="1"/>
          <p:nvPr/>
        </p:nvSpPr>
        <p:spPr>
          <a:xfrm>
            <a:off x="6751066" y="3521964"/>
            <a:ext cx="13525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63"/>
              </a:rPr>
              <a:t>Se</a:t>
            </a:r>
            <a:endParaRPr sz="900">
              <a:latin typeface="Carlito"/>
              <a:cs typeface="Carlito"/>
            </a:endParaRPr>
          </a:p>
        </p:txBody>
      </p:sp>
      <p:sp>
        <p:nvSpPr>
          <p:cNvPr id="292" name="object 292"/>
          <p:cNvSpPr/>
          <p:nvPr/>
        </p:nvSpPr>
        <p:spPr>
          <a:xfrm>
            <a:off x="6763384" y="3661664"/>
            <a:ext cx="109855" cy="7620"/>
          </a:xfrm>
          <a:custGeom>
            <a:avLst/>
            <a:gdLst/>
            <a:ahLst/>
            <a:cxnLst/>
            <a:rect l="l" t="t" r="r" b="b"/>
            <a:pathLst>
              <a:path w="109854" h="7620">
                <a:moveTo>
                  <a:pt x="109728" y="0"/>
                </a:moveTo>
                <a:lnTo>
                  <a:pt x="0" y="0"/>
                </a:lnTo>
                <a:lnTo>
                  <a:pt x="0" y="7619"/>
                </a:lnTo>
                <a:lnTo>
                  <a:pt x="109728" y="7619"/>
                </a:lnTo>
                <a:lnTo>
                  <a:pt x="109728" y="0"/>
                </a:lnTo>
                <a:close/>
              </a:path>
            </a:pathLst>
          </a:custGeom>
          <a:solidFill>
            <a:srgbClr val="0462C1"/>
          </a:solidFill>
        </p:spPr>
        <p:txBody>
          <a:bodyPr wrap="square" lIns="0" tIns="0" rIns="0" bIns="0" rtlCol="0"/>
          <a:lstStyle/>
          <a:p>
            <a:endParaRPr/>
          </a:p>
        </p:txBody>
      </p:sp>
      <p:sp>
        <p:nvSpPr>
          <p:cNvPr id="293" name="object 293"/>
          <p:cNvSpPr txBox="1"/>
          <p:nvPr/>
        </p:nvSpPr>
        <p:spPr>
          <a:xfrm>
            <a:off x="7130033" y="3521964"/>
            <a:ext cx="12827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64"/>
              </a:rPr>
              <a:t>Br</a:t>
            </a:r>
            <a:endParaRPr sz="900">
              <a:latin typeface="Carlito"/>
              <a:cs typeface="Carlito"/>
            </a:endParaRPr>
          </a:p>
        </p:txBody>
      </p:sp>
      <p:sp>
        <p:nvSpPr>
          <p:cNvPr id="294" name="object 294"/>
          <p:cNvSpPr/>
          <p:nvPr/>
        </p:nvSpPr>
        <p:spPr>
          <a:xfrm>
            <a:off x="7142353" y="3661664"/>
            <a:ext cx="102235" cy="7620"/>
          </a:xfrm>
          <a:custGeom>
            <a:avLst/>
            <a:gdLst/>
            <a:ahLst/>
            <a:cxnLst/>
            <a:rect l="l" t="t" r="r" b="b"/>
            <a:pathLst>
              <a:path w="102234" h="7620">
                <a:moveTo>
                  <a:pt x="102107" y="0"/>
                </a:moveTo>
                <a:lnTo>
                  <a:pt x="0" y="0"/>
                </a:lnTo>
                <a:lnTo>
                  <a:pt x="0" y="7619"/>
                </a:lnTo>
                <a:lnTo>
                  <a:pt x="102107" y="7619"/>
                </a:lnTo>
                <a:lnTo>
                  <a:pt x="102107" y="0"/>
                </a:lnTo>
                <a:close/>
              </a:path>
            </a:pathLst>
          </a:custGeom>
          <a:solidFill>
            <a:srgbClr val="0462C1"/>
          </a:solidFill>
        </p:spPr>
        <p:txBody>
          <a:bodyPr wrap="square" lIns="0" tIns="0" rIns="0" bIns="0" rtlCol="0"/>
          <a:lstStyle/>
          <a:p>
            <a:endParaRPr/>
          </a:p>
        </p:txBody>
      </p:sp>
      <p:sp>
        <p:nvSpPr>
          <p:cNvPr id="295" name="object 295"/>
          <p:cNvSpPr txBox="1"/>
          <p:nvPr/>
        </p:nvSpPr>
        <p:spPr>
          <a:xfrm>
            <a:off x="7509256" y="3521964"/>
            <a:ext cx="12509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65"/>
              </a:rPr>
              <a:t>Kr</a:t>
            </a:r>
            <a:endParaRPr sz="900">
              <a:latin typeface="Carlito"/>
              <a:cs typeface="Carlito"/>
            </a:endParaRPr>
          </a:p>
        </p:txBody>
      </p:sp>
      <p:sp>
        <p:nvSpPr>
          <p:cNvPr id="296" name="object 296"/>
          <p:cNvSpPr/>
          <p:nvPr/>
        </p:nvSpPr>
        <p:spPr>
          <a:xfrm>
            <a:off x="7521320" y="3661664"/>
            <a:ext cx="99060" cy="7620"/>
          </a:xfrm>
          <a:custGeom>
            <a:avLst/>
            <a:gdLst/>
            <a:ahLst/>
            <a:cxnLst/>
            <a:rect l="l" t="t" r="r" b="b"/>
            <a:pathLst>
              <a:path w="99059" h="7620">
                <a:moveTo>
                  <a:pt x="99059" y="0"/>
                </a:moveTo>
                <a:lnTo>
                  <a:pt x="0" y="0"/>
                </a:lnTo>
                <a:lnTo>
                  <a:pt x="0" y="7619"/>
                </a:lnTo>
                <a:lnTo>
                  <a:pt x="99059" y="7619"/>
                </a:lnTo>
                <a:lnTo>
                  <a:pt x="99059" y="0"/>
                </a:lnTo>
                <a:close/>
              </a:path>
            </a:pathLst>
          </a:custGeom>
          <a:solidFill>
            <a:srgbClr val="0462C1"/>
          </a:solidFill>
        </p:spPr>
        <p:txBody>
          <a:bodyPr wrap="square" lIns="0" tIns="0" rIns="0" bIns="0" rtlCol="0"/>
          <a:lstStyle/>
          <a:p>
            <a:endParaRPr/>
          </a:p>
        </p:txBody>
      </p:sp>
      <p:sp>
        <p:nvSpPr>
          <p:cNvPr id="297" name="object 297"/>
          <p:cNvSpPr txBox="1"/>
          <p:nvPr/>
        </p:nvSpPr>
        <p:spPr>
          <a:xfrm>
            <a:off x="1065783" y="3659123"/>
            <a:ext cx="6671945" cy="162560"/>
          </a:xfrm>
          <a:prstGeom prst="rect">
            <a:avLst/>
          </a:prstGeom>
        </p:spPr>
        <p:txBody>
          <a:bodyPr vert="horz" wrap="square" lIns="0" tIns="12700" rIns="0" bIns="0" rtlCol="0">
            <a:spAutoFit/>
          </a:bodyPr>
          <a:lstStyle/>
          <a:p>
            <a:pPr marL="12700">
              <a:lnSpc>
                <a:spcPct val="100000"/>
              </a:lnSpc>
              <a:spcBef>
                <a:spcPts val="100"/>
              </a:spcBef>
              <a:tabLst>
                <a:tab pos="391160" algn="l"/>
                <a:tab pos="770255" algn="l"/>
                <a:tab pos="1149350" algn="l"/>
                <a:tab pos="1528445" algn="l"/>
                <a:tab pos="1907539" algn="l"/>
                <a:tab pos="2286635" algn="l"/>
                <a:tab pos="2665730" algn="l"/>
                <a:tab pos="3044825" algn="l"/>
                <a:tab pos="3423285" algn="l"/>
                <a:tab pos="3802379" algn="l"/>
                <a:tab pos="4181475" algn="l"/>
                <a:tab pos="4560570" algn="l"/>
                <a:tab pos="4939665" algn="l"/>
                <a:tab pos="5318760" algn="l"/>
                <a:tab pos="5697855" algn="l"/>
                <a:tab pos="6076315" algn="l"/>
                <a:tab pos="6456045" algn="l"/>
              </a:tabLst>
            </a:pPr>
            <a:r>
              <a:rPr sz="900" dirty="0">
                <a:latin typeface="Carlito"/>
                <a:cs typeface="Carlito"/>
              </a:rPr>
              <a:t>0.82	1.00	1.36	1.54	1.63	1.66	1.55	1.83	1.88	1.91	1.90	1.65	1.81	2.01	2.18	2.55	2.96	3.00</a:t>
            </a:r>
            <a:endParaRPr sz="900">
              <a:latin typeface="Carlito"/>
              <a:cs typeface="Carlito"/>
            </a:endParaRPr>
          </a:p>
        </p:txBody>
      </p:sp>
      <p:sp>
        <p:nvSpPr>
          <p:cNvPr id="298" name="object 298"/>
          <p:cNvSpPr txBox="1"/>
          <p:nvPr/>
        </p:nvSpPr>
        <p:spPr>
          <a:xfrm>
            <a:off x="686816" y="3899407"/>
            <a:ext cx="838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66"/>
              </a:rPr>
              <a:t>5</a:t>
            </a:r>
            <a:endParaRPr sz="900">
              <a:latin typeface="Carlito"/>
              <a:cs typeface="Carlito"/>
            </a:endParaRPr>
          </a:p>
        </p:txBody>
      </p:sp>
      <p:sp>
        <p:nvSpPr>
          <p:cNvPr id="299" name="object 299"/>
          <p:cNvSpPr/>
          <p:nvPr/>
        </p:nvSpPr>
        <p:spPr>
          <a:xfrm>
            <a:off x="699452" y="4038981"/>
            <a:ext cx="58419" cy="7620"/>
          </a:xfrm>
          <a:custGeom>
            <a:avLst/>
            <a:gdLst/>
            <a:ahLst/>
            <a:cxnLst/>
            <a:rect l="l" t="t" r="r" b="b"/>
            <a:pathLst>
              <a:path w="58420" h="7620">
                <a:moveTo>
                  <a:pt x="57912" y="0"/>
                </a:moveTo>
                <a:lnTo>
                  <a:pt x="0" y="0"/>
                </a:lnTo>
                <a:lnTo>
                  <a:pt x="0" y="7619"/>
                </a:lnTo>
                <a:lnTo>
                  <a:pt x="57912" y="7619"/>
                </a:lnTo>
                <a:lnTo>
                  <a:pt x="57912" y="0"/>
                </a:lnTo>
                <a:close/>
              </a:path>
            </a:pathLst>
          </a:custGeom>
          <a:solidFill>
            <a:srgbClr val="0462C1"/>
          </a:solidFill>
        </p:spPr>
        <p:txBody>
          <a:bodyPr wrap="square" lIns="0" tIns="0" rIns="0" bIns="0" rtlCol="0"/>
          <a:lstStyle/>
          <a:p>
            <a:endParaRPr/>
          </a:p>
        </p:txBody>
      </p:sp>
      <p:sp>
        <p:nvSpPr>
          <p:cNvPr id="300" name="object 300"/>
          <p:cNvSpPr txBox="1"/>
          <p:nvPr/>
        </p:nvSpPr>
        <p:spPr>
          <a:xfrm>
            <a:off x="1065783" y="3830828"/>
            <a:ext cx="14732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67"/>
              </a:rPr>
              <a:t>Rb</a:t>
            </a:r>
            <a:endParaRPr sz="900">
              <a:latin typeface="Carlito"/>
              <a:cs typeface="Carlito"/>
            </a:endParaRPr>
          </a:p>
        </p:txBody>
      </p:sp>
      <p:sp>
        <p:nvSpPr>
          <p:cNvPr id="301" name="object 301"/>
          <p:cNvSpPr/>
          <p:nvPr/>
        </p:nvSpPr>
        <p:spPr>
          <a:xfrm>
            <a:off x="1078445" y="3970401"/>
            <a:ext cx="121920" cy="7620"/>
          </a:xfrm>
          <a:custGeom>
            <a:avLst/>
            <a:gdLst/>
            <a:ahLst/>
            <a:cxnLst/>
            <a:rect l="l" t="t" r="r" b="b"/>
            <a:pathLst>
              <a:path w="121919" h="7620">
                <a:moveTo>
                  <a:pt x="121919" y="0"/>
                </a:moveTo>
                <a:lnTo>
                  <a:pt x="0" y="0"/>
                </a:lnTo>
                <a:lnTo>
                  <a:pt x="0" y="7619"/>
                </a:lnTo>
                <a:lnTo>
                  <a:pt x="121919" y="7619"/>
                </a:lnTo>
                <a:lnTo>
                  <a:pt x="121919" y="0"/>
                </a:lnTo>
                <a:close/>
              </a:path>
            </a:pathLst>
          </a:custGeom>
          <a:solidFill>
            <a:srgbClr val="0462C1"/>
          </a:solidFill>
        </p:spPr>
        <p:txBody>
          <a:bodyPr wrap="square" lIns="0" tIns="0" rIns="0" bIns="0" rtlCol="0"/>
          <a:lstStyle/>
          <a:p>
            <a:endParaRPr/>
          </a:p>
        </p:txBody>
      </p:sp>
      <p:sp>
        <p:nvSpPr>
          <p:cNvPr id="302" name="object 302"/>
          <p:cNvSpPr txBox="1"/>
          <p:nvPr/>
        </p:nvSpPr>
        <p:spPr>
          <a:xfrm>
            <a:off x="1444752" y="3830828"/>
            <a:ext cx="11811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68"/>
              </a:rPr>
              <a:t>Sr</a:t>
            </a:r>
            <a:endParaRPr sz="900">
              <a:latin typeface="Carlito"/>
              <a:cs typeface="Carlito"/>
            </a:endParaRPr>
          </a:p>
        </p:txBody>
      </p:sp>
      <p:sp>
        <p:nvSpPr>
          <p:cNvPr id="303" name="object 303"/>
          <p:cNvSpPr/>
          <p:nvPr/>
        </p:nvSpPr>
        <p:spPr>
          <a:xfrm>
            <a:off x="1457452" y="3970401"/>
            <a:ext cx="92710" cy="7620"/>
          </a:xfrm>
          <a:custGeom>
            <a:avLst/>
            <a:gdLst/>
            <a:ahLst/>
            <a:cxnLst/>
            <a:rect l="l" t="t" r="r" b="b"/>
            <a:pathLst>
              <a:path w="92709" h="7620">
                <a:moveTo>
                  <a:pt x="92202" y="0"/>
                </a:moveTo>
                <a:lnTo>
                  <a:pt x="0" y="0"/>
                </a:lnTo>
                <a:lnTo>
                  <a:pt x="0" y="7619"/>
                </a:lnTo>
                <a:lnTo>
                  <a:pt x="92202" y="7619"/>
                </a:lnTo>
                <a:lnTo>
                  <a:pt x="92202" y="0"/>
                </a:lnTo>
                <a:close/>
              </a:path>
            </a:pathLst>
          </a:custGeom>
          <a:solidFill>
            <a:srgbClr val="0462C1"/>
          </a:solidFill>
        </p:spPr>
        <p:txBody>
          <a:bodyPr wrap="square" lIns="0" tIns="0" rIns="0" bIns="0" rtlCol="0"/>
          <a:lstStyle/>
          <a:p>
            <a:endParaRPr/>
          </a:p>
        </p:txBody>
      </p:sp>
      <p:sp>
        <p:nvSpPr>
          <p:cNvPr id="304" name="object 304"/>
          <p:cNvSpPr txBox="1"/>
          <p:nvPr/>
        </p:nvSpPr>
        <p:spPr>
          <a:xfrm>
            <a:off x="1823973" y="3830828"/>
            <a:ext cx="8128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69"/>
              </a:rPr>
              <a:t>Y</a:t>
            </a:r>
            <a:endParaRPr sz="900">
              <a:latin typeface="Carlito"/>
              <a:cs typeface="Carlito"/>
            </a:endParaRPr>
          </a:p>
        </p:txBody>
      </p:sp>
      <p:sp>
        <p:nvSpPr>
          <p:cNvPr id="305" name="object 305"/>
          <p:cNvSpPr/>
          <p:nvPr/>
        </p:nvSpPr>
        <p:spPr>
          <a:xfrm>
            <a:off x="1836420" y="3970401"/>
            <a:ext cx="55880" cy="7620"/>
          </a:xfrm>
          <a:custGeom>
            <a:avLst/>
            <a:gdLst/>
            <a:ahLst/>
            <a:cxnLst/>
            <a:rect l="l" t="t" r="r" b="b"/>
            <a:pathLst>
              <a:path w="55880" h="7620">
                <a:moveTo>
                  <a:pt x="55625" y="0"/>
                </a:moveTo>
                <a:lnTo>
                  <a:pt x="0" y="0"/>
                </a:lnTo>
                <a:lnTo>
                  <a:pt x="0" y="7619"/>
                </a:lnTo>
                <a:lnTo>
                  <a:pt x="55625" y="7619"/>
                </a:lnTo>
                <a:lnTo>
                  <a:pt x="55625" y="0"/>
                </a:lnTo>
                <a:close/>
              </a:path>
            </a:pathLst>
          </a:custGeom>
          <a:solidFill>
            <a:srgbClr val="0462C1"/>
          </a:solidFill>
        </p:spPr>
        <p:txBody>
          <a:bodyPr wrap="square" lIns="0" tIns="0" rIns="0" bIns="0" rtlCol="0"/>
          <a:lstStyle/>
          <a:p>
            <a:endParaRPr/>
          </a:p>
        </p:txBody>
      </p:sp>
      <p:sp>
        <p:nvSpPr>
          <p:cNvPr id="306" name="object 306"/>
          <p:cNvSpPr txBox="1"/>
          <p:nvPr/>
        </p:nvSpPr>
        <p:spPr>
          <a:xfrm>
            <a:off x="2202942" y="3830828"/>
            <a:ext cx="11874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70"/>
              </a:rPr>
              <a:t>Zr</a:t>
            </a:r>
            <a:endParaRPr sz="900">
              <a:latin typeface="Carlito"/>
              <a:cs typeface="Carlito"/>
            </a:endParaRPr>
          </a:p>
        </p:txBody>
      </p:sp>
      <p:sp>
        <p:nvSpPr>
          <p:cNvPr id="307" name="object 307"/>
          <p:cNvSpPr/>
          <p:nvPr/>
        </p:nvSpPr>
        <p:spPr>
          <a:xfrm>
            <a:off x="2215388" y="3970401"/>
            <a:ext cx="93345" cy="7620"/>
          </a:xfrm>
          <a:custGeom>
            <a:avLst/>
            <a:gdLst/>
            <a:ahLst/>
            <a:cxnLst/>
            <a:rect l="l" t="t" r="r" b="b"/>
            <a:pathLst>
              <a:path w="93344" h="7620">
                <a:moveTo>
                  <a:pt x="92963" y="0"/>
                </a:moveTo>
                <a:lnTo>
                  <a:pt x="0" y="0"/>
                </a:lnTo>
                <a:lnTo>
                  <a:pt x="0" y="7619"/>
                </a:lnTo>
                <a:lnTo>
                  <a:pt x="92963" y="7619"/>
                </a:lnTo>
                <a:lnTo>
                  <a:pt x="92963" y="0"/>
                </a:lnTo>
                <a:close/>
              </a:path>
            </a:pathLst>
          </a:custGeom>
          <a:solidFill>
            <a:srgbClr val="0462C1"/>
          </a:solidFill>
        </p:spPr>
        <p:txBody>
          <a:bodyPr wrap="square" lIns="0" tIns="0" rIns="0" bIns="0" rtlCol="0"/>
          <a:lstStyle/>
          <a:p>
            <a:endParaRPr/>
          </a:p>
        </p:txBody>
      </p:sp>
      <p:sp>
        <p:nvSpPr>
          <p:cNvPr id="308" name="object 308"/>
          <p:cNvSpPr txBox="1"/>
          <p:nvPr/>
        </p:nvSpPr>
        <p:spPr>
          <a:xfrm>
            <a:off x="2581910" y="3830828"/>
            <a:ext cx="1600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71"/>
              </a:rPr>
              <a:t>Nb</a:t>
            </a:r>
            <a:endParaRPr sz="900">
              <a:latin typeface="Carlito"/>
              <a:cs typeface="Carlito"/>
            </a:endParaRPr>
          </a:p>
        </p:txBody>
      </p:sp>
      <p:sp>
        <p:nvSpPr>
          <p:cNvPr id="309" name="object 309"/>
          <p:cNvSpPr/>
          <p:nvPr/>
        </p:nvSpPr>
        <p:spPr>
          <a:xfrm>
            <a:off x="2594482" y="3970401"/>
            <a:ext cx="134620" cy="7620"/>
          </a:xfrm>
          <a:custGeom>
            <a:avLst/>
            <a:gdLst/>
            <a:ahLst/>
            <a:cxnLst/>
            <a:rect l="l" t="t" r="r" b="b"/>
            <a:pathLst>
              <a:path w="134619" h="7620">
                <a:moveTo>
                  <a:pt x="134112" y="0"/>
                </a:moveTo>
                <a:lnTo>
                  <a:pt x="0" y="0"/>
                </a:lnTo>
                <a:lnTo>
                  <a:pt x="0" y="7619"/>
                </a:lnTo>
                <a:lnTo>
                  <a:pt x="134112" y="7619"/>
                </a:lnTo>
                <a:lnTo>
                  <a:pt x="134112" y="0"/>
                </a:lnTo>
                <a:close/>
              </a:path>
            </a:pathLst>
          </a:custGeom>
          <a:solidFill>
            <a:srgbClr val="0462C1"/>
          </a:solidFill>
        </p:spPr>
        <p:txBody>
          <a:bodyPr wrap="square" lIns="0" tIns="0" rIns="0" bIns="0" rtlCol="0"/>
          <a:lstStyle/>
          <a:p>
            <a:endParaRPr/>
          </a:p>
        </p:txBody>
      </p:sp>
      <p:sp>
        <p:nvSpPr>
          <p:cNvPr id="310" name="object 310"/>
          <p:cNvSpPr txBox="1"/>
          <p:nvPr/>
        </p:nvSpPr>
        <p:spPr>
          <a:xfrm>
            <a:off x="1065783" y="3967988"/>
            <a:ext cx="1686560" cy="162560"/>
          </a:xfrm>
          <a:prstGeom prst="rect">
            <a:avLst/>
          </a:prstGeom>
        </p:spPr>
        <p:txBody>
          <a:bodyPr vert="horz" wrap="square" lIns="0" tIns="12700" rIns="0" bIns="0" rtlCol="0">
            <a:spAutoFit/>
          </a:bodyPr>
          <a:lstStyle/>
          <a:p>
            <a:pPr marL="12700">
              <a:lnSpc>
                <a:spcPct val="100000"/>
              </a:lnSpc>
              <a:spcBef>
                <a:spcPts val="100"/>
              </a:spcBef>
              <a:tabLst>
                <a:tab pos="391160" algn="l"/>
                <a:tab pos="770255" algn="l"/>
                <a:tab pos="1149350" algn="l"/>
                <a:tab pos="1528445" algn="l"/>
              </a:tabLst>
            </a:pPr>
            <a:r>
              <a:rPr sz="900" dirty="0">
                <a:latin typeface="Carlito"/>
                <a:cs typeface="Carlito"/>
              </a:rPr>
              <a:t>0.82	0.95	1.22	1.33	1.6</a:t>
            </a:r>
            <a:endParaRPr sz="900">
              <a:latin typeface="Carlito"/>
              <a:cs typeface="Carlito"/>
            </a:endParaRPr>
          </a:p>
        </p:txBody>
      </p:sp>
      <p:sp>
        <p:nvSpPr>
          <p:cNvPr id="311" name="object 311"/>
          <p:cNvSpPr txBox="1"/>
          <p:nvPr/>
        </p:nvSpPr>
        <p:spPr>
          <a:xfrm>
            <a:off x="2960877" y="3830828"/>
            <a:ext cx="18351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72"/>
              </a:rPr>
              <a:t>Mo</a:t>
            </a:r>
            <a:endParaRPr sz="900">
              <a:latin typeface="Carlito"/>
              <a:cs typeface="Carlito"/>
            </a:endParaRPr>
          </a:p>
        </p:txBody>
      </p:sp>
      <p:sp>
        <p:nvSpPr>
          <p:cNvPr id="312" name="object 312"/>
          <p:cNvSpPr/>
          <p:nvPr/>
        </p:nvSpPr>
        <p:spPr>
          <a:xfrm>
            <a:off x="2973451" y="3970401"/>
            <a:ext cx="158115" cy="7620"/>
          </a:xfrm>
          <a:custGeom>
            <a:avLst/>
            <a:gdLst/>
            <a:ahLst/>
            <a:cxnLst/>
            <a:rect l="l" t="t" r="r" b="b"/>
            <a:pathLst>
              <a:path w="158114" h="7620">
                <a:moveTo>
                  <a:pt x="157734" y="0"/>
                </a:moveTo>
                <a:lnTo>
                  <a:pt x="0" y="0"/>
                </a:lnTo>
                <a:lnTo>
                  <a:pt x="0" y="7619"/>
                </a:lnTo>
                <a:lnTo>
                  <a:pt x="157734" y="7619"/>
                </a:lnTo>
                <a:lnTo>
                  <a:pt x="157734" y="0"/>
                </a:lnTo>
                <a:close/>
              </a:path>
            </a:pathLst>
          </a:custGeom>
          <a:solidFill>
            <a:srgbClr val="0462C1"/>
          </a:solidFill>
        </p:spPr>
        <p:txBody>
          <a:bodyPr wrap="square" lIns="0" tIns="0" rIns="0" bIns="0" rtlCol="0"/>
          <a:lstStyle/>
          <a:p>
            <a:endParaRPr/>
          </a:p>
        </p:txBody>
      </p:sp>
      <p:sp>
        <p:nvSpPr>
          <p:cNvPr id="313" name="object 313"/>
          <p:cNvSpPr txBox="1"/>
          <p:nvPr/>
        </p:nvSpPr>
        <p:spPr>
          <a:xfrm>
            <a:off x="3339846" y="3830828"/>
            <a:ext cx="129539"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73"/>
              </a:rPr>
              <a:t>Tc</a:t>
            </a:r>
            <a:endParaRPr sz="900">
              <a:latin typeface="Carlito"/>
              <a:cs typeface="Carlito"/>
            </a:endParaRPr>
          </a:p>
        </p:txBody>
      </p:sp>
      <p:sp>
        <p:nvSpPr>
          <p:cNvPr id="314" name="object 314"/>
          <p:cNvSpPr/>
          <p:nvPr/>
        </p:nvSpPr>
        <p:spPr>
          <a:xfrm>
            <a:off x="3352419" y="3970401"/>
            <a:ext cx="104139" cy="7620"/>
          </a:xfrm>
          <a:custGeom>
            <a:avLst/>
            <a:gdLst/>
            <a:ahLst/>
            <a:cxnLst/>
            <a:rect l="l" t="t" r="r" b="b"/>
            <a:pathLst>
              <a:path w="104139" h="7620">
                <a:moveTo>
                  <a:pt x="103631" y="0"/>
                </a:moveTo>
                <a:lnTo>
                  <a:pt x="0" y="0"/>
                </a:lnTo>
                <a:lnTo>
                  <a:pt x="0" y="7619"/>
                </a:lnTo>
                <a:lnTo>
                  <a:pt x="103631" y="7619"/>
                </a:lnTo>
                <a:lnTo>
                  <a:pt x="103631" y="0"/>
                </a:lnTo>
                <a:close/>
              </a:path>
            </a:pathLst>
          </a:custGeom>
          <a:solidFill>
            <a:srgbClr val="0462C1"/>
          </a:solidFill>
        </p:spPr>
        <p:txBody>
          <a:bodyPr wrap="square" lIns="0" tIns="0" rIns="0" bIns="0" rtlCol="0"/>
          <a:lstStyle/>
          <a:p>
            <a:endParaRPr/>
          </a:p>
        </p:txBody>
      </p:sp>
      <p:sp>
        <p:nvSpPr>
          <p:cNvPr id="315" name="object 315"/>
          <p:cNvSpPr txBox="1"/>
          <p:nvPr/>
        </p:nvSpPr>
        <p:spPr>
          <a:xfrm>
            <a:off x="2960877" y="3967988"/>
            <a:ext cx="549275" cy="162560"/>
          </a:xfrm>
          <a:prstGeom prst="rect">
            <a:avLst/>
          </a:prstGeom>
        </p:spPr>
        <p:txBody>
          <a:bodyPr vert="horz" wrap="square" lIns="0" tIns="12700" rIns="0" bIns="0" rtlCol="0">
            <a:spAutoFit/>
          </a:bodyPr>
          <a:lstStyle/>
          <a:p>
            <a:pPr marL="12700">
              <a:lnSpc>
                <a:spcPct val="100000"/>
              </a:lnSpc>
              <a:spcBef>
                <a:spcPts val="100"/>
              </a:spcBef>
              <a:tabLst>
                <a:tab pos="391160" algn="l"/>
              </a:tabLst>
            </a:pPr>
            <a:r>
              <a:rPr sz="900" dirty="0">
                <a:latin typeface="Carlito"/>
                <a:cs typeface="Carlito"/>
              </a:rPr>
              <a:t>2.16	1.9</a:t>
            </a:r>
            <a:endParaRPr sz="900">
              <a:latin typeface="Carlito"/>
              <a:cs typeface="Carlito"/>
            </a:endParaRPr>
          </a:p>
        </p:txBody>
      </p:sp>
      <p:sp>
        <p:nvSpPr>
          <p:cNvPr id="316" name="object 316"/>
          <p:cNvSpPr txBox="1"/>
          <p:nvPr/>
        </p:nvSpPr>
        <p:spPr>
          <a:xfrm>
            <a:off x="3719067" y="3830828"/>
            <a:ext cx="14732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74"/>
              </a:rPr>
              <a:t>Ru</a:t>
            </a:r>
            <a:endParaRPr sz="900">
              <a:latin typeface="Carlito"/>
              <a:cs typeface="Carlito"/>
            </a:endParaRPr>
          </a:p>
        </p:txBody>
      </p:sp>
      <p:sp>
        <p:nvSpPr>
          <p:cNvPr id="317" name="object 317"/>
          <p:cNvSpPr/>
          <p:nvPr/>
        </p:nvSpPr>
        <p:spPr>
          <a:xfrm>
            <a:off x="3731386" y="3970401"/>
            <a:ext cx="121920" cy="7620"/>
          </a:xfrm>
          <a:custGeom>
            <a:avLst/>
            <a:gdLst/>
            <a:ahLst/>
            <a:cxnLst/>
            <a:rect l="l" t="t" r="r" b="b"/>
            <a:pathLst>
              <a:path w="121920" h="7620">
                <a:moveTo>
                  <a:pt x="121920" y="0"/>
                </a:moveTo>
                <a:lnTo>
                  <a:pt x="0" y="0"/>
                </a:lnTo>
                <a:lnTo>
                  <a:pt x="0" y="7619"/>
                </a:lnTo>
                <a:lnTo>
                  <a:pt x="121920" y="7619"/>
                </a:lnTo>
                <a:lnTo>
                  <a:pt x="121920" y="0"/>
                </a:lnTo>
                <a:close/>
              </a:path>
            </a:pathLst>
          </a:custGeom>
          <a:solidFill>
            <a:srgbClr val="0462C1"/>
          </a:solidFill>
        </p:spPr>
        <p:txBody>
          <a:bodyPr wrap="square" lIns="0" tIns="0" rIns="0" bIns="0" rtlCol="0"/>
          <a:lstStyle/>
          <a:p>
            <a:endParaRPr/>
          </a:p>
        </p:txBody>
      </p:sp>
      <p:sp>
        <p:nvSpPr>
          <p:cNvPr id="318" name="object 318"/>
          <p:cNvSpPr txBox="1"/>
          <p:nvPr/>
        </p:nvSpPr>
        <p:spPr>
          <a:xfrm>
            <a:off x="3719067" y="3967988"/>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2.2</a:t>
            </a:r>
            <a:endParaRPr sz="900">
              <a:latin typeface="Carlito"/>
              <a:cs typeface="Carlito"/>
            </a:endParaRPr>
          </a:p>
        </p:txBody>
      </p:sp>
      <p:sp>
        <p:nvSpPr>
          <p:cNvPr id="319" name="object 319"/>
          <p:cNvSpPr txBox="1"/>
          <p:nvPr/>
        </p:nvSpPr>
        <p:spPr>
          <a:xfrm>
            <a:off x="4098035" y="3830828"/>
            <a:ext cx="14732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75"/>
              </a:rPr>
              <a:t>Rh</a:t>
            </a:r>
            <a:endParaRPr sz="900">
              <a:latin typeface="Carlito"/>
              <a:cs typeface="Carlito"/>
            </a:endParaRPr>
          </a:p>
        </p:txBody>
      </p:sp>
      <p:sp>
        <p:nvSpPr>
          <p:cNvPr id="320" name="object 320"/>
          <p:cNvSpPr/>
          <p:nvPr/>
        </p:nvSpPr>
        <p:spPr>
          <a:xfrm>
            <a:off x="4110354" y="3970401"/>
            <a:ext cx="121920" cy="7620"/>
          </a:xfrm>
          <a:custGeom>
            <a:avLst/>
            <a:gdLst/>
            <a:ahLst/>
            <a:cxnLst/>
            <a:rect l="l" t="t" r="r" b="b"/>
            <a:pathLst>
              <a:path w="121920" h="7620">
                <a:moveTo>
                  <a:pt x="121920" y="0"/>
                </a:moveTo>
                <a:lnTo>
                  <a:pt x="0" y="0"/>
                </a:lnTo>
                <a:lnTo>
                  <a:pt x="0" y="7619"/>
                </a:lnTo>
                <a:lnTo>
                  <a:pt x="121920" y="7619"/>
                </a:lnTo>
                <a:lnTo>
                  <a:pt x="121920" y="0"/>
                </a:lnTo>
                <a:close/>
              </a:path>
            </a:pathLst>
          </a:custGeom>
          <a:solidFill>
            <a:srgbClr val="0462C1"/>
          </a:solidFill>
        </p:spPr>
        <p:txBody>
          <a:bodyPr wrap="square" lIns="0" tIns="0" rIns="0" bIns="0" rtlCol="0"/>
          <a:lstStyle/>
          <a:p>
            <a:endParaRPr/>
          </a:p>
        </p:txBody>
      </p:sp>
      <p:sp>
        <p:nvSpPr>
          <p:cNvPr id="321" name="object 321"/>
          <p:cNvSpPr txBox="1"/>
          <p:nvPr/>
        </p:nvSpPr>
        <p:spPr>
          <a:xfrm>
            <a:off x="4477003" y="3830828"/>
            <a:ext cx="14414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76"/>
              </a:rPr>
              <a:t>Pd</a:t>
            </a:r>
            <a:endParaRPr sz="900">
              <a:latin typeface="Carlito"/>
              <a:cs typeface="Carlito"/>
            </a:endParaRPr>
          </a:p>
        </p:txBody>
      </p:sp>
      <p:sp>
        <p:nvSpPr>
          <p:cNvPr id="322" name="object 322"/>
          <p:cNvSpPr/>
          <p:nvPr/>
        </p:nvSpPr>
        <p:spPr>
          <a:xfrm>
            <a:off x="4489450" y="3970401"/>
            <a:ext cx="119380" cy="7620"/>
          </a:xfrm>
          <a:custGeom>
            <a:avLst/>
            <a:gdLst/>
            <a:ahLst/>
            <a:cxnLst/>
            <a:rect l="l" t="t" r="r" b="b"/>
            <a:pathLst>
              <a:path w="119379" h="7620">
                <a:moveTo>
                  <a:pt x="118872" y="0"/>
                </a:moveTo>
                <a:lnTo>
                  <a:pt x="0" y="0"/>
                </a:lnTo>
                <a:lnTo>
                  <a:pt x="0" y="7619"/>
                </a:lnTo>
                <a:lnTo>
                  <a:pt x="118872" y="7619"/>
                </a:lnTo>
                <a:lnTo>
                  <a:pt x="118872" y="0"/>
                </a:lnTo>
                <a:close/>
              </a:path>
            </a:pathLst>
          </a:custGeom>
          <a:solidFill>
            <a:srgbClr val="0462C1"/>
          </a:solidFill>
        </p:spPr>
        <p:txBody>
          <a:bodyPr wrap="square" lIns="0" tIns="0" rIns="0" bIns="0" rtlCol="0"/>
          <a:lstStyle/>
          <a:p>
            <a:endParaRPr/>
          </a:p>
        </p:txBody>
      </p:sp>
      <p:sp>
        <p:nvSpPr>
          <p:cNvPr id="323" name="object 323"/>
          <p:cNvSpPr txBox="1"/>
          <p:nvPr/>
        </p:nvSpPr>
        <p:spPr>
          <a:xfrm>
            <a:off x="4855971" y="3830828"/>
            <a:ext cx="14605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77"/>
              </a:rPr>
              <a:t>Ag</a:t>
            </a:r>
            <a:endParaRPr sz="900">
              <a:latin typeface="Carlito"/>
              <a:cs typeface="Carlito"/>
            </a:endParaRPr>
          </a:p>
        </p:txBody>
      </p:sp>
      <p:sp>
        <p:nvSpPr>
          <p:cNvPr id="324" name="object 324"/>
          <p:cNvSpPr/>
          <p:nvPr/>
        </p:nvSpPr>
        <p:spPr>
          <a:xfrm>
            <a:off x="4868417" y="3970401"/>
            <a:ext cx="120650" cy="7620"/>
          </a:xfrm>
          <a:custGeom>
            <a:avLst/>
            <a:gdLst/>
            <a:ahLst/>
            <a:cxnLst/>
            <a:rect l="l" t="t" r="r" b="b"/>
            <a:pathLst>
              <a:path w="120650" h="7620">
                <a:moveTo>
                  <a:pt x="120396" y="0"/>
                </a:moveTo>
                <a:lnTo>
                  <a:pt x="0" y="0"/>
                </a:lnTo>
                <a:lnTo>
                  <a:pt x="0" y="7619"/>
                </a:lnTo>
                <a:lnTo>
                  <a:pt x="120396" y="7619"/>
                </a:lnTo>
                <a:lnTo>
                  <a:pt x="120396" y="0"/>
                </a:lnTo>
                <a:close/>
              </a:path>
            </a:pathLst>
          </a:custGeom>
          <a:solidFill>
            <a:srgbClr val="0462C1"/>
          </a:solidFill>
        </p:spPr>
        <p:txBody>
          <a:bodyPr wrap="square" lIns="0" tIns="0" rIns="0" bIns="0" rtlCol="0"/>
          <a:lstStyle/>
          <a:p>
            <a:endParaRPr/>
          </a:p>
        </p:txBody>
      </p:sp>
      <p:sp>
        <p:nvSpPr>
          <p:cNvPr id="325" name="object 325"/>
          <p:cNvSpPr txBox="1"/>
          <p:nvPr/>
        </p:nvSpPr>
        <p:spPr>
          <a:xfrm>
            <a:off x="5234940" y="3830828"/>
            <a:ext cx="14668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78"/>
              </a:rPr>
              <a:t>Cd</a:t>
            </a:r>
            <a:endParaRPr sz="900">
              <a:latin typeface="Carlito"/>
              <a:cs typeface="Carlito"/>
            </a:endParaRPr>
          </a:p>
        </p:txBody>
      </p:sp>
      <p:sp>
        <p:nvSpPr>
          <p:cNvPr id="326" name="object 326"/>
          <p:cNvSpPr/>
          <p:nvPr/>
        </p:nvSpPr>
        <p:spPr>
          <a:xfrm>
            <a:off x="5247385" y="3970401"/>
            <a:ext cx="121285" cy="7620"/>
          </a:xfrm>
          <a:custGeom>
            <a:avLst/>
            <a:gdLst/>
            <a:ahLst/>
            <a:cxnLst/>
            <a:rect l="l" t="t" r="r" b="b"/>
            <a:pathLst>
              <a:path w="121285" h="7620">
                <a:moveTo>
                  <a:pt x="121158" y="0"/>
                </a:moveTo>
                <a:lnTo>
                  <a:pt x="0" y="0"/>
                </a:lnTo>
                <a:lnTo>
                  <a:pt x="0" y="7619"/>
                </a:lnTo>
                <a:lnTo>
                  <a:pt x="121158" y="7619"/>
                </a:lnTo>
                <a:lnTo>
                  <a:pt x="121158" y="0"/>
                </a:lnTo>
                <a:close/>
              </a:path>
            </a:pathLst>
          </a:custGeom>
          <a:solidFill>
            <a:srgbClr val="0462C1"/>
          </a:solidFill>
        </p:spPr>
        <p:txBody>
          <a:bodyPr wrap="square" lIns="0" tIns="0" rIns="0" bIns="0" rtlCol="0"/>
          <a:lstStyle/>
          <a:p>
            <a:endParaRPr/>
          </a:p>
        </p:txBody>
      </p:sp>
      <p:sp>
        <p:nvSpPr>
          <p:cNvPr id="327" name="object 327"/>
          <p:cNvSpPr txBox="1"/>
          <p:nvPr/>
        </p:nvSpPr>
        <p:spPr>
          <a:xfrm>
            <a:off x="5614161" y="3830828"/>
            <a:ext cx="1149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79"/>
              </a:rPr>
              <a:t>In</a:t>
            </a:r>
            <a:endParaRPr sz="900">
              <a:latin typeface="Carlito"/>
              <a:cs typeface="Carlito"/>
            </a:endParaRPr>
          </a:p>
        </p:txBody>
      </p:sp>
      <p:sp>
        <p:nvSpPr>
          <p:cNvPr id="328" name="object 328"/>
          <p:cNvSpPr/>
          <p:nvPr/>
        </p:nvSpPr>
        <p:spPr>
          <a:xfrm>
            <a:off x="5626353" y="3970401"/>
            <a:ext cx="89535" cy="7620"/>
          </a:xfrm>
          <a:custGeom>
            <a:avLst/>
            <a:gdLst/>
            <a:ahLst/>
            <a:cxnLst/>
            <a:rect l="l" t="t" r="r" b="b"/>
            <a:pathLst>
              <a:path w="89535" h="7620">
                <a:moveTo>
                  <a:pt x="89153" y="0"/>
                </a:moveTo>
                <a:lnTo>
                  <a:pt x="0" y="0"/>
                </a:lnTo>
                <a:lnTo>
                  <a:pt x="0" y="7619"/>
                </a:lnTo>
                <a:lnTo>
                  <a:pt x="89153" y="7619"/>
                </a:lnTo>
                <a:lnTo>
                  <a:pt x="89153" y="0"/>
                </a:lnTo>
                <a:close/>
              </a:path>
            </a:pathLst>
          </a:custGeom>
          <a:solidFill>
            <a:srgbClr val="0462C1"/>
          </a:solidFill>
        </p:spPr>
        <p:txBody>
          <a:bodyPr wrap="square" lIns="0" tIns="0" rIns="0" bIns="0" rtlCol="0"/>
          <a:lstStyle/>
          <a:p>
            <a:endParaRPr/>
          </a:p>
        </p:txBody>
      </p:sp>
      <p:sp>
        <p:nvSpPr>
          <p:cNvPr id="329" name="object 329"/>
          <p:cNvSpPr txBox="1"/>
          <p:nvPr/>
        </p:nvSpPr>
        <p:spPr>
          <a:xfrm>
            <a:off x="5993129" y="3830828"/>
            <a:ext cx="13843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80"/>
              </a:rPr>
              <a:t>Sn</a:t>
            </a:r>
            <a:endParaRPr sz="900">
              <a:latin typeface="Carlito"/>
              <a:cs typeface="Carlito"/>
            </a:endParaRPr>
          </a:p>
        </p:txBody>
      </p:sp>
      <p:sp>
        <p:nvSpPr>
          <p:cNvPr id="330" name="object 330"/>
          <p:cNvSpPr/>
          <p:nvPr/>
        </p:nvSpPr>
        <p:spPr>
          <a:xfrm>
            <a:off x="6005321" y="3970401"/>
            <a:ext cx="113030" cy="7620"/>
          </a:xfrm>
          <a:custGeom>
            <a:avLst/>
            <a:gdLst/>
            <a:ahLst/>
            <a:cxnLst/>
            <a:rect l="l" t="t" r="r" b="b"/>
            <a:pathLst>
              <a:path w="113029" h="7620">
                <a:moveTo>
                  <a:pt x="112775" y="0"/>
                </a:moveTo>
                <a:lnTo>
                  <a:pt x="0" y="0"/>
                </a:lnTo>
                <a:lnTo>
                  <a:pt x="0" y="7619"/>
                </a:lnTo>
                <a:lnTo>
                  <a:pt x="112775" y="7619"/>
                </a:lnTo>
                <a:lnTo>
                  <a:pt x="112775" y="0"/>
                </a:lnTo>
                <a:close/>
              </a:path>
            </a:pathLst>
          </a:custGeom>
          <a:solidFill>
            <a:srgbClr val="0462C1"/>
          </a:solidFill>
        </p:spPr>
        <p:txBody>
          <a:bodyPr wrap="square" lIns="0" tIns="0" rIns="0" bIns="0" rtlCol="0"/>
          <a:lstStyle/>
          <a:p>
            <a:endParaRPr/>
          </a:p>
        </p:txBody>
      </p:sp>
      <p:sp>
        <p:nvSpPr>
          <p:cNvPr id="331" name="object 331"/>
          <p:cNvSpPr txBox="1"/>
          <p:nvPr/>
        </p:nvSpPr>
        <p:spPr>
          <a:xfrm>
            <a:off x="6372097" y="3830828"/>
            <a:ext cx="13843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81"/>
              </a:rPr>
              <a:t>Sb</a:t>
            </a:r>
            <a:endParaRPr sz="900">
              <a:latin typeface="Carlito"/>
              <a:cs typeface="Carlito"/>
            </a:endParaRPr>
          </a:p>
        </p:txBody>
      </p:sp>
      <p:sp>
        <p:nvSpPr>
          <p:cNvPr id="332" name="object 332"/>
          <p:cNvSpPr/>
          <p:nvPr/>
        </p:nvSpPr>
        <p:spPr>
          <a:xfrm>
            <a:off x="6384416" y="3970401"/>
            <a:ext cx="113030" cy="7620"/>
          </a:xfrm>
          <a:custGeom>
            <a:avLst/>
            <a:gdLst/>
            <a:ahLst/>
            <a:cxnLst/>
            <a:rect l="l" t="t" r="r" b="b"/>
            <a:pathLst>
              <a:path w="113029" h="7620">
                <a:moveTo>
                  <a:pt x="112775" y="0"/>
                </a:moveTo>
                <a:lnTo>
                  <a:pt x="0" y="0"/>
                </a:lnTo>
                <a:lnTo>
                  <a:pt x="0" y="7619"/>
                </a:lnTo>
                <a:lnTo>
                  <a:pt x="112775" y="7619"/>
                </a:lnTo>
                <a:lnTo>
                  <a:pt x="112775" y="0"/>
                </a:lnTo>
                <a:close/>
              </a:path>
            </a:pathLst>
          </a:custGeom>
          <a:solidFill>
            <a:srgbClr val="0462C1"/>
          </a:solidFill>
        </p:spPr>
        <p:txBody>
          <a:bodyPr wrap="square" lIns="0" tIns="0" rIns="0" bIns="0" rtlCol="0"/>
          <a:lstStyle/>
          <a:p>
            <a:endParaRPr/>
          </a:p>
        </p:txBody>
      </p:sp>
      <p:sp>
        <p:nvSpPr>
          <p:cNvPr id="333" name="object 333"/>
          <p:cNvSpPr txBox="1"/>
          <p:nvPr/>
        </p:nvSpPr>
        <p:spPr>
          <a:xfrm>
            <a:off x="6751066" y="3830828"/>
            <a:ext cx="13843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82"/>
              </a:rPr>
              <a:t>Te</a:t>
            </a:r>
            <a:endParaRPr sz="900">
              <a:latin typeface="Carlito"/>
              <a:cs typeface="Carlito"/>
            </a:endParaRPr>
          </a:p>
        </p:txBody>
      </p:sp>
      <p:sp>
        <p:nvSpPr>
          <p:cNvPr id="334" name="object 334"/>
          <p:cNvSpPr/>
          <p:nvPr/>
        </p:nvSpPr>
        <p:spPr>
          <a:xfrm>
            <a:off x="6763384" y="3970401"/>
            <a:ext cx="113030" cy="7620"/>
          </a:xfrm>
          <a:custGeom>
            <a:avLst/>
            <a:gdLst/>
            <a:ahLst/>
            <a:cxnLst/>
            <a:rect l="l" t="t" r="r" b="b"/>
            <a:pathLst>
              <a:path w="113029" h="7620">
                <a:moveTo>
                  <a:pt x="112775" y="0"/>
                </a:moveTo>
                <a:lnTo>
                  <a:pt x="0" y="0"/>
                </a:lnTo>
                <a:lnTo>
                  <a:pt x="0" y="7619"/>
                </a:lnTo>
                <a:lnTo>
                  <a:pt x="112775" y="7619"/>
                </a:lnTo>
                <a:lnTo>
                  <a:pt x="112775" y="0"/>
                </a:lnTo>
                <a:close/>
              </a:path>
            </a:pathLst>
          </a:custGeom>
          <a:solidFill>
            <a:srgbClr val="0462C1"/>
          </a:solidFill>
        </p:spPr>
        <p:txBody>
          <a:bodyPr wrap="square" lIns="0" tIns="0" rIns="0" bIns="0" rtlCol="0"/>
          <a:lstStyle/>
          <a:p>
            <a:endParaRPr/>
          </a:p>
        </p:txBody>
      </p:sp>
      <p:sp>
        <p:nvSpPr>
          <p:cNvPr id="335" name="object 335"/>
          <p:cNvSpPr txBox="1"/>
          <p:nvPr/>
        </p:nvSpPr>
        <p:spPr>
          <a:xfrm>
            <a:off x="4098035" y="3967988"/>
            <a:ext cx="2823210" cy="162560"/>
          </a:xfrm>
          <a:prstGeom prst="rect">
            <a:avLst/>
          </a:prstGeom>
        </p:spPr>
        <p:txBody>
          <a:bodyPr vert="horz" wrap="square" lIns="0" tIns="12700" rIns="0" bIns="0" rtlCol="0">
            <a:spAutoFit/>
          </a:bodyPr>
          <a:lstStyle/>
          <a:p>
            <a:pPr marL="12700">
              <a:lnSpc>
                <a:spcPct val="100000"/>
              </a:lnSpc>
              <a:spcBef>
                <a:spcPts val="100"/>
              </a:spcBef>
              <a:tabLst>
                <a:tab pos="391160" algn="l"/>
                <a:tab pos="770255" algn="l"/>
                <a:tab pos="1149350" algn="l"/>
                <a:tab pos="1528445" algn="l"/>
                <a:tab pos="1907539" algn="l"/>
                <a:tab pos="2286635" algn="l"/>
                <a:tab pos="2665095" algn="l"/>
              </a:tabLst>
            </a:pPr>
            <a:r>
              <a:rPr sz="900" dirty="0">
                <a:latin typeface="Carlito"/>
                <a:cs typeface="Carlito"/>
              </a:rPr>
              <a:t>2.28	2.20	1.93	1.69	1.78	1.96	2.05	2.1</a:t>
            </a:r>
            <a:endParaRPr sz="900">
              <a:latin typeface="Carlito"/>
              <a:cs typeface="Carlito"/>
            </a:endParaRPr>
          </a:p>
        </p:txBody>
      </p:sp>
      <p:sp>
        <p:nvSpPr>
          <p:cNvPr id="336" name="object 336"/>
          <p:cNvSpPr txBox="1"/>
          <p:nvPr/>
        </p:nvSpPr>
        <p:spPr>
          <a:xfrm>
            <a:off x="7130033" y="3830828"/>
            <a:ext cx="5461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83"/>
              </a:rPr>
              <a:t>I</a:t>
            </a:r>
            <a:endParaRPr sz="900">
              <a:latin typeface="Carlito"/>
              <a:cs typeface="Carlito"/>
            </a:endParaRPr>
          </a:p>
        </p:txBody>
      </p:sp>
      <p:sp>
        <p:nvSpPr>
          <p:cNvPr id="337" name="object 337"/>
          <p:cNvSpPr/>
          <p:nvPr/>
        </p:nvSpPr>
        <p:spPr>
          <a:xfrm>
            <a:off x="7142353" y="3970401"/>
            <a:ext cx="29209" cy="7620"/>
          </a:xfrm>
          <a:custGeom>
            <a:avLst/>
            <a:gdLst/>
            <a:ahLst/>
            <a:cxnLst/>
            <a:rect l="l" t="t" r="r" b="b"/>
            <a:pathLst>
              <a:path w="29209" h="7620">
                <a:moveTo>
                  <a:pt x="28955" y="0"/>
                </a:moveTo>
                <a:lnTo>
                  <a:pt x="0" y="0"/>
                </a:lnTo>
                <a:lnTo>
                  <a:pt x="0" y="7619"/>
                </a:lnTo>
                <a:lnTo>
                  <a:pt x="28955" y="7619"/>
                </a:lnTo>
                <a:lnTo>
                  <a:pt x="28955" y="0"/>
                </a:lnTo>
                <a:close/>
              </a:path>
            </a:pathLst>
          </a:custGeom>
          <a:solidFill>
            <a:srgbClr val="0462C1"/>
          </a:solidFill>
        </p:spPr>
        <p:txBody>
          <a:bodyPr wrap="square" lIns="0" tIns="0" rIns="0" bIns="0" rtlCol="0"/>
          <a:lstStyle/>
          <a:p>
            <a:endParaRPr/>
          </a:p>
        </p:txBody>
      </p:sp>
      <p:sp>
        <p:nvSpPr>
          <p:cNvPr id="338" name="object 338"/>
          <p:cNvSpPr txBox="1"/>
          <p:nvPr/>
        </p:nvSpPr>
        <p:spPr>
          <a:xfrm>
            <a:off x="7509256" y="3830828"/>
            <a:ext cx="14224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84"/>
              </a:rPr>
              <a:t>Xe</a:t>
            </a:r>
            <a:endParaRPr sz="900">
              <a:latin typeface="Carlito"/>
              <a:cs typeface="Carlito"/>
            </a:endParaRPr>
          </a:p>
        </p:txBody>
      </p:sp>
      <p:sp>
        <p:nvSpPr>
          <p:cNvPr id="339" name="object 339"/>
          <p:cNvSpPr/>
          <p:nvPr/>
        </p:nvSpPr>
        <p:spPr>
          <a:xfrm>
            <a:off x="7521320" y="3970401"/>
            <a:ext cx="116839" cy="7620"/>
          </a:xfrm>
          <a:custGeom>
            <a:avLst/>
            <a:gdLst/>
            <a:ahLst/>
            <a:cxnLst/>
            <a:rect l="l" t="t" r="r" b="b"/>
            <a:pathLst>
              <a:path w="116840" h="7620">
                <a:moveTo>
                  <a:pt x="116585" y="0"/>
                </a:moveTo>
                <a:lnTo>
                  <a:pt x="0" y="0"/>
                </a:lnTo>
                <a:lnTo>
                  <a:pt x="0" y="7619"/>
                </a:lnTo>
                <a:lnTo>
                  <a:pt x="116585" y="7619"/>
                </a:lnTo>
                <a:lnTo>
                  <a:pt x="116585" y="0"/>
                </a:lnTo>
                <a:close/>
              </a:path>
            </a:pathLst>
          </a:custGeom>
          <a:solidFill>
            <a:srgbClr val="0462C1"/>
          </a:solidFill>
        </p:spPr>
        <p:txBody>
          <a:bodyPr wrap="square" lIns="0" tIns="0" rIns="0" bIns="0" rtlCol="0"/>
          <a:lstStyle/>
          <a:p>
            <a:endParaRPr/>
          </a:p>
        </p:txBody>
      </p:sp>
      <p:sp>
        <p:nvSpPr>
          <p:cNvPr id="340" name="object 340"/>
          <p:cNvSpPr txBox="1"/>
          <p:nvPr/>
        </p:nvSpPr>
        <p:spPr>
          <a:xfrm>
            <a:off x="7130033" y="3967988"/>
            <a:ext cx="607695" cy="162560"/>
          </a:xfrm>
          <a:prstGeom prst="rect">
            <a:avLst/>
          </a:prstGeom>
        </p:spPr>
        <p:txBody>
          <a:bodyPr vert="horz" wrap="square" lIns="0" tIns="12700" rIns="0" bIns="0" rtlCol="0">
            <a:spAutoFit/>
          </a:bodyPr>
          <a:lstStyle/>
          <a:p>
            <a:pPr marL="12700">
              <a:lnSpc>
                <a:spcPct val="100000"/>
              </a:lnSpc>
              <a:spcBef>
                <a:spcPts val="100"/>
              </a:spcBef>
              <a:tabLst>
                <a:tab pos="391795" algn="l"/>
              </a:tabLst>
            </a:pPr>
            <a:r>
              <a:rPr sz="900" dirty="0">
                <a:latin typeface="Carlito"/>
                <a:cs typeface="Carlito"/>
              </a:rPr>
              <a:t>2.66	2.60</a:t>
            </a:r>
            <a:endParaRPr sz="900">
              <a:latin typeface="Carlito"/>
              <a:cs typeface="Carlito"/>
            </a:endParaRPr>
          </a:p>
        </p:txBody>
      </p:sp>
      <p:sp>
        <p:nvSpPr>
          <p:cNvPr id="341" name="object 341"/>
          <p:cNvSpPr txBox="1"/>
          <p:nvPr/>
        </p:nvSpPr>
        <p:spPr>
          <a:xfrm>
            <a:off x="686816" y="4208271"/>
            <a:ext cx="838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85"/>
              </a:rPr>
              <a:t>6</a:t>
            </a:r>
            <a:endParaRPr sz="900">
              <a:latin typeface="Carlito"/>
              <a:cs typeface="Carlito"/>
            </a:endParaRPr>
          </a:p>
        </p:txBody>
      </p:sp>
      <p:sp>
        <p:nvSpPr>
          <p:cNvPr id="342" name="object 342"/>
          <p:cNvSpPr/>
          <p:nvPr/>
        </p:nvSpPr>
        <p:spPr>
          <a:xfrm>
            <a:off x="699452" y="4347845"/>
            <a:ext cx="58419" cy="7620"/>
          </a:xfrm>
          <a:custGeom>
            <a:avLst/>
            <a:gdLst/>
            <a:ahLst/>
            <a:cxnLst/>
            <a:rect l="l" t="t" r="r" b="b"/>
            <a:pathLst>
              <a:path w="58420" h="7620">
                <a:moveTo>
                  <a:pt x="57912" y="0"/>
                </a:moveTo>
                <a:lnTo>
                  <a:pt x="0" y="0"/>
                </a:lnTo>
                <a:lnTo>
                  <a:pt x="0" y="7619"/>
                </a:lnTo>
                <a:lnTo>
                  <a:pt x="57912" y="7619"/>
                </a:lnTo>
                <a:lnTo>
                  <a:pt x="57912" y="0"/>
                </a:lnTo>
                <a:close/>
              </a:path>
            </a:pathLst>
          </a:custGeom>
          <a:solidFill>
            <a:srgbClr val="0462C1"/>
          </a:solidFill>
        </p:spPr>
        <p:txBody>
          <a:bodyPr wrap="square" lIns="0" tIns="0" rIns="0" bIns="0" rtlCol="0"/>
          <a:lstStyle/>
          <a:p>
            <a:endParaRPr/>
          </a:p>
        </p:txBody>
      </p:sp>
      <p:sp>
        <p:nvSpPr>
          <p:cNvPr id="343" name="object 343"/>
          <p:cNvSpPr txBox="1"/>
          <p:nvPr/>
        </p:nvSpPr>
        <p:spPr>
          <a:xfrm>
            <a:off x="1065783" y="4139692"/>
            <a:ext cx="13144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86"/>
              </a:rPr>
              <a:t>Cs</a:t>
            </a:r>
            <a:endParaRPr sz="900">
              <a:latin typeface="Carlito"/>
              <a:cs typeface="Carlito"/>
            </a:endParaRPr>
          </a:p>
        </p:txBody>
      </p:sp>
      <p:sp>
        <p:nvSpPr>
          <p:cNvPr id="344" name="object 344"/>
          <p:cNvSpPr/>
          <p:nvPr/>
        </p:nvSpPr>
        <p:spPr>
          <a:xfrm>
            <a:off x="1078445" y="4279265"/>
            <a:ext cx="106045" cy="7620"/>
          </a:xfrm>
          <a:custGeom>
            <a:avLst/>
            <a:gdLst/>
            <a:ahLst/>
            <a:cxnLst/>
            <a:rect l="l" t="t" r="r" b="b"/>
            <a:pathLst>
              <a:path w="106044" h="7620">
                <a:moveTo>
                  <a:pt x="105918" y="0"/>
                </a:moveTo>
                <a:lnTo>
                  <a:pt x="0" y="0"/>
                </a:lnTo>
                <a:lnTo>
                  <a:pt x="0" y="7620"/>
                </a:lnTo>
                <a:lnTo>
                  <a:pt x="105918" y="7620"/>
                </a:lnTo>
                <a:lnTo>
                  <a:pt x="105918" y="0"/>
                </a:lnTo>
                <a:close/>
              </a:path>
            </a:pathLst>
          </a:custGeom>
          <a:solidFill>
            <a:srgbClr val="0462C1"/>
          </a:solidFill>
        </p:spPr>
        <p:txBody>
          <a:bodyPr wrap="square" lIns="0" tIns="0" rIns="0" bIns="0" rtlCol="0"/>
          <a:lstStyle/>
          <a:p>
            <a:endParaRPr/>
          </a:p>
        </p:txBody>
      </p:sp>
      <p:sp>
        <p:nvSpPr>
          <p:cNvPr id="345" name="object 345"/>
          <p:cNvSpPr txBox="1"/>
          <p:nvPr/>
        </p:nvSpPr>
        <p:spPr>
          <a:xfrm>
            <a:off x="1444752" y="4139692"/>
            <a:ext cx="14351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87"/>
              </a:rPr>
              <a:t>Ba</a:t>
            </a:r>
            <a:endParaRPr sz="900">
              <a:latin typeface="Carlito"/>
              <a:cs typeface="Carlito"/>
            </a:endParaRPr>
          </a:p>
        </p:txBody>
      </p:sp>
      <p:sp>
        <p:nvSpPr>
          <p:cNvPr id="346" name="object 346"/>
          <p:cNvSpPr/>
          <p:nvPr/>
        </p:nvSpPr>
        <p:spPr>
          <a:xfrm>
            <a:off x="1457452" y="4279265"/>
            <a:ext cx="117475" cy="7620"/>
          </a:xfrm>
          <a:custGeom>
            <a:avLst/>
            <a:gdLst/>
            <a:ahLst/>
            <a:cxnLst/>
            <a:rect l="l" t="t" r="r" b="b"/>
            <a:pathLst>
              <a:path w="117475" h="7620">
                <a:moveTo>
                  <a:pt x="117347" y="0"/>
                </a:moveTo>
                <a:lnTo>
                  <a:pt x="0" y="0"/>
                </a:lnTo>
                <a:lnTo>
                  <a:pt x="0" y="7620"/>
                </a:lnTo>
                <a:lnTo>
                  <a:pt x="117347" y="7620"/>
                </a:lnTo>
                <a:lnTo>
                  <a:pt x="117347" y="0"/>
                </a:lnTo>
                <a:close/>
              </a:path>
            </a:pathLst>
          </a:custGeom>
          <a:solidFill>
            <a:srgbClr val="0462C1"/>
          </a:solidFill>
        </p:spPr>
        <p:txBody>
          <a:bodyPr wrap="square" lIns="0" tIns="0" rIns="0" bIns="0" rtlCol="0"/>
          <a:lstStyle/>
          <a:p>
            <a:endParaRPr/>
          </a:p>
        </p:txBody>
      </p:sp>
      <p:sp>
        <p:nvSpPr>
          <p:cNvPr id="347" name="object 347"/>
          <p:cNvSpPr txBox="1"/>
          <p:nvPr/>
        </p:nvSpPr>
        <p:spPr>
          <a:xfrm>
            <a:off x="1065783" y="4276852"/>
            <a:ext cx="607695" cy="162560"/>
          </a:xfrm>
          <a:prstGeom prst="rect">
            <a:avLst/>
          </a:prstGeom>
        </p:spPr>
        <p:txBody>
          <a:bodyPr vert="horz" wrap="square" lIns="0" tIns="12700" rIns="0" bIns="0" rtlCol="0">
            <a:spAutoFit/>
          </a:bodyPr>
          <a:lstStyle/>
          <a:p>
            <a:pPr marL="12700">
              <a:lnSpc>
                <a:spcPct val="100000"/>
              </a:lnSpc>
              <a:spcBef>
                <a:spcPts val="100"/>
              </a:spcBef>
              <a:tabLst>
                <a:tab pos="391160" algn="l"/>
              </a:tabLst>
            </a:pPr>
            <a:r>
              <a:rPr sz="900" dirty="0">
                <a:latin typeface="Carlito"/>
                <a:cs typeface="Carlito"/>
              </a:rPr>
              <a:t>0.79	0.89</a:t>
            </a:r>
            <a:endParaRPr sz="900">
              <a:latin typeface="Carlito"/>
              <a:cs typeface="Carlito"/>
            </a:endParaRPr>
          </a:p>
        </p:txBody>
      </p:sp>
      <p:sp>
        <p:nvSpPr>
          <p:cNvPr id="348" name="object 348"/>
          <p:cNvSpPr txBox="1"/>
          <p:nvPr/>
        </p:nvSpPr>
        <p:spPr>
          <a:xfrm>
            <a:off x="2202942" y="4139692"/>
            <a:ext cx="13081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88"/>
              </a:rPr>
              <a:t>Hf</a:t>
            </a:r>
            <a:endParaRPr sz="900">
              <a:latin typeface="Carlito"/>
              <a:cs typeface="Carlito"/>
            </a:endParaRPr>
          </a:p>
        </p:txBody>
      </p:sp>
      <p:sp>
        <p:nvSpPr>
          <p:cNvPr id="349" name="object 349"/>
          <p:cNvSpPr/>
          <p:nvPr/>
        </p:nvSpPr>
        <p:spPr>
          <a:xfrm>
            <a:off x="2215388" y="4279265"/>
            <a:ext cx="106045" cy="7620"/>
          </a:xfrm>
          <a:custGeom>
            <a:avLst/>
            <a:gdLst/>
            <a:ahLst/>
            <a:cxnLst/>
            <a:rect l="l" t="t" r="r" b="b"/>
            <a:pathLst>
              <a:path w="106044" h="7620">
                <a:moveTo>
                  <a:pt x="105918" y="0"/>
                </a:moveTo>
                <a:lnTo>
                  <a:pt x="0" y="0"/>
                </a:lnTo>
                <a:lnTo>
                  <a:pt x="0" y="7620"/>
                </a:lnTo>
                <a:lnTo>
                  <a:pt x="105918" y="7620"/>
                </a:lnTo>
                <a:lnTo>
                  <a:pt x="105918" y="0"/>
                </a:lnTo>
                <a:close/>
              </a:path>
            </a:pathLst>
          </a:custGeom>
          <a:solidFill>
            <a:srgbClr val="0462C1"/>
          </a:solidFill>
        </p:spPr>
        <p:txBody>
          <a:bodyPr wrap="square" lIns="0" tIns="0" rIns="0" bIns="0" rtlCol="0"/>
          <a:lstStyle/>
          <a:p>
            <a:endParaRPr/>
          </a:p>
        </p:txBody>
      </p:sp>
      <p:sp>
        <p:nvSpPr>
          <p:cNvPr id="350" name="object 350"/>
          <p:cNvSpPr txBox="1"/>
          <p:nvPr/>
        </p:nvSpPr>
        <p:spPr>
          <a:xfrm>
            <a:off x="2202942" y="4276852"/>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1.3</a:t>
            </a:r>
            <a:endParaRPr sz="900">
              <a:latin typeface="Carlito"/>
              <a:cs typeface="Carlito"/>
            </a:endParaRPr>
          </a:p>
        </p:txBody>
      </p:sp>
      <p:sp>
        <p:nvSpPr>
          <p:cNvPr id="351" name="object 351"/>
          <p:cNvSpPr txBox="1"/>
          <p:nvPr/>
        </p:nvSpPr>
        <p:spPr>
          <a:xfrm>
            <a:off x="2581910" y="4139692"/>
            <a:ext cx="13589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89"/>
              </a:rPr>
              <a:t>Ta</a:t>
            </a:r>
            <a:endParaRPr sz="900">
              <a:latin typeface="Carlito"/>
              <a:cs typeface="Carlito"/>
            </a:endParaRPr>
          </a:p>
        </p:txBody>
      </p:sp>
      <p:sp>
        <p:nvSpPr>
          <p:cNvPr id="352" name="object 352"/>
          <p:cNvSpPr/>
          <p:nvPr/>
        </p:nvSpPr>
        <p:spPr>
          <a:xfrm>
            <a:off x="2594482" y="4279265"/>
            <a:ext cx="110489" cy="7620"/>
          </a:xfrm>
          <a:custGeom>
            <a:avLst/>
            <a:gdLst/>
            <a:ahLst/>
            <a:cxnLst/>
            <a:rect l="l" t="t" r="r" b="b"/>
            <a:pathLst>
              <a:path w="110489" h="7620">
                <a:moveTo>
                  <a:pt x="110490" y="0"/>
                </a:moveTo>
                <a:lnTo>
                  <a:pt x="0" y="0"/>
                </a:lnTo>
                <a:lnTo>
                  <a:pt x="0" y="7620"/>
                </a:lnTo>
                <a:lnTo>
                  <a:pt x="110490" y="7620"/>
                </a:lnTo>
                <a:lnTo>
                  <a:pt x="110490" y="0"/>
                </a:lnTo>
                <a:close/>
              </a:path>
            </a:pathLst>
          </a:custGeom>
          <a:solidFill>
            <a:srgbClr val="0462C1"/>
          </a:solidFill>
        </p:spPr>
        <p:txBody>
          <a:bodyPr wrap="square" lIns="0" tIns="0" rIns="0" bIns="0" rtlCol="0"/>
          <a:lstStyle/>
          <a:p>
            <a:endParaRPr/>
          </a:p>
        </p:txBody>
      </p:sp>
      <p:sp>
        <p:nvSpPr>
          <p:cNvPr id="353" name="object 353"/>
          <p:cNvSpPr txBox="1"/>
          <p:nvPr/>
        </p:nvSpPr>
        <p:spPr>
          <a:xfrm>
            <a:off x="2581910" y="4276852"/>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1.5</a:t>
            </a:r>
            <a:endParaRPr sz="900">
              <a:latin typeface="Carlito"/>
              <a:cs typeface="Carlito"/>
            </a:endParaRPr>
          </a:p>
        </p:txBody>
      </p:sp>
      <p:sp>
        <p:nvSpPr>
          <p:cNvPr id="354" name="object 354"/>
          <p:cNvSpPr txBox="1"/>
          <p:nvPr/>
        </p:nvSpPr>
        <p:spPr>
          <a:xfrm>
            <a:off x="2960877" y="4139692"/>
            <a:ext cx="1276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90"/>
              </a:rPr>
              <a:t>W</a:t>
            </a:r>
            <a:endParaRPr sz="900">
              <a:latin typeface="Carlito"/>
              <a:cs typeface="Carlito"/>
            </a:endParaRPr>
          </a:p>
        </p:txBody>
      </p:sp>
      <p:sp>
        <p:nvSpPr>
          <p:cNvPr id="355" name="object 355"/>
          <p:cNvSpPr/>
          <p:nvPr/>
        </p:nvSpPr>
        <p:spPr>
          <a:xfrm>
            <a:off x="2973451" y="4279265"/>
            <a:ext cx="101600" cy="7620"/>
          </a:xfrm>
          <a:custGeom>
            <a:avLst/>
            <a:gdLst/>
            <a:ahLst/>
            <a:cxnLst/>
            <a:rect l="l" t="t" r="r" b="b"/>
            <a:pathLst>
              <a:path w="101600" h="7620">
                <a:moveTo>
                  <a:pt x="101346" y="0"/>
                </a:moveTo>
                <a:lnTo>
                  <a:pt x="0" y="0"/>
                </a:lnTo>
                <a:lnTo>
                  <a:pt x="0" y="7620"/>
                </a:lnTo>
                <a:lnTo>
                  <a:pt x="101346" y="7620"/>
                </a:lnTo>
                <a:lnTo>
                  <a:pt x="101346" y="0"/>
                </a:lnTo>
                <a:close/>
              </a:path>
            </a:pathLst>
          </a:custGeom>
          <a:solidFill>
            <a:srgbClr val="0462C1"/>
          </a:solidFill>
        </p:spPr>
        <p:txBody>
          <a:bodyPr wrap="square" lIns="0" tIns="0" rIns="0" bIns="0" rtlCol="0"/>
          <a:lstStyle/>
          <a:p>
            <a:endParaRPr/>
          </a:p>
        </p:txBody>
      </p:sp>
      <p:sp>
        <p:nvSpPr>
          <p:cNvPr id="356" name="object 356"/>
          <p:cNvSpPr txBox="1"/>
          <p:nvPr/>
        </p:nvSpPr>
        <p:spPr>
          <a:xfrm>
            <a:off x="3339846" y="4139692"/>
            <a:ext cx="14414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91"/>
              </a:rPr>
              <a:t>Re</a:t>
            </a:r>
            <a:endParaRPr sz="900">
              <a:latin typeface="Carlito"/>
              <a:cs typeface="Carlito"/>
            </a:endParaRPr>
          </a:p>
        </p:txBody>
      </p:sp>
      <p:sp>
        <p:nvSpPr>
          <p:cNvPr id="357" name="object 357"/>
          <p:cNvSpPr/>
          <p:nvPr/>
        </p:nvSpPr>
        <p:spPr>
          <a:xfrm>
            <a:off x="3352419" y="4279265"/>
            <a:ext cx="119380" cy="7620"/>
          </a:xfrm>
          <a:custGeom>
            <a:avLst/>
            <a:gdLst/>
            <a:ahLst/>
            <a:cxnLst/>
            <a:rect l="l" t="t" r="r" b="b"/>
            <a:pathLst>
              <a:path w="119379" h="7620">
                <a:moveTo>
                  <a:pt x="118871" y="0"/>
                </a:moveTo>
                <a:lnTo>
                  <a:pt x="0" y="0"/>
                </a:lnTo>
                <a:lnTo>
                  <a:pt x="0" y="7620"/>
                </a:lnTo>
                <a:lnTo>
                  <a:pt x="118871" y="7620"/>
                </a:lnTo>
                <a:lnTo>
                  <a:pt x="118871" y="0"/>
                </a:lnTo>
                <a:close/>
              </a:path>
            </a:pathLst>
          </a:custGeom>
          <a:solidFill>
            <a:srgbClr val="0462C1"/>
          </a:solidFill>
        </p:spPr>
        <p:txBody>
          <a:bodyPr wrap="square" lIns="0" tIns="0" rIns="0" bIns="0" rtlCol="0"/>
          <a:lstStyle/>
          <a:p>
            <a:endParaRPr/>
          </a:p>
        </p:txBody>
      </p:sp>
      <p:sp>
        <p:nvSpPr>
          <p:cNvPr id="358" name="object 358"/>
          <p:cNvSpPr txBox="1"/>
          <p:nvPr/>
        </p:nvSpPr>
        <p:spPr>
          <a:xfrm>
            <a:off x="2960877" y="4276852"/>
            <a:ext cx="549275" cy="162560"/>
          </a:xfrm>
          <a:prstGeom prst="rect">
            <a:avLst/>
          </a:prstGeom>
        </p:spPr>
        <p:txBody>
          <a:bodyPr vert="horz" wrap="square" lIns="0" tIns="12700" rIns="0" bIns="0" rtlCol="0">
            <a:spAutoFit/>
          </a:bodyPr>
          <a:lstStyle/>
          <a:p>
            <a:pPr marL="12700">
              <a:lnSpc>
                <a:spcPct val="100000"/>
              </a:lnSpc>
              <a:spcBef>
                <a:spcPts val="100"/>
              </a:spcBef>
              <a:tabLst>
                <a:tab pos="391160" algn="l"/>
              </a:tabLst>
            </a:pPr>
            <a:r>
              <a:rPr sz="900" dirty="0">
                <a:latin typeface="Carlito"/>
                <a:cs typeface="Carlito"/>
              </a:rPr>
              <a:t>2.36	1.9</a:t>
            </a:r>
            <a:endParaRPr sz="900">
              <a:latin typeface="Carlito"/>
              <a:cs typeface="Carlito"/>
            </a:endParaRPr>
          </a:p>
        </p:txBody>
      </p:sp>
      <p:sp>
        <p:nvSpPr>
          <p:cNvPr id="359" name="object 359"/>
          <p:cNvSpPr txBox="1"/>
          <p:nvPr/>
        </p:nvSpPr>
        <p:spPr>
          <a:xfrm>
            <a:off x="3719067" y="4139692"/>
            <a:ext cx="14541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92"/>
              </a:rPr>
              <a:t>Os</a:t>
            </a:r>
            <a:endParaRPr sz="900">
              <a:latin typeface="Carlito"/>
              <a:cs typeface="Carlito"/>
            </a:endParaRPr>
          </a:p>
        </p:txBody>
      </p:sp>
      <p:sp>
        <p:nvSpPr>
          <p:cNvPr id="360" name="object 360"/>
          <p:cNvSpPr/>
          <p:nvPr/>
        </p:nvSpPr>
        <p:spPr>
          <a:xfrm>
            <a:off x="3731386" y="4279265"/>
            <a:ext cx="120650" cy="7620"/>
          </a:xfrm>
          <a:custGeom>
            <a:avLst/>
            <a:gdLst/>
            <a:ahLst/>
            <a:cxnLst/>
            <a:rect l="l" t="t" r="r" b="b"/>
            <a:pathLst>
              <a:path w="120650" h="7620">
                <a:moveTo>
                  <a:pt x="120396" y="0"/>
                </a:moveTo>
                <a:lnTo>
                  <a:pt x="0" y="0"/>
                </a:lnTo>
                <a:lnTo>
                  <a:pt x="0" y="7620"/>
                </a:lnTo>
                <a:lnTo>
                  <a:pt x="120396" y="7620"/>
                </a:lnTo>
                <a:lnTo>
                  <a:pt x="120396" y="0"/>
                </a:lnTo>
                <a:close/>
              </a:path>
            </a:pathLst>
          </a:custGeom>
          <a:solidFill>
            <a:srgbClr val="0462C1"/>
          </a:solidFill>
        </p:spPr>
        <p:txBody>
          <a:bodyPr wrap="square" lIns="0" tIns="0" rIns="0" bIns="0" rtlCol="0"/>
          <a:lstStyle/>
          <a:p>
            <a:endParaRPr/>
          </a:p>
        </p:txBody>
      </p:sp>
      <p:sp>
        <p:nvSpPr>
          <p:cNvPr id="361" name="object 361"/>
          <p:cNvSpPr txBox="1"/>
          <p:nvPr/>
        </p:nvSpPr>
        <p:spPr>
          <a:xfrm>
            <a:off x="3719067" y="4276852"/>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2.2</a:t>
            </a:r>
            <a:endParaRPr sz="900">
              <a:latin typeface="Carlito"/>
              <a:cs typeface="Carlito"/>
            </a:endParaRPr>
          </a:p>
        </p:txBody>
      </p:sp>
      <p:sp>
        <p:nvSpPr>
          <p:cNvPr id="362" name="object 362"/>
          <p:cNvSpPr txBox="1"/>
          <p:nvPr/>
        </p:nvSpPr>
        <p:spPr>
          <a:xfrm>
            <a:off x="4098035" y="4139692"/>
            <a:ext cx="9461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93"/>
              </a:rPr>
              <a:t>Ir</a:t>
            </a:r>
            <a:endParaRPr sz="900">
              <a:latin typeface="Carlito"/>
              <a:cs typeface="Carlito"/>
            </a:endParaRPr>
          </a:p>
        </p:txBody>
      </p:sp>
      <p:sp>
        <p:nvSpPr>
          <p:cNvPr id="363" name="object 363"/>
          <p:cNvSpPr/>
          <p:nvPr/>
        </p:nvSpPr>
        <p:spPr>
          <a:xfrm>
            <a:off x="4110354" y="4279265"/>
            <a:ext cx="68580" cy="7620"/>
          </a:xfrm>
          <a:custGeom>
            <a:avLst/>
            <a:gdLst/>
            <a:ahLst/>
            <a:cxnLst/>
            <a:rect l="l" t="t" r="r" b="b"/>
            <a:pathLst>
              <a:path w="68579" h="7620">
                <a:moveTo>
                  <a:pt x="68579" y="0"/>
                </a:moveTo>
                <a:lnTo>
                  <a:pt x="0" y="0"/>
                </a:lnTo>
                <a:lnTo>
                  <a:pt x="0" y="7619"/>
                </a:lnTo>
                <a:lnTo>
                  <a:pt x="68579" y="7619"/>
                </a:lnTo>
                <a:lnTo>
                  <a:pt x="68579" y="0"/>
                </a:lnTo>
                <a:close/>
              </a:path>
            </a:pathLst>
          </a:custGeom>
          <a:solidFill>
            <a:srgbClr val="0462C1"/>
          </a:solidFill>
        </p:spPr>
        <p:txBody>
          <a:bodyPr wrap="square" lIns="0" tIns="0" rIns="0" bIns="0" rtlCol="0"/>
          <a:lstStyle/>
          <a:p>
            <a:endParaRPr/>
          </a:p>
        </p:txBody>
      </p:sp>
      <p:sp>
        <p:nvSpPr>
          <p:cNvPr id="364" name="object 364"/>
          <p:cNvSpPr txBox="1"/>
          <p:nvPr/>
        </p:nvSpPr>
        <p:spPr>
          <a:xfrm>
            <a:off x="4477003" y="4139692"/>
            <a:ext cx="12255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94"/>
              </a:rPr>
              <a:t>Pt</a:t>
            </a:r>
            <a:endParaRPr sz="900">
              <a:latin typeface="Carlito"/>
              <a:cs typeface="Carlito"/>
            </a:endParaRPr>
          </a:p>
        </p:txBody>
      </p:sp>
      <p:sp>
        <p:nvSpPr>
          <p:cNvPr id="365" name="object 365"/>
          <p:cNvSpPr/>
          <p:nvPr/>
        </p:nvSpPr>
        <p:spPr>
          <a:xfrm>
            <a:off x="4489450" y="4279265"/>
            <a:ext cx="97155" cy="7620"/>
          </a:xfrm>
          <a:custGeom>
            <a:avLst/>
            <a:gdLst/>
            <a:ahLst/>
            <a:cxnLst/>
            <a:rect l="l" t="t" r="r" b="b"/>
            <a:pathLst>
              <a:path w="97154" h="7620">
                <a:moveTo>
                  <a:pt x="96774" y="0"/>
                </a:moveTo>
                <a:lnTo>
                  <a:pt x="0" y="0"/>
                </a:lnTo>
                <a:lnTo>
                  <a:pt x="0" y="7620"/>
                </a:lnTo>
                <a:lnTo>
                  <a:pt x="96774" y="7620"/>
                </a:lnTo>
                <a:lnTo>
                  <a:pt x="96774" y="0"/>
                </a:lnTo>
                <a:close/>
              </a:path>
            </a:pathLst>
          </a:custGeom>
          <a:solidFill>
            <a:srgbClr val="0462C1"/>
          </a:solidFill>
        </p:spPr>
        <p:txBody>
          <a:bodyPr wrap="square" lIns="0" tIns="0" rIns="0" bIns="0" rtlCol="0"/>
          <a:lstStyle/>
          <a:p>
            <a:endParaRPr/>
          </a:p>
        </p:txBody>
      </p:sp>
      <p:sp>
        <p:nvSpPr>
          <p:cNvPr id="366" name="object 366"/>
          <p:cNvSpPr txBox="1"/>
          <p:nvPr/>
        </p:nvSpPr>
        <p:spPr>
          <a:xfrm>
            <a:off x="4855971" y="4139692"/>
            <a:ext cx="15240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95"/>
              </a:rPr>
              <a:t>Au</a:t>
            </a:r>
            <a:endParaRPr sz="900">
              <a:latin typeface="Carlito"/>
              <a:cs typeface="Carlito"/>
            </a:endParaRPr>
          </a:p>
        </p:txBody>
      </p:sp>
      <p:sp>
        <p:nvSpPr>
          <p:cNvPr id="367" name="object 367"/>
          <p:cNvSpPr/>
          <p:nvPr/>
        </p:nvSpPr>
        <p:spPr>
          <a:xfrm>
            <a:off x="4868417" y="4279265"/>
            <a:ext cx="127000" cy="7620"/>
          </a:xfrm>
          <a:custGeom>
            <a:avLst/>
            <a:gdLst/>
            <a:ahLst/>
            <a:cxnLst/>
            <a:rect l="l" t="t" r="r" b="b"/>
            <a:pathLst>
              <a:path w="127000" h="7620">
                <a:moveTo>
                  <a:pt x="126492" y="0"/>
                </a:moveTo>
                <a:lnTo>
                  <a:pt x="0" y="0"/>
                </a:lnTo>
                <a:lnTo>
                  <a:pt x="0" y="7620"/>
                </a:lnTo>
                <a:lnTo>
                  <a:pt x="126492" y="7620"/>
                </a:lnTo>
                <a:lnTo>
                  <a:pt x="126492" y="0"/>
                </a:lnTo>
                <a:close/>
              </a:path>
            </a:pathLst>
          </a:custGeom>
          <a:solidFill>
            <a:srgbClr val="0462C1"/>
          </a:solidFill>
        </p:spPr>
        <p:txBody>
          <a:bodyPr wrap="square" lIns="0" tIns="0" rIns="0" bIns="0" rtlCol="0"/>
          <a:lstStyle/>
          <a:p>
            <a:endParaRPr/>
          </a:p>
        </p:txBody>
      </p:sp>
      <p:sp>
        <p:nvSpPr>
          <p:cNvPr id="368" name="object 368"/>
          <p:cNvSpPr txBox="1"/>
          <p:nvPr/>
        </p:nvSpPr>
        <p:spPr>
          <a:xfrm>
            <a:off x="5234940" y="4139692"/>
            <a:ext cx="14986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96"/>
              </a:rPr>
              <a:t>Hg</a:t>
            </a:r>
            <a:endParaRPr sz="900">
              <a:latin typeface="Carlito"/>
              <a:cs typeface="Carlito"/>
            </a:endParaRPr>
          </a:p>
        </p:txBody>
      </p:sp>
      <p:sp>
        <p:nvSpPr>
          <p:cNvPr id="369" name="object 369"/>
          <p:cNvSpPr/>
          <p:nvPr/>
        </p:nvSpPr>
        <p:spPr>
          <a:xfrm>
            <a:off x="5247385" y="4279265"/>
            <a:ext cx="125095" cy="7620"/>
          </a:xfrm>
          <a:custGeom>
            <a:avLst/>
            <a:gdLst/>
            <a:ahLst/>
            <a:cxnLst/>
            <a:rect l="l" t="t" r="r" b="b"/>
            <a:pathLst>
              <a:path w="125095" h="7620">
                <a:moveTo>
                  <a:pt x="124967" y="0"/>
                </a:moveTo>
                <a:lnTo>
                  <a:pt x="0" y="0"/>
                </a:lnTo>
                <a:lnTo>
                  <a:pt x="0" y="7620"/>
                </a:lnTo>
                <a:lnTo>
                  <a:pt x="124967" y="7620"/>
                </a:lnTo>
                <a:lnTo>
                  <a:pt x="124967" y="0"/>
                </a:lnTo>
                <a:close/>
              </a:path>
            </a:pathLst>
          </a:custGeom>
          <a:solidFill>
            <a:srgbClr val="0462C1"/>
          </a:solidFill>
        </p:spPr>
        <p:txBody>
          <a:bodyPr wrap="square" lIns="0" tIns="0" rIns="0" bIns="0" rtlCol="0"/>
          <a:lstStyle/>
          <a:p>
            <a:endParaRPr/>
          </a:p>
        </p:txBody>
      </p:sp>
      <p:sp>
        <p:nvSpPr>
          <p:cNvPr id="370" name="object 370"/>
          <p:cNvSpPr txBox="1"/>
          <p:nvPr/>
        </p:nvSpPr>
        <p:spPr>
          <a:xfrm>
            <a:off x="5614161" y="4139692"/>
            <a:ext cx="107314"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97"/>
              </a:rPr>
              <a:t>Tl</a:t>
            </a:r>
            <a:endParaRPr sz="900">
              <a:latin typeface="Carlito"/>
              <a:cs typeface="Carlito"/>
            </a:endParaRPr>
          </a:p>
        </p:txBody>
      </p:sp>
      <p:sp>
        <p:nvSpPr>
          <p:cNvPr id="371" name="object 371"/>
          <p:cNvSpPr/>
          <p:nvPr/>
        </p:nvSpPr>
        <p:spPr>
          <a:xfrm>
            <a:off x="5626353" y="4279265"/>
            <a:ext cx="81915" cy="7620"/>
          </a:xfrm>
          <a:custGeom>
            <a:avLst/>
            <a:gdLst/>
            <a:ahLst/>
            <a:cxnLst/>
            <a:rect l="l" t="t" r="r" b="b"/>
            <a:pathLst>
              <a:path w="81914" h="7620">
                <a:moveTo>
                  <a:pt x="81534" y="0"/>
                </a:moveTo>
                <a:lnTo>
                  <a:pt x="0" y="0"/>
                </a:lnTo>
                <a:lnTo>
                  <a:pt x="0" y="7619"/>
                </a:lnTo>
                <a:lnTo>
                  <a:pt x="81534" y="7619"/>
                </a:lnTo>
                <a:lnTo>
                  <a:pt x="81534" y="0"/>
                </a:lnTo>
                <a:close/>
              </a:path>
            </a:pathLst>
          </a:custGeom>
          <a:solidFill>
            <a:srgbClr val="0462C1"/>
          </a:solidFill>
        </p:spPr>
        <p:txBody>
          <a:bodyPr wrap="square" lIns="0" tIns="0" rIns="0" bIns="0" rtlCol="0"/>
          <a:lstStyle/>
          <a:p>
            <a:endParaRPr/>
          </a:p>
        </p:txBody>
      </p:sp>
      <p:sp>
        <p:nvSpPr>
          <p:cNvPr id="372" name="object 372"/>
          <p:cNvSpPr txBox="1"/>
          <p:nvPr/>
        </p:nvSpPr>
        <p:spPr>
          <a:xfrm>
            <a:off x="5993129" y="4139692"/>
            <a:ext cx="14414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98"/>
              </a:rPr>
              <a:t>Pb</a:t>
            </a:r>
            <a:endParaRPr sz="900">
              <a:latin typeface="Carlito"/>
              <a:cs typeface="Carlito"/>
            </a:endParaRPr>
          </a:p>
        </p:txBody>
      </p:sp>
      <p:sp>
        <p:nvSpPr>
          <p:cNvPr id="373" name="object 373"/>
          <p:cNvSpPr/>
          <p:nvPr/>
        </p:nvSpPr>
        <p:spPr>
          <a:xfrm>
            <a:off x="6005321" y="4279265"/>
            <a:ext cx="119380" cy="7620"/>
          </a:xfrm>
          <a:custGeom>
            <a:avLst/>
            <a:gdLst/>
            <a:ahLst/>
            <a:cxnLst/>
            <a:rect l="l" t="t" r="r" b="b"/>
            <a:pathLst>
              <a:path w="119379" h="7620">
                <a:moveTo>
                  <a:pt x="118872" y="0"/>
                </a:moveTo>
                <a:lnTo>
                  <a:pt x="0" y="0"/>
                </a:lnTo>
                <a:lnTo>
                  <a:pt x="0" y="7620"/>
                </a:lnTo>
                <a:lnTo>
                  <a:pt x="118872" y="7620"/>
                </a:lnTo>
                <a:lnTo>
                  <a:pt x="118872" y="0"/>
                </a:lnTo>
                <a:close/>
              </a:path>
            </a:pathLst>
          </a:custGeom>
          <a:solidFill>
            <a:srgbClr val="0462C1"/>
          </a:solidFill>
        </p:spPr>
        <p:txBody>
          <a:bodyPr wrap="square" lIns="0" tIns="0" rIns="0" bIns="0" rtlCol="0"/>
          <a:lstStyle/>
          <a:p>
            <a:endParaRPr/>
          </a:p>
        </p:txBody>
      </p:sp>
      <p:sp>
        <p:nvSpPr>
          <p:cNvPr id="374" name="object 374"/>
          <p:cNvSpPr txBox="1"/>
          <p:nvPr/>
        </p:nvSpPr>
        <p:spPr>
          <a:xfrm>
            <a:off x="6372097" y="4139692"/>
            <a:ext cx="1149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99"/>
              </a:rPr>
              <a:t>Bi</a:t>
            </a:r>
            <a:endParaRPr sz="900">
              <a:latin typeface="Carlito"/>
              <a:cs typeface="Carlito"/>
            </a:endParaRPr>
          </a:p>
        </p:txBody>
      </p:sp>
      <p:sp>
        <p:nvSpPr>
          <p:cNvPr id="375" name="object 375"/>
          <p:cNvSpPr/>
          <p:nvPr/>
        </p:nvSpPr>
        <p:spPr>
          <a:xfrm>
            <a:off x="6384416" y="4279265"/>
            <a:ext cx="88900" cy="7620"/>
          </a:xfrm>
          <a:custGeom>
            <a:avLst/>
            <a:gdLst/>
            <a:ahLst/>
            <a:cxnLst/>
            <a:rect l="l" t="t" r="r" b="b"/>
            <a:pathLst>
              <a:path w="88900" h="7620">
                <a:moveTo>
                  <a:pt x="88391" y="0"/>
                </a:moveTo>
                <a:lnTo>
                  <a:pt x="0" y="0"/>
                </a:lnTo>
                <a:lnTo>
                  <a:pt x="0" y="7619"/>
                </a:lnTo>
                <a:lnTo>
                  <a:pt x="88391" y="7619"/>
                </a:lnTo>
                <a:lnTo>
                  <a:pt x="88391" y="0"/>
                </a:lnTo>
                <a:close/>
              </a:path>
            </a:pathLst>
          </a:custGeom>
          <a:solidFill>
            <a:srgbClr val="0462C1"/>
          </a:solidFill>
        </p:spPr>
        <p:txBody>
          <a:bodyPr wrap="square" lIns="0" tIns="0" rIns="0" bIns="0" rtlCol="0"/>
          <a:lstStyle/>
          <a:p>
            <a:endParaRPr/>
          </a:p>
        </p:txBody>
      </p:sp>
      <p:sp>
        <p:nvSpPr>
          <p:cNvPr id="376" name="object 376"/>
          <p:cNvSpPr txBox="1"/>
          <p:nvPr/>
        </p:nvSpPr>
        <p:spPr>
          <a:xfrm>
            <a:off x="6751066" y="4139692"/>
            <a:ext cx="14414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00"/>
              </a:rPr>
              <a:t>Po</a:t>
            </a:r>
            <a:endParaRPr sz="900">
              <a:latin typeface="Carlito"/>
              <a:cs typeface="Carlito"/>
            </a:endParaRPr>
          </a:p>
        </p:txBody>
      </p:sp>
      <p:sp>
        <p:nvSpPr>
          <p:cNvPr id="377" name="object 377"/>
          <p:cNvSpPr/>
          <p:nvPr/>
        </p:nvSpPr>
        <p:spPr>
          <a:xfrm>
            <a:off x="6763384" y="4279265"/>
            <a:ext cx="119380" cy="7620"/>
          </a:xfrm>
          <a:custGeom>
            <a:avLst/>
            <a:gdLst/>
            <a:ahLst/>
            <a:cxnLst/>
            <a:rect l="l" t="t" r="r" b="b"/>
            <a:pathLst>
              <a:path w="119379" h="7620">
                <a:moveTo>
                  <a:pt x="118872" y="0"/>
                </a:moveTo>
                <a:lnTo>
                  <a:pt x="0" y="0"/>
                </a:lnTo>
                <a:lnTo>
                  <a:pt x="0" y="7620"/>
                </a:lnTo>
                <a:lnTo>
                  <a:pt x="118872" y="7620"/>
                </a:lnTo>
                <a:lnTo>
                  <a:pt x="118872" y="0"/>
                </a:lnTo>
                <a:close/>
              </a:path>
            </a:pathLst>
          </a:custGeom>
          <a:solidFill>
            <a:srgbClr val="0462C1"/>
          </a:solidFill>
        </p:spPr>
        <p:txBody>
          <a:bodyPr wrap="square" lIns="0" tIns="0" rIns="0" bIns="0" rtlCol="0"/>
          <a:lstStyle/>
          <a:p>
            <a:endParaRPr/>
          </a:p>
        </p:txBody>
      </p:sp>
      <p:sp>
        <p:nvSpPr>
          <p:cNvPr id="378" name="object 378"/>
          <p:cNvSpPr txBox="1"/>
          <p:nvPr/>
        </p:nvSpPr>
        <p:spPr>
          <a:xfrm>
            <a:off x="4098035" y="4276852"/>
            <a:ext cx="2823210" cy="162560"/>
          </a:xfrm>
          <a:prstGeom prst="rect">
            <a:avLst/>
          </a:prstGeom>
        </p:spPr>
        <p:txBody>
          <a:bodyPr vert="horz" wrap="square" lIns="0" tIns="12700" rIns="0" bIns="0" rtlCol="0">
            <a:spAutoFit/>
          </a:bodyPr>
          <a:lstStyle/>
          <a:p>
            <a:pPr marL="12700">
              <a:lnSpc>
                <a:spcPct val="100000"/>
              </a:lnSpc>
              <a:spcBef>
                <a:spcPts val="100"/>
              </a:spcBef>
              <a:tabLst>
                <a:tab pos="391160" algn="l"/>
                <a:tab pos="770255" algn="l"/>
                <a:tab pos="1149350" algn="l"/>
                <a:tab pos="1528445" algn="l"/>
                <a:tab pos="1907539" algn="l"/>
                <a:tab pos="2286635" algn="l"/>
                <a:tab pos="2665095" algn="l"/>
              </a:tabLst>
            </a:pPr>
            <a:r>
              <a:rPr sz="900" dirty="0">
                <a:latin typeface="Carlito"/>
                <a:cs typeface="Carlito"/>
              </a:rPr>
              <a:t>2.20	2.28	2.54	2.00	1.62	1.87	2.02	2.0</a:t>
            </a:r>
            <a:endParaRPr sz="900">
              <a:latin typeface="Carlito"/>
              <a:cs typeface="Carlito"/>
            </a:endParaRPr>
          </a:p>
        </p:txBody>
      </p:sp>
      <p:sp>
        <p:nvSpPr>
          <p:cNvPr id="379" name="object 379"/>
          <p:cNvSpPr txBox="1"/>
          <p:nvPr/>
        </p:nvSpPr>
        <p:spPr>
          <a:xfrm>
            <a:off x="7130033" y="4139692"/>
            <a:ext cx="1301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01"/>
              </a:rPr>
              <a:t>At</a:t>
            </a:r>
            <a:endParaRPr sz="900">
              <a:latin typeface="Carlito"/>
              <a:cs typeface="Carlito"/>
            </a:endParaRPr>
          </a:p>
        </p:txBody>
      </p:sp>
      <p:sp>
        <p:nvSpPr>
          <p:cNvPr id="380" name="object 380"/>
          <p:cNvSpPr/>
          <p:nvPr/>
        </p:nvSpPr>
        <p:spPr>
          <a:xfrm>
            <a:off x="7142353" y="4279265"/>
            <a:ext cx="104775" cy="7620"/>
          </a:xfrm>
          <a:custGeom>
            <a:avLst/>
            <a:gdLst/>
            <a:ahLst/>
            <a:cxnLst/>
            <a:rect l="l" t="t" r="r" b="b"/>
            <a:pathLst>
              <a:path w="104775" h="7620">
                <a:moveTo>
                  <a:pt x="104394" y="0"/>
                </a:moveTo>
                <a:lnTo>
                  <a:pt x="0" y="0"/>
                </a:lnTo>
                <a:lnTo>
                  <a:pt x="0" y="7620"/>
                </a:lnTo>
                <a:lnTo>
                  <a:pt x="104394" y="7620"/>
                </a:lnTo>
                <a:lnTo>
                  <a:pt x="104394" y="0"/>
                </a:lnTo>
                <a:close/>
              </a:path>
            </a:pathLst>
          </a:custGeom>
          <a:solidFill>
            <a:srgbClr val="0462C1"/>
          </a:solidFill>
        </p:spPr>
        <p:txBody>
          <a:bodyPr wrap="square" lIns="0" tIns="0" rIns="0" bIns="0" rtlCol="0"/>
          <a:lstStyle/>
          <a:p>
            <a:endParaRPr/>
          </a:p>
        </p:txBody>
      </p:sp>
      <p:sp>
        <p:nvSpPr>
          <p:cNvPr id="381" name="object 381"/>
          <p:cNvSpPr txBox="1"/>
          <p:nvPr/>
        </p:nvSpPr>
        <p:spPr>
          <a:xfrm>
            <a:off x="7130033" y="4276852"/>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2.2</a:t>
            </a:r>
            <a:endParaRPr sz="900">
              <a:latin typeface="Carlito"/>
              <a:cs typeface="Carlito"/>
            </a:endParaRPr>
          </a:p>
        </p:txBody>
      </p:sp>
      <p:sp>
        <p:nvSpPr>
          <p:cNvPr id="382" name="object 382"/>
          <p:cNvSpPr txBox="1"/>
          <p:nvPr/>
        </p:nvSpPr>
        <p:spPr>
          <a:xfrm>
            <a:off x="7509256" y="4139692"/>
            <a:ext cx="14732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02"/>
              </a:rPr>
              <a:t>Rn</a:t>
            </a:r>
            <a:endParaRPr sz="900">
              <a:latin typeface="Carlito"/>
              <a:cs typeface="Carlito"/>
            </a:endParaRPr>
          </a:p>
        </p:txBody>
      </p:sp>
      <p:sp>
        <p:nvSpPr>
          <p:cNvPr id="383" name="object 383"/>
          <p:cNvSpPr/>
          <p:nvPr/>
        </p:nvSpPr>
        <p:spPr>
          <a:xfrm>
            <a:off x="7521320" y="4279265"/>
            <a:ext cx="121920" cy="7620"/>
          </a:xfrm>
          <a:custGeom>
            <a:avLst/>
            <a:gdLst/>
            <a:ahLst/>
            <a:cxnLst/>
            <a:rect l="l" t="t" r="r" b="b"/>
            <a:pathLst>
              <a:path w="121920" h="7620">
                <a:moveTo>
                  <a:pt x="121920" y="0"/>
                </a:moveTo>
                <a:lnTo>
                  <a:pt x="0" y="0"/>
                </a:lnTo>
                <a:lnTo>
                  <a:pt x="0" y="7620"/>
                </a:lnTo>
                <a:lnTo>
                  <a:pt x="121920" y="7620"/>
                </a:lnTo>
                <a:lnTo>
                  <a:pt x="121920" y="0"/>
                </a:lnTo>
                <a:close/>
              </a:path>
            </a:pathLst>
          </a:custGeom>
          <a:solidFill>
            <a:srgbClr val="0462C1"/>
          </a:solidFill>
        </p:spPr>
        <p:txBody>
          <a:bodyPr wrap="square" lIns="0" tIns="0" rIns="0" bIns="0" rtlCol="0"/>
          <a:lstStyle/>
          <a:p>
            <a:endParaRPr/>
          </a:p>
        </p:txBody>
      </p:sp>
      <p:sp>
        <p:nvSpPr>
          <p:cNvPr id="384" name="object 384"/>
          <p:cNvSpPr txBox="1"/>
          <p:nvPr/>
        </p:nvSpPr>
        <p:spPr>
          <a:xfrm>
            <a:off x="7509256" y="4276852"/>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2.2</a:t>
            </a:r>
            <a:endParaRPr sz="900">
              <a:latin typeface="Carlito"/>
              <a:cs typeface="Carlito"/>
            </a:endParaRPr>
          </a:p>
        </p:txBody>
      </p:sp>
      <p:sp>
        <p:nvSpPr>
          <p:cNvPr id="385" name="object 385"/>
          <p:cNvSpPr txBox="1"/>
          <p:nvPr/>
        </p:nvSpPr>
        <p:spPr>
          <a:xfrm>
            <a:off x="686816" y="4517135"/>
            <a:ext cx="838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03"/>
              </a:rPr>
              <a:t>7</a:t>
            </a:r>
            <a:endParaRPr sz="900">
              <a:latin typeface="Carlito"/>
              <a:cs typeface="Carlito"/>
            </a:endParaRPr>
          </a:p>
        </p:txBody>
      </p:sp>
      <p:sp>
        <p:nvSpPr>
          <p:cNvPr id="386" name="object 386"/>
          <p:cNvSpPr/>
          <p:nvPr/>
        </p:nvSpPr>
        <p:spPr>
          <a:xfrm>
            <a:off x="699452" y="4656582"/>
            <a:ext cx="58419" cy="7620"/>
          </a:xfrm>
          <a:custGeom>
            <a:avLst/>
            <a:gdLst/>
            <a:ahLst/>
            <a:cxnLst/>
            <a:rect l="l" t="t" r="r" b="b"/>
            <a:pathLst>
              <a:path w="58420" h="7620">
                <a:moveTo>
                  <a:pt x="57912" y="0"/>
                </a:moveTo>
                <a:lnTo>
                  <a:pt x="0" y="0"/>
                </a:lnTo>
                <a:lnTo>
                  <a:pt x="0" y="7619"/>
                </a:lnTo>
                <a:lnTo>
                  <a:pt x="57912" y="7619"/>
                </a:lnTo>
                <a:lnTo>
                  <a:pt x="57912" y="0"/>
                </a:lnTo>
                <a:close/>
              </a:path>
            </a:pathLst>
          </a:custGeom>
          <a:solidFill>
            <a:srgbClr val="0462C1"/>
          </a:solidFill>
        </p:spPr>
        <p:txBody>
          <a:bodyPr wrap="square" lIns="0" tIns="0" rIns="0" bIns="0" rtlCol="0"/>
          <a:lstStyle/>
          <a:p>
            <a:endParaRPr/>
          </a:p>
        </p:txBody>
      </p:sp>
      <p:sp>
        <p:nvSpPr>
          <p:cNvPr id="387" name="object 387"/>
          <p:cNvSpPr txBox="1"/>
          <p:nvPr/>
        </p:nvSpPr>
        <p:spPr>
          <a:xfrm>
            <a:off x="1065783" y="4448555"/>
            <a:ext cx="11811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04"/>
              </a:rPr>
              <a:t>Fr</a:t>
            </a:r>
            <a:endParaRPr sz="900">
              <a:latin typeface="Carlito"/>
              <a:cs typeface="Carlito"/>
            </a:endParaRPr>
          </a:p>
        </p:txBody>
      </p:sp>
      <p:sp>
        <p:nvSpPr>
          <p:cNvPr id="388" name="object 388"/>
          <p:cNvSpPr/>
          <p:nvPr/>
        </p:nvSpPr>
        <p:spPr>
          <a:xfrm>
            <a:off x="1078445" y="4588002"/>
            <a:ext cx="92710" cy="7620"/>
          </a:xfrm>
          <a:custGeom>
            <a:avLst/>
            <a:gdLst/>
            <a:ahLst/>
            <a:cxnLst/>
            <a:rect l="l" t="t" r="r" b="b"/>
            <a:pathLst>
              <a:path w="92709" h="7620">
                <a:moveTo>
                  <a:pt x="92202" y="0"/>
                </a:moveTo>
                <a:lnTo>
                  <a:pt x="0" y="0"/>
                </a:lnTo>
                <a:lnTo>
                  <a:pt x="0" y="7619"/>
                </a:lnTo>
                <a:lnTo>
                  <a:pt x="92202" y="7619"/>
                </a:lnTo>
                <a:lnTo>
                  <a:pt x="92202" y="0"/>
                </a:lnTo>
                <a:close/>
              </a:path>
            </a:pathLst>
          </a:custGeom>
          <a:solidFill>
            <a:srgbClr val="0462C1"/>
          </a:solidFill>
        </p:spPr>
        <p:txBody>
          <a:bodyPr wrap="square" lIns="0" tIns="0" rIns="0" bIns="0" rtlCol="0"/>
          <a:lstStyle/>
          <a:p>
            <a:endParaRPr/>
          </a:p>
        </p:txBody>
      </p:sp>
      <p:sp>
        <p:nvSpPr>
          <p:cNvPr id="389" name="object 389"/>
          <p:cNvSpPr txBox="1"/>
          <p:nvPr/>
        </p:nvSpPr>
        <p:spPr>
          <a:xfrm>
            <a:off x="1065783" y="4585716"/>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0.7</a:t>
            </a:r>
            <a:endParaRPr sz="900">
              <a:latin typeface="Carlito"/>
              <a:cs typeface="Carlito"/>
            </a:endParaRPr>
          </a:p>
        </p:txBody>
      </p:sp>
      <p:sp>
        <p:nvSpPr>
          <p:cNvPr id="390" name="object 390"/>
          <p:cNvSpPr txBox="1"/>
          <p:nvPr/>
        </p:nvSpPr>
        <p:spPr>
          <a:xfrm>
            <a:off x="1444752" y="4448555"/>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05"/>
              </a:rPr>
              <a:t>Ra</a:t>
            </a:r>
            <a:endParaRPr sz="900">
              <a:latin typeface="Carlito"/>
              <a:cs typeface="Carlito"/>
            </a:endParaRPr>
          </a:p>
        </p:txBody>
      </p:sp>
      <p:sp>
        <p:nvSpPr>
          <p:cNvPr id="391" name="object 391"/>
          <p:cNvSpPr/>
          <p:nvPr/>
        </p:nvSpPr>
        <p:spPr>
          <a:xfrm>
            <a:off x="1457452" y="4588002"/>
            <a:ext cx="116839" cy="7620"/>
          </a:xfrm>
          <a:custGeom>
            <a:avLst/>
            <a:gdLst/>
            <a:ahLst/>
            <a:cxnLst/>
            <a:rect l="l" t="t" r="r" b="b"/>
            <a:pathLst>
              <a:path w="116840" h="7620">
                <a:moveTo>
                  <a:pt x="116585" y="0"/>
                </a:moveTo>
                <a:lnTo>
                  <a:pt x="0" y="0"/>
                </a:lnTo>
                <a:lnTo>
                  <a:pt x="0" y="7620"/>
                </a:lnTo>
                <a:lnTo>
                  <a:pt x="116585" y="7620"/>
                </a:lnTo>
                <a:lnTo>
                  <a:pt x="116585" y="0"/>
                </a:lnTo>
                <a:close/>
              </a:path>
            </a:pathLst>
          </a:custGeom>
          <a:solidFill>
            <a:srgbClr val="0462C1"/>
          </a:solidFill>
        </p:spPr>
        <p:txBody>
          <a:bodyPr wrap="square" lIns="0" tIns="0" rIns="0" bIns="0" rtlCol="0"/>
          <a:lstStyle/>
          <a:p>
            <a:endParaRPr/>
          </a:p>
        </p:txBody>
      </p:sp>
      <p:sp>
        <p:nvSpPr>
          <p:cNvPr id="392" name="object 392"/>
          <p:cNvSpPr txBox="1"/>
          <p:nvPr/>
        </p:nvSpPr>
        <p:spPr>
          <a:xfrm>
            <a:off x="1444752" y="4585716"/>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0.9</a:t>
            </a:r>
            <a:endParaRPr sz="900">
              <a:latin typeface="Carlito"/>
              <a:cs typeface="Carlito"/>
            </a:endParaRPr>
          </a:p>
        </p:txBody>
      </p:sp>
      <p:sp>
        <p:nvSpPr>
          <p:cNvPr id="393" name="object 393"/>
          <p:cNvSpPr txBox="1"/>
          <p:nvPr/>
        </p:nvSpPr>
        <p:spPr>
          <a:xfrm>
            <a:off x="2202942" y="4448555"/>
            <a:ext cx="12192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06"/>
              </a:rPr>
              <a:t>Rf</a:t>
            </a:r>
            <a:endParaRPr sz="900">
              <a:latin typeface="Carlito"/>
              <a:cs typeface="Carlito"/>
            </a:endParaRPr>
          </a:p>
        </p:txBody>
      </p:sp>
      <p:sp>
        <p:nvSpPr>
          <p:cNvPr id="394" name="object 394"/>
          <p:cNvSpPr/>
          <p:nvPr/>
        </p:nvSpPr>
        <p:spPr>
          <a:xfrm>
            <a:off x="2215388" y="4588002"/>
            <a:ext cx="97155" cy="7620"/>
          </a:xfrm>
          <a:custGeom>
            <a:avLst/>
            <a:gdLst/>
            <a:ahLst/>
            <a:cxnLst/>
            <a:rect l="l" t="t" r="r" b="b"/>
            <a:pathLst>
              <a:path w="97155" h="7620">
                <a:moveTo>
                  <a:pt x="96774" y="0"/>
                </a:moveTo>
                <a:lnTo>
                  <a:pt x="0" y="0"/>
                </a:lnTo>
                <a:lnTo>
                  <a:pt x="0" y="7620"/>
                </a:lnTo>
                <a:lnTo>
                  <a:pt x="96774" y="7620"/>
                </a:lnTo>
                <a:lnTo>
                  <a:pt x="96774" y="0"/>
                </a:lnTo>
                <a:close/>
              </a:path>
            </a:pathLst>
          </a:custGeom>
          <a:solidFill>
            <a:srgbClr val="0462C1"/>
          </a:solidFill>
        </p:spPr>
        <p:txBody>
          <a:bodyPr wrap="square" lIns="0" tIns="0" rIns="0" bIns="0" rtlCol="0"/>
          <a:lstStyle/>
          <a:p>
            <a:endParaRPr/>
          </a:p>
        </p:txBody>
      </p:sp>
      <p:sp>
        <p:nvSpPr>
          <p:cNvPr id="395" name="object 395"/>
          <p:cNvSpPr txBox="1"/>
          <p:nvPr/>
        </p:nvSpPr>
        <p:spPr>
          <a:xfrm>
            <a:off x="2581910" y="4448555"/>
            <a:ext cx="15557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07"/>
              </a:rPr>
              <a:t>Db</a:t>
            </a:r>
            <a:endParaRPr sz="900">
              <a:latin typeface="Carlito"/>
              <a:cs typeface="Carlito"/>
            </a:endParaRPr>
          </a:p>
        </p:txBody>
      </p:sp>
      <p:sp>
        <p:nvSpPr>
          <p:cNvPr id="396" name="object 396"/>
          <p:cNvSpPr/>
          <p:nvPr/>
        </p:nvSpPr>
        <p:spPr>
          <a:xfrm>
            <a:off x="2594482" y="4588002"/>
            <a:ext cx="130810" cy="7620"/>
          </a:xfrm>
          <a:custGeom>
            <a:avLst/>
            <a:gdLst/>
            <a:ahLst/>
            <a:cxnLst/>
            <a:rect l="l" t="t" r="r" b="b"/>
            <a:pathLst>
              <a:path w="130810" h="7620">
                <a:moveTo>
                  <a:pt x="130302" y="0"/>
                </a:moveTo>
                <a:lnTo>
                  <a:pt x="0" y="0"/>
                </a:lnTo>
                <a:lnTo>
                  <a:pt x="0" y="7620"/>
                </a:lnTo>
                <a:lnTo>
                  <a:pt x="130302" y="7620"/>
                </a:lnTo>
                <a:lnTo>
                  <a:pt x="130302" y="0"/>
                </a:lnTo>
                <a:close/>
              </a:path>
            </a:pathLst>
          </a:custGeom>
          <a:solidFill>
            <a:srgbClr val="0462C1"/>
          </a:solidFill>
        </p:spPr>
        <p:txBody>
          <a:bodyPr wrap="square" lIns="0" tIns="0" rIns="0" bIns="0" rtlCol="0"/>
          <a:lstStyle/>
          <a:p>
            <a:endParaRPr/>
          </a:p>
        </p:txBody>
      </p:sp>
      <p:sp>
        <p:nvSpPr>
          <p:cNvPr id="397" name="object 397"/>
          <p:cNvSpPr txBox="1"/>
          <p:nvPr/>
        </p:nvSpPr>
        <p:spPr>
          <a:xfrm>
            <a:off x="2960877" y="4448555"/>
            <a:ext cx="13208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08"/>
              </a:rPr>
              <a:t>Sg</a:t>
            </a:r>
            <a:endParaRPr sz="900">
              <a:latin typeface="Carlito"/>
              <a:cs typeface="Carlito"/>
            </a:endParaRPr>
          </a:p>
        </p:txBody>
      </p:sp>
      <p:sp>
        <p:nvSpPr>
          <p:cNvPr id="398" name="object 398"/>
          <p:cNvSpPr/>
          <p:nvPr/>
        </p:nvSpPr>
        <p:spPr>
          <a:xfrm>
            <a:off x="2973451" y="4588002"/>
            <a:ext cx="106680" cy="7620"/>
          </a:xfrm>
          <a:custGeom>
            <a:avLst/>
            <a:gdLst/>
            <a:ahLst/>
            <a:cxnLst/>
            <a:rect l="l" t="t" r="r" b="b"/>
            <a:pathLst>
              <a:path w="106680" h="7620">
                <a:moveTo>
                  <a:pt x="106680" y="0"/>
                </a:moveTo>
                <a:lnTo>
                  <a:pt x="0" y="0"/>
                </a:lnTo>
                <a:lnTo>
                  <a:pt x="0" y="7620"/>
                </a:lnTo>
                <a:lnTo>
                  <a:pt x="106680" y="7620"/>
                </a:lnTo>
                <a:lnTo>
                  <a:pt x="106680" y="0"/>
                </a:lnTo>
                <a:close/>
              </a:path>
            </a:pathLst>
          </a:custGeom>
          <a:solidFill>
            <a:srgbClr val="0462C1"/>
          </a:solidFill>
        </p:spPr>
        <p:txBody>
          <a:bodyPr wrap="square" lIns="0" tIns="0" rIns="0" bIns="0" rtlCol="0"/>
          <a:lstStyle/>
          <a:p>
            <a:endParaRPr/>
          </a:p>
        </p:txBody>
      </p:sp>
      <p:sp>
        <p:nvSpPr>
          <p:cNvPr id="399" name="object 399"/>
          <p:cNvSpPr txBox="1"/>
          <p:nvPr/>
        </p:nvSpPr>
        <p:spPr>
          <a:xfrm>
            <a:off x="3339846" y="4448555"/>
            <a:ext cx="14859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09"/>
              </a:rPr>
              <a:t>Bh</a:t>
            </a:r>
            <a:endParaRPr sz="900">
              <a:latin typeface="Carlito"/>
              <a:cs typeface="Carlito"/>
            </a:endParaRPr>
          </a:p>
        </p:txBody>
      </p:sp>
      <p:sp>
        <p:nvSpPr>
          <p:cNvPr id="400" name="object 400"/>
          <p:cNvSpPr/>
          <p:nvPr/>
        </p:nvSpPr>
        <p:spPr>
          <a:xfrm>
            <a:off x="3352419" y="4588002"/>
            <a:ext cx="123189" cy="7620"/>
          </a:xfrm>
          <a:custGeom>
            <a:avLst/>
            <a:gdLst/>
            <a:ahLst/>
            <a:cxnLst/>
            <a:rect l="l" t="t" r="r" b="b"/>
            <a:pathLst>
              <a:path w="123189" h="7620">
                <a:moveTo>
                  <a:pt x="122681" y="0"/>
                </a:moveTo>
                <a:lnTo>
                  <a:pt x="0" y="0"/>
                </a:lnTo>
                <a:lnTo>
                  <a:pt x="0" y="7620"/>
                </a:lnTo>
                <a:lnTo>
                  <a:pt x="122681" y="7620"/>
                </a:lnTo>
                <a:lnTo>
                  <a:pt x="122681" y="0"/>
                </a:lnTo>
                <a:close/>
              </a:path>
            </a:pathLst>
          </a:custGeom>
          <a:solidFill>
            <a:srgbClr val="0462C1"/>
          </a:solidFill>
        </p:spPr>
        <p:txBody>
          <a:bodyPr wrap="square" lIns="0" tIns="0" rIns="0" bIns="0" rtlCol="0"/>
          <a:lstStyle/>
          <a:p>
            <a:endParaRPr/>
          </a:p>
        </p:txBody>
      </p:sp>
      <p:sp>
        <p:nvSpPr>
          <p:cNvPr id="401" name="object 401"/>
          <p:cNvSpPr txBox="1"/>
          <p:nvPr/>
        </p:nvSpPr>
        <p:spPr>
          <a:xfrm>
            <a:off x="3719067" y="4448555"/>
            <a:ext cx="14097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10"/>
              </a:rPr>
              <a:t>Hs</a:t>
            </a:r>
            <a:endParaRPr sz="900">
              <a:latin typeface="Carlito"/>
              <a:cs typeface="Carlito"/>
            </a:endParaRPr>
          </a:p>
        </p:txBody>
      </p:sp>
      <p:sp>
        <p:nvSpPr>
          <p:cNvPr id="402" name="object 402"/>
          <p:cNvSpPr/>
          <p:nvPr/>
        </p:nvSpPr>
        <p:spPr>
          <a:xfrm>
            <a:off x="3731386" y="4588002"/>
            <a:ext cx="116205" cy="7620"/>
          </a:xfrm>
          <a:custGeom>
            <a:avLst/>
            <a:gdLst/>
            <a:ahLst/>
            <a:cxnLst/>
            <a:rect l="l" t="t" r="r" b="b"/>
            <a:pathLst>
              <a:path w="116204" h="7620">
                <a:moveTo>
                  <a:pt x="115824" y="0"/>
                </a:moveTo>
                <a:lnTo>
                  <a:pt x="0" y="0"/>
                </a:lnTo>
                <a:lnTo>
                  <a:pt x="0" y="7620"/>
                </a:lnTo>
                <a:lnTo>
                  <a:pt x="115824" y="7620"/>
                </a:lnTo>
                <a:lnTo>
                  <a:pt x="115824" y="0"/>
                </a:lnTo>
                <a:close/>
              </a:path>
            </a:pathLst>
          </a:custGeom>
          <a:solidFill>
            <a:srgbClr val="0462C1"/>
          </a:solidFill>
        </p:spPr>
        <p:txBody>
          <a:bodyPr wrap="square" lIns="0" tIns="0" rIns="0" bIns="0" rtlCol="0"/>
          <a:lstStyle/>
          <a:p>
            <a:endParaRPr/>
          </a:p>
        </p:txBody>
      </p:sp>
      <p:sp>
        <p:nvSpPr>
          <p:cNvPr id="403" name="object 403"/>
          <p:cNvSpPr txBox="1"/>
          <p:nvPr/>
        </p:nvSpPr>
        <p:spPr>
          <a:xfrm>
            <a:off x="4098035" y="4448555"/>
            <a:ext cx="16129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11"/>
              </a:rPr>
              <a:t>Mt</a:t>
            </a:r>
            <a:endParaRPr sz="900">
              <a:latin typeface="Carlito"/>
              <a:cs typeface="Carlito"/>
            </a:endParaRPr>
          </a:p>
        </p:txBody>
      </p:sp>
      <p:sp>
        <p:nvSpPr>
          <p:cNvPr id="404" name="object 404"/>
          <p:cNvSpPr/>
          <p:nvPr/>
        </p:nvSpPr>
        <p:spPr>
          <a:xfrm>
            <a:off x="4110354" y="4588002"/>
            <a:ext cx="135890" cy="7620"/>
          </a:xfrm>
          <a:custGeom>
            <a:avLst/>
            <a:gdLst/>
            <a:ahLst/>
            <a:cxnLst/>
            <a:rect l="l" t="t" r="r" b="b"/>
            <a:pathLst>
              <a:path w="135889" h="7620">
                <a:moveTo>
                  <a:pt x="135636" y="0"/>
                </a:moveTo>
                <a:lnTo>
                  <a:pt x="0" y="0"/>
                </a:lnTo>
                <a:lnTo>
                  <a:pt x="0" y="7620"/>
                </a:lnTo>
                <a:lnTo>
                  <a:pt x="135636" y="7620"/>
                </a:lnTo>
                <a:lnTo>
                  <a:pt x="135636" y="0"/>
                </a:lnTo>
                <a:close/>
              </a:path>
            </a:pathLst>
          </a:custGeom>
          <a:solidFill>
            <a:srgbClr val="0462C1"/>
          </a:solidFill>
        </p:spPr>
        <p:txBody>
          <a:bodyPr wrap="square" lIns="0" tIns="0" rIns="0" bIns="0" rtlCol="0"/>
          <a:lstStyle/>
          <a:p>
            <a:endParaRPr/>
          </a:p>
        </p:txBody>
      </p:sp>
      <p:sp>
        <p:nvSpPr>
          <p:cNvPr id="405" name="object 405"/>
          <p:cNvSpPr txBox="1"/>
          <p:nvPr/>
        </p:nvSpPr>
        <p:spPr>
          <a:xfrm>
            <a:off x="4477003" y="4448555"/>
            <a:ext cx="14033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12"/>
              </a:rPr>
              <a:t>Ds</a:t>
            </a:r>
            <a:endParaRPr sz="900">
              <a:latin typeface="Carlito"/>
              <a:cs typeface="Carlito"/>
            </a:endParaRPr>
          </a:p>
        </p:txBody>
      </p:sp>
      <p:sp>
        <p:nvSpPr>
          <p:cNvPr id="406" name="object 406"/>
          <p:cNvSpPr/>
          <p:nvPr/>
        </p:nvSpPr>
        <p:spPr>
          <a:xfrm>
            <a:off x="4489450" y="4588002"/>
            <a:ext cx="115570" cy="7620"/>
          </a:xfrm>
          <a:custGeom>
            <a:avLst/>
            <a:gdLst/>
            <a:ahLst/>
            <a:cxnLst/>
            <a:rect l="l" t="t" r="r" b="b"/>
            <a:pathLst>
              <a:path w="115570" h="7620">
                <a:moveTo>
                  <a:pt x="115062" y="0"/>
                </a:moveTo>
                <a:lnTo>
                  <a:pt x="0" y="0"/>
                </a:lnTo>
                <a:lnTo>
                  <a:pt x="0" y="7620"/>
                </a:lnTo>
                <a:lnTo>
                  <a:pt x="115062" y="7620"/>
                </a:lnTo>
                <a:lnTo>
                  <a:pt x="115062" y="0"/>
                </a:lnTo>
                <a:close/>
              </a:path>
            </a:pathLst>
          </a:custGeom>
          <a:solidFill>
            <a:srgbClr val="0462C1"/>
          </a:solidFill>
        </p:spPr>
        <p:txBody>
          <a:bodyPr wrap="square" lIns="0" tIns="0" rIns="0" bIns="0" rtlCol="0"/>
          <a:lstStyle/>
          <a:p>
            <a:endParaRPr/>
          </a:p>
        </p:txBody>
      </p:sp>
      <p:sp>
        <p:nvSpPr>
          <p:cNvPr id="407" name="object 407"/>
          <p:cNvSpPr txBox="1"/>
          <p:nvPr/>
        </p:nvSpPr>
        <p:spPr>
          <a:xfrm>
            <a:off x="4855971" y="4448555"/>
            <a:ext cx="14097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13"/>
              </a:rPr>
              <a:t>Rg</a:t>
            </a:r>
            <a:endParaRPr sz="900">
              <a:latin typeface="Carlito"/>
              <a:cs typeface="Carlito"/>
            </a:endParaRPr>
          </a:p>
        </p:txBody>
      </p:sp>
      <p:sp>
        <p:nvSpPr>
          <p:cNvPr id="408" name="object 408"/>
          <p:cNvSpPr/>
          <p:nvPr/>
        </p:nvSpPr>
        <p:spPr>
          <a:xfrm>
            <a:off x="4868417" y="4588002"/>
            <a:ext cx="116205" cy="7620"/>
          </a:xfrm>
          <a:custGeom>
            <a:avLst/>
            <a:gdLst/>
            <a:ahLst/>
            <a:cxnLst/>
            <a:rect l="l" t="t" r="r" b="b"/>
            <a:pathLst>
              <a:path w="116204" h="7620">
                <a:moveTo>
                  <a:pt x="115824" y="0"/>
                </a:moveTo>
                <a:lnTo>
                  <a:pt x="0" y="0"/>
                </a:lnTo>
                <a:lnTo>
                  <a:pt x="0" y="7620"/>
                </a:lnTo>
                <a:lnTo>
                  <a:pt x="115824" y="7620"/>
                </a:lnTo>
                <a:lnTo>
                  <a:pt x="115824" y="0"/>
                </a:lnTo>
                <a:close/>
              </a:path>
            </a:pathLst>
          </a:custGeom>
          <a:solidFill>
            <a:srgbClr val="0462C1"/>
          </a:solidFill>
        </p:spPr>
        <p:txBody>
          <a:bodyPr wrap="square" lIns="0" tIns="0" rIns="0" bIns="0" rtlCol="0"/>
          <a:lstStyle/>
          <a:p>
            <a:endParaRPr/>
          </a:p>
        </p:txBody>
      </p:sp>
      <p:sp>
        <p:nvSpPr>
          <p:cNvPr id="409" name="object 409"/>
          <p:cNvSpPr txBox="1"/>
          <p:nvPr/>
        </p:nvSpPr>
        <p:spPr>
          <a:xfrm>
            <a:off x="5234940" y="4448555"/>
            <a:ext cx="14668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14"/>
              </a:rPr>
              <a:t>Cn</a:t>
            </a:r>
            <a:endParaRPr sz="900">
              <a:latin typeface="Carlito"/>
              <a:cs typeface="Carlito"/>
            </a:endParaRPr>
          </a:p>
        </p:txBody>
      </p:sp>
      <p:sp>
        <p:nvSpPr>
          <p:cNvPr id="410" name="object 410"/>
          <p:cNvSpPr/>
          <p:nvPr/>
        </p:nvSpPr>
        <p:spPr>
          <a:xfrm>
            <a:off x="5247385" y="4588002"/>
            <a:ext cx="121285" cy="7620"/>
          </a:xfrm>
          <a:custGeom>
            <a:avLst/>
            <a:gdLst/>
            <a:ahLst/>
            <a:cxnLst/>
            <a:rect l="l" t="t" r="r" b="b"/>
            <a:pathLst>
              <a:path w="121285" h="7620">
                <a:moveTo>
                  <a:pt x="121158" y="0"/>
                </a:moveTo>
                <a:lnTo>
                  <a:pt x="0" y="0"/>
                </a:lnTo>
                <a:lnTo>
                  <a:pt x="0" y="7620"/>
                </a:lnTo>
                <a:lnTo>
                  <a:pt x="121158" y="7620"/>
                </a:lnTo>
                <a:lnTo>
                  <a:pt x="121158" y="0"/>
                </a:lnTo>
                <a:close/>
              </a:path>
            </a:pathLst>
          </a:custGeom>
          <a:solidFill>
            <a:srgbClr val="0462C1"/>
          </a:solidFill>
        </p:spPr>
        <p:txBody>
          <a:bodyPr wrap="square" lIns="0" tIns="0" rIns="0" bIns="0" rtlCol="0"/>
          <a:lstStyle/>
          <a:p>
            <a:endParaRPr/>
          </a:p>
        </p:txBody>
      </p:sp>
      <p:sp>
        <p:nvSpPr>
          <p:cNvPr id="411" name="object 411"/>
          <p:cNvSpPr txBox="1"/>
          <p:nvPr/>
        </p:nvSpPr>
        <p:spPr>
          <a:xfrm>
            <a:off x="5614161" y="4448555"/>
            <a:ext cx="19748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15"/>
              </a:rPr>
              <a:t>Uut</a:t>
            </a:r>
            <a:endParaRPr sz="900">
              <a:latin typeface="Carlito"/>
              <a:cs typeface="Carlito"/>
            </a:endParaRPr>
          </a:p>
        </p:txBody>
      </p:sp>
      <p:sp>
        <p:nvSpPr>
          <p:cNvPr id="412" name="object 412"/>
          <p:cNvSpPr/>
          <p:nvPr/>
        </p:nvSpPr>
        <p:spPr>
          <a:xfrm>
            <a:off x="5626353" y="4588002"/>
            <a:ext cx="171450" cy="7620"/>
          </a:xfrm>
          <a:custGeom>
            <a:avLst/>
            <a:gdLst/>
            <a:ahLst/>
            <a:cxnLst/>
            <a:rect l="l" t="t" r="r" b="b"/>
            <a:pathLst>
              <a:path w="171450" h="7620">
                <a:moveTo>
                  <a:pt x="171450" y="0"/>
                </a:moveTo>
                <a:lnTo>
                  <a:pt x="0" y="0"/>
                </a:lnTo>
                <a:lnTo>
                  <a:pt x="0" y="7620"/>
                </a:lnTo>
                <a:lnTo>
                  <a:pt x="171450" y="7620"/>
                </a:lnTo>
                <a:lnTo>
                  <a:pt x="171450" y="0"/>
                </a:lnTo>
                <a:close/>
              </a:path>
            </a:pathLst>
          </a:custGeom>
          <a:solidFill>
            <a:srgbClr val="0462C1"/>
          </a:solidFill>
        </p:spPr>
        <p:txBody>
          <a:bodyPr wrap="square" lIns="0" tIns="0" rIns="0" bIns="0" rtlCol="0"/>
          <a:lstStyle/>
          <a:p>
            <a:endParaRPr/>
          </a:p>
        </p:txBody>
      </p:sp>
      <p:sp>
        <p:nvSpPr>
          <p:cNvPr id="413" name="object 413"/>
          <p:cNvSpPr txBox="1"/>
          <p:nvPr/>
        </p:nvSpPr>
        <p:spPr>
          <a:xfrm>
            <a:off x="5993129" y="4448555"/>
            <a:ext cx="10477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16"/>
              </a:rPr>
              <a:t>Fl</a:t>
            </a:r>
            <a:endParaRPr sz="900">
              <a:latin typeface="Carlito"/>
              <a:cs typeface="Carlito"/>
            </a:endParaRPr>
          </a:p>
        </p:txBody>
      </p:sp>
      <p:sp>
        <p:nvSpPr>
          <p:cNvPr id="414" name="object 414"/>
          <p:cNvSpPr/>
          <p:nvPr/>
        </p:nvSpPr>
        <p:spPr>
          <a:xfrm>
            <a:off x="6005322" y="4588001"/>
            <a:ext cx="572770" cy="7620"/>
          </a:xfrm>
          <a:custGeom>
            <a:avLst/>
            <a:gdLst/>
            <a:ahLst/>
            <a:cxnLst/>
            <a:rect l="l" t="t" r="r" b="b"/>
            <a:pathLst>
              <a:path w="572770" h="7620">
                <a:moveTo>
                  <a:pt x="78486" y="12"/>
                </a:moveTo>
                <a:lnTo>
                  <a:pt x="0" y="12"/>
                </a:lnTo>
                <a:lnTo>
                  <a:pt x="0" y="7620"/>
                </a:lnTo>
                <a:lnTo>
                  <a:pt x="78486" y="7620"/>
                </a:lnTo>
                <a:lnTo>
                  <a:pt x="78486" y="12"/>
                </a:lnTo>
                <a:close/>
              </a:path>
              <a:path w="572770" h="7620">
                <a:moveTo>
                  <a:pt x="572643" y="0"/>
                </a:moveTo>
                <a:lnTo>
                  <a:pt x="379095" y="0"/>
                </a:lnTo>
                <a:lnTo>
                  <a:pt x="379095" y="7620"/>
                </a:lnTo>
                <a:lnTo>
                  <a:pt x="572643" y="7620"/>
                </a:lnTo>
                <a:lnTo>
                  <a:pt x="572643" y="0"/>
                </a:lnTo>
                <a:close/>
              </a:path>
            </a:pathLst>
          </a:custGeom>
          <a:solidFill>
            <a:srgbClr val="0462C1"/>
          </a:solidFill>
        </p:spPr>
        <p:txBody>
          <a:bodyPr wrap="square" lIns="0" tIns="0" rIns="0" bIns="0" rtlCol="0"/>
          <a:lstStyle/>
          <a:p>
            <a:endParaRPr/>
          </a:p>
        </p:txBody>
      </p:sp>
      <p:sp>
        <p:nvSpPr>
          <p:cNvPr id="415" name="object 415"/>
          <p:cNvSpPr txBox="1"/>
          <p:nvPr/>
        </p:nvSpPr>
        <p:spPr>
          <a:xfrm>
            <a:off x="6372097" y="4448555"/>
            <a:ext cx="504190" cy="162560"/>
          </a:xfrm>
          <a:prstGeom prst="rect">
            <a:avLst/>
          </a:prstGeom>
        </p:spPr>
        <p:txBody>
          <a:bodyPr vert="horz" wrap="square" lIns="0" tIns="12700" rIns="0" bIns="0" rtlCol="0">
            <a:spAutoFit/>
          </a:bodyPr>
          <a:lstStyle/>
          <a:p>
            <a:pPr marL="12700">
              <a:lnSpc>
                <a:spcPct val="100000"/>
              </a:lnSpc>
              <a:spcBef>
                <a:spcPts val="100"/>
              </a:spcBef>
              <a:tabLst>
                <a:tab pos="391160" algn="l"/>
              </a:tabLst>
            </a:pPr>
            <a:r>
              <a:rPr sz="900" dirty="0">
                <a:solidFill>
                  <a:srgbClr val="0462C1"/>
                </a:solidFill>
                <a:latin typeface="Carlito"/>
                <a:cs typeface="Carlito"/>
                <a:hlinkClick r:id="rId117"/>
              </a:rPr>
              <a:t>Uup</a:t>
            </a:r>
            <a:r>
              <a:rPr sz="900" dirty="0">
                <a:solidFill>
                  <a:srgbClr val="0462C1"/>
                </a:solidFill>
                <a:latin typeface="Carlito"/>
                <a:cs typeface="Carlito"/>
              </a:rPr>
              <a:t>	</a:t>
            </a:r>
            <a:r>
              <a:rPr sz="900" spc="-5" dirty="0">
                <a:solidFill>
                  <a:srgbClr val="0462C1"/>
                </a:solidFill>
                <a:latin typeface="Carlito"/>
                <a:cs typeface="Carlito"/>
                <a:hlinkClick r:id="rId118"/>
              </a:rPr>
              <a:t>Lv</a:t>
            </a:r>
            <a:endParaRPr sz="900">
              <a:latin typeface="Carlito"/>
              <a:cs typeface="Carlito"/>
            </a:endParaRPr>
          </a:p>
        </p:txBody>
      </p:sp>
      <p:sp>
        <p:nvSpPr>
          <p:cNvPr id="416" name="object 416"/>
          <p:cNvSpPr/>
          <p:nvPr/>
        </p:nvSpPr>
        <p:spPr>
          <a:xfrm>
            <a:off x="6763385" y="4588001"/>
            <a:ext cx="557530" cy="7620"/>
          </a:xfrm>
          <a:custGeom>
            <a:avLst/>
            <a:gdLst/>
            <a:ahLst/>
            <a:cxnLst/>
            <a:rect l="l" t="t" r="r" b="b"/>
            <a:pathLst>
              <a:path w="557529" h="7620">
                <a:moveTo>
                  <a:pt x="99822" y="0"/>
                </a:moveTo>
                <a:lnTo>
                  <a:pt x="0" y="0"/>
                </a:lnTo>
                <a:lnTo>
                  <a:pt x="0" y="7620"/>
                </a:lnTo>
                <a:lnTo>
                  <a:pt x="99822" y="7620"/>
                </a:lnTo>
                <a:lnTo>
                  <a:pt x="99822" y="0"/>
                </a:lnTo>
                <a:close/>
              </a:path>
              <a:path w="557529" h="7620">
                <a:moveTo>
                  <a:pt x="557276" y="0"/>
                </a:moveTo>
                <a:lnTo>
                  <a:pt x="378968" y="0"/>
                </a:lnTo>
                <a:lnTo>
                  <a:pt x="378968" y="7620"/>
                </a:lnTo>
                <a:lnTo>
                  <a:pt x="557276" y="7620"/>
                </a:lnTo>
                <a:lnTo>
                  <a:pt x="557276" y="0"/>
                </a:lnTo>
                <a:close/>
              </a:path>
            </a:pathLst>
          </a:custGeom>
          <a:solidFill>
            <a:srgbClr val="0462C1"/>
          </a:solidFill>
        </p:spPr>
        <p:txBody>
          <a:bodyPr wrap="square" lIns="0" tIns="0" rIns="0" bIns="0" rtlCol="0"/>
          <a:lstStyle/>
          <a:p>
            <a:endParaRPr/>
          </a:p>
        </p:txBody>
      </p:sp>
      <p:sp>
        <p:nvSpPr>
          <p:cNvPr id="417" name="object 417"/>
          <p:cNvSpPr txBox="1"/>
          <p:nvPr/>
        </p:nvSpPr>
        <p:spPr>
          <a:xfrm>
            <a:off x="7130033" y="4448555"/>
            <a:ext cx="598805" cy="162560"/>
          </a:xfrm>
          <a:prstGeom prst="rect">
            <a:avLst/>
          </a:prstGeom>
        </p:spPr>
        <p:txBody>
          <a:bodyPr vert="horz" wrap="square" lIns="0" tIns="12700" rIns="0" bIns="0" rtlCol="0">
            <a:spAutoFit/>
          </a:bodyPr>
          <a:lstStyle/>
          <a:p>
            <a:pPr marL="12700">
              <a:lnSpc>
                <a:spcPct val="100000"/>
              </a:lnSpc>
              <a:spcBef>
                <a:spcPts val="100"/>
              </a:spcBef>
              <a:tabLst>
                <a:tab pos="391795" algn="l"/>
              </a:tabLst>
            </a:pPr>
            <a:r>
              <a:rPr sz="900" dirty="0">
                <a:solidFill>
                  <a:srgbClr val="0462C1"/>
                </a:solidFill>
                <a:latin typeface="Carlito"/>
                <a:cs typeface="Carlito"/>
                <a:hlinkClick r:id="rId119"/>
              </a:rPr>
              <a:t>Uus</a:t>
            </a:r>
            <a:r>
              <a:rPr sz="900" dirty="0">
                <a:solidFill>
                  <a:srgbClr val="0462C1"/>
                </a:solidFill>
                <a:latin typeface="Carlito"/>
                <a:cs typeface="Carlito"/>
              </a:rPr>
              <a:t>	</a:t>
            </a:r>
            <a:r>
              <a:rPr sz="900" dirty="0">
                <a:solidFill>
                  <a:srgbClr val="0462C1"/>
                </a:solidFill>
                <a:latin typeface="Carlito"/>
                <a:cs typeface="Carlito"/>
                <a:hlinkClick r:id="rId120"/>
              </a:rPr>
              <a:t>Uuo</a:t>
            </a:r>
            <a:endParaRPr sz="900">
              <a:latin typeface="Carlito"/>
              <a:cs typeface="Carlito"/>
            </a:endParaRPr>
          </a:p>
        </p:txBody>
      </p:sp>
      <p:sp>
        <p:nvSpPr>
          <p:cNvPr id="418" name="object 418"/>
          <p:cNvSpPr/>
          <p:nvPr/>
        </p:nvSpPr>
        <p:spPr>
          <a:xfrm>
            <a:off x="7521320" y="4588002"/>
            <a:ext cx="193675" cy="7620"/>
          </a:xfrm>
          <a:custGeom>
            <a:avLst/>
            <a:gdLst/>
            <a:ahLst/>
            <a:cxnLst/>
            <a:rect l="l" t="t" r="r" b="b"/>
            <a:pathLst>
              <a:path w="193675" h="7620">
                <a:moveTo>
                  <a:pt x="193548" y="0"/>
                </a:moveTo>
                <a:lnTo>
                  <a:pt x="0" y="0"/>
                </a:lnTo>
                <a:lnTo>
                  <a:pt x="0" y="7620"/>
                </a:lnTo>
                <a:lnTo>
                  <a:pt x="193548" y="7620"/>
                </a:lnTo>
                <a:lnTo>
                  <a:pt x="193548" y="0"/>
                </a:lnTo>
                <a:close/>
              </a:path>
            </a:pathLst>
          </a:custGeom>
          <a:solidFill>
            <a:srgbClr val="0462C1"/>
          </a:solidFill>
        </p:spPr>
        <p:txBody>
          <a:bodyPr wrap="square" lIns="0" tIns="0" rIns="0" bIns="0" rtlCol="0"/>
          <a:lstStyle/>
          <a:p>
            <a:endParaRPr/>
          </a:p>
        </p:txBody>
      </p:sp>
      <p:sp>
        <p:nvSpPr>
          <p:cNvPr id="419" name="object 419"/>
          <p:cNvSpPr txBox="1"/>
          <p:nvPr/>
        </p:nvSpPr>
        <p:spPr>
          <a:xfrm>
            <a:off x="1823973" y="5066029"/>
            <a:ext cx="12827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21"/>
              </a:rPr>
              <a:t>La</a:t>
            </a:r>
            <a:endParaRPr sz="900">
              <a:latin typeface="Carlito"/>
              <a:cs typeface="Carlito"/>
            </a:endParaRPr>
          </a:p>
        </p:txBody>
      </p:sp>
      <p:sp>
        <p:nvSpPr>
          <p:cNvPr id="420" name="object 420"/>
          <p:cNvSpPr/>
          <p:nvPr/>
        </p:nvSpPr>
        <p:spPr>
          <a:xfrm>
            <a:off x="1836420" y="5205603"/>
            <a:ext cx="102870" cy="7620"/>
          </a:xfrm>
          <a:custGeom>
            <a:avLst/>
            <a:gdLst/>
            <a:ahLst/>
            <a:cxnLst/>
            <a:rect l="l" t="t" r="r" b="b"/>
            <a:pathLst>
              <a:path w="102869" h="7620">
                <a:moveTo>
                  <a:pt x="102869" y="0"/>
                </a:moveTo>
                <a:lnTo>
                  <a:pt x="0" y="0"/>
                </a:lnTo>
                <a:lnTo>
                  <a:pt x="0" y="7620"/>
                </a:lnTo>
                <a:lnTo>
                  <a:pt x="102869" y="7620"/>
                </a:lnTo>
                <a:lnTo>
                  <a:pt x="102869" y="0"/>
                </a:lnTo>
                <a:close/>
              </a:path>
            </a:pathLst>
          </a:custGeom>
          <a:solidFill>
            <a:srgbClr val="0462C1"/>
          </a:solidFill>
        </p:spPr>
        <p:txBody>
          <a:bodyPr wrap="square" lIns="0" tIns="0" rIns="0" bIns="0" rtlCol="0"/>
          <a:lstStyle/>
          <a:p>
            <a:endParaRPr/>
          </a:p>
        </p:txBody>
      </p:sp>
      <p:sp>
        <p:nvSpPr>
          <p:cNvPr id="421" name="object 421"/>
          <p:cNvSpPr txBox="1"/>
          <p:nvPr/>
        </p:nvSpPr>
        <p:spPr>
          <a:xfrm>
            <a:off x="1823973" y="5203190"/>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1.1</a:t>
            </a:r>
            <a:endParaRPr sz="900">
              <a:latin typeface="Carlito"/>
              <a:cs typeface="Carlito"/>
            </a:endParaRPr>
          </a:p>
        </p:txBody>
      </p:sp>
      <p:sp>
        <p:nvSpPr>
          <p:cNvPr id="422" name="object 422"/>
          <p:cNvSpPr txBox="1"/>
          <p:nvPr/>
        </p:nvSpPr>
        <p:spPr>
          <a:xfrm>
            <a:off x="2202942" y="5066029"/>
            <a:ext cx="14351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22"/>
              </a:rPr>
              <a:t>Ce</a:t>
            </a:r>
            <a:endParaRPr sz="900">
              <a:latin typeface="Carlito"/>
              <a:cs typeface="Carlito"/>
            </a:endParaRPr>
          </a:p>
        </p:txBody>
      </p:sp>
      <p:sp>
        <p:nvSpPr>
          <p:cNvPr id="423" name="object 423"/>
          <p:cNvSpPr/>
          <p:nvPr/>
        </p:nvSpPr>
        <p:spPr>
          <a:xfrm>
            <a:off x="2215388" y="5205603"/>
            <a:ext cx="118110" cy="7620"/>
          </a:xfrm>
          <a:custGeom>
            <a:avLst/>
            <a:gdLst/>
            <a:ahLst/>
            <a:cxnLst/>
            <a:rect l="l" t="t" r="r" b="b"/>
            <a:pathLst>
              <a:path w="118110" h="7620">
                <a:moveTo>
                  <a:pt x="118110" y="0"/>
                </a:moveTo>
                <a:lnTo>
                  <a:pt x="0" y="0"/>
                </a:lnTo>
                <a:lnTo>
                  <a:pt x="0" y="7620"/>
                </a:lnTo>
                <a:lnTo>
                  <a:pt x="118110" y="7620"/>
                </a:lnTo>
                <a:lnTo>
                  <a:pt x="118110" y="0"/>
                </a:lnTo>
                <a:close/>
              </a:path>
            </a:pathLst>
          </a:custGeom>
          <a:solidFill>
            <a:srgbClr val="0462C1"/>
          </a:solidFill>
        </p:spPr>
        <p:txBody>
          <a:bodyPr wrap="square" lIns="0" tIns="0" rIns="0" bIns="0" rtlCol="0"/>
          <a:lstStyle/>
          <a:p>
            <a:endParaRPr/>
          </a:p>
        </p:txBody>
      </p:sp>
      <p:sp>
        <p:nvSpPr>
          <p:cNvPr id="424" name="object 424"/>
          <p:cNvSpPr txBox="1"/>
          <p:nvPr/>
        </p:nvSpPr>
        <p:spPr>
          <a:xfrm>
            <a:off x="2581910" y="5066029"/>
            <a:ext cx="12382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23"/>
              </a:rPr>
              <a:t>Pr</a:t>
            </a:r>
            <a:endParaRPr sz="900">
              <a:latin typeface="Carlito"/>
              <a:cs typeface="Carlito"/>
            </a:endParaRPr>
          </a:p>
        </p:txBody>
      </p:sp>
      <p:sp>
        <p:nvSpPr>
          <p:cNvPr id="425" name="object 425"/>
          <p:cNvSpPr/>
          <p:nvPr/>
        </p:nvSpPr>
        <p:spPr>
          <a:xfrm>
            <a:off x="2594482" y="5205603"/>
            <a:ext cx="98425" cy="7620"/>
          </a:xfrm>
          <a:custGeom>
            <a:avLst/>
            <a:gdLst/>
            <a:ahLst/>
            <a:cxnLst/>
            <a:rect l="l" t="t" r="r" b="b"/>
            <a:pathLst>
              <a:path w="98425" h="7620">
                <a:moveTo>
                  <a:pt x="98298" y="0"/>
                </a:moveTo>
                <a:lnTo>
                  <a:pt x="0" y="0"/>
                </a:lnTo>
                <a:lnTo>
                  <a:pt x="0" y="7620"/>
                </a:lnTo>
                <a:lnTo>
                  <a:pt x="98298" y="7620"/>
                </a:lnTo>
                <a:lnTo>
                  <a:pt x="98298" y="0"/>
                </a:lnTo>
                <a:close/>
              </a:path>
            </a:pathLst>
          </a:custGeom>
          <a:solidFill>
            <a:srgbClr val="0462C1"/>
          </a:solidFill>
        </p:spPr>
        <p:txBody>
          <a:bodyPr wrap="square" lIns="0" tIns="0" rIns="0" bIns="0" rtlCol="0"/>
          <a:lstStyle/>
          <a:p>
            <a:endParaRPr/>
          </a:p>
        </p:txBody>
      </p:sp>
      <p:sp>
        <p:nvSpPr>
          <p:cNvPr id="426" name="object 426"/>
          <p:cNvSpPr txBox="1"/>
          <p:nvPr/>
        </p:nvSpPr>
        <p:spPr>
          <a:xfrm>
            <a:off x="2960877" y="5066029"/>
            <a:ext cx="1600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24"/>
              </a:rPr>
              <a:t>Nd</a:t>
            </a:r>
            <a:endParaRPr sz="900">
              <a:latin typeface="Carlito"/>
              <a:cs typeface="Carlito"/>
            </a:endParaRPr>
          </a:p>
        </p:txBody>
      </p:sp>
      <p:sp>
        <p:nvSpPr>
          <p:cNvPr id="427" name="object 427"/>
          <p:cNvSpPr/>
          <p:nvPr/>
        </p:nvSpPr>
        <p:spPr>
          <a:xfrm>
            <a:off x="2973451" y="5205603"/>
            <a:ext cx="134620" cy="7620"/>
          </a:xfrm>
          <a:custGeom>
            <a:avLst/>
            <a:gdLst/>
            <a:ahLst/>
            <a:cxnLst/>
            <a:rect l="l" t="t" r="r" b="b"/>
            <a:pathLst>
              <a:path w="134619" h="7620">
                <a:moveTo>
                  <a:pt x="134112" y="0"/>
                </a:moveTo>
                <a:lnTo>
                  <a:pt x="0" y="0"/>
                </a:lnTo>
                <a:lnTo>
                  <a:pt x="0" y="7620"/>
                </a:lnTo>
                <a:lnTo>
                  <a:pt x="134112" y="7620"/>
                </a:lnTo>
                <a:lnTo>
                  <a:pt x="134112" y="0"/>
                </a:lnTo>
                <a:close/>
              </a:path>
            </a:pathLst>
          </a:custGeom>
          <a:solidFill>
            <a:srgbClr val="0462C1"/>
          </a:solidFill>
        </p:spPr>
        <p:txBody>
          <a:bodyPr wrap="square" lIns="0" tIns="0" rIns="0" bIns="0" rtlCol="0"/>
          <a:lstStyle/>
          <a:p>
            <a:endParaRPr/>
          </a:p>
        </p:txBody>
      </p:sp>
      <p:sp>
        <p:nvSpPr>
          <p:cNvPr id="428" name="object 428"/>
          <p:cNvSpPr txBox="1"/>
          <p:nvPr/>
        </p:nvSpPr>
        <p:spPr>
          <a:xfrm>
            <a:off x="3339846" y="5066029"/>
            <a:ext cx="17526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25"/>
              </a:rPr>
              <a:t>Pm</a:t>
            </a:r>
            <a:endParaRPr sz="900">
              <a:latin typeface="Carlito"/>
              <a:cs typeface="Carlito"/>
            </a:endParaRPr>
          </a:p>
        </p:txBody>
      </p:sp>
      <p:sp>
        <p:nvSpPr>
          <p:cNvPr id="429" name="object 429"/>
          <p:cNvSpPr/>
          <p:nvPr/>
        </p:nvSpPr>
        <p:spPr>
          <a:xfrm>
            <a:off x="3352419" y="5205603"/>
            <a:ext cx="150495" cy="7620"/>
          </a:xfrm>
          <a:custGeom>
            <a:avLst/>
            <a:gdLst/>
            <a:ahLst/>
            <a:cxnLst/>
            <a:rect l="l" t="t" r="r" b="b"/>
            <a:pathLst>
              <a:path w="150495" h="7620">
                <a:moveTo>
                  <a:pt x="150113" y="0"/>
                </a:moveTo>
                <a:lnTo>
                  <a:pt x="0" y="0"/>
                </a:lnTo>
                <a:lnTo>
                  <a:pt x="0" y="7620"/>
                </a:lnTo>
                <a:lnTo>
                  <a:pt x="150113" y="7620"/>
                </a:lnTo>
                <a:lnTo>
                  <a:pt x="150113" y="0"/>
                </a:lnTo>
                <a:close/>
              </a:path>
            </a:pathLst>
          </a:custGeom>
          <a:solidFill>
            <a:srgbClr val="0462C1"/>
          </a:solidFill>
        </p:spPr>
        <p:txBody>
          <a:bodyPr wrap="square" lIns="0" tIns="0" rIns="0" bIns="0" rtlCol="0"/>
          <a:lstStyle/>
          <a:p>
            <a:endParaRPr/>
          </a:p>
        </p:txBody>
      </p:sp>
      <p:sp>
        <p:nvSpPr>
          <p:cNvPr id="430" name="object 430"/>
          <p:cNvSpPr txBox="1"/>
          <p:nvPr/>
        </p:nvSpPr>
        <p:spPr>
          <a:xfrm>
            <a:off x="3719067" y="5066029"/>
            <a:ext cx="16954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26"/>
              </a:rPr>
              <a:t>Sm</a:t>
            </a:r>
            <a:endParaRPr sz="900">
              <a:latin typeface="Carlito"/>
              <a:cs typeface="Carlito"/>
            </a:endParaRPr>
          </a:p>
        </p:txBody>
      </p:sp>
      <p:sp>
        <p:nvSpPr>
          <p:cNvPr id="431" name="object 431"/>
          <p:cNvSpPr/>
          <p:nvPr/>
        </p:nvSpPr>
        <p:spPr>
          <a:xfrm>
            <a:off x="3731386" y="5205603"/>
            <a:ext cx="144145" cy="7620"/>
          </a:xfrm>
          <a:custGeom>
            <a:avLst/>
            <a:gdLst/>
            <a:ahLst/>
            <a:cxnLst/>
            <a:rect l="l" t="t" r="r" b="b"/>
            <a:pathLst>
              <a:path w="144145" h="7620">
                <a:moveTo>
                  <a:pt x="144017" y="0"/>
                </a:moveTo>
                <a:lnTo>
                  <a:pt x="0" y="0"/>
                </a:lnTo>
                <a:lnTo>
                  <a:pt x="0" y="7620"/>
                </a:lnTo>
                <a:lnTo>
                  <a:pt x="144017" y="7620"/>
                </a:lnTo>
                <a:lnTo>
                  <a:pt x="144017" y="0"/>
                </a:lnTo>
                <a:close/>
              </a:path>
            </a:pathLst>
          </a:custGeom>
          <a:solidFill>
            <a:srgbClr val="0462C1"/>
          </a:solidFill>
        </p:spPr>
        <p:txBody>
          <a:bodyPr wrap="square" lIns="0" tIns="0" rIns="0" bIns="0" rtlCol="0"/>
          <a:lstStyle/>
          <a:p>
            <a:endParaRPr/>
          </a:p>
        </p:txBody>
      </p:sp>
      <p:sp>
        <p:nvSpPr>
          <p:cNvPr id="432" name="object 432"/>
          <p:cNvSpPr txBox="1"/>
          <p:nvPr/>
        </p:nvSpPr>
        <p:spPr>
          <a:xfrm>
            <a:off x="4098035" y="5066029"/>
            <a:ext cx="14097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27"/>
              </a:rPr>
              <a:t>Eu</a:t>
            </a:r>
            <a:endParaRPr sz="900">
              <a:latin typeface="Carlito"/>
              <a:cs typeface="Carlito"/>
            </a:endParaRPr>
          </a:p>
        </p:txBody>
      </p:sp>
      <p:sp>
        <p:nvSpPr>
          <p:cNvPr id="433" name="object 433"/>
          <p:cNvSpPr/>
          <p:nvPr/>
        </p:nvSpPr>
        <p:spPr>
          <a:xfrm>
            <a:off x="4110354" y="5205603"/>
            <a:ext cx="116205" cy="7620"/>
          </a:xfrm>
          <a:custGeom>
            <a:avLst/>
            <a:gdLst/>
            <a:ahLst/>
            <a:cxnLst/>
            <a:rect l="l" t="t" r="r" b="b"/>
            <a:pathLst>
              <a:path w="116204" h="7620">
                <a:moveTo>
                  <a:pt x="115824" y="0"/>
                </a:moveTo>
                <a:lnTo>
                  <a:pt x="0" y="0"/>
                </a:lnTo>
                <a:lnTo>
                  <a:pt x="0" y="7620"/>
                </a:lnTo>
                <a:lnTo>
                  <a:pt x="115824" y="7620"/>
                </a:lnTo>
                <a:lnTo>
                  <a:pt x="115824" y="0"/>
                </a:lnTo>
                <a:close/>
              </a:path>
            </a:pathLst>
          </a:custGeom>
          <a:solidFill>
            <a:srgbClr val="0462C1"/>
          </a:solidFill>
        </p:spPr>
        <p:txBody>
          <a:bodyPr wrap="square" lIns="0" tIns="0" rIns="0" bIns="0" rtlCol="0"/>
          <a:lstStyle/>
          <a:p>
            <a:endParaRPr/>
          </a:p>
        </p:txBody>
      </p:sp>
      <p:sp>
        <p:nvSpPr>
          <p:cNvPr id="434" name="object 434"/>
          <p:cNvSpPr txBox="1"/>
          <p:nvPr/>
        </p:nvSpPr>
        <p:spPr>
          <a:xfrm>
            <a:off x="2202942" y="5203190"/>
            <a:ext cx="2065655" cy="162560"/>
          </a:xfrm>
          <a:prstGeom prst="rect">
            <a:avLst/>
          </a:prstGeom>
        </p:spPr>
        <p:txBody>
          <a:bodyPr vert="horz" wrap="square" lIns="0" tIns="12700" rIns="0" bIns="0" rtlCol="0">
            <a:spAutoFit/>
          </a:bodyPr>
          <a:lstStyle/>
          <a:p>
            <a:pPr marL="12700">
              <a:lnSpc>
                <a:spcPct val="100000"/>
              </a:lnSpc>
              <a:spcBef>
                <a:spcPts val="100"/>
              </a:spcBef>
              <a:tabLst>
                <a:tab pos="391160" algn="l"/>
                <a:tab pos="770255" algn="l"/>
                <a:tab pos="1149350" algn="l"/>
                <a:tab pos="1528445" algn="l"/>
                <a:tab pos="1907539" algn="l"/>
              </a:tabLst>
            </a:pPr>
            <a:r>
              <a:rPr sz="900" dirty="0">
                <a:latin typeface="Carlito"/>
                <a:cs typeface="Carlito"/>
              </a:rPr>
              <a:t>1.12	1.13	1.14	1.13	1.17	1.2</a:t>
            </a:r>
            <a:endParaRPr sz="900">
              <a:latin typeface="Carlito"/>
              <a:cs typeface="Carlito"/>
            </a:endParaRPr>
          </a:p>
        </p:txBody>
      </p:sp>
      <p:sp>
        <p:nvSpPr>
          <p:cNvPr id="435" name="object 435"/>
          <p:cNvSpPr txBox="1"/>
          <p:nvPr/>
        </p:nvSpPr>
        <p:spPr>
          <a:xfrm>
            <a:off x="4477003" y="5066029"/>
            <a:ext cx="15875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28"/>
              </a:rPr>
              <a:t>Gd</a:t>
            </a:r>
            <a:endParaRPr sz="900">
              <a:latin typeface="Carlito"/>
              <a:cs typeface="Carlito"/>
            </a:endParaRPr>
          </a:p>
        </p:txBody>
      </p:sp>
      <p:sp>
        <p:nvSpPr>
          <p:cNvPr id="436" name="object 436"/>
          <p:cNvSpPr/>
          <p:nvPr/>
        </p:nvSpPr>
        <p:spPr>
          <a:xfrm>
            <a:off x="4489450" y="5205603"/>
            <a:ext cx="132715" cy="7620"/>
          </a:xfrm>
          <a:custGeom>
            <a:avLst/>
            <a:gdLst/>
            <a:ahLst/>
            <a:cxnLst/>
            <a:rect l="l" t="t" r="r" b="b"/>
            <a:pathLst>
              <a:path w="132714" h="7620">
                <a:moveTo>
                  <a:pt x="132587" y="0"/>
                </a:moveTo>
                <a:lnTo>
                  <a:pt x="0" y="0"/>
                </a:lnTo>
                <a:lnTo>
                  <a:pt x="0" y="7620"/>
                </a:lnTo>
                <a:lnTo>
                  <a:pt x="132587" y="7620"/>
                </a:lnTo>
                <a:lnTo>
                  <a:pt x="132587" y="0"/>
                </a:lnTo>
                <a:close/>
              </a:path>
            </a:pathLst>
          </a:custGeom>
          <a:solidFill>
            <a:srgbClr val="0462C1"/>
          </a:solidFill>
        </p:spPr>
        <p:txBody>
          <a:bodyPr wrap="square" lIns="0" tIns="0" rIns="0" bIns="0" rtlCol="0"/>
          <a:lstStyle/>
          <a:p>
            <a:endParaRPr/>
          </a:p>
        </p:txBody>
      </p:sp>
      <p:sp>
        <p:nvSpPr>
          <p:cNvPr id="437" name="object 437"/>
          <p:cNvSpPr txBox="1"/>
          <p:nvPr/>
        </p:nvSpPr>
        <p:spPr>
          <a:xfrm>
            <a:off x="4477003" y="5203190"/>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1.2</a:t>
            </a:r>
            <a:endParaRPr sz="900">
              <a:latin typeface="Carlito"/>
              <a:cs typeface="Carlito"/>
            </a:endParaRPr>
          </a:p>
        </p:txBody>
      </p:sp>
      <p:sp>
        <p:nvSpPr>
          <p:cNvPr id="438" name="object 438"/>
          <p:cNvSpPr txBox="1"/>
          <p:nvPr/>
        </p:nvSpPr>
        <p:spPr>
          <a:xfrm>
            <a:off x="4855971" y="5066029"/>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29"/>
              </a:rPr>
              <a:t>Tb</a:t>
            </a:r>
            <a:endParaRPr sz="900">
              <a:latin typeface="Carlito"/>
              <a:cs typeface="Carlito"/>
            </a:endParaRPr>
          </a:p>
        </p:txBody>
      </p:sp>
      <p:sp>
        <p:nvSpPr>
          <p:cNvPr id="439" name="object 439"/>
          <p:cNvSpPr/>
          <p:nvPr/>
        </p:nvSpPr>
        <p:spPr>
          <a:xfrm>
            <a:off x="4868417" y="5205603"/>
            <a:ext cx="116205" cy="7620"/>
          </a:xfrm>
          <a:custGeom>
            <a:avLst/>
            <a:gdLst/>
            <a:ahLst/>
            <a:cxnLst/>
            <a:rect l="l" t="t" r="r" b="b"/>
            <a:pathLst>
              <a:path w="116204" h="7620">
                <a:moveTo>
                  <a:pt x="115824" y="0"/>
                </a:moveTo>
                <a:lnTo>
                  <a:pt x="0" y="0"/>
                </a:lnTo>
                <a:lnTo>
                  <a:pt x="0" y="7620"/>
                </a:lnTo>
                <a:lnTo>
                  <a:pt x="115824" y="7620"/>
                </a:lnTo>
                <a:lnTo>
                  <a:pt x="115824" y="0"/>
                </a:lnTo>
                <a:close/>
              </a:path>
            </a:pathLst>
          </a:custGeom>
          <a:solidFill>
            <a:srgbClr val="0462C1"/>
          </a:solidFill>
        </p:spPr>
        <p:txBody>
          <a:bodyPr wrap="square" lIns="0" tIns="0" rIns="0" bIns="0" rtlCol="0"/>
          <a:lstStyle/>
          <a:p>
            <a:endParaRPr/>
          </a:p>
        </p:txBody>
      </p:sp>
      <p:sp>
        <p:nvSpPr>
          <p:cNvPr id="440" name="object 440"/>
          <p:cNvSpPr txBox="1"/>
          <p:nvPr/>
        </p:nvSpPr>
        <p:spPr>
          <a:xfrm>
            <a:off x="4855971" y="5203190"/>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1.1</a:t>
            </a:r>
            <a:endParaRPr sz="900">
              <a:latin typeface="Carlito"/>
              <a:cs typeface="Carlito"/>
            </a:endParaRPr>
          </a:p>
        </p:txBody>
      </p:sp>
      <p:sp>
        <p:nvSpPr>
          <p:cNvPr id="441" name="object 441"/>
          <p:cNvSpPr txBox="1"/>
          <p:nvPr/>
        </p:nvSpPr>
        <p:spPr>
          <a:xfrm>
            <a:off x="5234940" y="5066029"/>
            <a:ext cx="14732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30"/>
              </a:rPr>
              <a:t>Dy</a:t>
            </a:r>
            <a:endParaRPr sz="900">
              <a:latin typeface="Carlito"/>
              <a:cs typeface="Carlito"/>
            </a:endParaRPr>
          </a:p>
        </p:txBody>
      </p:sp>
      <p:sp>
        <p:nvSpPr>
          <p:cNvPr id="442" name="object 442"/>
          <p:cNvSpPr/>
          <p:nvPr/>
        </p:nvSpPr>
        <p:spPr>
          <a:xfrm>
            <a:off x="5247385" y="5205603"/>
            <a:ext cx="121920" cy="7620"/>
          </a:xfrm>
          <a:custGeom>
            <a:avLst/>
            <a:gdLst/>
            <a:ahLst/>
            <a:cxnLst/>
            <a:rect l="l" t="t" r="r" b="b"/>
            <a:pathLst>
              <a:path w="121920" h="7620">
                <a:moveTo>
                  <a:pt x="121919" y="0"/>
                </a:moveTo>
                <a:lnTo>
                  <a:pt x="0" y="0"/>
                </a:lnTo>
                <a:lnTo>
                  <a:pt x="0" y="7620"/>
                </a:lnTo>
                <a:lnTo>
                  <a:pt x="121919" y="7620"/>
                </a:lnTo>
                <a:lnTo>
                  <a:pt x="121919" y="0"/>
                </a:lnTo>
                <a:close/>
              </a:path>
            </a:pathLst>
          </a:custGeom>
          <a:solidFill>
            <a:srgbClr val="0462C1"/>
          </a:solidFill>
        </p:spPr>
        <p:txBody>
          <a:bodyPr wrap="square" lIns="0" tIns="0" rIns="0" bIns="0" rtlCol="0"/>
          <a:lstStyle/>
          <a:p>
            <a:endParaRPr/>
          </a:p>
        </p:txBody>
      </p:sp>
      <p:sp>
        <p:nvSpPr>
          <p:cNvPr id="443" name="object 443"/>
          <p:cNvSpPr txBox="1"/>
          <p:nvPr/>
        </p:nvSpPr>
        <p:spPr>
          <a:xfrm>
            <a:off x="5614161" y="5066029"/>
            <a:ext cx="15621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31"/>
              </a:rPr>
              <a:t>Ho</a:t>
            </a:r>
            <a:endParaRPr sz="900">
              <a:latin typeface="Carlito"/>
              <a:cs typeface="Carlito"/>
            </a:endParaRPr>
          </a:p>
        </p:txBody>
      </p:sp>
      <p:sp>
        <p:nvSpPr>
          <p:cNvPr id="444" name="object 444"/>
          <p:cNvSpPr/>
          <p:nvPr/>
        </p:nvSpPr>
        <p:spPr>
          <a:xfrm>
            <a:off x="5626353" y="5205603"/>
            <a:ext cx="131445" cy="7620"/>
          </a:xfrm>
          <a:custGeom>
            <a:avLst/>
            <a:gdLst/>
            <a:ahLst/>
            <a:cxnLst/>
            <a:rect l="l" t="t" r="r" b="b"/>
            <a:pathLst>
              <a:path w="131445" h="7620">
                <a:moveTo>
                  <a:pt x="131063" y="0"/>
                </a:moveTo>
                <a:lnTo>
                  <a:pt x="0" y="0"/>
                </a:lnTo>
                <a:lnTo>
                  <a:pt x="0" y="7620"/>
                </a:lnTo>
                <a:lnTo>
                  <a:pt x="131063" y="7620"/>
                </a:lnTo>
                <a:lnTo>
                  <a:pt x="131063" y="0"/>
                </a:lnTo>
                <a:close/>
              </a:path>
            </a:pathLst>
          </a:custGeom>
          <a:solidFill>
            <a:srgbClr val="0462C1"/>
          </a:solidFill>
        </p:spPr>
        <p:txBody>
          <a:bodyPr wrap="square" lIns="0" tIns="0" rIns="0" bIns="0" rtlCol="0"/>
          <a:lstStyle/>
          <a:p>
            <a:endParaRPr/>
          </a:p>
        </p:txBody>
      </p:sp>
      <p:sp>
        <p:nvSpPr>
          <p:cNvPr id="445" name="object 445"/>
          <p:cNvSpPr txBox="1"/>
          <p:nvPr/>
        </p:nvSpPr>
        <p:spPr>
          <a:xfrm>
            <a:off x="5993129" y="5066029"/>
            <a:ext cx="12128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32"/>
              </a:rPr>
              <a:t>Er</a:t>
            </a:r>
            <a:endParaRPr sz="900">
              <a:latin typeface="Carlito"/>
              <a:cs typeface="Carlito"/>
            </a:endParaRPr>
          </a:p>
        </p:txBody>
      </p:sp>
      <p:sp>
        <p:nvSpPr>
          <p:cNvPr id="446" name="object 446"/>
          <p:cNvSpPr/>
          <p:nvPr/>
        </p:nvSpPr>
        <p:spPr>
          <a:xfrm>
            <a:off x="6005321" y="5205603"/>
            <a:ext cx="95250" cy="7620"/>
          </a:xfrm>
          <a:custGeom>
            <a:avLst/>
            <a:gdLst/>
            <a:ahLst/>
            <a:cxnLst/>
            <a:rect l="l" t="t" r="r" b="b"/>
            <a:pathLst>
              <a:path w="95250" h="7620">
                <a:moveTo>
                  <a:pt x="95250" y="0"/>
                </a:moveTo>
                <a:lnTo>
                  <a:pt x="0" y="0"/>
                </a:lnTo>
                <a:lnTo>
                  <a:pt x="0" y="7620"/>
                </a:lnTo>
                <a:lnTo>
                  <a:pt x="95250" y="7620"/>
                </a:lnTo>
                <a:lnTo>
                  <a:pt x="95250" y="0"/>
                </a:lnTo>
                <a:close/>
              </a:path>
            </a:pathLst>
          </a:custGeom>
          <a:solidFill>
            <a:srgbClr val="0462C1"/>
          </a:solidFill>
        </p:spPr>
        <p:txBody>
          <a:bodyPr wrap="square" lIns="0" tIns="0" rIns="0" bIns="0" rtlCol="0"/>
          <a:lstStyle/>
          <a:p>
            <a:endParaRPr/>
          </a:p>
        </p:txBody>
      </p:sp>
      <p:sp>
        <p:nvSpPr>
          <p:cNvPr id="447" name="object 447"/>
          <p:cNvSpPr txBox="1"/>
          <p:nvPr/>
        </p:nvSpPr>
        <p:spPr>
          <a:xfrm>
            <a:off x="6372097" y="5066029"/>
            <a:ext cx="17272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33"/>
              </a:rPr>
              <a:t>Tm</a:t>
            </a:r>
            <a:endParaRPr sz="900">
              <a:latin typeface="Carlito"/>
              <a:cs typeface="Carlito"/>
            </a:endParaRPr>
          </a:p>
        </p:txBody>
      </p:sp>
      <p:sp>
        <p:nvSpPr>
          <p:cNvPr id="448" name="object 448"/>
          <p:cNvSpPr/>
          <p:nvPr/>
        </p:nvSpPr>
        <p:spPr>
          <a:xfrm>
            <a:off x="6384416" y="5205603"/>
            <a:ext cx="147320" cy="7620"/>
          </a:xfrm>
          <a:custGeom>
            <a:avLst/>
            <a:gdLst/>
            <a:ahLst/>
            <a:cxnLst/>
            <a:rect l="l" t="t" r="r" b="b"/>
            <a:pathLst>
              <a:path w="147320" h="7620">
                <a:moveTo>
                  <a:pt x="147065" y="0"/>
                </a:moveTo>
                <a:lnTo>
                  <a:pt x="0" y="0"/>
                </a:lnTo>
                <a:lnTo>
                  <a:pt x="0" y="7620"/>
                </a:lnTo>
                <a:lnTo>
                  <a:pt x="147065" y="7620"/>
                </a:lnTo>
                <a:lnTo>
                  <a:pt x="147065" y="0"/>
                </a:lnTo>
                <a:close/>
              </a:path>
            </a:pathLst>
          </a:custGeom>
          <a:solidFill>
            <a:srgbClr val="0462C1"/>
          </a:solidFill>
        </p:spPr>
        <p:txBody>
          <a:bodyPr wrap="square" lIns="0" tIns="0" rIns="0" bIns="0" rtlCol="0"/>
          <a:lstStyle/>
          <a:p>
            <a:endParaRPr/>
          </a:p>
        </p:txBody>
      </p:sp>
      <p:sp>
        <p:nvSpPr>
          <p:cNvPr id="449" name="object 449"/>
          <p:cNvSpPr txBox="1"/>
          <p:nvPr/>
        </p:nvSpPr>
        <p:spPr>
          <a:xfrm>
            <a:off x="6751066" y="5066029"/>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34"/>
              </a:rPr>
              <a:t>Yb</a:t>
            </a:r>
            <a:endParaRPr sz="900">
              <a:latin typeface="Carlito"/>
              <a:cs typeface="Carlito"/>
            </a:endParaRPr>
          </a:p>
        </p:txBody>
      </p:sp>
      <p:sp>
        <p:nvSpPr>
          <p:cNvPr id="450" name="object 450"/>
          <p:cNvSpPr/>
          <p:nvPr/>
        </p:nvSpPr>
        <p:spPr>
          <a:xfrm>
            <a:off x="6763384" y="5205603"/>
            <a:ext cx="116205" cy="7620"/>
          </a:xfrm>
          <a:custGeom>
            <a:avLst/>
            <a:gdLst/>
            <a:ahLst/>
            <a:cxnLst/>
            <a:rect l="l" t="t" r="r" b="b"/>
            <a:pathLst>
              <a:path w="116204" h="7620">
                <a:moveTo>
                  <a:pt x="115824" y="0"/>
                </a:moveTo>
                <a:lnTo>
                  <a:pt x="0" y="0"/>
                </a:lnTo>
                <a:lnTo>
                  <a:pt x="0" y="7620"/>
                </a:lnTo>
                <a:lnTo>
                  <a:pt x="115824" y="7620"/>
                </a:lnTo>
                <a:lnTo>
                  <a:pt x="115824" y="0"/>
                </a:lnTo>
                <a:close/>
              </a:path>
            </a:pathLst>
          </a:custGeom>
          <a:solidFill>
            <a:srgbClr val="0462C1"/>
          </a:solidFill>
        </p:spPr>
        <p:txBody>
          <a:bodyPr wrap="square" lIns="0" tIns="0" rIns="0" bIns="0" rtlCol="0"/>
          <a:lstStyle/>
          <a:p>
            <a:endParaRPr/>
          </a:p>
        </p:txBody>
      </p:sp>
      <p:sp>
        <p:nvSpPr>
          <p:cNvPr id="451" name="object 451"/>
          <p:cNvSpPr txBox="1"/>
          <p:nvPr/>
        </p:nvSpPr>
        <p:spPr>
          <a:xfrm>
            <a:off x="5234940" y="5203190"/>
            <a:ext cx="1686560" cy="162560"/>
          </a:xfrm>
          <a:prstGeom prst="rect">
            <a:avLst/>
          </a:prstGeom>
        </p:spPr>
        <p:txBody>
          <a:bodyPr vert="horz" wrap="square" lIns="0" tIns="12700" rIns="0" bIns="0" rtlCol="0">
            <a:spAutoFit/>
          </a:bodyPr>
          <a:lstStyle/>
          <a:p>
            <a:pPr marL="12700">
              <a:lnSpc>
                <a:spcPct val="100000"/>
              </a:lnSpc>
              <a:spcBef>
                <a:spcPts val="100"/>
              </a:spcBef>
              <a:tabLst>
                <a:tab pos="391795" algn="l"/>
                <a:tab pos="770255" algn="l"/>
                <a:tab pos="1149350" algn="l"/>
                <a:tab pos="1528445" algn="l"/>
              </a:tabLst>
            </a:pPr>
            <a:r>
              <a:rPr sz="900" dirty="0">
                <a:latin typeface="Carlito"/>
                <a:cs typeface="Carlito"/>
              </a:rPr>
              <a:t>1.22	1.23	1.24	1.25	1.1</a:t>
            </a:r>
            <a:endParaRPr sz="900">
              <a:latin typeface="Carlito"/>
              <a:cs typeface="Carlito"/>
            </a:endParaRPr>
          </a:p>
        </p:txBody>
      </p:sp>
      <p:sp>
        <p:nvSpPr>
          <p:cNvPr id="452" name="object 452"/>
          <p:cNvSpPr txBox="1"/>
          <p:nvPr/>
        </p:nvSpPr>
        <p:spPr>
          <a:xfrm>
            <a:off x="7130033" y="5066029"/>
            <a:ext cx="13398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35"/>
              </a:rPr>
              <a:t>Lu</a:t>
            </a:r>
            <a:endParaRPr sz="900">
              <a:latin typeface="Carlito"/>
              <a:cs typeface="Carlito"/>
            </a:endParaRPr>
          </a:p>
        </p:txBody>
      </p:sp>
      <p:sp>
        <p:nvSpPr>
          <p:cNvPr id="453" name="object 453"/>
          <p:cNvSpPr/>
          <p:nvPr/>
        </p:nvSpPr>
        <p:spPr>
          <a:xfrm>
            <a:off x="7142353" y="5205603"/>
            <a:ext cx="108585" cy="7620"/>
          </a:xfrm>
          <a:custGeom>
            <a:avLst/>
            <a:gdLst/>
            <a:ahLst/>
            <a:cxnLst/>
            <a:rect l="l" t="t" r="r" b="b"/>
            <a:pathLst>
              <a:path w="108584" h="7620">
                <a:moveTo>
                  <a:pt x="108203" y="0"/>
                </a:moveTo>
                <a:lnTo>
                  <a:pt x="0" y="0"/>
                </a:lnTo>
                <a:lnTo>
                  <a:pt x="0" y="7620"/>
                </a:lnTo>
                <a:lnTo>
                  <a:pt x="108203" y="7620"/>
                </a:lnTo>
                <a:lnTo>
                  <a:pt x="108203" y="0"/>
                </a:lnTo>
                <a:close/>
              </a:path>
            </a:pathLst>
          </a:custGeom>
          <a:solidFill>
            <a:srgbClr val="0462C1"/>
          </a:solidFill>
        </p:spPr>
        <p:txBody>
          <a:bodyPr wrap="square" lIns="0" tIns="0" rIns="0" bIns="0" rtlCol="0"/>
          <a:lstStyle/>
          <a:p>
            <a:endParaRPr/>
          </a:p>
        </p:txBody>
      </p:sp>
      <p:sp>
        <p:nvSpPr>
          <p:cNvPr id="454" name="object 454"/>
          <p:cNvSpPr txBox="1"/>
          <p:nvPr/>
        </p:nvSpPr>
        <p:spPr>
          <a:xfrm>
            <a:off x="7130033" y="5203190"/>
            <a:ext cx="22860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1.27</a:t>
            </a:r>
            <a:endParaRPr sz="900">
              <a:latin typeface="Carlito"/>
              <a:cs typeface="Carlito"/>
            </a:endParaRPr>
          </a:p>
        </p:txBody>
      </p:sp>
      <p:sp>
        <p:nvSpPr>
          <p:cNvPr id="455" name="object 455"/>
          <p:cNvSpPr txBox="1"/>
          <p:nvPr/>
        </p:nvSpPr>
        <p:spPr>
          <a:xfrm>
            <a:off x="1823973" y="5374894"/>
            <a:ext cx="1403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36"/>
              </a:rPr>
              <a:t>Ac</a:t>
            </a:r>
            <a:endParaRPr sz="900">
              <a:latin typeface="Carlito"/>
              <a:cs typeface="Carlito"/>
            </a:endParaRPr>
          </a:p>
        </p:txBody>
      </p:sp>
      <p:sp>
        <p:nvSpPr>
          <p:cNvPr id="456" name="object 456"/>
          <p:cNvSpPr/>
          <p:nvPr/>
        </p:nvSpPr>
        <p:spPr>
          <a:xfrm>
            <a:off x="1836420" y="5514340"/>
            <a:ext cx="114300" cy="7620"/>
          </a:xfrm>
          <a:custGeom>
            <a:avLst/>
            <a:gdLst/>
            <a:ahLst/>
            <a:cxnLst/>
            <a:rect l="l" t="t" r="r" b="b"/>
            <a:pathLst>
              <a:path w="114300" h="7620">
                <a:moveTo>
                  <a:pt x="114300" y="0"/>
                </a:moveTo>
                <a:lnTo>
                  <a:pt x="0" y="0"/>
                </a:lnTo>
                <a:lnTo>
                  <a:pt x="0" y="7620"/>
                </a:lnTo>
                <a:lnTo>
                  <a:pt x="114300" y="7620"/>
                </a:lnTo>
                <a:lnTo>
                  <a:pt x="114300" y="0"/>
                </a:lnTo>
                <a:close/>
              </a:path>
            </a:pathLst>
          </a:custGeom>
          <a:solidFill>
            <a:srgbClr val="0462C1"/>
          </a:solidFill>
        </p:spPr>
        <p:txBody>
          <a:bodyPr wrap="square" lIns="0" tIns="0" rIns="0" bIns="0" rtlCol="0"/>
          <a:lstStyle/>
          <a:p>
            <a:endParaRPr/>
          </a:p>
        </p:txBody>
      </p:sp>
      <p:sp>
        <p:nvSpPr>
          <p:cNvPr id="457" name="object 457"/>
          <p:cNvSpPr txBox="1"/>
          <p:nvPr/>
        </p:nvSpPr>
        <p:spPr>
          <a:xfrm>
            <a:off x="2202942" y="5374894"/>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37"/>
              </a:rPr>
              <a:t>Th</a:t>
            </a:r>
            <a:endParaRPr sz="900">
              <a:latin typeface="Carlito"/>
              <a:cs typeface="Carlito"/>
            </a:endParaRPr>
          </a:p>
        </p:txBody>
      </p:sp>
      <p:sp>
        <p:nvSpPr>
          <p:cNvPr id="458" name="object 458"/>
          <p:cNvSpPr/>
          <p:nvPr/>
        </p:nvSpPr>
        <p:spPr>
          <a:xfrm>
            <a:off x="2215388" y="5514340"/>
            <a:ext cx="116205" cy="7620"/>
          </a:xfrm>
          <a:custGeom>
            <a:avLst/>
            <a:gdLst/>
            <a:ahLst/>
            <a:cxnLst/>
            <a:rect l="l" t="t" r="r" b="b"/>
            <a:pathLst>
              <a:path w="116205" h="7620">
                <a:moveTo>
                  <a:pt x="115824" y="0"/>
                </a:moveTo>
                <a:lnTo>
                  <a:pt x="0" y="0"/>
                </a:lnTo>
                <a:lnTo>
                  <a:pt x="0" y="7620"/>
                </a:lnTo>
                <a:lnTo>
                  <a:pt x="115824" y="7620"/>
                </a:lnTo>
                <a:lnTo>
                  <a:pt x="115824" y="0"/>
                </a:lnTo>
                <a:close/>
              </a:path>
            </a:pathLst>
          </a:custGeom>
          <a:solidFill>
            <a:srgbClr val="0462C1"/>
          </a:solidFill>
        </p:spPr>
        <p:txBody>
          <a:bodyPr wrap="square" lIns="0" tIns="0" rIns="0" bIns="0" rtlCol="0"/>
          <a:lstStyle/>
          <a:p>
            <a:endParaRPr/>
          </a:p>
        </p:txBody>
      </p:sp>
      <p:sp>
        <p:nvSpPr>
          <p:cNvPr id="459" name="object 459"/>
          <p:cNvSpPr txBox="1"/>
          <p:nvPr/>
        </p:nvSpPr>
        <p:spPr>
          <a:xfrm>
            <a:off x="2581910" y="5374894"/>
            <a:ext cx="13906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38"/>
              </a:rPr>
              <a:t>Pa</a:t>
            </a:r>
            <a:endParaRPr sz="900">
              <a:latin typeface="Carlito"/>
              <a:cs typeface="Carlito"/>
            </a:endParaRPr>
          </a:p>
        </p:txBody>
      </p:sp>
      <p:sp>
        <p:nvSpPr>
          <p:cNvPr id="460" name="object 460"/>
          <p:cNvSpPr/>
          <p:nvPr/>
        </p:nvSpPr>
        <p:spPr>
          <a:xfrm>
            <a:off x="2594482" y="5514340"/>
            <a:ext cx="113664" cy="7620"/>
          </a:xfrm>
          <a:custGeom>
            <a:avLst/>
            <a:gdLst/>
            <a:ahLst/>
            <a:cxnLst/>
            <a:rect l="l" t="t" r="r" b="b"/>
            <a:pathLst>
              <a:path w="113664" h="7620">
                <a:moveTo>
                  <a:pt x="113537" y="0"/>
                </a:moveTo>
                <a:lnTo>
                  <a:pt x="0" y="0"/>
                </a:lnTo>
                <a:lnTo>
                  <a:pt x="0" y="7620"/>
                </a:lnTo>
                <a:lnTo>
                  <a:pt x="113537" y="7620"/>
                </a:lnTo>
                <a:lnTo>
                  <a:pt x="113537" y="0"/>
                </a:lnTo>
                <a:close/>
              </a:path>
            </a:pathLst>
          </a:custGeom>
          <a:solidFill>
            <a:srgbClr val="0462C1"/>
          </a:solidFill>
        </p:spPr>
        <p:txBody>
          <a:bodyPr wrap="square" lIns="0" tIns="0" rIns="0" bIns="0" rtlCol="0"/>
          <a:lstStyle/>
          <a:p>
            <a:endParaRPr/>
          </a:p>
        </p:txBody>
      </p:sp>
      <p:sp>
        <p:nvSpPr>
          <p:cNvPr id="461" name="object 461"/>
          <p:cNvSpPr txBox="1"/>
          <p:nvPr/>
        </p:nvSpPr>
        <p:spPr>
          <a:xfrm>
            <a:off x="2960877" y="5374894"/>
            <a:ext cx="9906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39"/>
              </a:rPr>
              <a:t>U</a:t>
            </a:r>
            <a:endParaRPr sz="900">
              <a:latin typeface="Carlito"/>
              <a:cs typeface="Carlito"/>
            </a:endParaRPr>
          </a:p>
        </p:txBody>
      </p:sp>
      <p:sp>
        <p:nvSpPr>
          <p:cNvPr id="462" name="object 462"/>
          <p:cNvSpPr/>
          <p:nvPr/>
        </p:nvSpPr>
        <p:spPr>
          <a:xfrm>
            <a:off x="2973451" y="5514340"/>
            <a:ext cx="73660" cy="7620"/>
          </a:xfrm>
          <a:custGeom>
            <a:avLst/>
            <a:gdLst/>
            <a:ahLst/>
            <a:cxnLst/>
            <a:rect l="l" t="t" r="r" b="b"/>
            <a:pathLst>
              <a:path w="73660" h="7620">
                <a:moveTo>
                  <a:pt x="73151" y="0"/>
                </a:moveTo>
                <a:lnTo>
                  <a:pt x="0" y="0"/>
                </a:lnTo>
                <a:lnTo>
                  <a:pt x="0" y="7619"/>
                </a:lnTo>
                <a:lnTo>
                  <a:pt x="73151" y="7619"/>
                </a:lnTo>
                <a:lnTo>
                  <a:pt x="73151" y="0"/>
                </a:lnTo>
                <a:close/>
              </a:path>
            </a:pathLst>
          </a:custGeom>
          <a:solidFill>
            <a:srgbClr val="0462C1"/>
          </a:solidFill>
        </p:spPr>
        <p:txBody>
          <a:bodyPr wrap="square" lIns="0" tIns="0" rIns="0" bIns="0" rtlCol="0"/>
          <a:lstStyle/>
          <a:p>
            <a:endParaRPr/>
          </a:p>
        </p:txBody>
      </p:sp>
      <p:sp>
        <p:nvSpPr>
          <p:cNvPr id="463" name="object 463"/>
          <p:cNvSpPr txBox="1"/>
          <p:nvPr/>
        </p:nvSpPr>
        <p:spPr>
          <a:xfrm>
            <a:off x="3339846" y="5374894"/>
            <a:ext cx="1600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40"/>
              </a:rPr>
              <a:t>Np</a:t>
            </a:r>
            <a:endParaRPr sz="900">
              <a:latin typeface="Carlito"/>
              <a:cs typeface="Carlito"/>
            </a:endParaRPr>
          </a:p>
        </p:txBody>
      </p:sp>
      <p:sp>
        <p:nvSpPr>
          <p:cNvPr id="464" name="object 464"/>
          <p:cNvSpPr/>
          <p:nvPr/>
        </p:nvSpPr>
        <p:spPr>
          <a:xfrm>
            <a:off x="3352419" y="5514340"/>
            <a:ext cx="134620" cy="7620"/>
          </a:xfrm>
          <a:custGeom>
            <a:avLst/>
            <a:gdLst/>
            <a:ahLst/>
            <a:cxnLst/>
            <a:rect l="l" t="t" r="r" b="b"/>
            <a:pathLst>
              <a:path w="134620" h="7620">
                <a:moveTo>
                  <a:pt x="134111" y="0"/>
                </a:moveTo>
                <a:lnTo>
                  <a:pt x="0" y="0"/>
                </a:lnTo>
                <a:lnTo>
                  <a:pt x="0" y="7620"/>
                </a:lnTo>
                <a:lnTo>
                  <a:pt x="134111" y="7620"/>
                </a:lnTo>
                <a:lnTo>
                  <a:pt x="134111" y="0"/>
                </a:lnTo>
                <a:close/>
              </a:path>
            </a:pathLst>
          </a:custGeom>
          <a:solidFill>
            <a:srgbClr val="0462C1"/>
          </a:solidFill>
        </p:spPr>
        <p:txBody>
          <a:bodyPr wrap="square" lIns="0" tIns="0" rIns="0" bIns="0" rtlCol="0"/>
          <a:lstStyle/>
          <a:p>
            <a:endParaRPr/>
          </a:p>
        </p:txBody>
      </p:sp>
      <p:sp>
        <p:nvSpPr>
          <p:cNvPr id="465" name="object 465"/>
          <p:cNvSpPr txBox="1"/>
          <p:nvPr/>
        </p:nvSpPr>
        <p:spPr>
          <a:xfrm>
            <a:off x="3719067" y="5374894"/>
            <a:ext cx="14414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41"/>
              </a:rPr>
              <a:t>Pu</a:t>
            </a:r>
            <a:endParaRPr sz="900">
              <a:latin typeface="Carlito"/>
              <a:cs typeface="Carlito"/>
            </a:endParaRPr>
          </a:p>
        </p:txBody>
      </p:sp>
      <p:sp>
        <p:nvSpPr>
          <p:cNvPr id="466" name="object 466"/>
          <p:cNvSpPr/>
          <p:nvPr/>
        </p:nvSpPr>
        <p:spPr>
          <a:xfrm>
            <a:off x="3731386" y="5514340"/>
            <a:ext cx="119380" cy="7620"/>
          </a:xfrm>
          <a:custGeom>
            <a:avLst/>
            <a:gdLst/>
            <a:ahLst/>
            <a:cxnLst/>
            <a:rect l="l" t="t" r="r" b="b"/>
            <a:pathLst>
              <a:path w="119379" h="7620">
                <a:moveTo>
                  <a:pt x="118872" y="0"/>
                </a:moveTo>
                <a:lnTo>
                  <a:pt x="0" y="0"/>
                </a:lnTo>
                <a:lnTo>
                  <a:pt x="0" y="7620"/>
                </a:lnTo>
                <a:lnTo>
                  <a:pt x="118872" y="7620"/>
                </a:lnTo>
                <a:lnTo>
                  <a:pt x="118872" y="0"/>
                </a:lnTo>
                <a:close/>
              </a:path>
            </a:pathLst>
          </a:custGeom>
          <a:solidFill>
            <a:srgbClr val="0462C1"/>
          </a:solidFill>
        </p:spPr>
        <p:txBody>
          <a:bodyPr wrap="square" lIns="0" tIns="0" rIns="0" bIns="0" rtlCol="0"/>
          <a:lstStyle/>
          <a:p>
            <a:endParaRPr/>
          </a:p>
        </p:txBody>
      </p:sp>
      <p:sp>
        <p:nvSpPr>
          <p:cNvPr id="467" name="object 467"/>
          <p:cNvSpPr txBox="1"/>
          <p:nvPr/>
        </p:nvSpPr>
        <p:spPr>
          <a:xfrm>
            <a:off x="4098035" y="5374894"/>
            <a:ext cx="18351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42"/>
              </a:rPr>
              <a:t>Am</a:t>
            </a:r>
            <a:endParaRPr sz="900">
              <a:latin typeface="Carlito"/>
              <a:cs typeface="Carlito"/>
            </a:endParaRPr>
          </a:p>
        </p:txBody>
      </p:sp>
      <p:sp>
        <p:nvSpPr>
          <p:cNvPr id="468" name="object 468"/>
          <p:cNvSpPr/>
          <p:nvPr/>
        </p:nvSpPr>
        <p:spPr>
          <a:xfrm>
            <a:off x="4110354" y="5514340"/>
            <a:ext cx="158115" cy="7620"/>
          </a:xfrm>
          <a:custGeom>
            <a:avLst/>
            <a:gdLst/>
            <a:ahLst/>
            <a:cxnLst/>
            <a:rect l="l" t="t" r="r" b="b"/>
            <a:pathLst>
              <a:path w="158114" h="7620">
                <a:moveTo>
                  <a:pt x="157734" y="0"/>
                </a:moveTo>
                <a:lnTo>
                  <a:pt x="0" y="0"/>
                </a:lnTo>
                <a:lnTo>
                  <a:pt x="0" y="7620"/>
                </a:lnTo>
                <a:lnTo>
                  <a:pt x="157734" y="7620"/>
                </a:lnTo>
                <a:lnTo>
                  <a:pt x="157734" y="0"/>
                </a:lnTo>
                <a:close/>
              </a:path>
            </a:pathLst>
          </a:custGeom>
          <a:solidFill>
            <a:srgbClr val="0462C1"/>
          </a:solidFill>
        </p:spPr>
        <p:txBody>
          <a:bodyPr wrap="square" lIns="0" tIns="0" rIns="0" bIns="0" rtlCol="0"/>
          <a:lstStyle/>
          <a:p>
            <a:endParaRPr/>
          </a:p>
        </p:txBody>
      </p:sp>
      <p:sp>
        <p:nvSpPr>
          <p:cNvPr id="469" name="object 469"/>
          <p:cNvSpPr txBox="1"/>
          <p:nvPr/>
        </p:nvSpPr>
        <p:spPr>
          <a:xfrm>
            <a:off x="4477003" y="5374894"/>
            <a:ext cx="17780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43"/>
              </a:rPr>
              <a:t>Cm</a:t>
            </a:r>
            <a:endParaRPr sz="900">
              <a:latin typeface="Carlito"/>
              <a:cs typeface="Carlito"/>
            </a:endParaRPr>
          </a:p>
        </p:txBody>
      </p:sp>
      <p:sp>
        <p:nvSpPr>
          <p:cNvPr id="470" name="object 470"/>
          <p:cNvSpPr/>
          <p:nvPr/>
        </p:nvSpPr>
        <p:spPr>
          <a:xfrm>
            <a:off x="4489450" y="5514340"/>
            <a:ext cx="152400" cy="7620"/>
          </a:xfrm>
          <a:custGeom>
            <a:avLst/>
            <a:gdLst/>
            <a:ahLst/>
            <a:cxnLst/>
            <a:rect l="l" t="t" r="r" b="b"/>
            <a:pathLst>
              <a:path w="152400" h="7620">
                <a:moveTo>
                  <a:pt x="152400" y="0"/>
                </a:moveTo>
                <a:lnTo>
                  <a:pt x="0" y="0"/>
                </a:lnTo>
                <a:lnTo>
                  <a:pt x="0" y="7620"/>
                </a:lnTo>
                <a:lnTo>
                  <a:pt x="152400" y="7620"/>
                </a:lnTo>
                <a:lnTo>
                  <a:pt x="152400" y="0"/>
                </a:lnTo>
                <a:close/>
              </a:path>
            </a:pathLst>
          </a:custGeom>
          <a:solidFill>
            <a:srgbClr val="0462C1"/>
          </a:solidFill>
        </p:spPr>
        <p:txBody>
          <a:bodyPr wrap="square" lIns="0" tIns="0" rIns="0" bIns="0" rtlCol="0"/>
          <a:lstStyle/>
          <a:p>
            <a:endParaRPr/>
          </a:p>
        </p:txBody>
      </p:sp>
      <p:sp>
        <p:nvSpPr>
          <p:cNvPr id="471" name="object 471"/>
          <p:cNvSpPr txBox="1"/>
          <p:nvPr/>
        </p:nvSpPr>
        <p:spPr>
          <a:xfrm>
            <a:off x="4855971" y="5374894"/>
            <a:ext cx="1403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44"/>
              </a:rPr>
              <a:t>Bk</a:t>
            </a:r>
            <a:endParaRPr sz="900">
              <a:latin typeface="Carlito"/>
              <a:cs typeface="Carlito"/>
            </a:endParaRPr>
          </a:p>
        </p:txBody>
      </p:sp>
      <p:sp>
        <p:nvSpPr>
          <p:cNvPr id="472" name="object 472"/>
          <p:cNvSpPr/>
          <p:nvPr/>
        </p:nvSpPr>
        <p:spPr>
          <a:xfrm>
            <a:off x="4868417" y="5514340"/>
            <a:ext cx="114300" cy="7620"/>
          </a:xfrm>
          <a:custGeom>
            <a:avLst/>
            <a:gdLst/>
            <a:ahLst/>
            <a:cxnLst/>
            <a:rect l="l" t="t" r="r" b="b"/>
            <a:pathLst>
              <a:path w="114300" h="7620">
                <a:moveTo>
                  <a:pt x="114300" y="0"/>
                </a:moveTo>
                <a:lnTo>
                  <a:pt x="0" y="0"/>
                </a:lnTo>
                <a:lnTo>
                  <a:pt x="0" y="7620"/>
                </a:lnTo>
                <a:lnTo>
                  <a:pt x="114300" y="7620"/>
                </a:lnTo>
                <a:lnTo>
                  <a:pt x="114300" y="0"/>
                </a:lnTo>
                <a:close/>
              </a:path>
            </a:pathLst>
          </a:custGeom>
          <a:solidFill>
            <a:srgbClr val="0462C1"/>
          </a:solidFill>
        </p:spPr>
        <p:txBody>
          <a:bodyPr wrap="square" lIns="0" tIns="0" rIns="0" bIns="0" rtlCol="0"/>
          <a:lstStyle/>
          <a:p>
            <a:endParaRPr/>
          </a:p>
        </p:txBody>
      </p:sp>
      <p:sp>
        <p:nvSpPr>
          <p:cNvPr id="473" name="object 473"/>
          <p:cNvSpPr txBox="1"/>
          <p:nvPr/>
        </p:nvSpPr>
        <p:spPr>
          <a:xfrm>
            <a:off x="1823973" y="5512053"/>
            <a:ext cx="3202305" cy="162560"/>
          </a:xfrm>
          <a:prstGeom prst="rect">
            <a:avLst/>
          </a:prstGeom>
        </p:spPr>
        <p:txBody>
          <a:bodyPr vert="horz" wrap="square" lIns="0" tIns="12700" rIns="0" bIns="0" rtlCol="0">
            <a:spAutoFit/>
          </a:bodyPr>
          <a:lstStyle/>
          <a:p>
            <a:pPr marL="12700">
              <a:lnSpc>
                <a:spcPct val="100000"/>
              </a:lnSpc>
              <a:spcBef>
                <a:spcPts val="100"/>
              </a:spcBef>
              <a:tabLst>
                <a:tab pos="391160" algn="l"/>
                <a:tab pos="770255" algn="l"/>
                <a:tab pos="1149350" algn="l"/>
                <a:tab pos="1528445" algn="l"/>
                <a:tab pos="1907539" algn="l"/>
                <a:tab pos="2286635" algn="l"/>
                <a:tab pos="2665095" algn="l"/>
                <a:tab pos="3044190" algn="l"/>
              </a:tabLst>
            </a:pPr>
            <a:r>
              <a:rPr sz="900" dirty="0">
                <a:latin typeface="Carlito"/>
                <a:cs typeface="Carlito"/>
              </a:rPr>
              <a:t>1.1	1.3	1.5	1.38	1.36	1.28	1.13	1.28	1.3</a:t>
            </a:r>
            <a:endParaRPr sz="900">
              <a:latin typeface="Carlito"/>
              <a:cs typeface="Carlito"/>
            </a:endParaRPr>
          </a:p>
        </p:txBody>
      </p:sp>
      <p:sp>
        <p:nvSpPr>
          <p:cNvPr id="474" name="object 474"/>
          <p:cNvSpPr txBox="1"/>
          <p:nvPr/>
        </p:nvSpPr>
        <p:spPr>
          <a:xfrm>
            <a:off x="5234940" y="5374894"/>
            <a:ext cx="12128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45"/>
              </a:rPr>
              <a:t>Cf</a:t>
            </a:r>
            <a:endParaRPr sz="900">
              <a:latin typeface="Carlito"/>
              <a:cs typeface="Carlito"/>
            </a:endParaRPr>
          </a:p>
        </p:txBody>
      </p:sp>
      <p:sp>
        <p:nvSpPr>
          <p:cNvPr id="475" name="object 475"/>
          <p:cNvSpPr/>
          <p:nvPr/>
        </p:nvSpPr>
        <p:spPr>
          <a:xfrm>
            <a:off x="5247385" y="5514340"/>
            <a:ext cx="96520" cy="7620"/>
          </a:xfrm>
          <a:custGeom>
            <a:avLst/>
            <a:gdLst/>
            <a:ahLst/>
            <a:cxnLst/>
            <a:rect l="l" t="t" r="r" b="b"/>
            <a:pathLst>
              <a:path w="96520" h="7620">
                <a:moveTo>
                  <a:pt x="96012" y="0"/>
                </a:moveTo>
                <a:lnTo>
                  <a:pt x="0" y="0"/>
                </a:lnTo>
                <a:lnTo>
                  <a:pt x="0" y="7620"/>
                </a:lnTo>
                <a:lnTo>
                  <a:pt x="96012" y="7620"/>
                </a:lnTo>
                <a:lnTo>
                  <a:pt x="96012" y="0"/>
                </a:lnTo>
                <a:close/>
              </a:path>
            </a:pathLst>
          </a:custGeom>
          <a:solidFill>
            <a:srgbClr val="0462C1"/>
          </a:solidFill>
        </p:spPr>
        <p:txBody>
          <a:bodyPr wrap="square" lIns="0" tIns="0" rIns="0" bIns="0" rtlCol="0"/>
          <a:lstStyle/>
          <a:p>
            <a:endParaRPr/>
          </a:p>
        </p:txBody>
      </p:sp>
      <p:sp>
        <p:nvSpPr>
          <p:cNvPr id="476" name="object 476"/>
          <p:cNvSpPr txBox="1"/>
          <p:nvPr/>
        </p:nvSpPr>
        <p:spPr>
          <a:xfrm>
            <a:off x="5234940" y="5512053"/>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1.3</a:t>
            </a:r>
            <a:endParaRPr sz="900">
              <a:latin typeface="Carlito"/>
              <a:cs typeface="Carlito"/>
            </a:endParaRPr>
          </a:p>
        </p:txBody>
      </p:sp>
      <p:sp>
        <p:nvSpPr>
          <p:cNvPr id="477" name="object 477"/>
          <p:cNvSpPr txBox="1"/>
          <p:nvPr/>
        </p:nvSpPr>
        <p:spPr>
          <a:xfrm>
            <a:off x="5614161" y="5374894"/>
            <a:ext cx="12573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46"/>
              </a:rPr>
              <a:t>Es</a:t>
            </a:r>
            <a:endParaRPr sz="900">
              <a:latin typeface="Carlito"/>
              <a:cs typeface="Carlito"/>
            </a:endParaRPr>
          </a:p>
        </p:txBody>
      </p:sp>
      <p:sp>
        <p:nvSpPr>
          <p:cNvPr id="478" name="object 478"/>
          <p:cNvSpPr/>
          <p:nvPr/>
        </p:nvSpPr>
        <p:spPr>
          <a:xfrm>
            <a:off x="5626353" y="5514340"/>
            <a:ext cx="100965" cy="7620"/>
          </a:xfrm>
          <a:custGeom>
            <a:avLst/>
            <a:gdLst/>
            <a:ahLst/>
            <a:cxnLst/>
            <a:rect l="l" t="t" r="r" b="b"/>
            <a:pathLst>
              <a:path w="100964" h="7620">
                <a:moveTo>
                  <a:pt x="100584" y="0"/>
                </a:moveTo>
                <a:lnTo>
                  <a:pt x="0" y="0"/>
                </a:lnTo>
                <a:lnTo>
                  <a:pt x="0" y="7620"/>
                </a:lnTo>
                <a:lnTo>
                  <a:pt x="100584" y="7620"/>
                </a:lnTo>
                <a:lnTo>
                  <a:pt x="100584" y="0"/>
                </a:lnTo>
                <a:close/>
              </a:path>
            </a:pathLst>
          </a:custGeom>
          <a:solidFill>
            <a:srgbClr val="0462C1"/>
          </a:solidFill>
        </p:spPr>
        <p:txBody>
          <a:bodyPr wrap="square" lIns="0" tIns="0" rIns="0" bIns="0" rtlCol="0"/>
          <a:lstStyle/>
          <a:p>
            <a:endParaRPr/>
          </a:p>
        </p:txBody>
      </p:sp>
      <p:sp>
        <p:nvSpPr>
          <p:cNvPr id="479" name="object 479"/>
          <p:cNvSpPr txBox="1"/>
          <p:nvPr/>
        </p:nvSpPr>
        <p:spPr>
          <a:xfrm>
            <a:off x="5614161" y="5512053"/>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1.3</a:t>
            </a:r>
            <a:endParaRPr sz="900">
              <a:latin typeface="Carlito"/>
              <a:cs typeface="Carlito"/>
            </a:endParaRPr>
          </a:p>
        </p:txBody>
      </p:sp>
      <p:sp>
        <p:nvSpPr>
          <p:cNvPr id="480" name="object 480"/>
          <p:cNvSpPr txBox="1"/>
          <p:nvPr/>
        </p:nvSpPr>
        <p:spPr>
          <a:xfrm>
            <a:off x="5993129" y="5374894"/>
            <a:ext cx="16954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47"/>
              </a:rPr>
              <a:t>Fm</a:t>
            </a:r>
            <a:endParaRPr sz="900">
              <a:latin typeface="Carlito"/>
              <a:cs typeface="Carlito"/>
            </a:endParaRPr>
          </a:p>
        </p:txBody>
      </p:sp>
      <p:sp>
        <p:nvSpPr>
          <p:cNvPr id="481" name="object 481"/>
          <p:cNvSpPr/>
          <p:nvPr/>
        </p:nvSpPr>
        <p:spPr>
          <a:xfrm>
            <a:off x="6005321" y="5514340"/>
            <a:ext cx="144145" cy="7620"/>
          </a:xfrm>
          <a:custGeom>
            <a:avLst/>
            <a:gdLst/>
            <a:ahLst/>
            <a:cxnLst/>
            <a:rect l="l" t="t" r="r" b="b"/>
            <a:pathLst>
              <a:path w="144145" h="7620">
                <a:moveTo>
                  <a:pt x="144017" y="0"/>
                </a:moveTo>
                <a:lnTo>
                  <a:pt x="0" y="0"/>
                </a:lnTo>
                <a:lnTo>
                  <a:pt x="0" y="7620"/>
                </a:lnTo>
                <a:lnTo>
                  <a:pt x="144017" y="7620"/>
                </a:lnTo>
                <a:lnTo>
                  <a:pt x="144017" y="0"/>
                </a:lnTo>
                <a:close/>
              </a:path>
            </a:pathLst>
          </a:custGeom>
          <a:solidFill>
            <a:srgbClr val="0462C1"/>
          </a:solidFill>
        </p:spPr>
        <p:txBody>
          <a:bodyPr wrap="square" lIns="0" tIns="0" rIns="0" bIns="0" rtlCol="0"/>
          <a:lstStyle/>
          <a:p>
            <a:endParaRPr/>
          </a:p>
        </p:txBody>
      </p:sp>
      <p:sp>
        <p:nvSpPr>
          <p:cNvPr id="482" name="object 482"/>
          <p:cNvSpPr txBox="1"/>
          <p:nvPr/>
        </p:nvSpPr>
        <p:spPr>
          <a:xfrm>
            <a:off x="5993129" y="5512053"/>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1.3</a:t>
            </a:r>
            <a:endParaRPr sz="900">
              <a:latin typeface="Carlito"/>
              <a:cs typeface="Carlito"/>
            </a:endParaRPr>
          </a:p>
        </p:txBody>
      </p:sp>
      <p:sp>
        <p:nvSpPr>
          <p:cNvPr id="483" name="object 483"/>
          <p:cNvSpPr txBox="1"/>
          <p:nvPr/>
        </p:nvSpPr>
        <p:spPr>
          <a:xfrm>
            <a:off x="6372097" y="5374894"/>
            <a:ext cx="18288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48"/>
              </a:rPr>
              <a:t>Md</a:t>
            </a:r>
            <a:endParaRPr sz="900">
              <a:latin typeface="Carlito"/>
              <a:cs typeface="Carlito"/>
            </a:endParaRPr>
          </a:p>
        </p:txBody>
      </p:sp>
      <p:sp>
        <p:nvSpPr>
          <p:cNvPr id="484" name="object 484"/>
          <p:cNvSpPr/>
          <p:nvPr/>
        </p:nvSpPr>
        <p:spPr>
          <a:xfrm>
            <a:off x="6384416" y="5514340"/>
            <a:ext cx="158115" cy="7620"/>
          </a:xfrm>
          <a:custGeom>
            <a:avLst/>
            <a:gdLst/>
            <a:ahLst/>
            <a:cxnLst/>
            <a:rect l="l" t="t" r="r" b="b"/>
            <a:pathLst>
              <a:path w="158115" h="7620">
                <a:moveTo>
                  <a:pt x="157734" y="0"/>
                </a:moveTo>
                <a:lnTo>
                  <a:pt x="0" y="0"/>
                </a:lnTo>
                <a:lnTo>
                  <a:pt x="0" y="7620"/>
                </a:lnTo>
                <a:lnTo>
                  <a:pt x="157734" y="7620"/>
                </a:lnTo>
                <a:lnTo>
                  <a:pt x="157734" y="0"/>
                </a:lnTo>
                <a:close/>
              </a:path>
            </a:pathLst>
          </a:custGeom>
          <a:solidFill>
            <a:srgbClr val="0462C1"/>
          </a:solidFill>
        </p:spPr>
        <p:txBody>
          <a:bodyPr wrap="square" lIns="0" tIns="0" rIns="0" bIns="0" rtlCol="0"/>
          <a:lstStyle/>
          <a:p>
            <a:endParaRPr/>
          </a:p>
        </p:txBody>
      </p:sp>
      <p:sp>
        <p:nvSpPr>
          <p:cNvPr id="485" name="object 485"/>
          <p:cNvSpPr txBox="1"/>
          <p:nvPr/>
        </p:nvSpPr>
        <p:spPr>
          <a:xfrm>
            <a:off x="6372097" y="5512053"/>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1.3</a:t>
            </a:r>
            <a:endParaRPr sz="900">
              <a:latin typeface="Carlito"/>
              <a:cs typeface="Carlito"/>
            </a:endParaRPr>
          </a:p>
        </p:txBody>
      </p:sp>
      <p:sp>
        <p:nvSpPr>
          <p:cNvPr id="486" name="object 486"/>
          <p:cNvSpPr txBox="1"/>
          <p:nvPr/>
        </p:nvSpPr>
        <p:spPr>
          <a:xfrm>
            <a:off x="6751066" y="5374894"/>
            <a:ext cx="1600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0462C1"/>
                </a:solidFill>
                <a:latin typeface="Carlito"/>
                <a:cs typeface="Carlito"/>
                <a:hlinkClick r:id="rId149"/>
              </a:rPr>
              <a:t>No</a:t>
            </a:r>
            <a:endParaRPr sz="900">
              <a:latin typeface="Carlito"/>
              <a:cs typeface="Carlito"/>
            </a:endParaRPr>
          </a:p>
        </p:txBody>
      </p:sp>
      <p:sp>
        <p:nvSpPr>
          <p:cNvPr id="487" name="object 487"/>
          <p:cNvSpPr/>
          <p:nvPr/>
        </p:nvSpPr>
        <p:spPr>
          <a:xfrm>
            <a:off x="6763384" y="5514340"/>
            <a:ext cx="134620" cy="7620"/>
          </a:xfrm>
          <a:custGeom>
            <a:avLst/>
            <a:gdLst/>
            <a:ahLst/>
            <a:cxnLst/>
            <a:rect l="l" t="t" r="r" b="b"/>
            <a:pathLst>
              <a:path w="134620" h="7620">
                <a:moveTo>
                  <a:pt x="134112" y="0"/>
                </a:moveTo>
                <a:lnTo>
                  <a:pt x="0" y="0"/>
                </a:lnTo>
                <a:lnTo>
                  <a:pt x="0" y="7620"/>
                </a:lnTo>
                <a:lnTo>
                  <a:pt x="134112" y="7620"/>
                </a:lnTo>
                <a:lnTo>
                  <a:pt x="134112" y="0"/>
                </a:lnTo>
                <a:close/>
              </a:path>
            </a:pathLst>
          </a:custGeom>
          <a:solidFill>
            <a:srgbClr val="0462C1"/>
          </a:solidFill>
        </p:spPr>
        <p:txBody>
          <a:bodyPr wrap="square" lIns="0" tIns="0" rIns="0" bIns="0" rtlCol="0"/>
          <a:lstStyle/>
          <a:p>
            <a:endParaRPr/>
          </a:p>
        </p:txBody>
      </p:sp>
      <p:sp>
        <p:nvSpPr>
          <p:cNvPr id="488" name="object 488"/>
          <p:cNvSpPr txBox="1"/>
          <p:nvPr/>
        </p:nvSpPr>
        <p:spPr>
          <a:xfrm>
            <a:off x="6751066" y="5512053"/>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1.3</a:t>
            </a:r>
            <a:endParaRPr sz="900">
              <a:latin typeface="Carlito"/>
              <a:cs typeface="Carlito"/>
            </a:endParaRPr>
          </a:p>
        </p:txBody>
      </p:sp>
      <p:sp>
        <p:nvSpPr>
          <p:cNvPr id="489" name="object 489"/>
          <p:cNvSpPr txBox="1"/>
          <p:nvPr/>
        </p:nvSpPr>
        <p:spPr>
          <a:xfrm>
            <a:off x="7130033" y="5374894"/>
            <a:ext cx="113664"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0462C1"/>
                </a:solidFill>
                <a:latin typeface="Carlito"/>
                <a:cs typeface="Carlito"/>
                <a:hlinkClick r:id="rId150"/>
              </a:rPr>
              <a:t>Lr</a:t>
            </a:r>
            <a:endParaRPr sz="900">
              <a:latin typeface="Carlito"/>
              <a:cs typeface="Carlito"/>
            </a:endParaRPr>
          </a:p>
        </p:txBody>
      </p:sp>
      <p:sp>
        <p:nvSpPr>
          <p:cNvPr id="490" name="object 490"/>
          <p:cNvSpPr/>
          <p:nvPr/>
        </p:nvSpPr>
        <p:spPr>
          <a:xfrm>
            <a:off x="7142353" y="5514340"/>
            <a:ext cx="87630" cy="7620"/>
          </a:xfrm>
          <a:custGeom>
            <a:avLst/>
            <a:gdLst/>
            <a:ahLst/>
            <a:cxnLst/>
            <a:rect l="l" t="t" r="r" b="b"/>
            <a:pathLst>
              <a:path w="87629" h="7620">
                <a:moveTo>
                  <a:pt x="87629" y="0"/>
                </a:moveTo>
                <a:lnTo>
                  <a:pt x="0" y="0"/>
                </a:lnTo>
                <a:lnTo>
                  <a:pt x="0" y="7619"/>
                </a:lnTo>
                <a:lnTo>
                  <a:pt x="87629" y="7619"/>
                </a:lnTo>
                <a:lnTo>
                  <a:pt x="87629" y="0"/>
                </a:lnTo>
                <a:close/>
              </a:path>
            </a:pathLst>
          </a:custGeom>
          <a:solidFill>
            <a:srgbClr val="0462C1"/>
          </a:solidFill>
        </p:spPr>
        <p:txBody>
          <a:bodyPr wrap="square" lIns="0" tIns="0" rIns="0" bIns="0" rtlCol="0"/>
          <a:lstStyle/>
          <a:p>
            <a:endParaRPr/>
          </a:p>
        </p:txBody>
      </p:sp>
      <p:sp>
        <p:nvSpPr>
          <p:cNvPr id="491" name="object 491"/>
          <p:cNvSpPr txBox="1"/>
          <p:nvPr/>
        </p:nvSpPr>
        <p:spPr>
          <a:xfrm>
            <a:off x="7130033" y="5512053"/>
            <a:ext cx="1701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rlito"/>
                <a:cs typeface="Carlito"/>
              </a:rPr>
              <a:t>1.3</a:t>
            </a:r>
            <a:endParaRPr sz="900">
              <a:latin typeface="Carlito"/>
              <a:cs typeface="Carlito"/>
            </a:endParaRPr>
          </a:p>
        </p:txBody>
      </p:sp>
      <p:sp>
        <p:nvSpPr>
          <p:cNvPr id="492" name="object 492"/>
          <p:cNvSpPr txBox="1"/>
          <p:nvPr/>
        </p:nvSpPr>
        <p:spPr>
          <a:xfrm>
            <a:off x="686816" y="5683758"/>
            <a:ext cx="3946525" cy="299720"/>
          </a:xfrm>
          <a:prstGeom prst="rect">
            <a:avLst/>
          </a:prstGeom>
        </p:spPr>
        <p:txBody>
          <a:bodyPr vert="horz" wrap="square" lIns="0" tIns="12700" rIns="0" bIns="0" rtlCol="0">
            <a:spAutoFit/>
          </a:bodyPr>
          <a:lstStyle/>
          <a:p>
            <a:pPr marL="12700" marR="5080">
              <a:lnSpc>
                <a:spcPct val="100000"/>
              </a:lnSpc>
              <a:spcBef>
                <a:spcPts val="100"/>
              </a:spcBef>
            </a:pPr>
            <a:r>
              <a:rPr sz="900" spc="-5" dirty="0">
                <a:latin typeface="Carlito"/>
                <a:cs typeface="Carlito"/>
              </a:rPr>
              <a:t>Values </a:t>
            </a:r>
            <a:r>
              <a:rPr sz="900" dirty="0">
                <a:latin typeface="Carlito"/>
                <a:cs typeface="Carlito"/>
              </a:rPr>
              <a:t>are given </a:t>
            </a:r>
            <a:r>
              <a:rPr sz="900" spc="-5" dirty="0">
                <a:latin typeface="Carlito"/>
                <a:cs typeface="Carlito"/>
              </a:rPr>
              <a:t>for </a:t>
            </a:r>
            <a:r>
              <a:rPr sz="900" dirty="0">
                <a:latin typeface="Carlito"/>
                <a:cs typeface="Carlito"/>
              </a:rPr>
              <a:t>the </a:t>
            </a:r>
            <a:r>
              <a:rPr sz="900" spc="-5" dirty="0">
                <a:latin typeface="Carlito"/>
                <a:cs typeface="Carlito"/>
              </a:rPr>
              <a:t>elements in </a:t>
            </a:r>
            <a:r>
              <a:rPr sz="900" dirty="0">
                <a:latin typeface="Carlito"/>
                <a:cs typeface="Carlito"/>
              </a:rPr>
              <a:t>their most common and </a:t>
            </a:r>
            <a:r>
              <a:rPr sz="900" spc="-5" dirty="0">
                <a:latin typeface="Carlito"/>
                <a:cs typeface="Carlito"/>
              </a:rPr>
              <a:t>stable </a:t>
            </a:r>
            <a:r>
              <a:rPr sz="900" u="sng" spc="-5" dirty="0">
                <a:solidFill>
                  <a:srgbClr val="0462C1"/>
                </a:solidFill>
                <a:uFill>
                  <a:solidFill>
                    <a:srgbClr val="0462C1"/>
                  </a:solidFill>
                </a:uFill>
                <a:latin typeface="Carlito"/>
                <a:cs typeface="Carlito"/>
                <a:hlinkClick r:id="rId151"/>
              </a:rPr>
              <a:t>oxidation states</a:t>
            </a:r>
            <a:r>
              <a:rPr sz="900" spc="-5" dirty="0">
                <a:latin typeface="Carlito"/>
                <a:cs typeface="Carlito"/>
              </a:rPr>
              <a:t>.  See </a:t>
            </a:r>
            <a:r>
              <a:rPr sz="900" dirty="0">
                <a:latin typeface="Carlito"/>
                <a:cs typeface="Carlito"/>
              </a:rPr>
              <a:t>also: </a:t>
            </a:r>
            <a:r>
              <a:rPr sz="900" u="sng" spc="-5" dirty="0">
                <a:solidFill>
                  <a:srgbClr val="0462C1"/>
                </a:solidFill>
                <a:uFill>
                  <a:solidFill>
                    <a:srgbClr val="0462C1"/>
                  </a:solidFill>
                </a:uFill>
                <a:latin typeface="Carlito"/>
                <a:cs typeface="Carlito"/>
                <a:hlinkClick r:id="rId152"/>
              </a:rPr>
              <a:t>Electronegativities of </a:t>
            </a:r>
            <a:r>
              <a:rPr sz="900" u="sng" dirty="0">
                <a:solidFill>
                  <a:srgbClr val="0462C1"/>
                </a:solidFill>
                <a:uFill>
                  <a:solidFill>
                    <a:srgbClr val="0462C1"/>
                  </a:solidFill>
                </a:uFill>
                <a:latin typeface="Carlito"/>
                <a:cs typeface="Carlito"/>
                <a:hlinkClick r:id="rId152"/>
              </a:rPr>
              <a:t>the </a:t>
            </a:r>
            <a:r>
              <a:rPr sz="900" u="sng" spc="-5" dirty="0">
                <a:solidFill>
                  <a:srgbClr val="0462C1"/>
                </a:solidFill>
                <a:uFill>
                  <a:solidFill>
                    <a:srgbClr val="0462C1"/>
                  </a:solidFill>
                </a:uFill>
                <a:latin typeface="Carlito"/>
                <a:cs typeface="Carlito"/>
                <a:hlinkClick r:id="rId152"/>
              </a:rPr>
              <a:t>elements (data</a:t>
            </a:r>
            <a:r>
              <a:rPr sz="900" u="sng" spc="15" dirty="0">
                <a:solidFill>
                  <a:srgbClr val="0462C1"/>
                </a:solidFill>
                <a:uFill>
                  <a:solidFill>
                    <a:srgbClr val="0462C1"/>
                  </a:solidFill>
                </a:uFill>
                <a:latin typeface="Carlito"/>
                <a:cs typeface="Carlito"/>
                <a:hlinkClick r:id="rId152"/>
              </a:rPr>
              <a:t> </a:t>
            </a:r>
            <a:r>
              <a:rPr sz="900" u="sng" spc="-5" dirty="0">
                <a:solidFill>
                  <a:srgbClr val="0462C1"/>
                </a:solidFill>
                <a:uFill>
                  <a:solidFill>
                    <a:srgbClr val="0462C1"/>
                  </a:solidFill>
                </a:uFill>
                <a:latin typeface="Carlito"/>
                <a:cs typeface="Carlito"/>
                <a:hlinkClick r:id="rId152"/>
              </a:rPr>
              <a:t>page)</a:t>
            </a:r>
            <a:endParaRPr sz="900">
              <a:latin typeface="Carlito"/>
              <a:cs typeface="Carlito"/>
            </a:endParaRPr>
          </a:p>
        </p:txBody>
      </p:sp>
      <p:grpSp>
        <p:nvGrpSpPr>
          <p:cNvPr id="493" name="object 493"/>
          <p:cNvGrpSpPr/>
          <p:nvPr/>
        </p:nvGrpSpPr>
        <p:grpSpPr>
          <a:xfrm>
            <a:off x="2903220" y="1406842"/>
            <a:ext cx="4701540" cy="317500"/>
            <a:chOff x="2903220" y="1406842"/>
            <a:chExt cx="4701540" cy="317500"/>
          </a:xfrm>
        </p:grpSpPr>
        <p:sp>
          <p:nvSpPr>
            <p:cNvPr id="494" name="object 494"/>
            <p:cNvSpPr/>
            <p:nvPr/>
          </p:nvSpPr>
          <p:spPr>
            <a:xfrm>
              <a:off x="2903220" y="1565148"/>
              <a:ext cx="152400" cy="143255"/>
            </a:xfrm>
            <a:prstGeom prst="rect">
              <a:avLst/>
            </a:prstGeom>
            <a:blipFill>
              <a:blip r:embed="rId153" cstate="print"/>
              <a:stretch>
                <a:fillRect/>
              </a:stretch>
            </a:blipFill>
          </p:spPr>
          <p:txBody>
            <a:bodyPr wrap="square" lIns="0" tIns="0" rIns="0" bIns="0" rtlCol="0"/>
            <a:lstStyle/>
            <a:p>
              <a:endParaRPr/>
            </a:p>
          </p:txBody>
        </p:sp>
        <p:sp>
          <p:nvSpPr>
            <p:cNvPr id="495" name="object 495"/>
            <p:cNvSpPr/>
            <p:nvPr/>
          </p:nvSpPr>
          <p:spPr>
            <a:xfrm>
              <a:off x="3470529" y="1411605"/>
              <a:ext cx="4129404" cy="307975"/>
            </a:xfrm>
            <a:custGeom>
              <a:avLst/>
              <a:gdLst/>
              <a:ahLst/>
              <a:cxnLst/>
              <a:rect l="l" t="t" r="r" b="b"/>
              <a:pathLst>
                <a:path w="4129404" h="307975">
                  <a:moveTo>
                    <a:pt x="4129278" y="0"/>
                  </a:moveTo>
                  <a:lnTo>
                    <a:pt x="0" y="0"/>
                  </a:lnTo>
                  <a:lnTo>
                    <a:pt x="0" y="307848"/>
                  </a:lnTo>
                  <a:lnTo>
                    <a:pt x="4129278" y="307848"/>
                  </a:lnTo>
                  <a:lnTo>
                    <a:pt x="4129278" y="0"/>
                  </a:lnTo>
                  <a:close/>
                </a:path>
              </a:pathLst>
            </a:custGeom>
            <a:solidFill>
              <a:srgbClr val="FFFFFF"/>
            </a:solidFill>
          </p:spPr>
          <p:txBody>
            <a:bodyPr wrap="square" lIns="0" tIns="0" rIns="0" bIns="0" rtlCol="0"/>
            <a:lstStyle/>
            <a:p>
              <a:endParaRPr/>
            </a:p>
          </p:txBody>
        </p:sp>
        <p:sp>
          <p:nvSpPr>
            <p:cNvPr id="496" name="object 496"/>
            <p:cNvSpPr/>
            <p:nvPr/>
          </p:nvSpPr>
          <p:spPr>
            <a:xfrm>
              <a:off x="3470529" y="1411605"/>
              <a:ext cx="4129404" cy="307975"/>
            </a:xfrm>
            <a:custGeom>
              <a:avLst/>
              <a:gdLst/>
              <a:ahLst/>
              <a:cxnLst/>
              <a:rect l="l" t="t" r="r" b="b"/>
              <a:pathLst>
                <a:path w="4129404" h="307975">
                  <a:moveTo>
                    <a:pt x="0" y="307848"/>
                  </a:moveTo>
                  <a:lnTo>
                    <a:pt x="4129278" y="307848"/>
                  </a:lnTo>
                  <a:lnTo>
                    <a:pt x="4129278" y="0"/>
                  </a:lnTo>
                  <a:lnTo>
                    <a:pt x="0" y="0"/>
                  </a:lnTo>
                  <a:lnTo>
                    <a:pt x="0" y="307848"/>
                  </a:lnTo>
                  <a:close/>
                </a:path>
              </a:pathLst>
            </a:custGeom>
            <a:ln w="9524">
              <a:solidFill>
                <a:srgbClr val="FF0000"/>
              </a:solidFill>
            </a:ln>
          </p:spPr>
          <p:txBody>
            <a:bodyPr wrap="square" lIns="0" tIns="0" rIns="0" bIns="0" rtlCol="0"/>
            <a:lstStyle/>
            <a:p>
              <a:endParaRPr/>
            </a:p>
          </p:txBody>
        </p:sp>
      </p:grpSp>
      <p:sp>
        <p:nvSpPr>
          <p:cNvPr id="497" name="object 497"/>
          <p:cNvSpPr txBox="1"/>
          <p:nvPr/>
        </p:nvSpPr>
        <p:spPr>
          <a:xfrm>
            <a:off x="2135123" y="6166103"/>
            <a:ext cx="5256530" cy="368300"/>
          </a:xfrm>
          <a:prstGeom prst="rect">
            <a:avLst/>
          </a:prstGeom>
          <a:solidFill>
            <a:srgbClr val="E7E6E6"/>
          </a:solidFill>
        </p:spPr>
        <p:txBody>
          <a:bodyPr vert="horz" wrap="square" lIns="0" tIns="31115" rIns="0" bIns="0" rtlCol="0">
            <a:spAutoFit/>
          </a:bodyPr>
          <a:lstStyle/>
          <a:p>
            <a:pPr marL="91440">
              <a:lnSpc>
                <a:spcPct val="100000"/>
              </a:lnSpc>
              <a:spcBef>
                <a:spcPts val="245"/>
              </a:spcBef>
            </a:pPr>
            <a:r>
              <a:rPr sz="1800" u="sng" spc="-10" dirty="0">
                <a:solidFill>
                  <a:srgbClr val="0462C1"/>
                </a:solidFill>
                <a:uFill>
                  <a:solidFill>
                    <a:srgbClr val="0462C1"/>
                  </a:solidFill>
                </a:uFill>
                <a:latin typeface="Carlito"/>
                <a:cs typeface="Carlito"/>
                <a:hlinkClick r:id="rId154"/>
              </a:rPr>
              <a:t>https://en.wikipedia.org/wiki/Electronegativity</a:t>
            </a:r>
            <a:endParaRPr sz="1800">
              <a:latin typeface="Carlito"/>
              <a:cs typeface="Carlito"/>
            </a:endParaRPr>
          </a:p>
        </p:txBody>
      </p:sp>
      <p:grpSp>
        <p:nvGrpSpPr>
          <p:cNvPr id="498" name="object 498"/>
          <p:cNvGrpSpPr/>
          <p:nvPr/>
        </p:nvGrpSpPr>
        <p:grpSpPr>
          <a:xfrm>
            <a:off x="8034655" y="2095500"/>
            <a:ext cx="3458210" cy="2667000"/>
            <a:chOff x="8034655" y="2095500"/>
            <a:chExt cx="3458210" cy="2667000"/>
          </a:xfrm>
        </p:grpSpPr>
        <p:sp>
          <p:nvSpPr>
            <p:cNvPr id="499" name="object 499"/>
            <p:cNvSpPr/>
            <p:nvPr/>
          </p:nvSpPr>
          <p:spPr>
            <a:xfrm>
              <a:off x="8041005" y="2781680"/>
              <a:ext cx="792480" cy="647700"/>
            </a:xfrm>
            <a:custGeom>
              <a:avLst/>
              <a:gdLst/>
              <a:ahLst/>
              <a:cxnLst/>
              <a:rect l="l" t="t" r="r" b="b"/>
              <a:pathLst>
                <a:path w="792479" h="647700">
                  <a:moveTo>
                    <a:pt x="0" y="323850"/>
                  </a:moveTo>
                  <a:lnTo>
                    <a:pt x="3617" y="279914"/>
                  </a:lnTo>
                  <a:lnTo>
                    <a:pt x="14155" y="237772"/>
                  </a:lnTo>
                  <a:lnTo>
                    <a:pt x="31140" y="197810"/>
                  </a:lnTo>
                  <a:lnTo>
                    <a:pt x="54101" y="160415"/>
                  </a:lnTo>
                  <a:lnTo>
                    <a:pt x="82566" y="125972"/>
                  </a:lnTo>
                  <a:lnTo>
                    <a:pt x="116062" y="94869"/>
                  </a:lnTo>
                  <a:lnTo>
                    <a:pt x="154116" y="67490"/>
                  </a:lnTo>
                  <a:lnTo>
                    <a:pt x="196257" y="44224"/>
                  </a:lnTo>
                  <a:lnTo>
                    <a:pt x="242012" y="25455"/>
                  </a:lnTo>
                  <a:lnTo>
                    <a:pt x="290909" y="11571"/>
                  </a:lnTo>
                  <a:lnTo>
                    <a:pt x="342476" y="2957"/>
                  </a:lnTo>
                  <a:lnTo>
                    <a:pt x="396240" y="0"/>
                  </a:lnTo>
                  <a:lnTo>
                    <a:pt x="450003" y="2957"/>
                  </a:lnTo>
                  <a:lnTo>
                    <a:pt x="501570" y="11571"/>
                  </a:lnTo>
                  <a:lnTo>
                    <a:pt x="550467" y="25455"/>
                  </a:lnTo>
                  <a:lnTo>
                    <a:pt x="596222" y="44224"/>
                  </a:lnTo>
                  <a:lnTo>
                    <a:pt x="638363" y="67490"/>
                  </a:lnTo>
                  <a:lnTo>
                    <a:pt x="676417" y="94868"/>
                  </a:lnTo>
                  <a:lnTo>
                    <a:pt x="709913" y="125972"/>
                  </a:lnTo>
                  <a:lnTo>
                    <a:pt x="738378" y="160415"/>
                  </a:lnTo>
                  <a:lnTo>
                    <a:pt x="761339" y="197810"/>
                  </a:lnTo>
                  <a:lnTo>
                    <a:pt x="778324" y="237772"/>
                  </a:lnTo>
                  <a:lnTo>
                    <a:pt x="788862" y="279914"/>
                  </a:lnTo>
                  <a:lnTo>
                    <a:pt x="792479" y="323850"/>
                  </a:lnTo>
                  <a:lnTo>
                    <a:pt x="788862" y="367785"/>
                  </a:lnTo>
                  <a:lnTo>
                    <a:pt x="778324" y="409927"/>
                  </a:lnTo>
                  <a:lnTo>
                    <a:pt x="761339" y="449889"/>
                  </a:lnTo>
                  <a:lnTo>
                    <a:pt x="738377" y="487284"/>
                  </a:lnTo>
                  <a:lnTo>
                    <a:pt x="709913" y="521727"/>
                  </a:lnTo>
                  <a:lnTo>
                    <a:pt x="676417" y="552831"/>
                  </a:lnTo>
                  <a:lnTo>
                    <a:pt x="638363" y="580209"/>
                  </a:lnTo>
                  <a:lnTo>
                    <a:pt x="596222" y="603475"/>
                  </a:lnTo>
                  <a:lnTo>
                    <a:pt x="550467" y="622244"/>
                  </a:lnTo>
                  <a:lnTo>
                    <a:pt x="501570" y="636128"/>
                  </a:lnTo>
                  <a:lnTo>
                    <a:pt x="450003" y="644742"/>
                  </a:lnTo>
                  <a:lnTo>
                    <a:pt x="396240" y="647700"/>
                  </a:lnTo>
                  <a:lnTo>
                    <a:pt x="342476" y="644742"/>
                  </a:lnTo>
                  <a:lnTo>
                    <a:pt x="290909" y="636128"/>
                  </a:lnTo>
                  <a:lnTo>
                    <a:pt x="242012" y="622244"/>
                  </a:lnTo>
                  <a:lnTo>
                    <a:pt x="196257" y="603475"/>
                  </a:lnTo>
                  <a:lnTo>
                    <a:pt x="154116" y="580209"/>
                  </a:lnTo>
                  <a:lnTo>
                    <a:pt x="116062" y="552831"/>
                  </a:lnTo>
                  <a:lnTo>
                    <a:pt x="82566" y="521727"/>
                  </a:lnTo>
                  <a:lnTo>
                    <a:pt x="54101" y="487284"/>
                  </a:lnTo>
                  <a:lnTo>
                    <a:pt x="31140" y="449889"/>
                  </a:lnTo>
                  <a:lnTo>
                    <a:pt x="14155" y="409927"/>
                  </a:lnTo>
                  <a:lnTo>
                    <a:pt x="3617" y="367785"/>
                  </a:lnTo>
                  <a:lnTo>
                    <a:pt x="0" y="323850"/>
                  </a:lnTo>
                  <a:close/>
                </a:path>
              </a:pathLst>
            </a:custGeom>
            <a:ln w="12700">
              <a:solidFill>
                <a:srgbClr val="2E528F"/>
              </a:solidFill>
            </a:ln>
          </p:spPr>
          <p:txBody>
            <a:bodyPr wrap="square" lIns="0" tIns="0" rIns="0" bIns="0" rtlCol="0"/>
            <a:lstStyle/>
            <a:p>
              <a:endParaRPr/>
            </a:p>
          </p:txBody>
        </p:sp>
        <p:sp>
          <p:nvSpPr>
            <p:cNvPr id="500" name="object 500"/>
            <p:cNvSpPr/>
            <p:nvPr/>
          </p:nvSpPr>
          <p:spPr>
            <a:xfrm>
              <a:off x="8290560" y="2095500"/>
              <a:ext cx="3201924" cy="2667000"/>
            </a:xfrm>
            <a:prstGeom prst="rect">
              <a:avLst/>
            </a:prstGeom>
            <a:blipFill>
              <a:blip r:embed="rId155" cstate="print"/>
              <a:stretch>
                <a:fillRect/>
              </a:stretch>
            </a:blipFill>
          </p:spPr>
          <p:txBody>
            <a:bodyPr wrap="square" lIns="0" tIns="0" rIns="0" bIns="0" rtlCol="0"/>
            <a:lstStyle/>
            <a:p>
              <a:endParaRPr/>
            </a:p>
          </p:txBody>
        </p:sp>
      </p:grpSp>
      <p:sp>
        <p:nvSpPr>
          <p:cNvPr id="501" name="object 501"/>
          <p:cNvSpPr txBox="1"/>
          <p:nvPr/>
        </p:nvSpPr>
        <p:spPr>
          <a:xfrm>
            <a:off x="3549396" y="1439925"/>
            <a:ext cx="2781300" cy="238760"/>
          </a:xfrm>
          <a:prstGeom prst="rect">
            <a:avLst/>
          </a:prstGeom>
        </p:spPr>
        <p:txBody>
          <a:bodyPr vert="horz" wrap="square" lIns="0" tIns="12065" rIns="0" bIns="0" rtlCol="0">
            <a:spAutoFit/>
          </a:bodyPr>
          <a:lstStyle/>
          <a:p>
            <a:pPr marL="12700">
              <a:lnSpc>
                <a:spcPct val="100000"/>
              </a:lnSpc>
              <a:spcBef>
                <a:spcPts val="95"/>
              </a:spcBef>
            </a:pPr>
            <a:r>
              <a:rPr sz="1400" spc="-10" dirty="0">
                <a:latin typeface="Arial"/>
                <a:cs typeface="Arial"/>
              </a:rPr>
              <a:t>Wordt </a:t>
            </a:r>
            <a:r>
              <a:rPr sz="1400" spc="-5" dirty="0">
                <a:latin typeface="Arial"/>
                <a:cs typeface="Arial"/>
              </a:rPr>
              <a:t>groter bij steeds vollere</a:t>
            </a:r>
            <a:r>
              <a:rPr sz="1400" spc="-25" dirty="0">
                <a:latin typeface="Arial"/>
                <a:cs typeface="Arial"/>
              </a:rPr>
              <a:t> </a:t>
            </a:r>
            <a:r>
              <a:rPr sz="1400" spc="-5" dirty="0">
                <a:latin typeface="Arial"/>
                <a:cs typeface="Arial"/>
              </a:rPr>
              <a:t>schil</a:t>
            </a:r>
            <a:endParaRPr sz="1400">
              <a:latin typeface="Arial"/>
              <a:cs typeface="Arial"/>
            </a:endParaRPr>
          </a:p>
        </p:txBody>
      </p:sp>
      <p:sp>
        <p:nvSpPr>
          <p:cNvPr id="502" name="object 502"/>
          <p:cNvSpPr txBox="1"/>
          <p:nvPr/>
        </p:nvSpPr>
        <p:spPr>
          <a:xfrm>
            <a:off x="8369807" y="5001514"/>
            <a:ext cx="2832735" cy="842010"/>
          </a:xfrm>
          <a:prstGeom prst="rect">
            <a:avLst/>
          </a:prstGeom>
        </p:spPr>
        <p:txBody>
          <a:bodyPr vert="horz" wrap="square" lIns="0" tIns="15875" rIns="0" bIns="0" rtlCol="0">
            <a:spAutoFit/>
          </a:bodyPr>
          <a:lstStyle/>
          <a:p>
            <a:pPr marL="12700" marR="5080">
              <a:lnSpc>
                <a:spcPct val="98800"/>
              </a:lnSpc>
              <a:spcBef>
                <a:spcPts val="125"/>
              </a:spcBef>
            </a:pPr>
            <a:r>
              <a:rPr sz="1800" dirty="0">
                <a:solidFill>
                  <a:srgbClr val="FFFFFF"/>
                </a:solidFill>
                <a:latin typeface="Arial"/>
                <a:cs typeface="Arial"/>
              </a:rPr>
              <a:t>Kracht </a:t>
            </a:r>
            <a:r>
              <a:rPr sz="1800" spc="-5" dirty="0">
                <a:solidFill>
                  <a:srgbClr val="FFFFFF"/>
                </a:solidFill>
                <a:latin typeface="Arial"/>
                <a:cs typeface="Arial"/>
              </a:rPr>
              <a:t>via protonen</a:t>
            </a:r>
            <a:r>
              <a:rPr sz="1800" spc="-20" dirty="0">
                <a:solidFill>
                  <a:srgbClr val="FFFFFF"/>
                </a:solidFill>
                <a:latin typeface="Arial"/>
                <a:cs typeface="Arial"/>
              </a:rPr>
              <a:t> </a:t>
            </a:r>
            <a:r>
              <a:rPr sz="1800" spc="-5" dirty="0">
                <a:solidFill>
                  <a:srgbClr val="FFFFFF"/>
                </a:solidFill>
                <a:latin typeface="Arial"/>
                <a:cs typeface="Arial"/>
              </a:rPr>
              <a:t>(lading)  en schil energetica (hoe  voller hoe</a:t>
            </a:r>
            <a:r>
              <a:rPr sz="1800" spc="-10" dirty="0">
                <a:solidFill>
                  <a:srgbClr val="FFFFFF"/>
                </a:solidFill>
                <a:latin typeface="Arial"/>
                <a:cs typeface="Arial"/>
              </a:rPr>
              <a:t> </a:t>
            </a:r>
            <a:r>
              <a:rPr sz="1800" spc="-5" dirty="0">
                <a:solidFill>
                  <a:srgbClr val="FFFFFF"/>
                </a:solidFill>
                <a:latin typeface="Arial"/>
                <a:cs typeface="Arial"/>
              </a:rPr>
              <a:t>stabieler)</a:t>
            </a:r>
            <a:endParaRPr sz="1800">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73618"/>
            <a:ext cx="6272426" cy="446916"/>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Fermentation </a:t>
            </a:r>
            <a:r>
              <a:rPr sz="2800" spc="-105" dirty="0">
                <a:solidFill>
                  <a:srgbClr val="FFFFFF"/>
                </a:solidFill>
              </a:rPr>
              <a:t>v. </a:t>
            </a:r>
            <a:r>
              <a:rPr sz="2800" dirty="0">
                <a:solidFill>
                  <a:srgbClr val="FFFFFF"/>
                </a:solidFill>
              </a:rPr>
              <a:t>Oxidative respiration in</a:t>
            </a:r>
            <a:r>
              <a:rPr sz="2800" spc="-160" dirty="0">
                <a:solidFill>
                  <a:srgbClr val="FFFFFF"/>
                </a:solidFill>
              </a:rPr>
              <a:t> </a:t>
            </a:r>
            <a:r>
              <a:rPr sz="2800" spc="-75" dirty="0">
                <a:solidFill>
                  <a:srgbClr val="FFFFFF"/>
                </a:solidFill>
              </a:rPr>
              <a:t>ATP</a:t>
            </a:r>
            <a:endParaRPr sz="2800" dirty="0"/>
          </a:p>
        </p:txBody>
      </p:sp>
      <p:sp>
        <p:nvSpPr>
          <p:cNvPr id="3" name="object 3"/>
          <p:cNvSpPr/>
          <p:nvPr/>
        </p:nvSpPr>
        <p:spPr>
          <a:xfrm>
            <a:off x="924305" y="1619248"/>
            <a:ext cx="9132570" cy="5123180"/>
          </a:xfrm>
          <a:custGeom>
            <a:avLst/>
            <a:gdLst/>
            <a:ahLst/>
            <a:cxnLst/>
            <a:rect l="l" t="t" r="r" b="b"/>
            <a:pathLst>
              <a:path w="9132570" h="5123180">
                <a:moveTo>
                  <a:pt x="9132570" y="0"/>
                </a:moveTo>
                <a:lnTo>
                  <a:pt x="0" y="0"/>
                </a:lnTo>
                <a:lnTo>
                  <a:pt x="0" y="5122926"/>
                </a:lnTo>
                <a:lnTo>
                  <a:pt x="9132570" y="5122926"/>
                </a:lnTo>
                <a:lnTo>
                  <a:pt x="9132570" y="0"/>
                </a:lnTo>
                <a:close/>
              </a:path>
            </a:pathLst>
          </a:custGeom>
          <a:solidFill>
            <a:srgbClr val="FFFFFF"/>
          </a:solidFill>
        </p:spPr>
        <p:txBody>
          <a:bodyPr wrap="square" lIns="0" tIns="0" rIns="0" bIns="0" rtlCol="0"/>
          <a:lstStyle/>
          <a:p>
            <a:endParaRPr/>
          </a:p>
        </p:txBody>
      </p:sp>
      <p:sp>
        <p:nvSpPr>
          <p:cNvPr id="4" name="object 4"/>
          <p:cNvSpPr txBox="1"/>
          <p:nvPr/>
        </p:nvSpPr>
        <p:spPr>
          <a:xfrm>
            <a:off x="1003300" y="1548892"/>
            <a:ext cx="7858125" cy="5064125"/>
          </a:xfrm>
          <a:prstGeom prst="rect">
            <a:avLst/>
          </a:prstGeom>
        </p:spPr>
        <p:txBody>
          <a:bodyPr vert="horz" wrap="square" lIns="0" tIns="12700" rIns="0" bIns="0" rtlCol="0">
            <a:spAutoFit/>
          </a:bodyPr>
          <a:lstStyle/>
          <a:p>
            <a:pPr marL="241300" indent="-228600">
              <a:lnSpc>
                <a:spcPct val="100000"/>
              </a:lnSpc>
              <a:spcBef>
                <a:spcPts val="100"/>
              </a:spcBef>
              <a:buFont typeface="Arial"/>
              <a:buChar char="•"/>
              <a:tabLst>
                <a:tab pos="240665" algn="l"/>
                <a:tab pos="241300" algn="l"/>
                <a:tab pos="5499100" algn="l"/>
              </a:tabLst>
            </a:pPr>
            <a:r>
              <a:rPr sz="2200" spc="-10" dirty="0">
                <a:latin typeface="Carlito"/>
                <a:cs typeface="Carlito"/>
              </a:rPr>
              <a:t>Fermentatie: </a:t>
            </a:r>
            <a:r>
              <a:rPr sz="2200" spc="5" dirty="0">
                <a:latin typeface="Carlito"/>
                <a:cs typeface="Carlito"/>
              </a:rPr>
              <a:t> </a:t>
            </a:r>
            <a:r>
              <a:rPr sz="2200" dirty="0">
                <a:latin typeface="Carlito"/>
                <a:cs typeface="Carlito"/>
              </a:rPr>
              <a:t>2</a:t>
            </a:r>
            <a:r>
              <a:rPr sz="2200" spc="10" dirty="0">
                <a:latin typeface="Carlito"/>
                <a:cs typeface="Carlito"/>
              </a:rPr>
              <a:t> </a:t>
            </a:r>
            <a:r>
              <a:rPr sz="2200" spc="-65" dirty="0">
                <a:latin typeface="Carlito"/>
                <a:cs typeface="Carlito"/>
              </a:rPr>
              <a:t>ATP	</a:t>
            </a:r>
            <a:r>
              <a:rPr sz="2200" spc="-10" dirty="0">
                <a:latin typeface="Carlito"/>
                <a:cs typeface="Carlito"/>
              </a:rPr>
              <a:t>zonder</a:t>
            </a:r>
            <a:r>
              <a:rPr sz="2200" spc="-20" dirty="0">
                <a:latin typeface="Carlito"/>
                <a:cs typeface="Carlito"/>
              </a:rPr>
              <a:t> </a:t>
            </a:r>
            <a:r>
              <a:rPr sz="2200" spc="-15" dirty="0">
                <a:latin typeface="Carlito"/>
                <a:cs typeface="Carlito"/>
              </a:rPr>
              <a:t>zuurstof</a:t>
            </a:r>
            <a:endParaRPr sz="2200">
              <a:latin typeface="Carlito"/>
              <a:cs typeface="Carlito"/>
            </a:endParaRPr>
          </a:p>
          <a:p>
            <a:pPr>
              <a:lnSpc>
                <a:spcPct val="100000"/>
              </a:lnSpc>
              <a:buFont typeface="Arial"/>
              <a:buChar char="•"/>
            </a:pPr>
            <a:endParaRPr sz="2500">
              <a:latin typeface="Carlito"/>
              <a:cs typeface="Carlito"/>
            </a:endParaRPr>
          </a:p>
          <a:p>
            <a:pPr marL="241300" indent="-228600">
              <a:lnSpc>
                <a:spcPct val="100000"/>
              </a:lnSpc>
              <a:spcBef>
                <a:spcPts val="5"/>
              </a:spcBef>
              <a:buFont typeface="Arial"/>
              <a:buChar char="•"/>
              <a:tabLst>
                <a:tab pos="240665" algn="l"/>
                <a:tab pos="241300" algn="l"/>
                <a:tab pos="1386205" algn="l"/>
                <a:tab pos="5499100" algn="l"/>
              </a:tabLst>
            </a:pPr>
            <a:r>
              <a:rPr sz="2200" spc="-15" dirty="0">
                <a:latin typeface="Carlito"/>
                <a:cs typeface="Carlito"/>
              </a:rPr>
              <a:t>Krebs:	</a:t>
            </a:r>
            <a:r>
              <a:rPr sz="2200" dirty="0">
                <a:latin typeface="Carlito"/>
                <a:cs typeface="Carlito"/>
              </a:rPr>
              <a:t>38 </a:t>
            </a:r>
            <a:r>
              <a:rPr sz="2200" spc="-65" dirty="0">
                <a:latin typeface="Carlito"/>
                <a:cs typeface="Carlito"/>
              </a:rPr>
              <a:t>ATP</a:t>
            </a:r>
            <a:r>
              <a:rPr sz="2200" spc="20" dirty="0">
                <a:latin typeface="Carlito"/>
                <a:cs typeface="Carlito"/>
              </a:rPr>
              <a:t> </a:t>
            </a:r>
            <a:r>
              <a:rPr sz="2200" spc="-5" dirty="0">
                <a:latin typeface="Carlito"/>
                <a:cs typeface="Carlito"/>
              </a:rPr>
              <a:t>(19x</a:t>
            </a:r>
            <a:r>
              <a:rPr sz="2200" spc="-10" dirty="0">
                <a:latin typeface="Carlito"/>
                <a:cs typeface="Carlito"/>
              </a:rPr>
              <a:t> </a:t>
            </a:r>
            <a:r>
              <a:rPr sz="2200" dirty="0">
                <a:latin typeface="Carlito"/>
                <a:cs typeface="Carlito"/>
              </a:rPr>
              <a:t>meer!)	</a:t>
            </a:r>
            <a:r>
              <a:rPr sz="2200" spc="-5" dirty="0">
                <a:latin typeface="Carlito"/>
                <a:cs typeface="Carlito"/>
              </a:rPr>
              <a:t>met</a:t>
            </a:r>
            <a:r>
              <a:rPr sz="2200" spc="-10" dirty="0">
                <a:latin typeface="Carlito"/>
                <a:cs typeface="Carlito"/>
              </a:rPr>
              <a:t> </a:t>
            </a:r>
            <a:r>
              <a:rPr sz="2200" spc="-15" dirty="0">
                <a:latin typeface="Carlito"/>
                <a:cs typeface="Carlito"/>
              </a:rPr>
              <a:t>zuurstof</a:t>
            </a:r>
            <a:endParaRPr sz="2200">
              <a:latin typeface="Carlito"/>
              <a:cs typeface="Carlito"/>
            </a:endParaRPr>
          </a:p>
          <a:p>
            <a:pPr>
              <a:lnSpc>
                <a:spcPct val="100000"/>
              </a:lnSpc>
              <a:spcBef>
                <a:spcPts val="5"/>
              </a:spcBef>
              <a:buFont typeface="Arial"/>
              <a:buChar char="•"/>
            </a:pPr>
            <a:endParaRPr sz="2500">
              <a:latin typeface="Carlito"/>
              <a:cs typeface="Carlito"/>
            </a:endParaRPr>
          </a:p>
          <a:p>
            <a:pPr marL="241300" indent="-228600">
              <a:lnSpc>
                <a:spcPct val="100000"/>
              </a:lnSpc>
              <a:buFont typeface="Arial"/>
              <a:buChar char="•"/>
              <a:tabLst>
                <a:tab pos="240665" algn="l"/>
                <a:tab pos="241300" algn="l"/>
              </a:tabLst>
            </a:pPr>
            <a:r>
              <a:rPr sz="2200" spc="-10" dirty="0">
                <a:latin typeface="Carlito"/>
                <a:cs typeface="Carlito"/>
              </a:rPr>
              <a:t>Energie </a:t>
            </a:r>
            <a:r>
              <a:rPr sz="2200" dirty="0">
                <a:latin typeface="Carlito"/>
                <a:cs typeface="Carlito"/>
              </a:rPr>
              <a:t>in </a:t>
            </a:r>
            <a:r>
              <a:rPr sz="2200" spc="-10" dirty="0">
                <a:latin typeface="Carlito"/>
                <a:cs typeface="Carlito"/>
              </a:rPr>
              <a:t>elektronen </a:t>
            </a:r>
            <a:r>
              <a:rPr sz="2200" spc="-15" dirty="0">
                <a:latin typeface="Carlito"/>
                <a:cs typeface="Carlito"/>
              </a:rPr>
              <a:t>wordt </a:t>
            </a:r>
            <a:r>
              <a:rPr sz="2200" spc="-20" dirty="0">
                <a:latin typeface="Carlito"/>
                <a:cs typeface="Carlito"/>
              </a:rPr>
              <a:t>afgetapt </a:t>
            </a:r>
            <a:r>
              <a:rPr sz="2200" spc="-5" dirty="0">
                <a:latin typeface="Carlito"/>
                <a:cs typeface="Carlito"/>
              </a:rPr>
              <a:t>(in </a:t>
            </a:r>
            <a:r>
              <a:rPr sz="2200" spc="-10" dirty="0">
                <a:latin typeface="Carlito"/>
                <a:cs typeface="Carlito"/>
              </a:rPr>
              <a:t>stapjes) </a:t>
            </a:r>
            <a:r>
              <a:rPr sz="2200" dirty="0">
                <a:latin typeface="Carlito"/>
                <a:cs typeface="Carlito"/>
              </a:rPr>
              <a:t>en </a:t>
            </a:r>
            <a:r>
              <a:rPr sz="2200" spc="-15" dirty="0">
                <a:latin typeface="Carlito"/>
                <a:cs typeface="Carlito"/>
              </a:rPr>
              <a:t>omgezet </a:t>
            </a:r>
            <a:r>
              <a:rPr sz="2200" dirty="0">
                <a:latin typeface="Carlito"/>
                <a:cs typeface="Carlito"/>
              </a:rPr>
              <a:t>in</a:t>
            </a:r>
            <a:r>
              <a:rPr sz="2200" spc="40" dirty="0">
                <a:latin typeface="Carlito"/>
                <a:cs typeface="Carlito"/>
              </a:rPr>
              <a:t> </a:t>
            </a:r>
            <a:r>
              <a:rPr sz="2200" spc="-65" dirty="0">
                <a:latin typeface="Carlito"/>
                <a:cs typeface="Carlito"/>
              </a:rPr>
              <a:t>ATP</a:t>
            </a:r>
            <a:endParaRPr sz="2200">
              <a:latin typeface="Carlito"/>
              <a:cs typeface="Carlito"/>
            </a:endParaRPr>
          </a:p>
          <a:p>
            <a:pPr marL="241300" indent="-228600">
              <a:lnSpc>
                <a:spcPct val="100000"/>
              </a:lnSpc>
              <a:spcBef>
                <a:spcPts val="204"/>
              </a:spcBef>
              <a:buFont typeface="Arial"/>
              <a:buChar char="•"/>
              <a:tabLst>
                <a:tab pos="240665" algn="l"/>
                <a:tab pos="241300" algn="l"/>
              </a:tabLst>
            </a:pPr>
            <a:r>
              <a:rPr sz="2200" dirty="0">
                <a:latin typeface="Carlito"/>
                <a:cs typeface="Carlito"/>
              </a:rPr>
              <a:t>Bij </a:t>
            </a:r>
            <a:r>
              <a:rPr sz="2200" spc="-10" dirty="0">
                <a:latin typeface="Carlito"/>
                <a:cs typeface="Carlito"/>
              </a:rPr>
              <a:t>directe </a:t>
            </a:r>
            <a:r>
              <a:rPr sz="2200" spc="-15" dirty="0">
                <a:latin typeface="Carlito"/>
                <a:cs typeface="Carlito"/>
              </a:rPr>
              <a:t>oxidatie wordt </a:t>
            </a:r>
            <a:r>
              <a:rPr sz="2200" spc="-5" dirty="0">
                <a:latin typeface="Carlito"/>
                <a:cs typeface="Carlito"/>
              </a:rPr>
              <a:t>de energie </a:t>
            </a:r>
            <a:r>
              <a:rPr sz="2200" spc="-20" dirty="0">
                <a:latin typeface="Carlito"/>
                <a:cs typeface="Carlito"/>
              </a:rPr>
              <a:t>omgezet </a:t>
            </a:r>
            <a:r>
              <a:rPr sz="2200" dirty="0">
                <a:latin typeface="Carlito"/>
                <a:cs typeface="Carlito"/>
              </a:rPr>
              <a:t>in </a:t>
            </a:r>
            <a:r>
              <a:rPr sz="2200" spc="-15" dirty="0">
                <a:latin typeface="Carlito"/>
                <a:cs typeface="Carlito"/>
              </a:rPr>
              <a:t>fotonen</a:t>
            </a:r>
            <a:r>
              <a:rPr sz="2200" spc="40" dirty="0">
                <a:latin typeface="Carlito"/>
                <a:cs typeface="Carlito"/>
              </a:rPr>
              <a:t> </a:t>
            </a:r>
            <a:r>
              <a:rPr sz="2200" spc="-10" dirty="0">
                <a:latin typeface="Carlito"/>
                <a:cs typeface="Carlito"/>
              </a:rPr>
              <a:t>(vuur)</a:t>
            </a:r>
            <a:endParaRPr sz="2200">
              <a:latin typeface="Carlito"/>
              <a:cs typeface="Carlito"/>
            </a:endParaRPr>
          </a:p>
          <a:p>
            <a:pPr>
              <a:lnSpc>
                <a:spcPct val="100000"/>
              </a:lnSpc>
              <a:spcBef>
                <a:spcPts val="50"/>
              </a:spcBef>
              <a:buFont typeface="Arial"/>
              <a:buChar char="•"/>
            </a:pPr>
            <a:endParaRPr sz="2300">
              <a:latin typeface="Carlito"/>
              <a:cs typeface="Carlito"/>
            </a:endParaRPr>
          </a:p>
          <a:p>
            <a:pPr marL="12700" marR="4182745">
              <a:lnSpc>
                <a:spcPct val="107700"/>
              </a:lnSpc>
              <a:buFont typeface="Arial"/>
              <a:buChar char="•"/>
              <a:tabLst>
                <a:tab pos="240665" algn="l"/>
                <a:tab pos="241300" algn="l"/>
              </a:tabLst>
            </a:pPr>
            <a:r>
              <a:rPr sz="2200" spc="-50" dirty="0">
                <a:latin typeface="Carlito"/>
                <a:cs typeface="Carlito"/>
              </a:rPr>
              <a:t>ATP: </a:t>
            </a:r>
            <a:r>
              <a:rPr sz="2200" u="heavy" spc="-50" dirty="0">
                <a:solidFill>
                  <a:srgbClr val="0462C1"/>
                </a:solidFill>
                <a:uFill>
                  <a:solidFill>
                    <a:srgbClr val="0462C1"/>
                  </a:solidFill>
                </a:uFill>
                <a:latin typeface="Carlito"/>
                <a:cs typeface="Carlito"/>
                <a:hlinkClick r:id="rId2"/>
              </a:rPr>
              <a:t> </a:t>
            </a:r>
            <a:r>
              <a:rPr sz="2200" u="heavy" spc="-10" dirty="0">
                <a:solidFill>
                  <a:srgbClr val="0462C1"/>
                </a:solidFill>
                <a:uFill>
                  <a:solidFill>
                    <a:srgbClr val="0462C1"/>
                  </a:solidFill>
                </a:uFill>
                <a:latin typeface="Carlito"/>
                <a:cs typeface="Carlito"/>
                <a:hlinkClick r:id="rId2"/>
              </a:rPr>
              <a:t>https://youtu.be/5GMLIMIVUvo</a:t>
            </a:r>
            <a:endParaRPr sz="2200">
              <a:latin typeface="Carlito"/>
              <a:cs typeface="Carlito"/>
            </a:endParaRPr>
          </a:p>
          <a:p>
            <a:pPr marL="12700" marR="1986914">
              <a:lnSpc>
                <a:spcPts val="2850"/>
              </a:lnSpc>
              <a:spcBef>
                <a:spcPts val="130"/>
              </a:spcBef>
            </a:pPr>
            <a:r>
              <a:rPr sz="2200" u="heavy" spc="-15" dirty="0">
                <a:solidFill>
                  <a:srgbClr val="0462C1"/>
                </a:solidFill>
                <a:uFill>
                  <a:solidFill>
                    <a:srgbClr val="0462C1"/>
                  </a:solidFill>
                </a:uFill>
                <a:latin typeface="Carlito"/>
                <a:cs typeface="Carlito"/>
                <a:hlinkClick r:id="rId3"/>
              </a:rPr>
              <a:t>https://www.youtube.com/watch?v=ZP5SrwGPm-s </a:t>
            </a:r>
            <a:r>
              <a:rPr sz="2200" spc="-15" dirty="0">
                <a:solidFill>
                  <a:srgbClr val="0462C1"/>
                </a:solidFill>
                <a:latin typeface="Carlito"/>
                <a:cs typeface="Carlito"/>
              </a:rPr>
              <a:t> </a:t>
            </a:r>
            <a:r>
              <a:rPr sz="2200" u="heavy" spc="-15" dirty="0">
                <a:solidFill>
                  <a:srgbClr val="0462C1"/>
                </a:solidFill>
                <a:uFill>
                  <a:solidFill>
                    <a:srgbClr val="0462C1"/>
                  </a:solidFill>
                </a:uFill>
                <a:latin typeface="Carlito"/>
                <a:cs typeface="Carlito"/>
                <a:hlinkClick r:id="rId4"/>
              </a:rPr>
              <a:t>https://www.youtube.com/watch?v=OHzJuURsDgw</a:t>
            </a:r>
            <a:endParaRPr sz="2200">
              <a:latin typeface="Carlito"/>
              <a:cs typeface="Carlito"/>
            </a:endParaRPr>
          </a:p>
          <a:p>
            <a:pPr>
              <a:lnSpc>
                <a:spcPct val="100000"/>
              </a:lnSpc>
              <a:spcBef>
                <a:spcPts val="25"/>
              </a:spcBef>
            </a:pPr>
            <a:endParaRPr sz="2200">
              <a:latin typeface="Carlito"/>
              <a:cs typeface="Carlito"/>
            </a:endParaRPr>
          </a:p>
          <a:p>
            <a:pPr marL="12700" marR="1913889">
              <a:lnSpc>
                <a:spcPct val="108000"/>
              </a:lnSpc>
              <a:spcBef>
                <a:spcPts val="5"/>
              </a:spcBef>
            </a:pPr>
            <a:r>
              <a:rPr sz="2200" spc="-10" dirty="0">
                <a:latin typeface="Carlito"/>
                <a:cs typeface="Carlito"/>
              </a:rPr>
              <a:t>Glycolysis </a:t>
            </a:r>
            <a:r>
              <a:rPr sz="2200" spc="-5" dirty="0">
                <a:latin typeface="Carlito"/>
                <a:cs typeface="Carlito"/>
              </a:rPr>
              <a:t>enzymes  </a:t>
            </a:r>
            <a:r>
              <a:rPr sz="2200" u="heavy" spc="-20" dirty="0">
                <a:solidFill>
                  <a:srgbClr val="0462C1"/>
                </a:solidFill>
                <a:uFill>
                  <a:solidFill>
                    <a:srgbClr val="0462C1"/>
                  </a:solidFill>
                </a:uFill>
                <a:latin typeface="Carlito"/>
                <a:cs typeface="Carlito"/>
                <a:hlinkClick r:id="rId5"/>
              </a:rPr>
              <a:t>https://www.youtube.com/watch?v=mmACA_eVLTE</a:t>
            </a:r>
            <a:endParaRPr sz="2200">
              <a:latin typeface="Carlito"/>
              <a:cs typeface="Carli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7983220" cy="836930"/>
          </a:xfrm>
          <a:prstGeom prst="rect">
            <a:avLst/>
          </a:prstGeom>
        </p:spPr>
        <p:txBody>
          <a:bodyPr vert="horz" wrap="square" lIns="0" tIns="12700" rIns="0" bIns="0" rtlCol="0">
            <a:spAutoFit/>
          </a:bodyPr>
          <a:lstStyle/>
          <a:p>
            <a:pPr marL="12700">
              <a:lnSpc>
                <a:spcPts val="3190"/>
              </a:lnSpc>
              <a:spcBef>
                <a:spcPts val="100"/>
              </a:spcBef>
            </a:pPr>
            <a:r>
              <a:rPr sz="2800" spc="-30" dirty="0">
                <a:solidFill>
                  <a:srgbClr val="FFFFFF"/>
                </a:solidFill>
              </a:rPr>
              <a:t>100W, </a:t>
            </a:r>
            <a:r>
              <a:rPr sz="2800" dirty="0">
                <a:solidFill>
                  <a:srgbClr val="FFFFFF"/>
                </a:solidFill>
              </a:rPr>
              <a:t>elke dag, ~80 jaar</a:t>
            </a:r>
            <a:r>
              <a:rPr sz="2800" spc="15" dirty="0">
                <a:solidFill>
                  <a:srgbClr val="FFFFFF"/>
                </a:solidFill>
              </a:rPr>
              <a:t> </a:t>
            </a:r>
            <a:r>
              <a:rPr sz="2800" dirty="0">
                <a:solidFill>
                  <a:srgbClr val="FFFFFF"/>
                </a:solidFill>
              </a:rPr>
              <a:t>lang</a:t>
            </a:r>
            <a:endParaRPr sz="2800"/>
          </a:p>
          <a:p>
            <a:pPr marL="12700">
              <a:lnSpc>
                <a:spcPts val="3190"/>
              </a:lnSpc>
            </a:pPr>
            <a:r>
              <a:rPr sz="2800" dirty="0">
                <a:solidFill>
                  <a:srgbClr val="FFFFFF"/>
                </a:solidFill>
              </a:rPr>
              <a:t>Biologie is nog steeds veel beter dan een</a:t>
            </a:r>
            <a:r>
              <a:rPr sz="2800" spc="-45" dirty="0">
                <a:solidFill>
                  <a:srgbClr val="FFFFFF"/>
                </a:solidFill>
              </a:rPr>
              <a:t> </a:t>
            </a:r>
            <a:r>
              <a:rPr sz="2800" dirty="0">
                <a:solidFill>
                  <a:srgbClr val="FFFFFF"/>
                </a:solidFill>
              </a:rPr>
              <a:t>machine</a:t>
            </a:r>
            <a:endParaRPr sz="2800"/>
          </a:p>
        </p:txBody>
      </p:sp>
      <p:sp>
        <p:nvSpPr>
          <p:cNvPr id="3" name="object 3"/>
          <p:cNvSpPr txBox="1"/>
          <p:nvPr/>
        </p:nvSpPr>
        <p:spPr>
          <a:xfrm>
            <a:off x="835724" y="2380297"/>
            <a:ext cx="7885430" cy="2097405"/>
          </a:xfrm>
          <a:prstGeom prst="rect">
            <a:avLst/>
          </a:prstGeom>
          <a:solidFill>
            <a:srgbClr val="E7E6E6"/>
          </a:solidFill>
        </p:spPr>
        <p:txBody>
          <a:bodyPr vert="horz" wrap="square" lIns="0" tIns="0" rIns="0" bIns="0" rtlCol="0">
            <a:spAutoFit/>
          </a:bodyPr>
          <a:lstStyle/>
          <a:p>
            <a:pPr marL="320040" indent="-229235">
              <a:lnSpc>
                <a:spcPts val="2020"/>
              </a:lnSpc>
              <a:buClr>
                <a:srgbClr val="000000"/>
              </a:buClr>
              <a:buChar char="•"/>
              <a:tabLst>
                <a:tab pos="320040" algn="l"/>
                <a:tab pos="320675" algn="l"/>
              </a:tabLst>
            </a:pPr>
            <a:r>
              <a:rPr sz="2000" u="heavy" spc="-5" dirty="0">
                <a:solidFill>
                  <a:srgbClr val="0462C1"/>
                </a:solidFill>
                <a:uFill>
                  <a:solidFill>
                    <a:srgbClr val="0462C1"/>
                  </a:solidFill>
                </a:uFill>
                <a:latin typeface="Arial"/>
                <a:cs typeface="Arial"/>
                <a:hlinkClick r:id="rId2"/>
              </a:rPr>
              <a:t>https://en.wikipedia.org/wiki/Basal_metabolic_rate</a:t>
            </a:r>
            <a:endParaRPr sz="2000">
              <a:latin typeface="Arial"/>
              <a:cs typeface="Arial"/>
            </a:endParaRPr>
          </a:p>
          <a:p>
            <a:pPr marL="320040" indent="-229235">
              <a:lnSpc>
                <a:spcPts val="2039"/>
              </a:lnSpc>
              <a:spcBef>
                <a:spcPts val="280"/>
              </a:spcBef>
              <a:buClr>
                <a:srgbClr val="000000"/>
              </a:buClr>
              <a:buChar char="•"/>
              <a:tabLst>
                <a:tab pos="320040" algn="l"/>
                <a:tab pos="320675" algn="l"/>
              </a:tabLst>
            </a:pPr>
            <a:r>
              <a:rPr sz="2000" u="heavy" spc="-5" dirty="0">
                <a:solidFill>
                  <a:srgbClr val="0462C1"/>
                </a:solidFill>
                <a:uFill>
                  <a:solidFill>
                    <a:srgbClr val="0462C1"/>
                  </a:solidFill>
                </a:uFill>
                <a:latin typeface="Arial"/>
                <a:cs typeface="Arial"/>
                <a:hlinkClick r:id="rId3"/>
              </a:rPr>
              <a:t>http://sustainability.blogs.brynmawr.edu/2012/07/31/understanding</a:t>
            </a:r>
            <a:endParaRPr sz="2000">
              <a:latin typeface="Arial"/>
              <a:cs typeface="Arial"/>
            </a:endParaRPr>
          </a:p>
          <a:p>
            <a:pPr marL="320040">
              <a:lnSpc>
                <a:spcPts val="2039"/>
              </a:lnSpc>
            </a:pPr>
            <a:r>
              <a:rPr sz="2000" u="heavy" spc="-5" dirty="0">
                <a:solidFill>
                  <a:srgbClr val="0462C1"/>
                </a:solidFill>
                <a:uFill>
                  <a:solidFill>
                    <a:srgbClr val="0462C1"/>
                  </a:solidFill>
                </a:uFill>
                <a:latin typeface="Arial"/>
                <a:cs typeface="Arial"/>
                <a:hlinkClick r:id="rId3"/>
              </a:rPr>
              <a:t>-energy-part-1/</a:t>
            </a:r>
            <a:endParaRPr sz="2000">
              <a:latin typeface="Arial"/>
              <a:cs typeface="Arial"/>
            </a:endParaRPr>
          </a:p>
          <a:p>
            <a:pPr marL="320040" marR="189230" indent="-228600">
              <a:lnSpc>
                <a:spcPct val="70000"/>
              </a:lnSpc>
              <a:spcBef>
                <a:spcPts val="994"/>
              </a:spcBef>
              <a:buClr>
                <a:srgbClr val="000000"/>
              </a:buClr>
              <a:buChar char="•"/>
              <a:tabLst>
                <a:tab pos="320040" algn="l"/>
                <a:tab pos="320675" algn="l"/>
              </a:tabLst>
            </a:pPr>
            <a:r>
              <a:rPr sz="2000" u="heavy" spc="-5" dirty="0">
                <a:solidFill>
                  <a:srgbClr val="0462C1"/>
                </a:solidFill>
                <a:uFill>
                  <a:solidFill>
                    <a:srgbClr val="0462C1"/>
                  </a:solidFill>
                </a:uFill>
                <a:latin typeface="Arial"/>
                <a:cs typeface="Arial"/>
                <a:hlinkClick r:id="rId4"/>
              </a:rPr>
              <a:t>https://www.youtube.com/watch?v=pDK2p1QbPKQ&amp;feature=relat  ed</a:t>
            </a:r>
            <a:endParaRPr sz="2000">
              <a:latin typeface="Arial"/>
              <a:cs typeface="Arial"/>
            </a:endParaRPr>
          </a:p>
          <a:p>
            <a:pPr marL="320040" indent="-229235">
              <a:lnSpc>
                <a:spcPct val="100000"/>
              </a:lnSpc>
              <a:spcBef>
                <a:spcPts val="285"/>
              </a:spcBef>
              <a:buClr>
                <a:srgbClr val="000000"/>
              </a:buClr>
              <a:buChar char="•"/>
              <a:tabLst>
                <a:tab pos="320040" algn="l"/>
                <a:tab pos="320675" algn="l"/>
                <a:tab pos="5027295" algn="l"/>
              </a:tabLst>
            </a:pPr>
            <a:r>
              <a:rPr sz="2000" u="heavy" spc="-5" dirty="0">
                <a:solidFill>
                  <a:srgbClr val="0462C1"/>
                </a:solidFill>
                <a:uFill>
                  <a:solidFill>
                    <a:srgbClr val="0462C1"/>
                  </a:solidFill>
                </a:uFill>
                <a:latin typeface="Arial"/>
                <a:cs typeface="Arial"/>
                <a:hlinkClick r:id="rId5"/>
              </a:rPr>
              <a:t>https://www.youtube.com/watch?v=Soa	XZwq20</a:t>
            </a:r>
            <a:endParaRPr sz="2000">
              <a:latin typeface="Arial"/>
              <a:cs typeface="Arial"/>
            </a:endParaRPr>
          </a:p>
          <a:p>
            <a:pPr marL="320040" indent="-229235">
              <a:lnSpc>
                <a:spcPct val="100000"/>
              </a:lnSpc>
              <a:spcBef>
                <a:spcPts val="280"/>
              </a:spcBef>
              <a:buClr>
                <a:srgbClr val="000000"/>
              </a:buClr>
              <a:buChar char="•"/>
              <a:tabLst>
                <a:tab pos="320040" algn="l"/>
                <a:tab pos="320675" algn="l"/>
              </a:tabLst>
            </a:pPr>
            <a:r>
              <a:rPr sz="2000" u="heavy" spc="-5" dirty="0">
                <a:solidFill>
                  <a:srgbClr val="0462C1"/>
                </a:solidFill>
                <a:uFill>
                  <a:solidFill>
                    <a:srgbClr val="0462C1"/>
                  </a:solidFill>
                </a:uFill>
                <a:latin typeface="Arial"/>
                <a:cs typeface="Arial"/>
                <a:hlinkClick r:id="rId6"/>
              </a:rPr>
              <a:t>https://nl.wikipedia.org/wiki/Calorie</a:t>
            </a:r>
            <a:endParaRPr sz="2000">
              <a:latin typeface="Arial"/>
              <a:cs typeface="Arial"/>
            </a:endParaRPr>
          </a:p>
        </p:txBody>
      </p:sp>
    </p:spTree>
    <p:extLst>
      <p:ext uri="{BB962C8B-B14F-4D97-AF65-F5344CB8AC3E}">
        <p14:creationId xmlns:p14="http://schemas.microsoft.com/office/powerpoint/2010/main" val="26640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4679"/>
          </a:solidFill>
        </p:spPr>
        <p:txBody>
          <a:bodyPr wrap="square" lIns="0" tIns="0" rIns="0" bIns="0" rtlCol="0"/>
          <a:lstStyle/>
          <a:p>
            <a:endParaRPr/>
          </a:p>
        </p:txBody>
      </p:sp>
      <p:sp>
        <p:nvSpPr>
          <p:cNvPr id="3" name="object 3"/>
          <p:cNvSpPr txBox="1">
            <a:spLocks noGrp="1"/>
          </p:cNvSpPr>
          <p:nvPr>
            <p:ph type="title"/>
          </p:nvPr>
        </p:nvSpPr>
        <p:spPr>
          <a:xfrm>
            <a:off x="1242313" y="411480"/>
            <a:ext cx="8164195" cy="879475"/>
          </a:xfrm>
          <a:prstGeom prst="rect">
            <a:avLst/>
          </a:prstGeom>
        </p:spPr>
        <p:txBody>
          <a:bodyPr vert="horz" wrap="square" lIns="0" tIns="12700" rIns="0" bIns="0" rtlCol="0">
            <a:spAutoFit/>
          </a:bodyPr>
          <a:lstStyle/>
          <a:p>
            <a:pPr marL="12700" marR="5080">
              <a:lnSpc>
                <a:spcPct val="100000"/>
              </a:lnSpc>
              <a:spcBef>
                <a:spcPts val="100"/>
              </a:spcBef>
            </a:pPr>
            <a:r>
              <a:rPr sz="2800" dirty="0">
                <a:solidFill>
                  <a:srgbClr val="FFFFFF"/>
                </a:solidFill>
              </a:rPr>
              <a:t>Het Mitochondrium, basis van het (eukaryote) leven  is al </a:t>
            </a:r>
            <a:r>
              <a:rPr sz="2800" dirty="0">
                <a:solidFill>
                  <a:srgbClr val="FFFF00"/>
                </a:solidFill>
              </a:rPr>
              <a:t>2000 miljoen jaar</a:t>
            </a:r>
            <a:r>
              <a:rPr sz="2800" spc="5" dirty="0">
                <a:solidFill>
                  <a:srgbClr val="FFFF00"/>
                </a:solidFill>
              </a:rPr>
              <a:t> </a:t>
            </a:r>
            <a:r>
              <a:rPr sz="2800" dirty="0">
                <a:solidFill>
                  <a:srgbClr val="FFFFFF"/>
                </a:solidFill>
              </a:rPr>
              <a:t>hetzelfde.</a:t>
            </a:r>
            <a:endParaRPr sz="2800"/>
          </a:p>
        </p:txBody>
      </p:sp>
      <p:sp>
        <p:nvSpPr>
          <p:cNvPr id="4" name="object 4"/>
          <p:cNvSpPr/>
          <p:nvPr/>
        </p:nvSpPr>
        <p:spPr>
          <a:xfrm>
            <a:off x="1249680" y="1853945"/>
            <a:ext cx="5026152" cy="4402074"/>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6417564" y="4518659"/>
            <a:ext cx="4525010" cy="1737360"/>
          </a:xfrm>
          <a:prstGeom prst="rect">
            <a:avLst/>
          </a:prstGeom>
          <a:solidFill>
            <a:srgbClr val="E7E6E6"/>
          </a:solidFill>
        </p:spPr>
        <p:txBody>
          <a:bodyPr vert="horz" wrap="square" lIns="0" tIns="31115" rIns="0" bIns="0" rtlCol="0">
            <a:spAutoFit/>
          </a:bodyPr>
          <a:lstStyle/>
          <a:p>
            <a:pPr marL="91440" marR="112395">
              <a:lnSpc>
                <a:spcPct val="100000"/>
              </a:lnSpc>
              <a:spcBef>
                <a:spcPts val="245"/>
              </a:spcBef>
            </a:pPr>
            <a:r>
              <a:rPr sz="1800" u="sng" spc="-15" dirty="0">
                <a:solidFill>
                  <a:srgbClr val="0462C1"/>
                </a:solidFill>
                <a:uFill>
                  <a:solidFill>
                    <a:srgbClr val="0462C1"/>
                  </a:solidFill>
                </a:uFill>
                <a:latin typeface="Carlito"/>
                <a:cs typeface="Carlito"/>
                <a:hlinkClick r:id="rId3"/>
              </a:rPr>
              <a:t>https://www.youtube.com/watch?v=aWNc9sE </a:t>
            </a:r>
            <a:r>
              <a:rPr sz="1800" spc="-15" dirty="0">
                <a:solidFill>
                  <a:srgbClr val="0462C1"/>
                </a:solidFill>
                <a:latin typeface="Carlito"/>
                <a:cs typeface="Carlito"/>
                <a:hlinkClick r:id="rId3"/>
              </a:rPr>
              <a:t> </a:t>
            </a:r>
            <a:r>
              <a:rPr sz="1800" u="sng" dirty="0">
                <a:solidFill>
                  <a:srgbClr val="0462C1"/>
                </a:solidFill>
                <a:uFill>
                  <a:solidFill>
                    <a:srgbClr val="0462C1"/>
                  </a:solidFill>
                </a:uFill>
                <a:latin typeface="Carlito"/>
                <a:cs typeface="Carlito"/>
                <a:hlinkClick r:id="rId3"/>
              </a:rPr>
              <a:t>5Jpg</a:t>
            </a:r>
            <a:endParaRPr sz="1800">
              <a:latin typeface="Carlito"/>
              <a:cs typeface="Carlito"/>
            </a:endParaRPr>
          </a:p>
          <a:p>
            <a:pPr>
              <a:lnSpc>
                <a:spcPct val="100000"/>
              </a:lnSpc>
              <a:spcBef>
                <a:spcPts val="25"/>
              </a:spcBef>
            </a:pPr>
            <a:endParaRPr sz="1750">
              <a:latin typeface="Carlito"/>
              <a:cs typeface="Carlito"/>
            </a:endParaRPr>
          </a:p>
          <a:p>
            <a:pPr marL="91440" marR="356870">
              <a:lnSpc>
                <a:spcPct val="100000"/>
              </a:lnSpc>
            </a:pPr>
            <a:r>
              <a:rPr sz="1800" u="sng" spc="-10" dirty="0">
                <a:solidFill>
                  <a:srgbClr val="0462C1"/>
                </a:solidFill>
                <a:uFill>
                  <a:solidFill>
                    <a:srgbClr val="0462C1"/>
                  </a:solidFill>
                </a:uFill>
                <a:latin typeface="Carlito"/>
                <a:cs typeface="Carlito"/>
                <a:hlinkClick r:id="rId4"/>
              </a:rPr>
              <a:t>http://www.livescience.com/47979-mighty- </a:t>
            </a:r>
            <a:r>
              <a:rPr sz="1800" spc="-10" dirty="0">
                <a:solidFill>
                  <a:srgbClr val="0462C1"/>
                </a:solidFill>
                <a:latin typeface="Carlito"/>
                <a:cs typeface="Carlito"/>
                <a:hlinkClick r:id="rId4"/>
              </a:rPr>
              <a:t> </a:t>
            </a:r>
            <a:r>
              <a:rPr sz="1800" u="sng" spc="-5" dirty="0">
                <a:solidFill>
                  <a:srgbClr val="0462C1"/>
                </a:solidFill>
                <a:uFill>
                  <a:solidFill>
                    <a:srgbClr val="0462C1"/>
                  </a:solidFill>
                </a:uFill>
                <a:latin typeface="Carlito"/>
                <a:cs typeface="Carlito"/>
                <a:hlinkClick r:id="rId4"/>
              </a:rPr>
              <a:t>mitochondria-nigms.html</a:t>
            </a:r>
            <a:endParaRPr sz="1800">
              <a:latin typeface="Carlito"/>
              <a:cs typeface="Carlito"/>
            </a:endParaRPr>
          </a:p>
        </p:txBody>
      </p:sp>
      <p:sp>
        <p:nvSpPr>
          <p:cNvPr id="6" name="object 6"/>
          <p:cNvSpPr/>
          <p:nvPr/>
        </p:nvSpPr>
        <p:spPr>
          <a:xfrm>
            <a:off x="6417564" y="1843277"/>
            <a:ext cx="4524755" cy="252526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0214609" y="482345"/>
            <a:ext cx="1421129" cy="1266443"/>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7788275"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Zuurstof (O++) wil al heel graag extra elektronen,  maar O+ helemaal (</a:t>
            </a:r>
            <a:r>
              <a:rPr sz="2800" dirty="0"/>
              <a:t>Oxygen</a:t>
            </a:r>
            <a:r>
              <a:rPr sz="2800" spc="15" dirty="0"/>
              <a:t> </a:t>
            </a:r>
            <a:r>
              <a:rPr sz="2800" dirty="0"/>
              <a:t>radical</a:t>
            </a:r>
            <a:r>
              <a:rPr sz="2800" dirty="0">
                <a:solidFill>
                  <a:srgbClr val="FFFFFF"/>
                </a:solidFill>
              </a:rPr>
              <a:t>)</a:t>
            </a:r>
            <a:endParaRPr sz="2800" dirty="0"/>
          </a:p>
        </p:txBody>
      </p:sp>
      <p:sp>
        <p:nvSpPr>
          <p:cNvPr id="3" name="object 3"/>
          <p:cNvSpPr txBox="1"/>
          <p:nvPr/>
        </p:nvSpPr>
        <p:spPr>
          <a:xfrm>
            <a:off x="1763267" y="5082540"/>
            <a:ext cx="8065134" cy="1520825"/>
          </a:xfrm>
          <a:prstGeom prst="rect">
            <a:avLst/>
          </a:prstGeom>
        </p:spPr>
        <p:txBody>
          <a:bodyPr vert="horz" wrap="square" lIns="0" tIns="111760" rIns="0" bIns="0" rtlCol="0">
            <a:spAutoFit/>
          </a:bodyPr>
          <a:lstStyle/>
          <a:p>
            <a:pPr marL="241300" indent="-228600">
              <a:lnSpc>
                <a:spcPct val="100000"/>
              </a:lnSpc>
              <a:spcBef>
                <a:spcPts val="880"/>
              </a:spcBef>
              <a:buChar char="•"/>
              <a:tabLst>
                <a:tab pos="240665" algn="l"/>
                <a:tab pos="241300" algn="l"/>
              </a:tabLst>
            </a:pPr>
            <a:r>
              <a:rPr sz="1800" spc="-5" dirty="0">
                <a:solidFill>
                  <a:srgbClr val="FFFFFF"/>
                </a:solidFill>
                <a:latin typeface="Arial"/>
                <a:cs typeface="Arial"/>
              </a:rPr>
              <a:t>Elektronen paar (in 1 orbitaal)</a:t>
            </a:r>
            <a:endParaRPr sz="1800">
              <a:latin typeface="Arial"/>
              <a:cs typeface="Arial"/>
            </a:endParaRPr>
          </a:p>
          <a:p>
            <a:pPr marL="241300" indent="-228600">
              <a:lnSpc>
                <a:spcPct val="100000"/>
              </a:lnSpc>
              <a:spcBef>
                <a:spcPts val="780"/>
              </a:spcBef>
              <a:buChar char="•"/>
              <a:tabLst>
                <a:tab pos="240665" algn="l"/>
                <a:tab pos="241300" algn="l"/>
              </a:tabLst>
            </a:pPr>
            <a:r>
              <a:rPr sz="1800" spc="-5" dirty="0">
                <a:solidFill>
                  <a:srgbClr val="FFFFFF"/>
                </a:solidFill>
                <a:latin typeface="Arial"/>
                <a:cs typeface="Arial"/>
              </a:rPr>
              <a:t>Elektron van atoom in eiwit </a:t>
            </a:r>
            <a:r>
              <a:rPr sz="1800" dirty="0">
                <a:solidFill>
                  <a:srgbClr val="FFFFFF"/>
                </a:solidFill>
                <a:latin typeface="Arial"/>
                <a:cs typeface="Arial"/>
              </a:rPr>
              <a:t>of </a:t>
            </a:r>
            <a:r>
              <a:rPr sz="1800" spc="-5" dirty="0">
                <a:solidFill>
                  <a:srgbClr val="FFFFFF"/>
                </a:solidFill>
                <a:latin typeface="Arial"/>
                <a:cs typeface="Arial"/>
              </a:rPr>
              <a:t>DNA </a:t>
            </a:r>
            <a:r>
              <a:rPr sz="1800" dirty="0">
                <a:solidFill>
                  <a:srgbClr val="FFFFFF"/>
                </a:solidFill>
                <a:latin typeface="Arial"/>
                <a:cs typeface="Arial"/>
              </a:rPr>
              <a:t>=&gt;</a:t>
            </a:r>
            <a:r>
              <a:rPr sz="1800" spc="-100" dirty="0">
                <a:solidFill>
                  <a:srgbClr val="FFFFFF"/>
                </a:solidFill>
                <a:latin typeface="Arial"/>
                <a:cs typeface="Arial"/>
              </a:rPr>
              <a:t> </a:t>
            </a:r>
            <a:r>
              <a:rPr sz="1800" spc="-5" dirty="0">
                <a:solidFill>
                  <a:srgbClr val="FFFFFF"/>
                </a:solidFill>
                <a:latin typeface="Arial"/>
                <a:cs typeface="Arial"/>
              </a:rPr>
              <a:t>schade</a:t>
            </a:r>
            <a:endParaRPr sz="1800">
              <a:latin typeface="Arial"/>
              <a:cs typeface="Arial"/>
            </a:endParaRPr>
          </a:p>
          <a:p>
            <a:pPr marL="12700">
              <a:lnSpc>
                <a:spcPct val="100000"/>
              </a:lnSpc>
              <a:spcBef>
                <a:spcPts val="785"/>
              </a:spcBef>
            </a:pPr>
            <a:r>
              <a:rPr sz="1800" dirty="0">
                <a:solidFill>
                  <a:srgbClr val="FFFFFF"/>
                </a:solidFill>
                <a:latin typeface="Symbol"/>
                <a:cs typeface="Symbol"/>
              </a:rPr>
              <a:t></a:t>
            </a:r>
            <a:r>
              <a:rPr sz="1800" dirty="0">
                <a:solidFill>
                  <a:srgbClr val="FFFFFF"/>
                </a:solidFill>
                <a:latin typeface="Times New Roman"/>
                <a:cs typeface="Times New Roman"/>
              </a:rPr>
              <a:t> </a:t>
            </a:r>
            <a:r>
              <a:rPr sz="1800" spc="-5" dirty="0">
                <a:solidFill>
                  <a:srgbClr val="FFFFFF"/>
                </a:solidFill>
                <a:latin typeface="Arial"/>
                <a:cs typeface="Arial"/>
              </a:rPr>
              <a:t>Antioxidant levert elektron zonder schade aan </a:t>
            </a:r>
            <a:r>
              <a:rPr sz="1800" dirty="0">
                <a:solidFill>
                  <a:srgbClr val="FFFFFF"/>
                </a:solidFill>
                <a:latin typeface="Arial"/>
                <a:cs typeface="Arial"/>
              </a:rPr>
              <a:t>belangrijke</a:t>
            </a:r>
            <a:r>
              <a:rPr sz="1800" spc="-15" dirty="0">
                <a:solidFill>
                  <a:srgbClr val="FFFFFF"/>
                </a:solidFill>
                <a:latin typeface="Arial"/>
                <a:cs typeface="Arial"/>
              </a:rPr>
              <a:t> </a:t>
            </a:r>
            <a:r>
              <a:rPr sz="1800" dirty="0">
                <a:solidFill>
                  <a:srgbClr val="FFFFFF"/>
                </a:solidFill>
                <a:latin typeface="Arial"/>
                <a:cs typeface="Arial"/>
              </a:rPr>
              <a:t>structuren</a:t>
            </a:r>
            <a:endParaRPr sz="1800">
              <a:latin typeface="Arial"/>
              <a:cs typeface="Arial"/>
            </a:endParaRPr>
          </a:p>
          <a:p>
            <a:pPr marL="12700">
              <a:lnSpc>
                <a:spcPct val="100000"/>
              </a:lnSpc>
              <a:spcBef>
                <a:spcPts val="785"/>
              </a:spcBef>
            </a:pPr>
            <a:r>
              <a:rPr sz="1800" spc="-5" dirty="0">
                <a:solidFill>
                  <a:srgbClr val="FFFFFF"/>
                </a:solidFill>
                <a:latin typeface="Arial"/>
                <a:cs typeface="Arial"/>
              </a:rPr>
              <a:t>NB </a:t>
            </a:r>
            <a:r>
              <a:rPr sz="1800" spc="-20" dirty="0">
                <a:solidFill>
                  <a:srgbClr val="FFFFFF"/>
                </a:solidFill>
                <a:latin typeface="Arial"/>
                <a:cs typeface="Arial"/>
              </a:rPr>
              <a:t>Vooral </a:t>
            </a:r>
            <a:r>
              <a:rPr sz="1800" spc="-5" dirty="0">
                <a:solidFill>
                  <a:srgbClr val="FFFFFF"/>
                </a:solidFill>
                <a:latin typeface="Arial"/>
                <a:cs typeface="Arial"/>
              </a:rPr>
              <a:t>belangrijk voor </a:t>
            </a:r>
            <a:r>
              <a:rPr sz="1800" dirty="0">
                <a:solidFill>
                  <a:srgbClr val="FFFFFF"/>
                </a:solidFill>
                <a:latin typeface="Arial"/>
                <a:cs typeface="Arial"/>
              </a:rPr>
              <a:t>Zuurstof dat </a:t>
            </a:r>
            <a:r>
              <a:rPr sz="1800" spc="-5" dirty="0">
                <a:solidFill>
                  <a:srgbClr val="FFFFFF"/>
                </a:solidFill>
                <a:latin typeface="Arial"/>
                <a:cs typeface="Arial"/>
              </a:rPr>
              <a:t>niet op de juiste plek in </a:t>
            </a:r>
            <a:r>
              <a:rPr sz="1800" dirty="0">
                <a:solidFill>
                  <a:srgbClr val="FFFFFF"/>
                </a:solidFill>
                <a:latin typeface="Arial"/>
                <a:cs typeface="Arial"/>
              </a:rPr>
              <a:t>mitochondrien</a:t>
            </a:r>
            <a:r>
              <a:rPr sz="1800" spc="95" dirty="0">
                <a:solidFill>
                  <a:srgbClr val="FFFFFF"/>
                </a:solidFill>
                <a:latin typeface="Arial"/>
                <a:cs typeface="Arial"/>
              </a:rPr>
              <a:t> </a:t>
            </a:r>
            <a:r>
              <a:rPr sz="1800" dirty="0">
                <a:solidFill>
                  <a:srgbClr val="FFFFFF"/>
                </a:solidFill>
                <a:latin typeface="Arial"/>
                <a:cs typeface="Arial"/>
              </a:rPr>
              <a:t>zit</a:t>
            </a:r>
            <a:endParaRPr sz="1800">
              <a:latin typeface="Arial"/>
              <a:cs typeface="Arial"/>
            </a:endParaRPr>
          </a:p>
        </p:txBody>
      </p:sp>
      <p:sp>
        <p:nvSpPr>
          <p:cNvPr id="4" name="object 4"/>
          <p:cNvSpPr/>
          <p:nvPr/>
        </p:nvSpPr>
        <p:spPr>
          <a:xfrm>
            <a:off x="1921001" y="1629155"/>
            <a:ext cx="3222498" cy="326517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518403" y="3081527"/>
            <a:ext cx="3160776" cy="181279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518403" y="1629155"/>
            <a:ext cx="4305300" cy="105689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99819" y="373887"/>
            <a:ext cx="3334385"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Lekkende</a:t>
            </a:r>
            <a:r>
              <a:rPr sz="2800" spc="-70" dirty="0">
                <a:solidFill>
                  <a:srgbClr val="FFFFFF"/>
                </a:solidFill>
              </a:rPr>
              <a:t> </a:t>
            </a:r>
            <a:r>
              <a:rPr sz="2800" dirty="0">
                <a:solidFill>
                  <a:srgbClr val="FFFFFF"/>
                </a:solidFill>
              </a:rPr>
              <a:t>elektronen</a:t>
            </a:r>
            <a:endParaRPr sz="2800"/>
          </a:p>
          <a:p>
            <a:pPr marL="12700">
              <a:lnSpc>
                <a:spcPts val="3190"/>
              </a:lnSpc>
            </a:pPr>
            <a:r>
              <a:rPr sz="2800" dirty="0">
                <a:solidFill>
                  <a:srgbClr val="FFFFFF"/>
                </a:solidFill>
              </a:rPr>
              <a:t>=&gt;</a:t>
            </a:r>
            <a:r>
              <a:rPr sz="2800" spc="-40" dirty="0">
                <a:solidFill>
                  <a:srgbClr val="FFFFFF"/>
                </a:solidFill>
              </a:rPr>
              <a:t> </a:t>
            </a:r>
            <a:r>
              <a:rPr sz="2800" dirty="0">
                <a:solidFill>
                  <a:srgbClr val="FFFFFF"/>
                </a:solidFill>
              </a:rPr>
              <a:t>zuurstofradicalen</a:t>
            </a:r>
            <a:endParaRPr sz="2800"/>
          </a:p>
        </p:txBody>
      </p:sp>
      <p:sp>
        <p:nvSpPr>
          <p:cNvPr id="3" name="object 3"/>
          <p:cNvSpPr txBox="1"/>
          <p:nvPr/>
        </p:nvSpPr>
        <p:spPr>
          <a:xfrm>
            <a:off x="1268475" y="5862827"/>
            <a:ext cx="6757034" cy="772160"/>
          </a:xfrm>
          <a:prstGeom prst="rect">
            <a:avLst/>
          </a:prstGeom>
        </p:spPr>
        <p:txBody>
          <a:bodyPr vert="horz" wrap="square" lIns="0" tIns="111760" rIns="0" bIns="0" rtlCol="0">
            <a:spAutoFit/>
          </a:bodyPr>
          <a:lstStyle/>
          <a:p>
            <a:pPr marL="241300" indent="-228600">
              <a:lnSpc>
                <a:spcPct val="100000"/>
              </a:lnSpc>
              <a:spcBef>
                <a:spcPts val="880"/>
              </a:spcBef>
              <a:buChar char="•"/>
              <a:tabLst>
                <a:tab pos="240665" algn="l"/>
                <a:tab pos="241300" algn="l"/>
              </a:tabLst>
            </a:pPr>
            <a:r>
              <a:rPr sz="1800" spc="-5" dirty="0">
                <a:solidFill>
                  <a:srgbClr val="FFFFFF"/>
                </a:solidFill>
                <a:latin typeface="Arial"/>
                <a:cs typeface="Arial"/>
              </a:rPr>
              <a:t>Hoort bij basale levensprocessen (van aerobe</a:t>
            </a:r>
            <a:r>
              <a:rPr sz="1800" spc="30" dirty="0">
                <a:solidFill>
                  <a:srgbClr val="FFFFFF"/>
                </a:solidFill>
                <a:latin typeface="Arial"/>
                <a:cs typeface="Arial"/>
              </a:rPr>
              <a:t> </a:t>
            </a:r>
            <a:r>
              <a:rPr sz="1800" dirty="0">
                <a:solidFill>
                  <a:srgbClr val="FFFFFF"/>
                </a:solidFill>
                <a:latin typeface="Arial"/>
                <a:cs typeface="Arial"/>
              </a:rPr>
              <a:t>levensvormen)</a:t>
            </a:r>
            <a:endParaRPr sz="1800">
              <a:latin typeface="Arial"/>
              <a:cs typeface="Arial"/>
            </a:endParaRPr>
          </a:p>
          <a:p>
            <a:pPr marL="241300" indent="-228600">
              <a:lnSpc>
                <a:spcPct val="100000"/>
              </a:lnSpc>
              <a:spcBef>
                <a:spcPts val="780"/>
              </a:spcBef>
              <a:buChar char="•"/>
              <a:tabLst>
                <a:tab pos="240665" algn="l"/>
                <a:tab pos="241300" algn="l"/>
              </a:tabLst>
            </a:pPr>
            <a:r>
              <a:rPr sz="1800" dirty="0">
                <a:solidFill>
                  <a:srgbClr val="FFFFFF"/>
                </a:solidFill>
                <a:latin typeface="Arial"/>
                <a:cs typeface="Arial"/>
              </a:rPr>
              <a:t>Zuurstof </a:t>
            </a:r>
            <a:r>
              <a:rPr sz="1800" spc="-5" dirty="0">
                <a:solidFill>
                  <a:srgbClr val="FFFFFF"/>
                </a:solidFill>
                <a:latin typeface="Arial"/>
                <a:cs typeface="Arial"/>
              </a:rPr>
              <a:t>krijgt elektronen niet van </a:t>
            </a:r>
            <a:r>
              <a:rPr sz="1800" dirty="0">
                <a:solidFill>
                  <a:srgbClr val="FFFFFF"/>
                </a:solidFill>
                <a:latin typeface="Arial"/>
                <a:cs typeface="Arial"/>
              </a:rPr>
              <a:t>NAD(H), </a:t>
            </a:r>
            <a:r>
              <a:rPr sz="1800" spc="-5" dirty="0">
                <a:solidFill>
                  <a:srgbClr val="FFFFFF"/>
                </a:solidFill>
                <a:latin typeface="Arial"/>
                <a:cs typeface="Arial"/>
              </a:rPr>
              <a:t>maar pikt ze elder</a:t>
            </a:r>
            <a:r>
              <a:rPr sz="1800" spc="75" dirty="0">
                <a:solidFill>
                  <a:srgbClr val="FFFFFF"/>
                </a:solidFill>
                <a:latin typeface="Arial"/>
                <a:cs typeface="Arial"/>
              </a:rPr>
              <a:t> </a:t>
            </a:r>
            <a:r>
              <a:rPr sz="1800" spc="-5" dirty="0">
                <a:solidFill>
                  <a:srgbClr val="FFFFFF"/>
                </a:solidFill>
                <a:latin typeface="Arial"/>
                <a:cs typeface="Arial"/>
              </a:rPr>
              <a:t>op</a:t>
            </a:r>
            <a:endParaRPr sz="1800">
              <a:latin typeface="Arial"/>
              <a:cs typeface="Arial"/>
            </a:endParaRPr>
          </a:p>
        </p:txBody>
      </p:sp>
      <p:sp>
        <p:nvSpPr>
          <p:cNvPr id="4" name="object 4"/>
          <p:cNvSpPr/>
          <p:nvPr/>
        </p:nvSpPr>
        <p:spPr>
          <a:xfrm>
            <a:off x="1189482" y="1521713"/>
            <a:ext cx="5715000" cy="41529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360157" y="1521713"/>
            <a:ext cx="2487168" cy="251917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3432810" cy="836930"/>
          </a:xfrm>
          <a:prstGeom prst="rect">
            <a:avLst/>
          </a:prstGeom>
        </p:spPr>
        <p:txBody>
          <a:bodyPr vert="horz" wrap="square" lIns="0" tIns="61594" rIns="0" bIns="0" rtlCol="0">
            <a:spAutoFit/>
          </a:bodyPr>
          <a:lstStyle/>
          <a:p>
            <a:pPr marL="12700" marR="5080">
              <a:lnSpc>
                <a:spcPts val="3020"/>
              </a:lnSpc>
              <a:spcBef>
                <a:spcPts val="484"/>
              </a:spcBef>
            </a:pPr>
            <a:r>
              <a:rPr sz="2800" spc="-35" dirty="0">
                <a:solidFill>
                  <a:srgbClr val="FFFFFF"/>
                </a:solidFill>
              </a:rPr>
              <a:t>Terrorisme </a:t>
            </a:r>
            <a:r>
              <a:rPr sz="2800" dirty="0">
                <a:solidFill>
                  <a:srgbClr val="FFFFFF"/>
                </a:solidFill>
              </a:rPr>
              <a:t>bestrijding  (radicalen)</a:t>
            </a:r>
            <a:endParaRPr sz="2800"/>
          </a:p>
        </p:txBody>
      </p:sp>
      <p:sp>
        <p:nvSpPr>
          <p:cNvPr id="3" name="object 3"/>
          <p:cNvSpPr txBox="1"/>
          <p:nvPr/>
        </p:nvSpPr>
        <p:spPr>
          <a:xfrm>
            <a:off x="1080007" y="1519936"/>
            <a:ext cx="7543875" cy="4972515"/>
          </a:xfrm>
          <a:prstGeom prst="rect">
            <a:avLst/>
          </a:prstGeom>
        </p:spPr>
        <p:txBody>
          <a:bodyPr vert="horz" wrap="square" lIns="0" tIns="111760" rIns="0" bIns="0" rtlCol="0">
            <a:spAutoFit/>
          </a:bodyPr>
          <a:lstStyle/>
          <a:p>
            <a:pPr marL="241300" indent="-228600">
              <a:lnSpc>
                <a:spcPct val="100000"/>
              </a:lnSpc>
              <a:spcBef>
                <a:spcPts val="880"/>
              </a:spcBef>
              <a:buChar char="•"/>
              <a:tabLst>
                <a:tab pos="240665" algn="l"/>
                <a:tab pos="241300" algn="l"/>
              </a:tabLst>
            </a:pPr>
            <a:r>
              <a:rPr sz="1800" spc="-5" dirty="0">
                <a:solidFill>
                  <a:srgbClr val="FFFFFF"/>
                </a:solidFill>
                <a:latin typeface="Arial"/>
                <a:cs typeface="Arial"/>
              </a:rPr>
              <a:t>Antioxydanten</a:t>
            </a:r>
            <a:endParaRPr sz="1800" dirty="0">
              <a:latin typeface="Arial"/>
              <a:cs typeface="Arial"/>
            </a:endParaRPr>
          </a:p>
          <a:p>
            <a:pPr marL="241300" indent="-228600">
              <a:lnSpc>
                <a:spcPct val="100000"/>
              </a:lnSpc>
              <a:spcBef>
                <a:spcPts val="780"/>
              </a:spcBef>
              <a:buChar char="•"/>
              <a:tabLst>
                <a:tab pos="240665" algn="l"/>
                <a:tab pos="241300" algn="l"/>
              </a:tabLst>
            </a:pPr>
            <a:r>
              <a:rPr sz="1800" spc="-5" dirty="0">
                <a:solidFill>
                  <a:srgbClr val="FFFFFF"/>
                </a:solidFill>
                <a:latin typeface="Arial"/>
                <a:cs typeface="Arial"/>
              </a:rPr>
              <a:t>DNA</a:t>
            </a:r>
            <a:r>
              <a:rPr sz="1800" spc="-145" dirty="0">
                <a:solidFill>
                  <a:srgbClr val="FFFFFF"/>
                </a:solidFill>
                <a:latin typeface="Arial"/>
                <a:cs typeface="Arial"/>
              </a:rPr>
              <a:t> </a:t>
            </a:r>
            <a:r>
              <a:rPr sz="1800" spc="-5" dirty="0">
                <a:solidFill>
                  <a:srgbClr val="FFFFFF"/>
                </a:solidFill>
                <a:latin typeface="Arial"/>
                <a:cs typeface="Arial"/>
              </a:rPr>
              <a:t>reparatie</a:t>
            </a:r>
            <a:endParaRPr sz="1800" dirty="0">
              <a:latin typeface="Arial"/>
              <a:cs typeface="Arial"/>
            </a:endParaRPr>
          </a:p>
          <a:p>
            <a:pPr>
              <a:lnSpc>
                <a:spcPct val="100000"/>
              </a:lnSpc>
              <a:buClr>
                <a:srgbClr val="FFFFFF"/>
              </a:buClr>
              <a:buFont typeface="Arial"/>
              <a:buChar char="•"/>
            </a:pPr>
            <a:endParaRPr sz="2000" dirty="0">
              <a:latin typeface="Arial"/>
              <a:cs typeface="Arial"/>
            </a:endParaRPr>
          </a:p>
          <a:p>
            <a:pPr marL="241300" indent="-228600">
              <a:lnSpc>
                <a:spcPct val="100000"/>
              </a:lnSpc>
              <a:spcBef>
                <a:spcPts val="1430"/>
              </a:spcBef>
              <a:buChar char="•"/>
              <a:tabLst>
                <a:tab pos="240665" algn="l"/>
                <a:tab pos="241300" algn="l"/>
              </a:tabLst>
            </a:pPr>
            <a:r>
              <a:rPr sz="1800" spc="-50" dirty="0">
                <a:solidFill>
                  <a:srgbClr val="FFFFFF"/>
                </a:solidFill>
                <a:latin typeface="Arial"/>
                <a:cs typeface="Arial"/>
              </a:rPr>
              <a:t>Van </a:t>
            </a:r>
            <a:r>
              <a:rPr sz="1800" spc="-5" dirty="0">
                <a:solidFill>
                  <a:srgbClr val="FFFFFF"/>
                </a:solidFill>
                <a:latin typeface="Arial"/>
                <a:cs typeface="Arial"/>
              </a:rPr>
              <a:t>nature niet 100% </a:t>
            </a:r>
            <a:r>
              <a:rPr sz="1800" dirty="0">
                <a:solidFill>
                  <a:srgbClr val="FFFFFF"/>
                </a:solidFill>
                <a:latin typeface="Arial"/>
                <a:cs typeface="Arial"/>
              </a:rPr>
              <a:t>=&gt; </a:t>
            </a:r>
            <a:r>
              <a:rPr sz="1800" dirty="0" err="1">
                <a:solidFill>
                  <a:srgbClr val="FFFF00"/>
                </a:solidFill>
                <a:latin typeface="Arial"/>
                <a:cs typeface="Arial"/>
              </a:rPr>
              <a:t>metabolisme</a:t>
            </a:r>
            <a:r>
              <a:rPr sz="1800" dirty="0">
                <a:solidFill>
                  <a:srgbClr val="FFFF00"/>
                </a:solidFill>
                <a:latin typeface="Arial"/>
                <a:cs typeface="Arial"/>
              </a:rPr>
              <a:t> </a:t>
            </a:r>
            <a:r>
              <a:rPr lang="nl-NL" sz="1800" dirty="0">
                <a:solidFill>
                  <a:srgbClr val="FFFF00"/>
                </a:solidFill>
                <a:latin typeface="Arial"/>
                <a:cs typeface="Arial"/>
              </a:rPr>
              <a:t>(met zuurstof) </a:t>
            </a:r>
            <a:r>
              <a:rPr sz="1800" spc="-5" dirty="0">
                <a:solidFill>
                  <a:srgbClr val="FFFF00"/>
                </a:solidFill>
                <a:latin typeface="Arial"/>
                <a:cs typeface="Arial"/>
              </a:rPr>
              <a:t>is altijd</a:t>
            </a:r>
            <a:r>
              <a:rPr sz="1800" spc="20" dirty="0">
                <a:solidFill>
                  <a:srgbClr val="FFFF00"/>
                </a:solidFill>
                <a:latin typeface="Arial"/>
                <a:cs typeface="Arial"/>
              </a:rPr>
              <a:t> </a:t>
            </a:r>
            <a:r>
              <a:rPr sz="1800" dirty="0">
                <a:solidFill>
                  <a:srgbClr val="FFFF00"/>
                </a:solidFill>
                <a:latin typeface="Arial"/>
                <a:cs typeface="Arial"/>
              </a:rPr>
              <a:t>schadelijk.</a:t>
            </a:r>
            <a:endParaRPr sz="1800" dirty="0">
              <a:latin typeface="Arial"/>
              <a:cs typeface="Arial"/>
            </a:endParaRPr>
          </a:p>
          <a:p>
            <a:pPr marL="12700">
              <a:lnSpc>
                <a:spcPct val="100000"/>
              </a:lnSpc>
              <a:spcBef>
                <a:spcPts val="780"/>
              </a:spcBef>
            </a:pPr>
            <a:r>
              <a:rPr sz="1800" dirty="0">
                <a:solidFill>
                  <a:srgbClr val="FFFFFF"/>
                </a:solidFill>
                <a:latin typeface="Symbol"/>
                <a:cs typeface="Symbol"/>
              </a:rPr>
              <a:t></a:t>
            </a:r>
            <a:r>
              <a:rPr sz="1800" dirty="0">
                <a:solidFill>
                  <a:srgbClr val="FFFFFF"/>
                </a:solidFill>
                <a:latin typeface="Times New Roman"/>
                <a:cs typeface="Times New Roman"/>
              </a:rPr>
              <a:t> </a:t>
            </a:r>
            <a:r>
              <a:rPr sz="1800" dirty="0">
                <a:solidFill>
                  <a:srgbClr val="FFFFFF"/>
                </a:solidFill>
                <a:latin typeface="Arial"/>
                <a:cs typeface="Arial"/>
              </a:rPr>
              <a:t>Mutaties</a:t>
            </a:r>
            <a:r>
              <a:rPr sz="1800" spc="60" dirty="0">
                <a:solidFill>
                  <a:srgbClr val="FFFFFF"/>
                </a:solidFill>
                <a:latin typeface="Arial"/>
                <a:cs typeface="Arial"/>
              </a:rPr>
              <a:t> </a:t>
            </a:r>
            <a:r>
              <a:rPr sz="1800" spc="-5" dirty="0">
                <a:solidFill>
                  <a:srgbClr val="FFFFFF"/>
                </a:solidFill>
                <a:latin typeface="Arial"/>
                <a:cs typeface="Arial"/>
              </a:rPr>
              <a:t>(variatie),</a:t>
            </a:r>
            <a:endParaRPr sz="1800" dirty="0">
              <a:latin typeface="Arial"/>
              <a:cs typeface="Arial"/>
            </a:endParaRPr>
          </a:p>
          <a:p>
            <a:pPr marL="12700">
              <a:lnSpc>
                <a:spcPct val="100000"/>
              </a:lnSpc>
              <a:spcBef>
                <a:spcPts val="785"/>
              </a:spcBef>
            </a:pPr>
            <a:r>
              <a:rPr sz="1800" dirty="0">
                <a:solidFill>
                  <a:srgbClr val="FFFFFF"/>
                </a:solidFill>
                <a:latin typeface="Symbol"/>
                <a:cs typeface="Symbol"/>
              </a:rPr>
              <a:t></a:t>
            </a:r>
            <a:r>
              <a:rPr sz="1800" dirty="0">
                <a:solidFill>
                  <a:srgbClr val="FFFFFF"/>
                </a:solidFill>
                <a:latin typeface="Times New Roman"/>
                <a:cs typeface="Times New Roman"/>
              </a:rPr>
              <a:t> </a:t>
            </a:r>
            <a:r>
              <a:rPr sz="1800" spc="-10" dirty="0">
                <a:solidFill>
                  <a:srgbClr val="FFFFFF"/>
                </a:solidFill>
                <a:latin typeface="Arial"/>
                <a:cs typeface="Arial"/>
              </a:rPr>
              <a:t>Veroudering, </a:t>
            </a:r>
            <a:r>
              <a:rPr sz="1800" spc="-5" dirty="0">
                <a:solidFill>
                  <a:srgbClr val="FFFFFF"/>
                </a:solidFill>
                <a:latin typeface="Arial"/>
                <a:cs typeface="Arial"/>
              </a:rPr>
              <a:t>kanker (beschadiging controle en reparatie</a:t>
            </a:r>
            <a:r>
              <a:rPr sz="1800" spc="140" dirty="0">
                <a:solidFill>
                  <a:srgbClr val="FFFFFF"/>
                </a:solidFill>
                <a:latin typeface="Arial"/>
                <a:cs typeface="Arial"/>
              </a:rPr>
              <a:t> </a:t>
            </a:r>
            <a:r>
              <a:rPr sz="1800" dirty="0">
                <a:solidFill>
                  <a:srgbClr val="FFFFFF"/>
                </a:solidFill>
                <a:latin typeface="Arial"/>
                <a:cs typeface="Arial"/>
              </a:rPr>
              <a:t>systemen).</a:t>
            </a:r>
            <a:endParaRPr sz="1800" dirty="0">
              <a:latin typeface="Arial"/>
              <a:cs typeface="Arial"/>
            </a:endParaRPr>
          </a:p>
          <a:p>
            <a:pPr>
              <a:lnSpc>
                <a:spcPct val="100000"/>
              </a:lnSpc>
              <a:spcBef>
                <a:spcPts val="50"/>
              </a:spcBef>
            </a:pPr>
            <a:endParaRPr sz="3200" dirty="0">
              <a:latin typeface="Arial"/>
              <a:cs typeface="Arial"/>
            </a:endParaRPr>
          </a:p>
          <a:p>
            <a:pPr marL="241300" indent="-228600">
              <a:lnSpc>
                <a:spcPct val="100000"/>
              </a:lnSpc>
              <a:buChar char="•"/>
              <a:tabLst>
                <a:tab pos="240665" algn="l"/>
                <a:tab pos="241300" algn="l"/>
              </a:tabLst>
            </a:pPr>
            <a:r>
              <a:rPr sz="1800" spc="-5" dirty="0">
                <a:solidFill>
                  <a:srgbClr val="FFFFFF"/>
                </a:solidFill>
                <a:latin typeface="Arial"/>
                <a:cs typeface="Arial"/>
              </a:rPr>
              <a:t>Allebei de aspecten verbeteren </a:t>
            </a:r>
            <a:r>
              <a:rPr sz="1800" dirty="0">
                <a:solidFill>
                  <a:srgbClr val="FFFFFF"/>
                </a:solidFill>
                <a:latin typeface="Arial"/>
                <a:cs typeface="Arial"/>
              </a:rPr>
              <a:t>=&gt; </a:t>
            </a:r>
            <a:r>
              <a:rPr sz="1800" spc="-5" dirty="0">
                <a:solidFill>
                  <a:srgbClr val="FFFFFF"/>
                </a:solidFill>
                <a:latin typeface="Arial"/>
                <a:cs typeface="Arial"/>
              </a:rPr>
              <a:t>langer leven</a:t>
            </a:r>
            <a:r>
              <a:rPr sz="1800" spc="5" dirty="0">
                <a:solidFill>
                  <a:srgbClr val="FFFFFF"/>
                </a:solidFill>
                <a:latin typeface="Arial"/>
                <a:cs typeface="Arial"/>
              </a:rPr>
              <a:t> </a:t>
            </a:r>
            <a:r>
              <a:rPr sz="1800" dirty="0">
                <a:solidFill>
                  <a:srgbClr val="FFFFFF"/>
                </a:solidFill>
                <a:latin typeface="Arial"/>
                <a:cs typeface="Arial"/>
              </a:rPr>
              <a:t>!</a:t>
            </a:r>
            <a:endParaRPr sz="1800" dirty="0">
              <a:latin typeface="Arial"/>
              <a:cs typeface="Arial"/>
            </a:endParaRPr>
          </a:p>
          <a:p>
            <a:pPr marL="12700" marR="500380">
              <a:lnSpc>
                <a:spcPct val="136400"/>
              </a:lnSpc>
            </a:pPr>
            <a:r>
              <a:rPr sz="1800" spc="-5" dirty="0">
                <a:solidFill>
                  <a:srgbClr val="FFFFFF"/>
                </a:solidFill>
                <a:latin typeface="Arial"/>
                <a:cs typeface="Arial"/>
              </a:rPr>
              <a:t>NB </a:t>
            </a:r>
            <a:r>
              <a:rPr sz="1800" spc="-25" dirty="0">
                <a:solidFill>
                  <a:srgbClr val="FFFFFF"/>
                </a:solidFill>
                <a:latin typeface="Arial"/>
                <a:cs typeface="Arial"/>
              </a:rPr>
              <a:t>Telomeren </a:t>
            </a:r>
            <a:r>
              <a:rPr sz="1800" spc="-5" dirty="0">
                <a:solidFill>
                  <a:srgbClr val="FFFFFF"/>
                </a:solidFill>
                <a:latin typeface="Arial"/>
                <a:cs typeface="Arial"/>
              </a:rPr>
              <a:t>en andere zaken dragen ook bij aan </a:t>
            </a:r>
            <a:r>
              <a:rPr sz="1800" dirty="0">
                <a:solidFill>
                  <a:srgbClr val="FFFFFF"/>
                </a:solidFill>
                <a:latin typeface="Arial"/>
                <a:cs typeface="Arial"/>
              </a:rPr>
              <a:t>veroudering.  </a:t>
            </a:r>
            <a:r>
              <a:rPr sz="1800" spc="-5" dirty="0">
                <a:solidFill>
                  <a:srgbClr val="FFFFFF"/>
                </a:solidFill>
                <a:latin typeface="Arial"/>
                <a:cs typeface="Arial"/>
              </a:rPr>
              <a:t>NB Omgeving en genetica dragen ook bij aan ontwikkeling</a:t>
            </a:r>
            <a:r>
              <a:rPr sz="1800" spc="140" dirty="0">
                <a:solidFill>
                  <a:srgbClr val="FFFFFF"/>
                </a:solidFill>
                <a:latin typeface="Arial"/>
                <a:cs typeface="Arial"/>
              </a:rPr>
              <a:t> </a:t>
            </a:r>
            <a:r>
              <a:rPr sz="1800" spc="-5" dirty="0">
                <a:solidFill>
                  <a:srgbClr val="FFFFFF"/>
                </a:solidFill>
                <a:latin typeface="Arial"/>
                <a:cs typeface="Arial"/>
              </a:rPr>
              <a:t>kanker</a:t>
            </a:r>
            <a:endParaRPr sz="1800" dirty="0">
              <a:latin typeface="Arial"/>
              <a:cs typeface="Arial"/>
            </a:endParaRPr>
          </a:p>
          <a:p>
            <a:pPr>
              <a:lnSpc>
                <a:spcPct val="100000"/>
              </a:lnSpc>
            </a:pPr>
            <a:endParaRPr sz="2000" dirty="0">
              <a:latin typeface="Arial"/>
              <a:cs typeface="Arial"/>
            </a:endParaRPr>
          </a:p>
          <a:p>
            <a:pPr marL="241300" indent="-228600">
              <a:lnSpc>
                <a:spcPct val="100000"/>
              </a:lnSpc>
              <a:spcBef>
                <a:spcPts val="1425"/>
              </a:spcBef>
              <a:buChar char="•"/>
              <a:tabLst>
                <a:tab pos="240665" algn="l"/>
                <a:tab pos="241300" algn="l"/>
              </a:tabLst>
            </a:pPr>
            <a:r>
              <a:rPr sz="1800" dirty="0">
                <a:solidFill>
                  <a:srgbClr val="FFFFFF"/>
                </a:solidFill>
                <a:latin typeface="Arial"/>
                <a:cs typeface="Arial"/>
              </a:rPr>
              <a:t>Zuurstof geeft extra </a:t>
            </a:r>
            <a:r>
              <a:rPr sz="1800" spc="-5" dirty="0">
                <a:solidFill>
                  <a:srgbClr val="FFFFFF"/>
                </a:solidFill>
                <a:latin typeface="Arial"/>
                <a:cs typeface="Arial"/>
              </a:rPr>
              <a:t>energie, en </a:t>
            </a:r>
            <a:r>
              <a:rPr sz="1800" dirty="0">
                <a:solidFill>
                  <a:srgbClr val="FFFFFF"/>
                </a:solidFill>
                <a:latin typeface="Arial"/>
                <a:cs typeface="Arial"/>
              </a:rPr>
              <a:t>extra</a:t>
            </a:r>
            <a:r>
              <a:rPr sz="1800" spc="-15" dirty="0">
                <a:solidFill>
                  <a:srgbClr val="FFFFFF"/>
                </a:solidFill>
                <a:latin typeface="Arial"/>
                <a:cs typeface="Arial"/>
              </a:rPr>
              <a:t> </a:t>
            </a:r>
            <a:r>
              <a:rPr sz="1800" spc="-5" dirty="0">
                <a:solidFill>
                  <a:srgbClr val="FFFFFF"/>
                </a:solidFill>
                <a:latin typeface="Arial"/>
                <a:cs typeface="Arial"/>
              </a:rPr>
              <a:t>schade</a:t>
            </a:r>
            <a:endParaRPr sz="1800" dirty="0">
              <a:latin typeface="Arial"/>
              <a:cs typeface="Arial"/>
            </a:endParaRPr>
          </a:p>
          <a:p>
            <a:pPr marL="241300" indent="-228600">
              <a:lnSpc>
                <a:spcPct val="100000"/>
              </a:lnSpc>
              <a:spcBef>
                <a:spcPts val="785"/>
              </a:spcBef>
              <a:buChar char="•"/>
              <a:tabLst>
                <a:tab pos="240665" algn="l"/>
                <a:tab pos="241300" algn="l"/>
              </a:tabLst>
            </a:pPr>
            <a:r>
              <a:rPr sz="1800" dirty="0">
                <a:solidFill>
                  <a:srgbClr val="FFFFFF"/>
                </a:solidFill>
                <a:latin typeface="Arial"/>
                <a:cs typeface="Arial"/>
              </a:rPr>
              <a:t>Radicalen </a:t>
            </a:r>
            <a:r>
              <a:rPr sz="1800" spc="-5" dirty="0">
                <a:solidFill>
                  <a:srgbClr val="FFFFFF"/>
                </a:solidFill>
                <a:latin typeface="Arial"/>
                <a:cs typeface="Arial"/>
              </a:rPr>
              <a:t>hebben ook positieve effecten</a:t>
            </a:r>
            <a:r>
              <a:rPr sz="1800" spc="-35" dirty="0">
                <a:solidFill>
                  <a:srgbClr val="FFFFFF"/>
                </a:solidFill>
                <a:latin typeface="Arial"/>
                <a:cs typeface="Arial"/>
              </a:rPr>
              <a:t> </a:t>
            </a:r>
            <a:r>
              <a:rPr sz="1800" dirty="0">
                <a:solidFill>
                  <a:srgbClr val="FFFFFF"/>
                </a:solidFill>
                <a:latin typeface="Arial"/>
                <a:cs typeface="Arial"/>
              </a:rPr>
              <a:t>!</a:t>
            </a:r>
            <a:endParaRPr sz="1800" dirty="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78611"/>
            <a:ext cx="4152900"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Reactive Oxygen Species  (ROS =</a:t>
            </a:r>
            <a:r>
              <a:rPr sz="2800" spc="-65" dirty="0">
                <a:solidFill>
                  <a:srgbClr val="FFFFFF"/>
                </a:solidFill>
              </a:rPr>
              <a:t> </a:t>
            </a:r>
            <a:r>
              <a:rPr sz="2800" dirty="0">
                <a:solidFill>
                  <a:srgbClr val="FFFFFF"/>
                </a:solidFill>
              </a:rPr>
              <a:t>zuurstofradicalen)</a:t>
            </a:r>
            <a:endParaRPr sz="2800"/>
          </a:p>
        </p:txBody>
      </p:sp>
      <p:sp>
        <p:nvSpPr>
          <p:cNvPr id="3" name="object 3"/>
          <p:cNvSpPr txBox="1"/>
          <p:nvPr/>
        </p:nvSpPr>
        <p:spPr>
          <a:xfrm>
            <a:off x="916939" y="1729232"/>
            <a:ext cx="2199640" cy="1939925"/>
          </a:xfrm>
          <a:prstGeom prst="rect">
            <a:avLst/>
          </a:prstGeom>
        </p:spPr>
        <p:txBody>
          <a:bodyPr vert="horz" wrap="square" lIns="0" tIns="57150" rIns="0" bIns="0" rtlCol="0">
            <a:spAutoFit/>
          </a:bodyPr>
          <a:lstStyle/>
          <a:p>
            <a:pPr marL="241300" indent="-228600">
              <a:lnSpc>
                <a:spcPct val="100000"/>
              </a:lnSpc>
              <a:spcBef>
                <a:spcPts val="450"/>
              </a:spcBef>
              <a:buChar char="•"/>
              <a:tabLst>
                <a:tab pos="240665" algn="l"/>
                <a:tab pos="241300" algn="l"/>
              </a:tabLst>
            </a:pPr>
            <a:r>
              <a:rPr sz="1800" spc="-5" dirty="0">
                <a:solidFill>
                  <a:srgbClr val="FFFFFF"/>
                </a:solidFill>
                <a:latin typeface="Arial"/>
                <a:cs typeface="Arial"/>
              </a:rPr>
              <a:t>Fysiologie</a:t>
            </a:r>
            <a:endParaRPr sz="1800">
              <a:latin typeface="Arial"/>
              <a:cs typeface="Arial"/>
            </a:endParaRPr>
          </a:p>
          <a:p>
            <a:pPr marL="241300" indent="-228600">
              <a:lnSpc>
                <a:spcPct val="100000"/>
              </a:lnSpc>
              <a:spcBef>
                <a:spcPts val="355"/>
              </a:spcBef>
              <a:buChar char="•"/>
              <a:tabLst>
                <a:tab pos="240665" algn="l"/>
                <a:tab pos="241300" algn="l"/>
              </a:tabLst>
            </a:pPr>
            <a:r>
              <a:rPr sz="1800" dirty="0">
                <a:solidFill>
                  <a:srgbClr val="FFFFFF"/>
                </a:solidFill>
                <a:latin typeface="Arial"/>
                <a:cs typeface="Arial"/>
              </a:rPr>
              <a:t>Afweersysteem</a:t>
            </a:r>
            <a:endParaRPr sz="1800">
              <a:latin typeface="Arial"/>
              <a:cs typeface="Arial"/>
            </a:endParaRPr>
          </a:p>
          <a:p>
            <a:pPr marL="241300" indent="-228600">
              <a:lnSpc>
                <a:spcPct val="100000"/>
              </a:lnSpc>
              <a:spcBef>
                <a:spcPts val="350"/>
              </a:spcBef>
              <a:buChar char="•"/>
              <a:tabLst>
                <a:tab pos="240665" algn="l"/>
                <a:tab pos="241300" algn="l"/>
              </a:tabLst>
            </a:pPr>
            <a:r>
              <a:rPr sz="1800" dirty="0">
                <a:solidFill>
                  <a:srgbClr val="FFFFFF"/>
                </a:solidFill>
                <a:latin typeface="Arial"/>
                <a:cs typeface="Arial"/>
              </a:rPr>
              <a:t>Nieuwe</a:t>
            </a:r>
            <a:r>
              <a:rPr sz="1800" spc="-85" dirty="0">
                <a:solidFill>
                  <a:srgbClr val="FFFFFF"/>
                </a:solidFill>
                <a:latin typeface="Arial"/>
                <a:cs typeface="Arial"/>
              </a:rPr>
              <a:t> </a:t>
            </a:r>
            <a:r>
              <a:rPr sz="1800" dirty="0">
                <a:solidFill>
                  <a:srgbClr val="FFFFFF"/>
                </a:solidFill>
                <a:latin typeface="Arial"/>
                <a:cs typeface="Arial"/>
              </a:rPr>
              <a:t>bloedvaten</a:t>
            </a:r>
            <a:endParaRPr sz="1800">
              <a:latin typeface="Arial"/>
              <a:cs typeface="Arial"/>
            </a:endParaRPr>
          </a:p>
          <a:p>
            <a:pPr>
              <a:lnSpc>
                <a:spcPct val="100000"/>
              </a:lnSpc>
              <a:spcBef>
                <a:spcPts val="50"/>
              </a:spcBef>
              <a:buClr>
                <a:srgbClr val="FFFFFF"/>
              </a:buClr>
              <a:buFont typeface="Arial"/>
              <a:buChar char="•"/>
            </a:pPr>
            <a:endParaRPr sz="2450">
              <a:latin typeface="Arial"/>
              <a:cs typeface="Arial"/>
            </a:endParaRPr>
          </a:p>
          <a:p>
            <a:pPr marL="241300" indent="-228600">
              <a:lnSpc>
                <a:spcPct val="100000"/>
              </a:lnSpc>
              <a:buChar char="•"/>
              <a:tabLst>
                <a:tab pos="240665" algn="l"/>
                <a:tab pos="241300" algn="l"/>
              </a:tabLst>
            </a:pPr>
            <a:r>
              <a:rPr sz="1800" spc="-10" dirty="0">
                <a:solidFill>
                  <a:srgbClr val="FFFFFF"/>
                </a:solidFill>
                <a:latin typeface="Arial"/>
                <a:cs typeface="Arial"/>
              </a:rPr>
              <a:t>Veroudering</a:t>
            </a:r>
            <a:endParaRPr sz="1800">
              <a:latin typeface="Arial"/>
              <a:cs typeface="Arial"/>
            </a:endParaRPr>
          </a:p>
          <a:p>
            <a:pPr marL="241300" indent="-228600">
              <a:lnSpc>
                <a:spcPct val="100000"/>
              </a:lnSpc>
              <a:spcBef>
                <a:spcPts val="350"/>
              </a:spcBef>
              <a:buChar char="•"/>
              <a:tabLst>
                <a:tab pos="240665" algn="l"/>
                <a:tab pos="241300" algn="l"/>
              </a:tabLst>
            </a:pPr>
            <a:r>
              <a:rPr sz="1800" spc="-5" dirty="0">
                <a:solidFill>
                  <a:srgbClr val="FFFFFF"/>
                </a:solidFill>
                <a:latin typeface="Arial"/>
                <a:cs typeface="Arial"/>
              </a:rPr>
              <a:t>Kanker</a:t>
            </a:r>
            <a:endParaRPr sz="1800">
              <a:latin typeface="Arial"/>
              <a:cs typeface="Arial"/>
            </a:endParaRPr>
          </a:p>
        </p:txBody>
      </p:sp>
      <p:sp>
        <p:nvSpPr>
          <p:cNvPr id="4" name="object 4"/>
          <p:cNvSpPr txBox="1"/>
          <p:nvPr/>
        </p:nvSpPr>
        <p:spPr>
          <a:xfrm>
            <a:off x="916939" y="5602985"/>
            <a:ext cx="8455025" cy="299720"/>
          </a:xfrm>
          <a:prstGeom prst="rect">
            <a:avLst/>
          </a:prstGeom>
        </p:spPr>
        <p:txBody>
          <a:bodyPr vert="horz" wrap="square" lIns="0" tIns="12700" rIns="0" bIns="0" rtlCol="0">
            <a:spAutoFit/>
          </a:bodyPr>
          <a:lstStyle/>
          <a:p>
            <a:pPr marL="241300" indent="-228600">
              <a:lnSpc>
                <a:spcPct val="100000"/>
              </a:lnSpc>
              <a:spcBef>
                <a:spcPts val="100"/>
              </a:spcBef>
              <a:buChar char="•"/>
              <a:tabLst>
                <a:tab pos="240665" algn="l"/>
                <a:tab pos="241300" algn="l"/>
              </a:tabLst>
            </a:pPr>
            <a:r>
              <a:rPr sz="1800" u="heavy" spc="-5" dirty="0">
                <a:solidFill>
                  <a:srgbClr val="FFFFFF"/>
                </a:solidFill>
                <a:uFill>
                  <a:solidFill>
                    <a:srgbClr val="FFFFFF"/>
                  </a:solidFill>
                </a:uFill>
                <a:latin typeface="Arial"/>
                <a:cs typeface="Arial"/>
                <a:hlinkClick r:id="rId2"/>
              </a:rPr>
              <a:t>http://www.cell.com/action/showImagesData?pii=S1097-2765%2812%2900825-8</a:t>
            </a:r>
            <a:endParaRPr sz="1800">
              <a:latin typeface="Arial"/>
              <a:cs typeface="Arial"/>
            </a:endParaRPr>
          </a:p>
        </p:txBody>
      </p:sp>
      <p:sp>
        <p:nvSpPr>
          <p:cNvPr id="5" name="object 5"/>
          <p:cNvSpPr/>
          <p:nvPr/>
        </p:nvSpPr>
        <p:spPr>
          <a:xfrm>
            <a:off x="5189220" y="1971294"/>
            <a:ext cx="4198620" cy="348005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141475" y="3934205"/>
            <a:ext cx="3616452" cy="151714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95019" y="729995"/>
            <a:ext cx="2183130"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Antiox</a:t>
            </a:r>
            <a:r>
              <a:rPr sz="2800" spc="5" dirty="0">
                <a:solidFill>
                  <a:srgbClr val="FFFFFF"/>
                </a:solidFill>
              </a:rPr>
              <a:t>i</a:t>
            </a:r>
            <a:r>
              <a:rPr sz="2800" dirty="0">
                <a:solidFill>
                  <a:srgbClr val="FFFFFF"/>
                </a:solidFill>
              </a:rPr>
              <a:t>dant</a:t>
            </a:r>
            <a:r>
              <a:rPr sz="2800" spc="5" dirty="0">
                <a:solidFill>
                  <a:srgbClr val="FFFFFF"/>
                </a:solidFill>
              </a:rPr>
              <a:t>e</a:t>
            </a:r>
            <a:r>
              <a:rPr sz="2800" dirty="0">
                <a:solidFill>
                  <a:srgbClr val="FFFFFF"/>
                </a:solidFill>
              </a:rPr>
              <a:t>n</a:t>
            </a:r>
            <a:endParaRPr sz="2800"/>
          </a:p>
        </p:txBody>
      </p:sp>
      <p:sp>
        <p:nvSpPr>
          <p:cNvPr id="3" name="object 3"/>
          <p:cNvSpPr txBox="1"/>
          <p:nvPr/>
        </p:nvSpPr>
        <p:spPr>
          <a:xfrm>
            <a:off x="561340" y="1845564"/>
            <a:ext cx="9453880" cy="2903220"/>
          </a:xfrm>
          <a:prstGeom prst="rect">
            <a:avLst/>
          </a:prstGeom>
        </p:spPr>
        <p:txBody>
          <a:bodyPr vert="horz" wrap="square" lIns="0" tIns="43815" rIns="0" bIns="0" rtlCol="0">
            <a:spAutoFit/>
          </a:bodyPr>
          <a:lstStyle/>
          <a:p>
            <a:pPr marL="241300" marR="80010" indent="-228600">
              <a:lnSpc>
                <a:spcPts val="1939"/>
              </a:lnSpc>
              <a:spcBef>
                <a:spcPts val="345"/>
              </a:spcBef>
              <a:buChar char="•"/>
              <a:tabLst>
                <a:tab pos="240665" algn="l"/>
                <a:tab pos="241300" algn="l"/>
              </a:tabLst>
            </a:pPr>
            <a:r>
              <a:rPr sz="1800" dirty="0">
                <a:solidFill>
                  <a:srgbClr val="FFFFFF"/>
                </a:solidFill>
                <a:latin typeface="Arial"/>
                <a:cs typeface="Arial"/>
              </a:rPr>
              <a:t>The </a:t>
            </a:r>
            <a:r>
              <a:rPr sz="1800" spc="-5" dirty="0">
                <a:solidFill>
                  <a:srgbClr val="FFFFFF"/>
                </a:solidFill>
                <a:latin typeface="Arial"/>
                <a:cs typeface="Arial"/>
              </a:rPr>
              <a:t>principal non-enzymatic antioxidants are </a:t>
            </a:r>
            <a:r>
              <a:rPr sz="1800" dirty="0">
                <a:solidFill>
                  <a:srgbClr val="FFFFFF"/>
                </a:solidFill>
                <a:latin typeface="Arial"/>
                <a:cs typeface="Arial"/>
              </a:rPr>
              <a:t>melatonin, α-tocopherol </a:t>
            </a:r>
            <a:r>
              <a:rPr sz="1800" spc="-5" dirty="0">
                <a:solidFill>
                  <a:srgbClr val="FFFFFF"/>
                </a:solidFill>
                <a:latin typeface="Arial"/>
                <a:cs typeface="Arial"/>
              </a:rPr>
              <a:t>(vitamin </a:t>
            </a:r>
            <a:r>
              <a:rPr sz="1800" dirty="0">
                <a:solidFill>
                  <a:srgbClr val="FFFFFF"/>
                </a:solidFill>
                <a:latin typeface="Arial"/>
                <a:cs typeface="Arial"/>
              </a:rPr>
              <a:t>E), ascorbic  </a:t>
            </a:r>
            <a:r>
              <a:rPr sz="1800" spc="-5" dirty="0">
                <a:solidFill>
                  <a:srgbClr val="FFFFFF"/>
                </a:solidFill>
                <a:latin typeface="Arial"/>
                <a:cs typeface="Arial"/>
              </a:rPr>
              <a:t>acid (</a:t>
            </a:r>
            <a:r>
              <a:rPr sz="1800" spc="-5" dirty="0">
                <a:solidFill>
                  <a:schemeClr val="bg1"/>
                </a:solidFill>
                <a:latin typeface="Arial"/>
                <a:cs typeface="Arial"/>
              </a:rPr>
              <a:t>vitamin </a:t>
            </a:r>
            <a:r>
              <a:rPr sz="1800" dirty="0">
                <a:solidFill>
                  <a:schemeClr val="bg1"/>
                </a:solidFill>
                <a:latin typeface="Arial"/>
                <a:cs typeface="Arial"/>
              </a:rPr>
              <a:t>C) </a:t>
            </a:r>
            <a:r>
              <a:rPr sz="1800" spc="-5" dirty="0">
                <a:solidFill>
                  <a:srgbClr val="FFFFFF"/>
                </a:solidFill>
                <a:latin typeface="Arial"/>
                <a:cs typeface="Arial"/>
              </a:rPr>
              <a:t>and β-carotene (the vitamin </a:t>
            </a:r>
            <a:r>
              <a:rPr sz="1800" dirty="0">
                <a:solidFill>
                  <a:srgbClr val="FFFFFF"/>
                </a:solidFill>
                <a:latin typeface="Arial"/>
                <a:cs typeface="Arial"/>
              </a:rPr>
              <a:t>A</a:t>
            </a:r>
            <a:r>
              <a:rPr sz="1800" spc="-180" dirty="0">
                <a:solidFill>
                  <a:srgbClr val="FFFFFF"/>
                </a:solidFill>
                <a:latin typeface="Arial"/>
                <a:cs typeface="Arial"/>
              </a:rPr>
              <a:t> </a:t>
            </a:r>
            <a:r>
              <a:rPr sz="1800" dirty="0">
                <a:solidFill>
                  <a:srgbClr val="FFFFFF"/>
                </a:solidFill>
                <a:latin typeface="Arial"/>
                <a:cs typeface="Arial"/>
              </a:rPr>
              <a:t>precursor).</a:t>
            </a:r>
            <a:endParaRPr sz="1800" dirty="0">
              <a:latin typeface="Arial"/>
              <a:cs typeface="Arial"/>
            </a:endParaRPr>
          </a:p>
          <a:p>
            <a:pPr marL="241300" marR="5080" indent="-228600">
              <a:lnSpc>
                <a:spcPct val="90000"/>
              </a:lnSpc>
              <a:spcBef>
                <a:spcPts val="975"/>
              </a:spcBef>
              <a:buChar char="•"/>
              <a:tabLst>
                <a:tab pos="240665" algn="l"/>
                <a:tab pos="241300" algn="l"/>
              </a:tabLst>
            </a:pPr>
            <a:r>
              <a:rPr sz="1800" dirty="0">
                <a:solidFill>
                  <a:srgbClr val="FFFFFF"/>
                </a:solidFill>
                <a:latin typeface="Arial"/>
                <a:cs typeface="Arial"/>
              </a:rPr>
              <a:t>All four </a:t>
            </a:r>
            <a:r>
              <a:rPr sz="1800" spc="-5" dirty="0">
                <a:solidFill>
                  <a:srgbClr val="FFFFFF"/>
                </a:solidFill>
                <a:latin typeface="Arial"/>
                <a:cs typeface="Arial"/>
              </a:rPr>
              <a:t>non-enzymatic </a:t>
            </a:r>
            <a:r>
              <a:rPr sz="1800" dirty="0">
                <a:solidFill>
                  <a:srgbClr val="FFFFFF"/>
                </a:solidFill>
                <a:latin typeface="Arial"/>
                <a:cs typeface="Arial"/>
              </a:rPr>
              <a:t>antioxidants are </a:t>
            </a:r>
            <a:r>
              <a:rPr sz="1800" spc="-5" dirty="0">
                <a:solidFill>
                  <a:srgbClr val="FFFFFF"/>
                </a:solidFill>
                <a:latin typeface="Arial"/>
                <a:cs typeface="Arial"/>
              </a:rPr>
              <a:t>essential </a:t>
            </a:r>
            <a:r>
              <a:rPr sz="1800" dirty="0">
                <a:solidFill>
                  <a:srgbClr val="FFFFFF"/>
                </a:solidFill>
                <a:latin typeface="Arial"/>
                <a:cs typeface="Arial"/>
              </a:rPr>
              <a:t>in the diet and are </a:t>
            </a:r>
            <a:r>
              <a:rPr sz="1800" spc="-5" dirty="0">
                <a:solidFill>
                  <a:srgbClr val="FFFFFF"/>
                </a:solidFill>
                <a:latin typeface="Arial"/>
                <a:cs typeface="Arial"/>
              </a:rPr>
              <a:t>found </a:t>
            </a:r>
            <a:r>
              <a:rPr sz="1800" dirty="0">
                <a:solidFill>
                  <a:srgbClr val="FFFFFF"/>
                </a:solidFill>
                <a:latin typeface="Arial"/>
                <a:cs typeface="Arial"/>
              </a:rPr>
              <a:t>in a range of  foods. </a:t>
            </a:r>
            <a:r>
              <a:rPr sz="1800" spc="-5" dirty="0">
                <a:solidFill>
                  <a:srgbClr val="FFFFFF"/>
                </a:solidFill>
                <a:latin typeface="Arial"/>
                <a:cs typeface="Arial"/>
              </a:rPr>
              <a:t>Cancer in particular is less common among </a:t>
            </a:r>
            <a:r>
              <a:rPr sz="1800" dirty="0">
                <a:solidFill>
                  <a:srgbClr val="FFFFFF"/>
                </a:solidFill>
                <a:latin typeface="Arial"/>
                <a:cs typeface="Arial"/>
              </a:rPr>
              <a:t>people </a:t>
            </a:r>
            <a:r>
              <a:rPr sz="1800" spc="-5" dirty="0">
                <a:solidFill>
                  <a:srgbClr val="FFFFFF"/>
                </a:solidFill>
                <a:latin typeface="Arial"/>
                <a:cs typeface="Arial"/>
              </a:rPr>
              <a:t>who </a:t>
            </a:r>
            <a:r>
              <a:rPr sz="1800" dirty="0">
                <a:solidFill>
                  <a:srgbClr val="FFFFFF"/>
                </a:solidFill>
                <a:latin typeface="Arial"/>
                <a:cs typeface="Arial"/>
              </a:rPr>
              <a:t>eat </a:t>
            </a:r>
            <a:r>
              <a:rPr sz="1800" spc="-5" dirty="0">
                <a:solidFill>
                  <a:srgbClr val="FFFFFF"/>
                </a:solidFill>
                <a:latin typeface="Arial"/>
                <a:cs typeface="Arial"/>
              </a:rPr>
              <a:t>plenty </a:t>
            </a:r>
            <a:r>
              <a:rPr sz="1800" dirty="0">
                <a:solidFill>
                  <a:srgbClr val="FFFFFF"/>
                </a:solidFill>
                <a:latin typeface="Arial"/>
                <a:cs typeface="Arial"/>
              </a:rPr>
              <a:t>of fruit </a:t>
            </a:r>
            <a:r>
              <a:rPr sz="1800" spc="-5" dirty="0">
                <a:solidFill>
                  <a:srgbClr val="FFFFFF"/>
                </a:solidFill>
                <a:latin typeface="Arial"/>
                <a:cs typeface="Arial"/>
              </a:rPr>
              <a:t>and  vegetables, and </a:t>
            </a:r>
            <a:r>
              <a:rPr sz="1800" dirty="0">
                <a:solidFill>
                  <a:srgbClr val="FFFFFF"/>
                </a:solidFill>
                <a:latin typeface="Arial"/>
                <a:cs typeface="Arial"/>
              </a:rPr>
              <a:t>it </a:t>
            </a:r>
            <a:r>
              <a:rPr sz="1800" spc="-5" dirty="0">
                <a:solidFill>
                  <a:srgbClr val="FFFFFF"/>
                </a:solidFill>
                <a:latin typeface="Arial"/>
                <a:cs typeface="Arial"/>
              </a:rPr>
              <a:t>has been suggested </a:t>
            </a:r>
            <a:r>
              <a:rPr sz="1800" dirty="0">
                <a:solidFill>
                  <a:srgbClr val="FFFFFF"/>
                </a:solidFill>
                <a:latin typeface="Arial"/>
                <a:cs typeface="Arial"/>
              </a:rPr>
              <a:t>that </a:t>
            </a:r>
            <a:r>
              <a:rPr sz="1800" spc="-5" dirty="0">
                <a:solidFill>
                  <a:srgbClr val="FFFFFF"/>
                </a:solidFill>
                <a:latin typeface="Arial"/>
                <a:cs typeface="Arial"/>
              </a:rPr>
              <a:t>the health benefits are due to </a:t>
            </a:r>
            <a:r>
              <a:rPr sz="1800" dirty="0">
                <a:solidFill>
                  <a:srgbClr val="FFFFFF"/>
                </a:solidFill>
                <a:latin typeface="Arial"/>
                <a:cs typeface="Arial"/>
              </a:rPr>
              <a:t>the </a:t>
            </a:r>
            <a:r>
              <a:rPr sz="1800" spc="-5" dirty="0">
                <a:solidFill>
                  <a:srgbClr val="FFFFFF"/>
                </a:solidFill>
                <a:latin typeface="Arial"/>
                <a:cs typeface="Arial"/>
              </a:rPr>
              <a:t>antioxidants  they contain, which </a:t>
            </a:r>
            <a:r>
              <a:rPr sz="1800" dirty="0">
                <a:solidFill>
                  <a:srgbClr val="FFFFFF"/>
                </a:solidFill>
                <a:latin typeface="Arial"/>
                <a:cs typeface="Arial"/>
              </a:rPr>
              <a:t>counteract the </a:t>
            </a:r>
            <a:r>
              <a:rPr sz="1800" spc="-5" dirty="0">
                <a:solidFill>
                  <a:srgbClr val="FFFFFF"/>
                </a:solidFill>
                <a:latin typeface="Arial"/>
                <a:cs typeface="Arial"/>
              </a:rPr>
              <a:t>damaging effects </a:t>
            </a:r>
            <a:r>
              <a:rPr sz="1800" dirty="0">
                <a:solidFill>
                  <a:srgbClr val="FFFFFF"/>
                </a:solidFill>
                <a:latin typeface="Arial"/>
                <a:cs typeface="Arial"/>
              </a:rPr>
              <a:t>of </a:t>
            </a:r>
            <a:r>
              <a:rPr sz="1800" spc="-5" dirty="0">
                <a:solidFill>
                  <a:srgbClr val="FFFFFF"/>
                </a:solidFill>
                <a:latin typeface="Arial"/>
                <a:cs typeface="Arial"/>
              </a:rPr>
              <a:t>free radicals. </a:t>
            </a:r>
            <a:r>
              <a:rPr sz="1800" spc="-15" dirty="0">
                <a:solidFill>
                  <a:srgbClr val="FFFF00"/>
                </a:solidFill>
                <a:latin typeface="Arial"/>
                <a:cs typeface="Arial"/>
              </a:rPr>
              <a:t>Currently, </a:t>
            </a:r>
            <a:r>
              <a:rPr sz="1800" spc="-5" dirty="0">
                <a:solidFill>
                  <a:srgbClr val="FFFF00"/>
                </a:solidFill>
                <a:latin typeface="Arial"/>
                <a:cs typeface="Arial"/>
              </a:rPr>
              <a:t>there is little  evidence </a:t>
            </a:r>
            <a:r>
              <a:rPr sz="1800" dirty="0">
                <a:solidFill>
                  <a:srgbClr val="FFFF00"/>
                </a:solidFill>
                <a:latin typeface="Arial"/>
                <a:cs typeface="Arial"/>
              </a:rPr>
              <a:t>that antioxidant </a:t>
            </a:r>
            <a:r>
              <a:rPr sz="1800" spc="-5" dirty="0">
                <a:solidFill>
                  <a:srgbClr val="FFFF00"/>
                </a:solidFill>
                <a:latin typeface="Arial"/>
                <a:cs typeface="Arial"/>
              </a:rPr>
              <a:t>supplements </a:t>
            </a:r>
            <a:r>
              <a:rPr sz="1800" dirty="0">
                <a:solidFill>
                  <a:srgbClr val="FFFF00"/>
                </a:solidFill>
                <a:latin typeface="Arial"/>
                <a:cs typeface="Arial"/>
              </a:rPr>
              <a:t>(e.g. </a:t>
            </a:r>
            <a:r>
              <a:rPr sz="1800" spc="-5" dirty="0">
                <a:solidFill>
                  <a:srgbClr val="FFFF00"/>
                </a:solidFill>
                <a:latin typeface="Arial"/>
                <a:cs typeface="Arial"/>
              </a:rPr>
              <a:t>tablets) have any health</a:t>
            </a:r>
            <a:r>
              <a:rPr sz="1800" spc="-20" dirty="0">
                <a:solidFill>
                  <a:srgbClr val="FFFF00"/>
                </a:solidFill>
                <a:latin typeface="Arial"/>
                <a:cs typeface="Arial"/>
              </a:rPr>
              <a:t> </a:t>
            </a:r>
            <a:r>
              <a:rPr sz="1800" dirty="0">
                <a:solidFill>
                  <a:srgbClr val="FFFF00"/>
                </a:solidFill>
                <a:latin typeface="Arial"/>
                <a:cs typeface="Arial"/>
              </a:rPr>
              <a:t>benefits.</a:t>
            </a:r>
            <a:endParaRPr sz="1800" dirty="0">
              <a:latin typeface="Arial"/>
              <a:cs typeface="Arial"/>
            </a:endParaRPr>
          </a:p>
          <a:p>
            <a:pPr>
              <a:lnSpc>
                <a:spcPct val="100000"/>
              </a:lnSpc>
              <a:buClr>
                <a:srgbClr val="FFFFFF"/>
              </a:buClr>
              <a:buFont typeface="Arial"/>
              <a:buChar char="•"/>
            </a:pPr>
            <a:endParaRPr sz="2000" dirty="0">
              <a:latin typeface="Arial"/>
              <a:cs typeface="Arial"/>
            </a:endParaRPr>
          </a:p>
          <a:p>
            <a:pPr marL="241300" marR="224790" indent="-228600">
              <a:lnSpc>
                <a:spcPts val="1939"/>
              </a:lnSpc>
              <a:spcBef>
                <a:spcPts val="1680"/>
              </a:spcBef>
              <a:buChar char="•"/>
              <a:tabLst>
                <a:tab pos="240665" algn="l"/>
                <a:tab pos="241300" algn="l"/>
              </a:tabLst>
            </a:pPr>
            <a:r>
              <a:rPr sz="1800" spc="-5" dirty="0">
                <a:solidFill>
                  <a:srgbClr val="FFFFFF"/>
                </a:solidFill>
                <a:latin typeface="Arial"/>
                <a:cs typeface="Arial"/>
              </a:rPr>
              <a:t>There are also </a:t>
            </a:r>
            <a:r>
              <a:rPr sz="1800" spc="-5" dirty="0">
                <a:solidFill>
                  <a:srgbClr val="FFFF00"/>
                </a:solidFill>
                <a:latin typeface="Arial"/>
                <a:cs typeface="Arial"/>
              </a:rPr>
              <a:t>antioxidant </a:t>
            </a:r>
            <a:r>
              <a:rPr sz="1800" dirty="0">
                <a:solidFill>
                  <a:srgbClr val="FFFF00"/>
                </a:solidFill>
                <a:latin typeface="Arial"/>
                <a:cs typeface="Arial"/>
              </a:rPr>
              <a:t>enzymes, </a:t>
            </a:r>
            <a:r>
              <a:rPr sz="1800" spc="-5" dirty="0">
                <a:solidFill>
                  <a:srgbClr val="FFFFFF"/>
                </a:solidFill>
                <a:latin typeface="Arial"/>
                <a:cs typeface="Arial"/>
              </a:rPr>
              <a:t>like </a:t>
            </a:r>
            <a:r>
              <a:rPr sz="1800" dirty="0">
                <a:solidFill>
                  <a:srgbClr val="FFFFFF"/>
                </a:solidFill>
                <a:latin typeface="Arial"/>
                <a:cs typeface="Arial"/>
              </a:rPr>
              <a:t>superoxide dismutase, </a:t>
            </a:r>
            <a:r>
              <a:rPr sz="1800" spc="-5" dirty="0">
                <a:solidFill>
                  <a:srgbClr val="FFFFFF"/>
                </a:solidFill>
                <a:latin typeface="Arial"/>
                <a:cs typeface="Arial"/>
              </a:rPr>
              <a:t>catalase and glutathione  </a:t>
            </a:r>
            <a:r>
              <a:rPr sz="1800" dirty="0">
                <a:solidFill>
                  <a:srgbClr val="FFFFFF"/>
                </a:solidFill>
                <a:latin typeface="Arial"/>
                <a:cs typeface="Arial"/>
              </a:rPr>
              <a:t>peroxidase.</a:t>
            </a:r>
            <a:endParaRPr sz="1800" dirty="0">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11206" y="483108"/>
            <a:ext cx="1224533" cy="108966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41576" y="1679448"/>
            <a:ext cx="6096000" cy="457200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050033" y="558799"/>
            <a:ext cx="2870835" cy="879475"/>
          </a:xfrm>
          <a:prstGeom prst="rect">
            <a:avLst/>
          </a:prstGeom>
        </p:spPr>
        <p:txBody>
          <a:bodyPr vert="horz" wrap="square" lIns="0" tIns="12700" rIns="0" bIns="0" rtlCol="0">
            <a:spAutoFit/>
          </a:bodyPr>
          <a:lstStyle/>
          <a:p>
            <a:pPr marL="12700" marR="5080">
              <a:lnSpc>
                <a:spcPct val="100000"/>
              </a:lnSpc>
              <a:spcBef>
                <a:spcPts val="100"/>
              </a:spcBef>
            </a:pPr>
            <a:r>
              <a:rPr sz="2800" spc="-5" dirty="0">
                <a:solidFill>
                  <a:srgbClr val="FFFFFF"/>
                </a:solidFill>
                <a:latin typeface="Carlito"/>
                <a:cs typeface="Carlito"/>
              </a:rPr>
              <a:t>The </a:t>
            </a:r>
            <a:r>
              <a:rPr sz="2800" spc="-10" dirty="0">
                <a:solidFill>
                  <a:srgbClr val="FFFFFF"/>
                </a:solidFill>
                <a:latin typeface="Carlito"/>
                <a:cs typeface="Carlito"/>
              </a:rPr>
              <a:t>circle </a:t>
            </a:r>
            <a:r>
              <a:rPr sz="2800" spc="-5" dirty="0">
                <a:solidFill>
                  <a:srgbClr val="FFFFFF"/>
                </a:solidFill>
                <a:latin typeface="Carlito"/>
                <a:cs typeface="Carlito"/>
              </a:rPr>
              <a:t>of </a:t>
            </a:r>
            <a:r>
              <a:rPr sz="2800" spc="-20" dirty="0">
                <a:solidFill>
                  <a:srgbClr val="FFFFFF"/>
                </a:solidFill>
                <a:latin typeface="Carlito"/>
                <a:cs typeface="Carlito"/>
              </a:rPr>
              <a:t>life  </a:t>
            </a:r>
            <a:r>
              <a:rPr sz="2800" spc="-5" dirty="0">
                <a:solidFill>
                  <a:srgbClr val="FFFFFF"/>
                </a:solidFill>
                <a:latin typeface="Carlito"/>
                <a:cs typeface="Carlito"/>
              </a:rPr>
              <a:t>Glucose </a:t>
            </a:r>
            <a:r>
              <a:rPr sz="2800" dirty="0">
                <a:solidFill>
                  <a:srgbClr val="FFFFFF"/>
                </a:solidFill>
                <a:latin typeface="Carlito"/>
                <a:cs typeface="Carlito"/>
              </a:rPr>
              <a:t>en</a:t>
            </a:r>
            <a:r>
              <a:rPr sz="2800" spc="-85" dirty="0">
                <a:solidFill>
                  <a:srgbClr val="FFFFFF"/>
                </a:solidFill>
                <a:latin typeface="Carlito"/>
                <a:cs typeface="Carlito"/>
              </a:rPr>
              <a:t> </a:t>
            </a:r>
            <a:r>
              <a:rPr sz="2800" spc="-20" dirty="0">
                <a:solidFill>
                  <a:srgbClr val="FFFFFF"/>
                </a:solidFill>
                <a:latin typeface="Carlito"/>
                <a:cs typeface="Carlito"/>
              </a:rPr>
              <a:t>zuurstof</a:t>
            </a:r>
            <a:endParaRPr sz="2800">
              <a:latin typeface="Carlito"/>
              <a:cs typeface="Carlit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7910" y="203199"/>
            <a:ext cx="4776470"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Fotosynthese:</a:t>
            </a:r>
            <a:endParaRPr sz="2800"/>
          </a:p>
          <a:p>
            <a:pPr marL="12700">
              <a:lnSpc>
                <a:spcPts val="3190"/>
              </a:lnSpc>
            </a:pPr>
            <a:r>
              <a:rPr sz="2800" dirty="0">
                <a:solidFill>
                  <a:srgbClr val="FFFFFF"/>
                </a:solidFill>
              </a:rPr>
              <a:t>Elektronen </a:t>
            </a:r>
            <a:r>
              <a:rPr sz="2800" dirty="0">
                <a:solidFill>
                  <a:srgbClr val="FFFF00"/>
                </a:solidFill>
              </a:rPr>
              <a:t>van CO2 naar</a:t>
            </a:r>
            <a:r>
              <a:rPr sz="2800" spc="-55" dirty="0">
                <a:solidFill>
                  <a:srgbClr val="FFFF00"/>
                </a:solidFill>
              </a:rPr>
              <a:t> </a:t>
            </a:r>
            <a:r>
              <a:rPr sz="2800" spc="-5" dirty="0">
                <a:solidFill>
                  <a:srgbClr val="FFFF00"/>
                </a:solidFill>
              </a:rPr>
              <a:t>C-C</a:t>
            </a:r>
            <a:endParaRPr sz="2800"/>
          </a:p>
        </p:txBody>
      </p:sp>
      <p:sp>
        <p:nvSpPr>
          <p:cNvPr id="3" name="object 3"/>
          <p:cNvSpPr/>
          <p:nvPr/>
        </p:nvSpPr>
        <p:spPr>
          <a:xfrm>
            <a:off x="6310884" y="3145535"/>
            <a:ext cx="3908298" cy="293217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28522" y="1315211"/>
            <a:ext cx="4722114" cy="90754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128522" y="2512314"/>
            <a:ext cx="4752594" cy="3565398"/>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6420358" y="1488185"/>
            <a:ext cx="2494280" cy="1397000"/>
          </a:xfrm>
          <a:prstGeom prst="rect">
            <a:avLst/>
          </a:prstGeom>
        </p:spPr>
        <p:txBody>
          <a:bodyPr vert="horz" wrap="square" lIns="0" tIns="12700" rIns="0" bIns="0" rtlCol="0">
            <a:spAutoFit/>
          </a:bodyPr>
          <a:lstStyle/>
          <a:p>
            <a:pPr marL="12700" marR="158750">
              <a:lnSpc>
                <a:spcPct val="100000"/>
              </a:lnSpc>
              <a:spcBef>
                <a:spcPts val="100"/>
              </a:spcBef>
            </a:pPr>
            <a:r>
              <a:rPr sz="1800" dirty="0">
                <a:solidFill>
                  <a:srgbClr val="FFFFFF"/>
                </a:solidFill>
                <a:latin typeface="Carlito"/>
                <a:cs typeface="Carlito"/>
              </a:rPr>
              <a:t>C-C </a:t>
            </a:r>
            <a:r>
              <a:rPr sz="1800" spc="-10" dirty="0">
                <a:solidFill>
                  <a:srgbClr val="FFFFFF"/>
                </a:solidFill>
                <a:latin typeface="Carlito"/>
                <a:cs typeface="Carlito"/>
              </a:rPr>
              <a:t>heeft hogere </a:t>
            </a:r>
            <a:r>
              <a:rPr sz="1800" spc="-5" dirty="0">
                <a:solidFill>
                  <a:srgbClr val="FFFFFF"/>
                </a:solidFill>
                <a:latin typeface="Carlito"/>
                <a:cs typeface="Carlito"/>
              </a:rPr>
              <a:t>energie  dan</a:t>
            </a:r>
            <a:r>
              <a:rPr sz="1800" spc="5" dirty="0">
                <a:solidFill>
                  <a:srgbClr val="FFFFFF"/>
                </a:solidFill>
                <a:latin typeface="Carlito"/>
                <a:cs typeface="Carlito"/>
              </a:rPr>
              <a:t> </a:t>
            </a:r>
            <a:r>
              <a:rPr sz="1800" spc="-10" dirty="0">
                <a:solidFill>
                  <a:srgbClr val="FFFFFF"/>
                </a:solidFill>
                <a:latin typeface="Carlito"/>
                <a:cs typeface="Carlito"/>
              </a:rPr>
              <a:t>CO2</a:t>
            </a:r>
            <a:endParaRPr sz="1800">
              <a:latin typeface="Carlito"/>
              <a:cs typeface="Carlito"/>
            </a:endParaRPr>
          </a:p>
          <a:p>
            <a:pPr>
              <a:lnSpc>
                <a:spcPct val="100000"/>
              </a:lnSpc>
            </a:pPr>
            <a:endParaRPr sz="1800">
              <a:latin typeface="Carlito"/>
              <a:cs typeface="Carlito"/>
            </a:endParaRPr>
          </a:p>
          <a:p>
            <a:pPr>
              <a:lnSpc>
                <a:spcPct val="100000"/>
              </a:lnSpc>
              <a:spcBef>
                <a:spcPts val="45"/>
              </a:spcBef>
            </a:pPr>
            <a:endParaRPr sz="1700">
              <a:latin typeface="Carlito"/>
              <a:cs typeface="Carlito"/>
            </a:endParaRPr>
          </a:p>
          <a:p>
            <a:pPr marL="12700">
              <a:lnSpc>
                <a:spcPct val="100000"/>
              </a:lnSpc>
            </a:pPr>
            <a:r>
              <a:rPr sz="1800" spc="-5" dirty="0">
                <a:solidFill>
                  <a:srgbClr val="FFFFFF"/>
                </a:solidFill>
                <a:latin typeface="Carlito"/>
                <a:cs typeface="Carlito"/>
              </a:rPr>
              <a:t>Uiteindelijk </a:t>
            </a:r>
            <a:r>
              <a:rPr sz="1800" spc="-5" dirty="0">
                <a:solidFill>
                  <a:srgbClr val="FFFF00"/>
                </a:solidFill>
                <a:latin typeface="Carlito"/>
                <a:cs typeface="Carlito"/>
              </a:rPr>
              <a:t>heel </a:t>
            </a:r>
            <a:r>
              <a:rPr sz="1800" spc="-10" dirty="0">
                <a:solidFill>
                  <a:srgbClr val="FFFF00"/>
                </a:solidFill>
                <a:latin typeface="Carlito"/>
                <a:cs typeface="Carlito"/>
              </a:rPr>
              <a:t>complex</a:t>
            </a:r>
            <a:r>
              <a:rPr sz="1800" spc="-35" dirty="0">
                <a:solidFill>
                  <a:srgbClr val="FFFF00"/>
                </a:solidFill>
                <a:latin typeface="Carlito"/>
                <a:cs typeface="Carlito"/>
              </a:rPr>
              <a:t> </a:t>
            </a:r>
            <a:r>
              <a:rPr sz="1800" dirty="0">
                <a:solidFill>
                  <a:srgbClr val="FFFF00"/>
                </a:solidFill>
                <a:latin typeface="Carlito"/>
                <a:cs typeface="Carlito"/>
              </a:rPr>
              <a:t>!</a:t>
            </a:r>
            <a:endParaRPr sz="1800">
              <a:latin typeface="Carlito"/>
              <a:cs typeface="Carlito"/>
            </a:endParaRPr>
          </a:p>
        </p:txBody>
      </p:sp>
      <p:sp>
        <p:nvSpPr>
          <p:cNvPr id="7" name="object 7"/>
          <p:cNvSpPr/>
          <p:nvPr/>
        </p:nvSpPr>
        <p:spPr>
          <a:xfrm>
            <a:off x="1128522" y="6188964"/>
            <a:ext cx="9090660" cy="646430"/>
          </a:xfrm>
          <a:custGeom>
            <a:avLst/>
            <a:gdLst/>
            <a:ahLst/>
            <a:cxnLst/>
            <a:rect l="l" t="t" r="r" b="b"/>
            <a:pathLst>
              <a:path w="9090660" h="646429">
                <a:moveTo>
                  <a:pt x="9090660" y="0"/>
                </a:moveTo>
                <a:lnTo>
                  <a:pt x="0" y="0"/>
                </a:lnTo>
                <a:lnTo>
                  <a:pt x="0" y="646176"/>
                </a:lnTo>
                <a:lnTo>
                  <a:pt x="9090660" y="646176"/>
                </a:lnTo>
                <a:lnTo>
                  <a:pt x="9090660" y="0"/>
                </a:lnTo>
                <a:close/>
              </a:path>
            </a:pathLst>
          </a:custGeom>
          <a:solidFill>
            <a:srgbClr val="FFFFFF"/>
          </a:solidFill>
        </p:spPr>
        <p:txBody>
          <a:bodyPr wrap="square" lIns="0" tIns="0" rIns="0" bIns="0" rtlCol="0"/>
          <a:lstStyle/>
          <a:p>
            <a:endParaRPr/>
          </a:p>
        </p:txBody>
      </p:sp>
      <p:sp>
        <p:nvSpPr>
          <p:cNvPr id="8" name="object 8"/>
          <p:cNvSpPr txBox="1"/>
          <p:nvPr/>
        </p:nvSpPr>
        <p:spPr>
          <a:xfrm>
            <a:off x="1207008" y="6207759"/>
            <a:ext cx="4007485" cy="574040"/>
          </a:xfrm>
          <a:prstGeom prst="rect">
            <a:avLst/>
          </a:prstGeom>
        </p:spPr>
        <p:txBody>
          <a:bodyPr vert="horz" wrap="square" lIns="0" tIns="12700" rIns="0" bIns="0" rtlCol="0">
            <a:spAutoFit/>
          </a:bodyPr>
          <a:lstStyle/>
          <a:p>
            <a:pPr marL="12700" marR="5080">
              <a:lnSpc>
                <a:spcPct val="100000"/>
              </a:lnSpc>
              <a:spcBef>
                <a:spcPts val="100"/>
              </a:spcBef>
            </a:pPr>
            <a:r>
              <a:rPr sz="1800" u="heavy" spc="-10" dirty="0">
                <a:solidFill>
                  <a:srgbClr val="0462C1"/>
                </a:solidFill>
                <a:uFill>
                  <a:solidFill>
                    <a:srgbClr val="0462C1"/>
                  </a:solidFill>
                </a:uFill>
                <a:latin typeface="Carlito"/>
                <a:cs typeface="Carlito"/>
                <a:hlinkClick r:id="rId5"/>
              </a:rPr>
              <a:t>https://nl.wikipedia.org/wiki/Fotosynthese </a:t>
            </a:r>
            <a:r>
              <a:rPr sz="1800" spc="-10" dirty="0">
                <a:solidFill>
                  <a:srgbClr val="0462C1"/>
                </a:solidFill>
                <a:latin typeface="Carlito"/>
                <a:cs typeface="Carlito"/>
              </a:rPr>
              <a:t> </a:t>
            </a:r>
            <a:r>
              <a:rPr sz="1800" u="heavy" spc="-10" dirty="0">
                <a:solidFill>
                  <a:srgbClr val="0462C1"/>
                </a:solidFill>
                <a:uFill>
                  <a:solidFill>
                    <a:srgbClr val="0462C1"/>
                  </a:solidFill>
                </a:uFill>
                <a:latin typeface="Carlito"/>
                <a:cs typeface="Carlito"/>
                <a:hlinkClick r:id="rId6"/>
              </a:rPr>
              <a:t>https://youtu.be/KfvYQgT2M-k</a:t>
            </a:r>
            <a:endParaRPr sz="1800">
              <a:latin typeface="Carlito"/>
              <a:cs typeface="Carlit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4679"/>
          </a:solidFill>
        </p:spPr>
        <p:txBody>
          <a:bodyPr wrap="square" lIns="0" tIns="0" rIns="0" bIns="0" rtlCol="0"/>
          <a:lstStyle/>
          <a:p>
            <a:endParaRPr/>
          </a:p>
        </p:txBody>
      </p:sp>
      <p:sp>
        <p:nvSpPr>
          <p:cNvPr id="3" name="object 3"/>
          <p:cNvSpPr txBox="1">
            <a:spLocks noGrp="1"/>
          </p:cNvSpPr>
          <p:nvPr>
            <p:ph type="title"/>
          </p:nvPr>
        </p:nvSpPr>
        <p:spPr>
          <a:xfrm>
            <a:off x="1115567" y="344678"/>
            <a:ext cx="8857615" cy="879475"/>
          </a:xfrm>
          <a:prstGeom prst="rect">
            <a:avLst/>
          </a:prstGeom>
        </p:spPr>
        <p:txBody>
          <a:bodyPr vert="horz" wrap="square" lIns="0" tIns="12700" rIns="0" bIns="0" rtlCol="0">
            <a:spAutoFit/>
          </a:bodyPr>
          <a:lstStyle/>
          <a:p>
            <a:pPr marL="12700">
              <a:lnSpc>
                <a:spcPct val="100000"/>
              </a:lnSpc>
              <a:spcBef>
                <a:spcPts val="100"/>
              </a:spcBef>
            </a:pPr>
            <a:r>
              <a:rPr sz="2800" spc="-15" dirty="0">
                <a:solidFill>
                  <a:srgbClr val="FFFFFF"/>
                </a:solidFill>
                <a:latin typeface="Carlito"/>
                <a:cs typeface="Carlito"/>
              </a:rPr>
              <a:t>Eukaryoot </a:t>
            </a:r>
            <a:r>
              <a:rPr sz="2800" dirty="0">
                <a:solidFill>
                  <a:srgbClr val="FFFFFF"/>
                </a:solidFill>
                <a:latin typeface="Carlito"/>
                <a:cs typeface="Carlito"/>
              </a:rPr>
              <a:t>v</a:t>
            </a:r>
            <a:r>
              <a:rPr sz="2800" spc="5" dirty="0">
                <a:solidFill>
                  <a:srgbClr val="FFFFFF"/>
                </a:solidFill>
                <a:latin typeface="Carlito"/>
                <a:cs typeface="Carlito"/>
              </a:rPr>
              <a:t> </a:t>
            </a:r>
            <a:r>
              <a:rPr sz="2800" spc="-20" dirty="0">
                <a:solidFill>
                  <a:srgbClr val="FFFFFF"/>
                </a:solidFill>
                <a:latin typeface="Carlito"/>
                <a:cs typeface="Carlito"/>
              </a:rPr>
              <a:t>Prokaryoot</a:t>
            </a:r>
            <a:endParaRPr sz="2800">
              <a:latin typeface="Carlito"/>
              <a:cs typeface="Carlito"/>
            </a:endParaRPr>
          </a:p>
          <a:p>
            <a:pPr marL="12700">
              <a:lnSpc>
                <a:spcPct val="100000"/>
              </a:lnSpc>
            </a:pPr>
            <a:r>
              <a:rPr sz="2800" spc="-10" dirty="0">
                <a:solidFill>
                  <a:srgbClr val="FFFFFF"/>
                </a:solidFill>
                <a:latin typeface="Carlito"/>
                <a:cs typeface="Carlito"/>
              </a:rPr>
              <a:t>Energie </a:t>
            </a:r>
            <a:r>
              <a:rPr sz="2800" dirty="0">
                <a:solidFill>
                  <a:srgbClr val="FFFFFF"/>
                </a:solidFill>
                <a:latin typeface="Carlito"/>
                <a:cs typeface="Carlito"/>
              </a:rPr>
              <a:t>is </a:t>
            </a:r>
            <a:r>
              <a:rPr sz="2800" spc="-5" dirty="0">
                <a:solidFill>
                  <a:srgbClr val="FFFFFF"/>
                </a:solidFill>
                <a:latin typeface="Carlito"/>
                <a:cs typeface="Carlito"/>
              </a:rPr>
              <a:t>bij </a:t>
            </a:r>
            <a:r>
              <a:rPr sz="2800" spc="-10" dirty="0">
                <a:solidFill>
                  <a:srgbClr val="FFFFFF"/>
                </a:solidFill>
                <a:latin typeface="Carlito"/>
                <a:cs typeface="Carlito"/>
              </a:rPr>
              <a:t>eukaryoot </a:t>
            </a:r>
            <a:r>
              <a:rPr sz="2800" spc="-15" dirty="0">
                <a:solidFill>
                  <a:srgbClr val="FFFFFF"/>
                </a:solidFill>
                <a:latin typeface="Carlito"/>
                <a:cs typeface="Carlito"/>
              </a:rPr>
              <a:t>losgekoppeld </a:t>
            </a:r>
            <a:r>
              <a:rPr sz="2800" spc="-20" dirty="0">
                <a:solidFill>
                  <a:srgbClr val="FFFFFF"/>
                </a:solidFill>
                <a:latin typeface="Carlito"/>
                <a:cs typeface="Carlito"/>
              </a:rPr>
              <a:t>van </a:t>
            </a:r>
            <a:r>
              <a:rPr sz="2800" spc="-5" dirty="0">
                <a:solidFill>
                  <a:srgbClr val="FFFF00"/>
                </a:solidFill>
                <a:latin typeface="Carlito"/>
                <a:cs typeface="Carlito"/>
              </a:rPr>
              <a:t>opp./inhoud</a:t>
            </a:r>
            <a:r>
              <a:rPr sz="2800" spc="50" dirty="0">
                <a:solidFill>
                  <a:srgbClr val="FFFF00"/>
                </a:solidFill>
                <a:latin typeface="Carlito"/>
                <a:cs typeface="Carlito"/>
              </a:rPr>
              <a:t> </a:t>
            </a:r>
            <a:r>
              <a:rPr sz="2800" spc="-10" dirty="0">
                <a:solidFill>
                  <a:srgbClr val="FFFF00"/>
                </a:solidFill>
                <a:latin typeface="Carlito"/>
                <a:cs typeface="Carlito"/>
              </a:rPr>
              <a:t>relatie</a:t>
            </a:r>
            <a:endParaRPr sz="2800">
              <a:latin typeface="Carlito"/>
              <a:cs typeface="Carlito"/>
            </a:endParaRPr>
          </a:p>
        </p:txBody>
      </p:sp>
      <p:sp>
        <p:nvSpPr>
          <p:cNvPr id="4" name="object 4"/>
          <p:cNvSpPr txBox="1"/>
          <p:nvPr/>
        </p:nvSpPr>
        <p:spPr>
          <a:xfrm>
            <a:off x="1128522" y="5343905"/>
            <a:ext cx="6912609" cy="646430"/>
          </a:xfrm>
          <a:prstGeom prst="rect">
            <a:avLst/>
          </a:prstGeom>
          <a:solidFill>
            <a:srgbClr val="E7E6E6"/>
          </a:solidFill>
        </p:spPr>
        <p:txBody>
          <a:bodyPr vert="horz" wrap="square" lIns="0" tIns="31750" rIns="0" bIns="0" rtlCol="0">
            <a:spAutoFit/>
          </a:bodyPr>
          <a:lstStyle/>
          <a:p>
            <a:pPr marL="91440">
              <a:lnSpc>
                <a:spcPct val="100000"/>
              </a:lnSpc>
              <a:spcBef>
                <a:spcPts val="250"/>
              </a:spcBef>
            </a:pPr>
            <a:r>
              <a:rPr sz="1800" u="sng" spc="-10" dirty="0">
                <a:solidFill>
                  <a:srgbClr val="0462C1"/>
                </a:solidFill>
                <a:uFill>
                  <a:solidFill>
                    <a:srgbClr val="0462C1"/>
                  </a:solidFill>
                </a:uFill>
                <a:latin typeface="Carlito"/>
                <a:cs typeface="Carlito"/>
                <a:hlinkClick r:id="rId2"/>
              </a:rPr>
              <a:t>https://www.youtube.com/watch?v=kGd-5HSDo6g</a:t>
            </a:r>
            <a:endParaRPr sz="1800">
              <a:latin typeface="Carlito"/>
              <a:cs typeface="Carlito"/>
            </a:endParaRPr>
          </a:p>
          <a:p>
            <a:pPr marL="91440">
              <a:lnSpc>
                <a:spcPct val="100000"/>
              </a:lnSpc>
              <a:spcBef>
                <a:spcPts val="10"/>
              </a:spcBef>
            </a:pPr>
            <a:r>
              <a:rPr sz="1800" u="sng" spc="-5" dirty="0">
                <a:solidFill>
                  <a:srgbClr val="0462C1"/>
                </a:solidFill>
                <a:uFill>
                  <a:solidFill>
                    <a:srgbClr val="0462C1"/>
                  </a:solidFill>
                </a:uFill>
                <a:latin typeface="Arial"/>
                <a:cs typeface="Arial"/>
                <a:hlinkClick r:id="rId3"/>
              </a:rPr>
              <a:t>http://www.bioplek.org/animaties/celtotaal/celstart.html</a:t>
            </a:r>
            <a:endParaRPr sz="1800">
              <a:latin typeface="Arial"/>
              <a:cs typeface="Arial"/>
            </a:endParaRPr>
          </a:p>
        </p:txBody>
      </p:sp>
      <p:grpSp>
        <p:nvGrpSpPr>
          <p:cNvPr id="5" name="object 5"/>
          <p:cNvGrpSpPr/>
          <p:nvPr/>
        </p:nvGrpSpPr>
        <p:grpSpPr>
          <a:xfrm>
            <a:off x="1107186" y="1555241"/>
            <a:ext cx="6955155" cy="3600450"/>
            <a:chOff x="1107186" y="1555241"/>
            <a:chExt cx="6955155" cy="3600450"/>
          </a:xfrm>
        </p:grpSpPr>
        <p:sp>
          <p:nvSpPr>
            <p:cNvPr id="6" name="object 6"/>
            <p:cNvSpPr/>
            <p:nvPr/>
          </p:nvSpPr>
          <p:spPr>
            <a:xfrm>
              <a:off x="1107186" y="1555241"/>
              <a:ext cx="6954773" cy="360045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013453" y="2152650"/>
              <a:ext cx="2844165" cy="1991995"/>
            </a:xfrm>
            <a:custGeom>
              <a:avLst/>
              <a:gdLst/>
              <a:ahLst/>
              <a:cxnLst/>
              <a:rect l="l" t="t" r="r" b="b"/>
              <a:pathLst>
                <a:path w="2844165" h="1991995">
                  <a:moveTo>
                    <a:pt x="78491" y="37372"/>
                  </a:moveTo>
                  <a:lnTo>
                    <a:pt x="62128" y="60754"/>
                  </a:lnTo>
                  <a:lnTo>
                    <a:pt x="2827274" y="1991487"/>
                  </a:lnTo>
                  <a:lnTo>
                    <a:pt x="2843656" y="1968119"/>
                  </a:lnTo>
                  <a:lnTo>
                    <a:pt x="78491" y="37372"/>
                  </a:lnTo>
                  <a:close/>
                </a:path>
                <a:path w="2844165" h="1991995">
                  <a:moveTo>
                    <a:pt x="0" y="0"/>
                  </a:moveTo>
                  <a:lnTo>
                    <a:pt x="45720" y="84200"/>
                  </a:lnTo>
                  <a:lnTo>
                    <a:pt x="62128" y="60754"/>
                  </a:lnTo>
                  <a:lnTo>
                    <a:pt x="50419" y="52577"/>
                  </a:lnTo>
                  <a:lnTo>
                    <a:pt x="66801" y="29210"/>
                  </a:lnTo>
                  <a:lnTo>
                    <a:pt x="84203" y="29210"/>
                  </a:lnTo>
                  <a:lnTo>
                    <a:pt x="94869" y="13970"/>
                  </a:lnTo>
                  <a:lnTo>
                    <a:pt x="0" y="0"/>
                  </a:lnTo>
                  <a:close/>
                </a:path>
                <a:path w="2844165" h="1991995">
                  <a:moveTo>
                    <a:pt x="66801" y="29210"/>
                  </a:moveTo>
                  <a:lnTo>
                    <a:pt x="50419" y="52577"/>
                  </a:lnTo>
                  <a:lnTo>
                    <a:pt x="62128" y="60754"/>
                  </a:lnTo>
                  <a:lnTo>
                    <a:pt x="78491" y="37372"/>
                  </a:lnTo>
                  <a:lnTo>
                    <a:pt x="66801" y="29210"/>
                  </a:lnTo>
                  <a:close/>
                </a:path>
                <a:path w="2844165" h="1991995">
                  <a:moveTo>
                    <a:pt x="84203" y="29210"/>
                  </a:moveTo>
                  <a:lnTo>
                    <a:pt x="66801" y="29210"/>
                  </a:lnTo>
                  <a:lnTo>
                    <a:pt x="78491" y="37372"/>
                  </a:lnTo>
                  <a:lnTo>
                    <a:pt x="84203" y="29210"/>
                  </a:lnTo>
                  <a:close/>
                </a:path>
              </a:pathLst>
            </a:custGeom>
            <a:solidFill>
              <a:srgbClr val="4471C4"/>
            </a:solidFill>
          </p:spPr>
          <p:txBody>
            <a:bodyPr wrap="square" lIns="0" tIns="0" rIns="0" bIns="0" rtlCol="0"/>
            <a:lstStyle/>
            <a:p>
              <a:endParaRPr/>
            </a:p>
          </p:txBody>
        </p:sp>
      </p:grpSp>
      <p:sp>
        <p:nvSpPr>
          <p:cNvPr id="8" name="object 8"/>
          <p:cNvSpPr/>
          <p:nvPr/>
        </p:nvSpPr>
        <p:spPr>
          <a:xfrm>
            <a:off x="10214609" y="482345"/>
            <a:ext cx="1421129" cy="1266443"/>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8623807" y="2457196"/>
            <a:ext cx="2062480" cy="848360"/>
          </a:xfrm>
          <a:prstGeom prst="rect">
            <a:avLst/>
          </a:prstGeom>
        </p:spPr>
        <p:txBody>
          <a:bodyPr vert="horz" wrap="square" lIns="0" tIns="12700" rIns="0" bIns="0" rtlCol="0">
            <a:spAutoFit/>
          </a:bodyPr>
          <a:lstStyle/>
          <a:p>
            <a:pPr marL="12700" marR="5080">
              <a:lnSpc>
                <a:spcPct val="100000"/>
              </a:lnSpc>
              <a:spcBef>
                <a:spcPts val="100"/>
              </a:spcBef>
            </a:pPr>
            <a:r>
              <a:rPr sz="1800" spc="-10" dirty="0">
                <a:solidFill>
                  <a:srgbClr val="FFFFFF"/>
                </a:solidFill>
                <a:latin typeface="Carlito"/>
                <a:cs typeface="Carlito"/>
              </a:rPr>
              <a:t>Prokaryoot </a:t>
            </a:r>
            <a:r>
              <a:rPr sz="1800" dirty="0">
                <a:solidFill>
                  <a:srgbClr val="FFFFFF"/>
                </a:solidFill>
                <a:latin typeface="Carlito"/>
                <a:cs typeface="Carlito"/>
              </a:rPr>
              <a:t>is</a:t>
            </a:r>
            <a:r>
              <a:rPr sz="1800" spc="-80" dirty="0">
                <a:solidFill>
                  <a:srgbClr val="FFFFFF"/>
                </a:solidFill>
                <a:latin typeface="Carlito"/>
                <a:cs typeface="Carlito"/>
              </a:rPr>
              <a:t> </a:t>
            </a:r>
            <a:r>
              <a:rPr sz="1800" spc="-5" dirty="0">
                <a:solidFill>
                  <a:srgbClr val="FFFFFF"/>
                </a:solidFill>
                <a:latin typeface="Carlito"/>
                <a:cs typeface="Carlito"/>
              </a:rPr>
              <a:t>eigenlijk  nog kleiner dan op  plaatje</a:t>
            </a:r>
            <a:endParaRPr sz="1800">
              <a:latin typeface="Carlito"/>
              <a:cs typeface="Carlito"/>
            </a:endParaRPr>
          </a:p>
        </p:txBody>
      </p:sp>
    </p:spTree>
    <p:extLst>
      <p:ext uri="{BB962C8B-B14F-4D97-AF65-F5344CB8AC3E}">
        <p14:creationId xmlns:p14="http://schemas.microsoft.com/office/powerpoint/2010/main" val="2087495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txBox="1">
            <a:spLocks noGrp="1"/>
          </p:cNvSpPr>
          <p:nvPr>
            <p:ph type="title"/>
          </p:nvPr>
        </p:nvSpPr>
        <p:spPr>
          <a:xfrm>
            <a:off x="1628775" y="0"/>
            <a:ext cx="10515600" cy="1325563"/>
          </a:xfrm>
        </p:spPr>
        <p:txBody>
          <a:bodyPr>
            <a:normAutofit/>
          </a:bodyPr>
          <a:lstStyle/>
          <a:p>
            <a:pPr eaLnBrk="1"/>
            <a:r>
              <a:rPr altLang="nl-NL" sz="2800" dirty="0">
                <a:solidFill>
                  <a:schemeClr val="bg1"/>
                </a:solidFill>
                <a:latin typeface="Arial" pitchFamily="34" charset="0"/>
              </a:rPr>
              <a:t> </a:t>
            </a:r>
            <a:r>
              <a:rPr lang="nl-NL" altLang="nl-NL" sz="2800" dirty="0">
                <a:latin typeface="Arial" pitchFamily="34" charset="0"/>
              </a:rPr>
              <a:t>Introductie:</a:t>
            </a:r>
            <a:br>
              <a:rPr lang="nl-NL" altLang="nl-NL" sz="2800" dirty="0">
                <a:solidFill>
                  <a:schemeClr val="bg1"/>
                </a:solidFill>
                <a:latin typeface="Arial" pitchFamily="34" charset="0"/>
              </a:rPr>
            </a:br>
            <a:r>
              <a:rPr altLang="nl-NL" sz="2800" dirty="0">
                <a:solidFill>
                  <a:schemeClr val="bg1"/>
                </a:solidFill>
                <a:latin typeface="Arial" pitchFamily="34" charset="0"/>
              </a:rPr>
              <a:t> </a:t>
            </a:r>
            <a:r>
              <a:rPr altLang="nl-NL" sz="2800" dirty="0" err="1">
                <a:solidFill>
                  <a:schemeClr val="bg1"/>
                </a:solidFill>
                <a:latin typeface="Arial" pitchFamily="34" charset="0"/>
              </a:rPr>
              <a:t>Veredeling</a:t>
            </a:r>
            <a:r>
              <a:rPr altLang="nl-NL" sz="2800" dirty="0">
                <a:solidFill>
                  <a:schemeClr val="bg1"/>
                </a:solidFill>
                <a:latin typeface="Arial" pitchFamily="34" charset="0"/>
              </a:rPr>
              <a:t> versus G</a:t>
            </a:r>
            <a:r>
              <a:rPr lang="nl-NL" altLang="nl-NL" sz="2800" dirty="0" err="1">
                <a:solidFill>
                  <a:schemeClr val="bg1"/>
                </a:solidFill>
                <a:latin typeface="Arial" pitchFamily="34" charset="0"/>
              </a:rPr>
              <a:t>enetische</a:t>
            </a:r>
            <a:r>
              <a:rPr lang="nl-NL" altLang="nl-NL" sz="2800" dirty="0">
                <a:solidFill>
                  <a:schemeClr val="bg1"/>
                </a:solidFill>
                <a:latin typeface="Arial" pitchFamily="34" charset="0"/>
              </a:rPr>
              <a:t> </a:t>
            </a:r>
            <a:r>
              <a:rPr altLang="nl-NL" sz="2800" dirty="0">
                <a:solidFill>
                  <a:schemeClr val="bg1"/>
                </a:solidFill>
                <a:latin typeface="Arial" pitchFamily="34" charset="0"/>
              </a:rPr>
              <a:t>M</a:t>
            </a:r>
            <a:r>
              <a:rPr lang="nl-NL" altLang="nl-NL" sz="2800" dirty="0" err="1">
                <a:solidFill>
                  <a:schemeClr val="bg1"/>
                </a:solidFill>
                <a:latin typeface="Arial" pitchFamily="34" charset="0"/>
              </a:rPr>
              <a:t>odificatie</a:t>
            </a:r>
            <a:endParaRPr altLang="nl-NL" sz="2800" dirty="0">
              <a:solidFill>
                <a:schemeClr val="bg1"/>
              </a:solidFill>
              <a:latin typeface="Arial" pitchFamily="34" charset="0"/>
            </a:endParaRPr>
          </a:p>
        </p:txBody>
      </p:sp>
      <p:pic>
        <p:nvPicPr>
          <p:cNvPr id="20483" name="Picture 4" descr="File:Breeding transgenesis cisgenesis.svg"/>
          <p:cNvPicPr>
            <a:picLocks noChangeAspect="1"/>
          </p:cNvPicPr>
          <p:nvPr/>
        </p:nvPicPr>
        <p:blipFill>
          <a:blip r:embed="rId2">
            <a:extLst>
              <a:ext uri="{28A0092B-C50C-407E-A947-70E740481C1C}">
                <a14:useLocalDpi xmlns:a14="http://schemas.microsoft.com/office/drawing/2010/main" val="0"/>
              </a:ext>
            </a:extLst>
          </a:blip>
          <a:srcRect r="30383" b="4700"/>
          <a:stretch>
            <a:fillRect/>
          </a:stretch>
        </p:blipFill>
        <p:spPr bwMode="auto">
          <a:xfrm>
            <a:off x="1863783" y="1141850"/>
            <a:ext cx="4787900" cy="56054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kstvak 3"/>
          <p:cNvSpPr txBox="1"/>
          <p:nvPr/>
        </p:nvSpPr>
        <p:spPr>
          <a:xfrm>
            <a:off x="6959601" y="2852738"/>
            <a:ext cx="3457575" cy="5078313"/>
          </a:xfrm>
          <a:prstGeom prst="rect">
            <a:avLst/>
          </a:prstGeom>
          <a:noFill/>
          <a:ln>
            <a:noFill/>
          </a:ln>
        </p:spPr>
        <p:txBody>
          <a:bodyPr>
            <a:spAutoFit/>
          </a:bodyPr>
          <a:lstStyle/>
          <a:p>
            <a:pPr>
              <a:defRPr sz="1800" b="0" i="0" u="none" strike="noStrike" kern="0" cap="none" spc="0" baseline="0">
                <a:solidFill>
                  <a:srgbClr val="000000"/>
                </a:solidFill>
                <a:uFillTx/>
              </a:defRPr>
            </a:pPr>
            <a:r>
              <a:rPr lang="nl-NL" kern="0" dirty="0">
                <a:solidFill>
                  <a:srgbClr val="FFFFFF"/>
                </a:solidFill>
                <a:latin typeface="Calibri"/>
                <a:cs typeface=""/>
              </a:rPr>
              <a:t>Zelfde, alleen sneller en gerichter. Met </a:t>
            </a:r>
            <a:r>
              <a:rPr lang="nl-NL" kern="0" dirty="0">
                <a:solidFill>
                  <a:srgbClr val="FFFF00"/>
                </a:solidFill>
                <a:latin typeface="Calibri"/>
                <a:cs typeface=""/>
              </a:rPr>
              <a:t>vector</a:t>
            </a:r>
            <a:r>
              <a:rPr lang="nl-NL" kern="0" dirty="0">
                <a:solidFill>
                  <a:srgbClr val="FFFFFF"/>
                </a:solidFill>
                <a:latin typeface="Calibri"/>
                <a:cs typeface=""/>
              </a:rPr>
              <a:t>.</a:t>
            </a:r>
          </a:p>
          <a:p>
            <a:pPr>
              <a:defRPr sz="1800" b="0" i="0" u="none" strike="noStrike" kern="0" cap="none" spc="0" baseline="0">
                <a:solidFill>
                  <a:srgbClr val="000000"/>
                </a:solidFill>
                <a:uFillTx/>
              </a:defRPr>
            </a:pPr>
            <a:endParaRPr lang="nl-NL" kern="0" dirty="0">
              <a:solidFill>
                <a:srgbClr val="FFFFFF"/>
              </a:solidFill>
              <a:latin typeface="Calibri"/>
              <a:cs typeface=""/>
            </a:endParaRPr>
          </a:p>
          <a:p>
            <a:pPr>
              <a:defRPr sz="1800" b="0" i="0" u="none" strike="noStrike" kern="0" cap="none" spc="0" baseline="0">
                <a:solidFill>
                  <a:srgbClr val="000000"/>
                </a:solidFill>
                <a:uFillTx/>
              </a:defRPr>
            </a:pPr>
            <a:r>
              <a:rPr lang="nl-NL" kern="0" dirty="0">
                <a:solidFill>
                  <a:srgbClr val="FFFFFF"/>
                </a:solidFill>
                <a:latin typeface="Calibri"/>
                <a:cs typeface=""/>
              </a:rPr>
              <a:t>CRISPR vervangt veel specifieker, zonder veel ballast</a:t>
            </a:r>
          </a:p>
          <a:p>
            <a:pPr>
              <a:defRPr sz="1800" b="0" i="0" u="none" strike="noStrike" kern="0" cap="none" spc="0" baseline="0">
                <a:solidFill>
                  <a:srgbClr val="000000"/>
                </a:solidFill>
                <a:uFillTx/>
              </a:defRPr>
            </a:pPr>
            <a:endParaRPr lang="nl-NL" kern="0" dirty="0">
              <a:solidFill>
                <a:srgbClr val="FFFFFF"/>
              </a:solidFill>
              <a:latin typeface="Calibri"/>
              <a:cs typeface=""/>
            </a:endParaRPr>
          </a:p>
          <a:p>
            <a:pPr>
              <a:defRPr sz="1800" b="0" i="0" u="none" strike="noStrike" kern="0" cap="none" spc="0" baseline="0">
                <a:solidFill>
                  <a:srgbClr val="000000"/>
                </a:solidFill>
                <a:uFillTx/>
              </a:defRPr>
            </a:pPr>
            <a:endParaRPr lang="nl-NL" kern="0" dirty="0">
              <a:solidFill>
                <a:srgbClr val="FFFFFF"/>
              </a:solidFill>
              <a:latin typeface="Calibri"/>
              <a:cs typeface=""/>
            </a:endParaRPr>
          </a:p>
          <a:p>
            <a:pPr>
              <a:defRPr sz="1800" b="0" i="0" u="none" strike="noStrike" kern="0" cap="none" spc="0" baseline="0">
                <a:solidFill>
                  <a:srgbClr val="000000"/>
                </a:solidFill>
                <a:uFillTx/>
              </a:defRPr>
            </a:pPr>
            <a:endParaRPr lang="nl-NL" kern="0" dirty="0">
              <a:solidFill>
                <a:srgbClr val="FFFFFF"/>
              </a:solidFill>
              <a:latin typeface="Calibri"/>
              <a:cs typeface=""/>
            </a:endParaRPr>
          </a:p>
          <a:p>
            <a:pPr>
              <a:defRPr sz="1800" b="0" i="0" u="none" strike="noStrike" kern="0" cap="none" spc="0" baseline="0">
                <a:solidFill>
                  <a:srgbClr val="000000"/>
                </a:solidFill>
                <a:uFillTx/>
              </a:defRPr>
            </a:pPr>
            <a:endParaRPr lang="nl-NL" kern="0" dirty="0">
              <a:solidFill>
                <a:srgbClr val="FFFFFF"/>
              </a:solidFill>
              <a:latin typeface="Calibri"/>
              <a:cs typeface=""/>
            </a:endParaRPr>
          </a:p>
          <a:p>
            <a:pPr>
              <a:defRPr sz="1800" b="0" i="0" u="none" strike="noStrike" kern="0" cap="none" spc="0" baseline="0">
                <a:solidFill>
                  <a:srgbClr val="000000"/>
                </a:solidFill>
                <a:uFillTx/>
              </a:defRPr>
            </a:pPr>
            <a:endParaRPr lang="nl-NL" kern="0" dirty="0">
              <a:solidFill>
                <a:srgbClr val="FFFFFF"/>
              </a:solidFill>
              <a:latin typeface="Calibri"/>
              <a:cs typeface=""/>
            </a:endParaRPr>
          </a:p>
          <a:p>
            <a:pPr>
              <a:defRPr sz="1800" b="0" i="0" u="none" strike="noStrike" kern="0" cap="none" spc="0" baseline="0">
                <a:solidFill>
                  <a:srgbClr val="000000"/>
                </a:solidFill>
                <a:uFillTx/>
              </a:defRPr>
            </a:pPr>
            <a:endParaRPr lang="nl-NL" kern="0" dirty="0">
              <a:solidFill>
                <a:srgbClr val="FFFFFF"/>
              </a:solidFill>
              <a:latin typeface="Calibri"/>
              <a:cs typeface=""/>
            </a:endParaRPr>
          </a:p>
          <a:p>
            <a:pPr>
              <a:defRPr sz="1800" b="0" i="0" u="none" strike="noStrike" kern="0" cap="none" spc="0" baseline="0">
                <a:solidFill>
                  <a:srgbClr val="000000"/>
                </a:solidFill>
                <a:uFillTx/>
              </a:defRPr>
            </a:pPr>
            <a:endParaRPr lang="nl-NL" kern="0" dirty="0">
              <a:solidFill>
                <a:srgbClr val="FFFFFF"/>
              </a:solidFill>
              <a:latin typeface="Calibri"/>
              <a:cs typeface=""/>
            </a:endParaRPr>
          </a:p>
          <a:p>
            <a:pPr>
              <a:defRPr sz="1800" b="0" i="0" u="none" strike="noStrike" kern="0" cap="none" spc="0" baseline="0">
                <a:solidFill>
                  <a:srgbClr val="000000"/>
                </a:solidFill>
                <a:uFillTx/>
              </a:defRPr>
            </a:pPr>
            <a:endParaRPr lang="nl-NL" kern="0" dirty="0">
              <a:solidFill>
                <a:srgbClr val="FFFFFF"/>
              </a:solidFill>
              <a:latin typeface="Calibri"/>
              <a:cs typeface=""/>
            </a:endParaRPr>
          </a:p>
          <a:p>
            <a:pPr>
              <a:defRPr sz="1800" b="0" i="0" u="none" strike="noStrike" kern="0" cap="none" spc="0" baseline="0">
                <a:solidFill>
                  <a:srgbClr val="000000"/>
                </a:solidFill>
                <a:uFillTx/>
              </a:defRPr>
            </a:pPr>
            <a:endParaRPr lang="nl-NL" kern="0" dirty="0">
              <a:solidFill>
                <a:srgbClr val="FFFFFF"/>
              </a:solidFill>
              <a:latin typeface="Calibri"/>
              <a:cs typeface=""/>
            </a:endParaRPr>
          </a:p>
          <a:p>
            <a:pPr>
              <a:defRPr sz="1800" b="0" i="0" u="none" strike="noStrike" kern="0" cap="none" spc="0" baseline="0">
                <a:solidFill>
                  <a:srgbClr val="000000"/>
                </a:solidFill>
                <a:uFillTx/>
              </a:defRPr>
            </a:pPr>
            <a:r>
              <a:rPr lang="nl-NL" kern="0" dirty="0" err="1">
                <a:solidFill>
                  <a:srgbClr val="FFFFFF"/>
                </a:solidFill>
                <a:latin typeface="Calibri"/>
                <a:cs typeface=""/>
              </a:rPr>
              <a:t>Directed</a:t>
            </a:r>
            <a:r>
              <a:rPr lang="nl-NL" kern="0" dirty="0">
                <a:solidFill>
                  <a:srgbClr val="FFFFFF"/>
                </a:solidFill>
                <a:latin typeface="Calibri"/>
                <a:cs typeface=""/>
              </a:rPr>
              <a:t> </a:t>
            </a:r>
            <a:r>
              <a:rPr lang="nl-NL" kern="0" dirty="0" err="1">
                <a:solidFill>
                  <a:srgbClr val="FFFFFF"/>
                </a:solidFill>
                <a:latin typeface="Calibri"/>
                <a:cs typeface=""/>
              </a:rPr>
              <a:t>evolution</a:t>
            </a:r>
            <a:r>
              <a:rPr lang="nl-NL" kern="0" dirty="0">
                <a:solidFill>
                  <a:srgbClr val="FFFFFF"/>
                </a:solidFill>
                <a:latin typeface="Calibri"/>
                <a:cs typeface=""/>
              </a:rPr>
              <a:t>,</a:t>
            </a:r>
          </a:p>
          <a:p>
            <a:pPr>
              <a:defRPr sz="1800" b="0" i="0" u="none" strike="noStrike" kern="0" cap="none" spc="0" baseline="0">
                <a:solidFill>
                  <a:srgbClr val="000000"/>
                </a:solidFill>
                <a:uFillTx/>
              </a:defRPr>
            </a:pPr>
            <a:r>
              <a:rPr lang="nl-NL" kern="0" dirty="0">
                <a:solidFill>
                  <a:srgbClr val="FFFFFF"/>
                </a:solidFill>
                <a:latin typeface="Calibri"/>
                <a:cs typeface=""/>
              </a:rPr>
              <a:t>Human </a:t>
            </a:r>
            <a:r>
              <a:rPr lang="nl-NL" kern="0" dirty="0" err="1">
                <a:solidFill>
                  <a:srgbClr val="FFFFFF"/>
                </a:solidFill>
                <a:latin typeface="Calibri"/>
                <a:cs typeface=""/>
              </a:rPr>
              <a:t>selection</a:t>
            </a:r>
            <a:endParaRPr lang="nl-NL" kern="0" dirty="0">
              <a:solidFill>
                <a:srgbClr val="FFFFFF"/>
              </a:solidFill>
              <a:latin typeface="Calibri"/>
              <a:cs typeface=""/>
            </a:endParaRPr>
          </a:p>
          <a:p>
            <a:pPr>
              <a:defRPr sz="1800" b="0" i="0" u="none" strike="noStrike" kern="0" cap="none" spc="0" baseline="0">
                <a:solidFill>
                  <a:srgbClr val="000000"/>
                </a:solidFill>
                <a:uFillTx/>
              </a:defRPr>
            </a:pPr>
            <a:endParaRPr lang="nl-NL" kern="0" dirty="0">
              <a:solidFill>
                <a:srgbClr val="FFFFFF"/>
              </a:solidFill>
              <a:latin typeface="Calibri"/>
              <a:cs typeface=""/>
            </a:endParaRPr>
          </a:p>
          <a:p>
            <a:pPr>
              <a:defRPr sz="1800" b="0" i="0" u="none" strike="noStrike" kern="0" cap="none" spc="0" baseline="0">
                <a:solidFill>
                  <a:srgbClr val="000000"/>
                </a:solidFill>
                <a:uFillTx/>
              </a:defRPr>
            </a:pPr>
            <a:endParaRPr lang="nl-NL" kern="0" dirty="0">
              <a:solidFill>
                <a:srgbClr val="FFFFFF"/>
              </a:solidFill>
              <a:latin typeface="Calibri"/>
              <a:cs typeface=""/>
            </a:endParaRPr>
          </a:p>
        </p:txBody>
      </p:sp>
      <p:cxnSp>
        <p:nvCxnSpPr>
          <p:cNvPr id="20486" name="Rechte verbindingslijn met pijl 6"/>
          <p:cNvCxnSpPr>
            <a:cxnSpLocks noChangeShapeType="1"/>
          </p:cNvCxnSpPr>
          <p:nvPr/>
        </p:nvCxnSpPr>
        <p:spPr bwMode="auto">
          <a:xfrm flipH="1">
            <a:off x="5770562" y="3502011"/>
            <a:ext cx="2232025" cy="0"/>
          </a:xfrm>
          <a:prstGeom prst="straightConnector1">
            <a:avLst/>
          </a:prstGeom>
          <a:noFill/>
          <a:ln w="28575">
            <a:solidFill>
              <a:srgbClr val="4A7EBB"/>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20969075"/>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24BDA1A-8DB9-661A-4FAF-A33B06EDC8F9}"/>
              </a:ext>
            </a:extLst>
          </p:cNvPr>
          <p:cNvSpPr>
            <a:spLocks noGrp="1"/>
          </p:cNvSpPr>
          <p:nvPr>
            <p:ph idx="1"/>
          </p:nvPr>
        </p:nvSpPr>
        <p:spPr>
          <a:xfrm>
            <a:off x="989202" y="1820411"/>
            <a:ext cx="10515600" cy="4351338"/>
          </a:xfrm>
        </p:spPr>
        <p:txBody>
          <a:bodyPr>
            <a:normAutofit/>
          </a:bodyPr>
          <a:lstStyle/>
          <a:p>
            <a:pPr marL="12700" marR="5080"/>
            <a:r>
              <a:rPr lang="nl-NL" sz="1800" spc="-5" dirty="0">
                <a:solidFill>
                  <a:schemeClr val="bg1"/>
                </a:solidFill>
                <a:cs typeface="Carlito"/>
              </a:rPr>
              <a:t>Celbiologie </a:t>
            </a:r>
            <a:r>
              <a:rPr lang="nl-NL" sz="1800" spc="-10" dirty="0">
                <a:solidFill>
                  <a:schemeClr val="bg1"/>
                </a:solidFill>
                <a:cs typeface="Carlito"/>
              </a:rPr>
              <a:t>(introductiecursus, najaar 2025):</a:t>
            </a:r>
          </a:p>
          <a:p>
            <a:pPr marL="0" marR="5080" indent="0">
              <a:buNone/>
            </a:pPr>
            <a:r>
              <a:rPr lang="nl-NL" sz="1800" spc="-10" dirty="0">
                <a:solidFill>
                  <a:srgbClr val="FFFF00"/>
                </a:solidFill>
                <a:cs typeface="Carlito"/>
              </a:rPr>
              <a:t>=&gt; </a:t>
            </a:r>
            <a:r>
              <a:rPr lang="nl-NL" sz="1800" spc="-5" dirty="0">
                <a:solidFill>
                  <a:srgbClr val="FFFF00"/>
                </a:solidFill>
                <a:cs typeface="Carlito"/>
              </a:rPr>
              <a:t>Hoe </a:t>
            </a:r>
            <a:r>
              <a:rPr lang="nl-NL" sz="1800" spc="-10" dirty="0">
                <a:solidFill>
                  <a:srgbClr val="FFFF00"/>
                </a:solidFill>
                <a:cs typeface="Carlito"/>
              </a:rPr>
              <a:t>werkt</a:t>
            </a:r>
            <a:r>
              <a:rPr lang="nl-NL" sz="1800" spc="-185" dirty="0">
                <a:solidFill>
                  <a:srgbClr val="FFFF00"/>
                </a:solidFill>
                <a:cs typeface="Carlito"/>
              </a:rPr>
              <a:t> </a:t>
            </a:r>
            <a:r>
              <a:rPr lang="nl-NL" sz="1800" spc="-10" dirty="0">
                <a:solidFill>
                  <a:srgbClr val="FFFF00"/>
                </a:solidFill>
                <a:cs typeface="Carlito"/>
              </a:rPr>
              <a:t>leven?</a:t>
            </a:r>
            <a:endParaRPr lang="nl-NL" sz="1800" dirty="0">
              <a:solidFill>
                <a:srgbClr val="FFFF00"/>
              </a:solidFill>
              <a:cs typeface="Carlito"/>
            </a:endParaRPr>
          </a:p>
          <a:p>
            <a:pPr marL="12700" marR="5080">
              <a:lnSpc>
                <a:spcPct val="100000"/>
              </a:lnSpc>
            </a:pPr>
            <a:endParaRPr lang="nl-NL" sz="1800" spc="-5" dirty="0">
              <a:solidFill>
                <a:srgbClr val="FFFFFF"/>
              </a:solidFill>
              <a:cs typeface="Carlito"/>
            </a:endParaRPr>
          </a:p>
          <a:p>
            <a:pPr marL="12700" marR="5080"/>
            <a:r>
              <a:rPr lang="nl-NL" sz="1800" spc="-5" dirty="0">
                <a:solidFill>
                  <a:srgbClr val="FFFFFF"/>
                </a:solidFill>
                <a:cs typeface="Carlito"/>
              </a:rPr>
              <a:t>Biotechnologie (voorjaar 2026):</a:t>
            </a:r>
          </a:p>
          <a:p>
            <a:pPr marL="0" marR="5080" indent="0">
              <a:buNone/>
            </a:pPr>
            <a:r>
              <a:rPr lang="nl-NL" sz="1800" spc="-5" dirty="0">
                <a:solidFill>
                  <a:srgbClr val="FFFF00"/>
                </a:solidFill>
                <a:cs typeface="Carlito"/>
              </a:rPr>
              <a:t>=&gt; Het manipuleren van</a:t>
            </a:r>
            <a:r>
              <a:rPr lang="nl-NL" sz="1800" spc="-185" dirty="0">
                <a:solidFill>
                  <a:srgbClr val="FFFF00"/>
                </a:solidFill>
                <a:cs typeface="Carlito"/>
              </a:rPr>
              <a:t> </a:t>
            </a:r>
            <a:r>
              <a:rPr lang="nl-NL" sz="1800" spc="-10" dirty="0">
                <a:solidFill>
                  <a:srgbClr val="FFFF00"/>
                </a:solidFill>
                <a:cs typeface="Carlito"/>
              </a:rPr>
              <a:t>leven</a:t>
            </a:r>
            <a:endParaRPr lang="nl-NL" sz="1800" dirty="0">
              <a:solidFill>
                <a:srgbClr val="FFFF00"/>
              </a:solidFill>
              <a:cs typeface="Carlito"/>
            </a:endParaRPr>
          </a:p>
          <a:p>
            <a:pPr marL="12700" marR="5080">
              <a:lnSpc>
                <a:spcPct val="100000"/>
              </a:lnSpc>
            </a:pPr>
            <a:endParaRPr lang="nl-NL" sz="1800" dirty="0">
              <a:cs typeface="Carlito"/>
            </a:endParaRPr>
          </a:p>
          <a:p>
            <a:pPr marL="12700" marR="1399540">
              <a:lnSpc>
                <a:spcPct val="100000"/>
              </a:lnSpc>
            </a:pPr>
            <a:r>
              <a:rPr lang="nl-NL" sz="1800" spc="-5" dirty="0">
                <a:solidFill>
                  <a:srgbClr val="FFFFFF"/>
                </a:solidFill>
                <a:cs typeface="Carlito"/>
              </a:rPr>
              <a:t>Afweer (najaar 2026):</a:t>
            </a:r>
          </a:p>
          <a:p>
            <a:pPr marL="0" marR="1399540" indent="0">
              <a:lnSpc>
                <a:spcPct val="100000"/>
              </a:lnSpc>
              <a:buNone/>
            </a:pPr>
            <a:r>
              <a:rPr lang="nl-NL" sz="1800" spc="-5" dirty="0">
                <a:solidFill>
                  <a:srgbClr val="FFFF00"/>
                </a:solidFill>
                <a:cs typeface="Carlito"/>
              </a:rPr>
              <a:t>=&gt; Hoe blijven we in leven?</a:t>
            </a:r>
          </a:p>
          <a:p>
            <a:pPr marL="12700" marR="1399540">
              <a:lnSpc>
                <a:spcPct val="100000"/>
              </a:lnSpc>
            </a:pPr>
            <a:endParaRPr lang="nl-NL" sz="1800" spc="-5" dirty="0">
              <a:solidFill>
                <a:srgbClr val="FFFFFF"/>
              </a:solidFill>
              <a:cs typeface="Carlito"/>
            </a:endParaRPr>
          </a:p>
          <a:p>
            <a:pPr marL="12700" marR="1399540">
              <a:lnSpc>
                <a:spcPct val="100000"/>
              </a:lnSpc>
            </a:pPr>
            <a:r>
              <a:rPr lang="nl-NL" sz="1800" spc="-5" dirty="0">
                <a:solidFill>
                  <a:srgbClr val="FFFFFF"/>
                </a:solidFill>
                <a:cs typeface="Carlito"/>
              </a:rPr>
              <a:t>O</a:t>
            </a:r>
            <a:r>
              <a:rPr lang="nl-NL" sz="1800" spc="-15" dirty="0">
                <a:solidFill>
                  <a:srgbClr val="FFFFFF"/>
                </a:solidFill>
                <a:cs typeface="Carlito"/>
              </a:rPr>
              <a:t>n</a:t>
            </a:r>
            <a:r>
              <a:rPr lang="nl-NL" sz="1800" dirty="0">
                <a:solidFill>
                  <a:srgbClr val="FFFFFF"/>
                </a:solidFill>
                <a:cs typeface="Carlito"/>
              </a:rPr>
              <a:t>t</a:t>
            </a:r>
            <a:r>
              <a:rPr lang="nl-NL" sz="1800" spc="-10" dirty="0">
                <a:solidFill>
                  <a:srgbClr val="FFFFFF"/>
                </a:solidFill>
                <a:cs typeface="Carlito"/>
              </a:rPr>
              <a:t>w</a:t>
            </a:r>
            <a:r>
              <a:rPr lang="nl-NL" sz="1800" dirty="0">
                <a:solidFill>
                  <a:srgbClr val="FFFFFF"/>
                </a:solidFill>
                <a:cs typeface="Carlito"/>
              </a:rPr>
              <a:t>ik</a:t>
            </a:r>
            <a:r>
              <a:rPr lang="nl-NL" sz="1800" spc="-70" dirty="0">
                <a:solidFill>
                  <a:srgbClr val="FFFFFF"/>
                </a:solidFill>
                <a:cs typeface="Carlito"/>
              </a:rPr>
              <a:t>k</a:t>
            </a:r>
            <a:r>
              <a:rPr lang="nl-NL" sz="1800" dirty="0">
                <a:solidFill>
                  <a:srgbClr val="FFFFFF"/>
                </a:solidFill>
                <a:cs typeface="Carlito"/>
              </a:rPr>
              <a:t>elin</a:t>
            </a:r>
            <a:r>
              <a:rPr lang="nl-NL" sz="1800" spc="-20" dirty="0">
                <a:solidFill>
                  <a:srgbClr val="FFFFFF"/>
                </a:solidFill>
                <a:cs typeface="Carlito"/>
              </a:rPr>
              <a:t>g</a:t>
            </a:r>
            <a:r>
              <a:rPr lang="nl-NL" sz="1800" dirty="0">
                <a:solidFill>
                  <a:srgbClr val="FFFFFF"/>
                </a:solidFill>
                <a:cs typeface="Carlito"/>
              </a:rPr>
              <a:t>en (elke 2 jaar):</a:t>
            </a:r>
          </a:p>
          <a:p>
            <a:pPr marL="0" marR="1399540" indent="0">
              <a:lnSpc>
                <a:spcPct val="100000"/>
              </a:lnSpc>
              <a:buNone/>
            </a:pPr>
            <a:r>
              <a:rPr lang="nl-NL" sz="1800" spc="-15" dirty="0">
                <a:solidFill>
                  <a:schemeClr val="bg1"/>
                </a:solidFill>
                <a:latin typeface="Carlito"/>
                <a:cs typeface="Carlito"/>
              </a:rPr>
              <a:t>=&gt; Wat is er nieuw binnen de levenswetenschappen</a:t>
            </a:r>
            <a:endParaRPr lang="nl-NL" sz="1800" dirty="0">
              <a:solidFill>
                <a:schemeClr val="bg1"/>
              </a:solidFill>
              <a:cs typeface="Carlito"/>
            </a:endParaRPr>
          </a:p>
        </p:txBody>
      </p:sp>
      <p:sp>
        <p:nvSpPr>
          <p:cNvPr id="5" name="object 4">
            <a:extLst>
              <a:ext uri="{FF2B5EF4-FFF2-40B4-BE49-F238E27FC236}">
                <a16:creationId xmlns:a16="http://schemas.microsoft.com/office/drawing/2014/main" id="{68970D5D-087C-7056-84D9-8EF390BDE91A}"/>
              </a:ext>
            </a:extLst>
          </p:cNvPr>
          <p:cNvSpPr txBox="1">
            <a:spLocks noGrp="1"/>
          </p:cNvSpPr>
          <p:nvPr>
            <p:ph type="title"/>
          </p:nvPr>
        </p:nvSpPr>
        <p:spPr>
          <a:xfrm>
            <a:off x="1165371" y="484221"/>
            <a:ext cx="10515600" cy="1305486"/>
          </a:xfrm>
          <a:prstGeom prst="rect">
            <a:avLst/>
          </a:prstGeom>
        </p:spPr>
        <p:txBody>
          <a:bodyPr vert="horz" wrap="square" lIns="0" tIns="12700" rIns="0" bIns="0" rtlCol="0">
            <a:spAutoFit/>
          </a:bodyPr>
          <a:lstStyle/>
          <a:p>
            <a:pPr marL="12700">
              <a:lnSpc>
                <a:spcPct val="100000"/>
              </a:lnSpc>
              <a:spcBef>
                <a:spcPts val="100"/>
              </a:spcBef>
            </a:pPr>
            <a:r>
              <a:rPr lang="nl-NL" sz="2800" spc="-15" dirty="0">
                <a:solidFill>
                  <a:srgbClr val="FFFFFF"/>
                </a:solidFill>
                <a:latin typeface="Carlito"/>
                <a:cs typeface="Carlito"/>
              </a:rPr>
              <a:t>Leergang </a:t>
            </a:r>
            <a:r>
              <a:rPr lang="nl-NL" sz="2800" spc="-15" dirty="0">
                <a:latin typeface="Carlito"/>
                <a:cs typeface="Carlito"/>
              </a:rPr>
              <a:t>L</a:t>
            </a:r>
            <a:r>
              <a:rPr lang="nl-NL" sz="2800" spc="-15" dirty="0">
                <a:solidFill>
                  <a:srgbClr val="FFFF00"/>
                </a:solidFill>
                <a:latin typeface="Carlito"/>
                <a:cs typeface="Carlito"/>
              </a:rPr>
              <a:t>evens</a:t>
            </a:r>
            <a:r>
              <a:rPr lang="nl-NL" sz="2800" spc="-15" dirty="0">
                <a:solidFill>
                  <a:schemeClr val="bg1"/>
                </a:solidFill>
                <a:latin typeface="Carlito"/>
                <a:cs typeface="Carlito"/>
              </a:rPr>
              <a:t>wetenschappen</a:t>
            </a:r>
            <a:r>
              <a:rPr lang="nl-NL" sz="2800" spc="-15" dirty="0">
                <a:solidFill>
                  <a:srgbClr val="FFFF00"/>
                </a:solidFill>
                <a:latin typeface="Carlito"/>
                <a:cs typeface="Carlito"/>
              </a:rPr>
              <a:t> </a:t>
            </a:r>
            <a:br>
              <a:rPr lang="nl-NL" sz="2800" spc="-15" dirty="0">
                <a:solidFill>
                  <a:srgbClr val="FFFF00"/>
                </a:solidFill>
                <a:latin typeface="Carlito"/>
                <a:cs typeface="Carlito"/>
              </a:rPr>
            </a:br>
            <a:br>
              <a:rPr lang="nl-NL" sz="2800" dirty="0"/>
            </a:br>
            <a:endParaRPr sz="2800" dirty="0">
              <a:solidFill>
                <a:schemeClr val="bg1"/>
              </a:solidFill>
              <a:latin typeface="Carlito"/>
              <a:cs typeface="Carlito"/>
            </a:endParaRPr>
          </a:p>
        </p:txBody>
      </p:sp>
      <p:pic>
        <p:nvPicPr>
          <p:cNvPr id="2" name="Picture 2">
            <a:extLst>
              <a:ext uri="{FF2B5EF4-FFF2-40B4-BE49-F238E27FC236}">
                <a16:creationId xmlns:a16="http://schemas.microsoft.com/office/drawing/2014/main" id="{71937132-E7D2-B012-7955-926409B32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5312" y="1820411"/>
            <a:ext cx="4511019" cy="338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59820FEF-4B61-DC62-5099-340ABCF598F3}"/>
              </a:ext>
            </a:extLst>
          </p:cNvPr>
          <p:cNvSpPr txBox="1"/>
          <p:nvPr/>
        </p:nvSpPr>
        <p:spPr>
          <a:xfrm>
            <a:off x="8673517" y="5721897"/>
            <a:ext cx="3426204" cy="369332"/>
          </a:xfrm>
          <a:prstGeom prst="rect">
            <a:avLst/>
          </a:prstGeom>
          <a:noFill/>
        </p:spPr>
        <p:txBody>
          <a:bodyPr wrap="square" rtlCol="0">
            <a:spAutoFit/>
          </a:bodyPr>
          <a:lstStyle/>
          <a:p>
            <a:r>
              <a:rPr lang="nl-NL" sz="1800" spc="-30" dirty="0">
                <a:solidFill>
                  <a:srgbClr val="FFFF00"/>
                </a:solidFill>
                <a:cs typeface="Carlito"/>
              </a:rPr>
              <a:t>Wat </a:t>
            </a:r>
            <a:r>
              <a:rPr lang="nl-NL" sz="1800" dirty="0">
                <a:solidFill>
                  <a:srgbClr val="FFFF00"/>
                </a:solidFill>
                <a:cs typeface="Carlito"/>
              </a:rPr>
              <a:t>is</a:t>
            </a:r>
            <a:r>
              <a:rPr lang="nl-NL" sz="1800" spc="-170" dirty="0">
                <a:solidFill>
                  <a:srgbClr val="FFFF00"/>
                </a:solidFill>
                <a:cs typeface="Carlito"/>
              </a:rPr>
              <a:t> </a:t>
            </a:r>
            <a:r>
              <a:rPr lang="nl-NL" sz="1800" spc="-10" dirty="0">
                <a:solidFill>
                  <a:srgbClr val="FFFF00"/>
                </a:solidFill>
                <a:cs typeface="Carlito"/>
              </a:rPr>
              <a:t>leven?</a:t>
            </a:r>
            <a:r>
              <a:rPr lang="nl-NL" sz="1800" dirty="0">
                <a:solidFill>
                  <a:srgbClr val="FFFF00"/>
                </a:solidFill>
                <a:cs typeface="Carlito"/>
              </a:rPr>
              <a:t> </a:t>
            </a:r>
          </a:p>
        </p:txBody>
      </p:sp>
    </p:spTree>
    <p:extLst>
      <p:ext uri="{BB962C8B-B14F-4D97-AF65-F5344CB8AC3E}">
        <p14:creationId xmlns:p14="http://schemas.microsoft.com/office/powerpoint/2010/main" val="2214357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8539" y="381507"/>
            <a:ext cx="4801870" cy="836930"/>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Het</a:t>
            </a:r>
            <a:r>
              <a:rPr sz="2800" spc="-10" dirty="0">
                <a:solidFill>
                  <a:srgbClr val="FFFFFF"/>
                </a:solidFill>
              </a:rPr>
              <a:t> </a:t>
            </a:r>
            <a:r>
              <a:rPr sz="2800" dirty="0">
                <a:solidFill>
                  <a:srgbClr val="FFFFFF"/>
                </a:solidFill>
              </a:rPr>
              <a:t>Mitochondrium,</a:t>
            </a:r>
            <a:endParaRPr sz="2800"/>
          </a:p>
          <a:p>
            <a:pPr marL="12700">
              <a:lnSpc>
                <a:spcPts val="3190"/>
              </a:lnSpc>
            </a:pPr>
            <a:r>
              <a:rPr sz="2800" dirty="0">
                <a:solidFill>
                  <a:srgbClr val="FFFFFF"/>
                </a:solidFill>
              </a:rPr>
              <a:t>de </a:t>
            </a:r>
            <a:r>
              <a:rPr sz="2800" dirty="0">
                <a:solidFill>
                  <a:srgbClr val="FFFF00"/>
                </a:solidFill>
              </a:rPr>
              <a:t>energiecentrale </a:t>
            </a:r>
            <a:r>
              <a:rPr sz="2800" dirty="0">
                <a:solidFill>
                  <a:srgbClr val="FFFFFF"/>
                </a:solidFill>
              </a:rPr>
              <a:t>van de</a:t>
            </a:r>
            <a:r>
              <a:rPr sz="2800" spc="-20" dirty="0">
                <a:solidFill>
                  <a:srgbClr val="FFFFFF"/>
                </a:solidFill>
              </a:rPr>
              <a:t> </a:t>
            </a:r>
            <a:r>
              <a:rPr sz="2800" dirty="0">
                <a:solidFill>
                  <a:srgbClr val="FFFFFF"/>
                </a:solidFill>
              </a:rPr>
              <a:t>cel.</a:t>
            </a:r>
            <a:endParaRPr sz="2800"/>
          </a:p>
        </p:txBody>
      </p:sp>
      <p:sp>
        <p:nvSpPr>
          <p:cNvPr id="3" name="object 3"/>
          <p:cNvSpPr txBox="1"/>
          <p:nvPr/>
        </p:nvSpPr>
        <p:spPr>
          <a:xfrm>
            <a:off x="939546" y="6041897"/>
            <a:ext cx="7957184" cy="647700"/>
          </a:xfrm>
          <a:prstGeom prst="rect">
            <a:avLst/>
          </a:prstGeom>
          <a:solidFill>
            <a:srgbClr val="FFFFFF"/>
          </a:solidFill>
        </p:spPr>
        <p:txBody>
          <a:bodyPr vert="horz" wrap="square" lIns="0" tIns="36195" rIns="0" bIns="0" rtlCol="0">
            <a:spAutoFit/>
          </a:bodyPr>
          <a:lstStyle/>
          <a:p>
            <a:pPr marL="91440" marR="1536065">
              <a:lnSpc>
                <a:spcPts val="1939"/>
              </a:lnSpc>
              <a:spcBef>
                <a:spcPts val="285"/>
              </a:spcBef>
            </a:pPr>
            <a:r>
              <a:rPr sz="1800" u="sng" spc="-10" dirty="0">
                <a:solidFill>
                  <a:srgbClr val="0462C1"/>
                </a:solidFill>
                <a:uFill>
                  <a:solidFill>
                    <a:srgbClr val="0462C1"/>
                  </a:solidFill>
                </a:uFill>
                <a:latin typeface="Carlito"/>
                <a:cs typeface="Carlito"/>
                <a:hlinkClick r:id="rId2"/>
              </a:rPr>
              <a:t>https://www.nature.com/scitable/ebooks/cell-biology-for-seminars- </a:t>
            </a:r>
            <a:r>
              <a:rPr sz="1800" spc="-10" dirty="0">
                <a:solidFill>
                  <a:srgbClr val="0462C1"/>
                </a:solidFill>
                <a:latin typeface="Carlito"/>
                <a:cs typeface="Carlito"/>
                <a:hlinkClick r:id="rId2"/>
              </a:rPr>
              <a:t> </a:t>
            </a:r>
            <a:r>
              <a:rPr sz="1800" u="sng" spc="-5" dirty="0">
                <a:solidFill>
                  <a:srgbClr val="0462C1"/>
                </a:solidFill>
                <a:uFill>
                  <a:solidFill>
                    <a:srgbClr val="0462C1"/>
                  </a:solidFill>
                </a:uFill>
                <a:latin typeface="Carlito"/>
                <a:cs typeface="Carlito"/>
                <a:hlinkClick r:id="rId2"/>
              </a:rPr>
              <a:t>14760004/122995200</a:t>
            </a:r>
            <a:endParaRPr sz="1800">
              <a:latin typeface="Carlito"/>
              <a:cs typeface="Carlito"/>
            </a:endParaRPr>
          </a:p>
        </p:txBody>
      </p:sp>
      <p:sp>
        <p:nvSpPr>
          <p:cNvPr id="4" name="object 4"/>
          <p:cNvSpPr/>
          <p:nvPr/>
        </p:nvSpPr>
        <p:spPr>
          <a:xfrm>
            <a:off x="939546" y="1475994"/>
            <a:ext cx="7949946" cy="441121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2FC401-3334-4C07-BBEF-A00A9E73EA47}"/>
              </a:ext>
            </a:extLst>
          </p:cNvPr>
          <p:cNvSpPr>
            <a:spLocks noGrp="1"/>
          </p:cNvSpPr>
          <p:nvPr>
            <p:ph type="title"/>
          </p:nvPr>
        </p:nvSpPr>
        <p:spPr>
          <a:xfrm>
            <a:off x="2792888" y="63290"/>
            <a:ext cx="10515600" cy="1325563"/>
          </a:xfrm>
        </p:spPr>
        <p:txBody>
          <a:bodyPr>
            <a:normAutofit/>
          </a:bodyPr>
          <a:lstStyle/>
          <a:p>
            <a:r>
              <a:rPr lang="nl-NL" sz="2800" dirty="0">
                <a:solidFill>
                  <a:schemeClr val="bg1"/>
                </a:solidFill>
                <a:latin typeface="+mn-lt"/>
              </a:rPr>
              <a:t>Vervolgcursus </a:t>
            </a:r>
            <a:r>
              <a:rPr lang="nl-NL" sz="2800" dirty="0">
                <a:latin typeface="+mn-lt"/>
              </a:rPr>
              <a:t>Biotechnologie</a:t>
            </a:r>
            <a:r>
              <a:rPr lang="nl-NL" sz="2800" dirty="0">
                <a:solidFill>
                  <a:schemeClr val="bg1"/>
                </a:solidFill>
                <a:latin typeface="+mn-lt"/>
              </a:rPr>
              <a:t>.</a:t>
            </a:r>
          </a:p>
        </p:txBody>
      </p:sp>
      <p:sp>
        <p:nvSpPr>
          <p:cNvPr id="9" name="Tijdelijke aanduiding voor inhoud 2">
            <a:extLst>
              <a:ext uri="{FF2B5EF4-FFF2-40B4-BE49-F238E27FC236}">
                <a16:creationId xmlns:a16="http://schemas.microsoft.com/office/drawing/2014/main" id="{F7E205A5-7FA6-4677-8014-B1BC131BF1E3}"/>
              </a:ext>
            </a:extLst>
          </p:cNvPr>
          <p:cNvSpPr txBox="1">
            <a:spLocks/>
          </p:cNvSpPr>
          <p:nvPr/>
        </p:nvSpPr>
        <p:spPr bwMode="auto">
          <a:xfrm>
            <a:off x="4011283" y="1630278"/>
            <a:ext cx="747910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0" indent="0" algn="ctr" rtl="0" eaLnBrk="0" fontAlgn="base" hangingPunct="0">
              <a:spcBef>
                <a:spcPts val="500"/>
              </a:spcBef>
              <a:spcAft>
                <a:spcPct val="0"/>
              </a:spcAft>
              <a:buSzPct val="100000"/>
              <a:buNone/>
              <a:defRPr lang="nl-NL" sz="1900">
                <a:solidFill>
                  <a:srgbClr val="00FF00"/>
                </a:solidFill>
                <a:latin typeface="Arial"/>
                <a:ea typeface="ＭＳ Ｐゴシック" pitchFamily="34" charset="-128"/>
                <a:cs typeface=""/>
              </a:defRPr>
            </a:lvl1pPr>
            <a:lvl2pPr marL="742950" lvl="1" indent="-285750" algn="l" rtl="0" eaLnBrk="0" fontAlgn="base" hangingPunct="0">
              <a:spcBef>
                <a:spcPts val="500"/>
              </a:spcBef>
              <a:spcAft>
                <a:spcPct val="0"/>
              </a:spcAft>
              <a:buSzPct val="100000"/>
              <a:buChar char="–"/>
              <a:defRPr lang="en-US" sz="1900">
                <a:solidFill>
                  <a:srgbClr val="00FF00"/>
                </a:solidFill>
                <a:latin typeface="Arial"/>
                <a:ea typeface="ＭＳ Ｐゴシック" pitchFamily="34" charset="-128"/>
              </a:defRPr>
            </a:lvl2pPr>
            <a:lvl3pPr marL="1143000" lvl="2" indent="-228600" algn="l" rtl="0" eaLnBrk="0" fontAlgn="base" hangingPunct="0">
              <a:spcBef>
                <a:spcPts val="500"/>
              </a:spcBef>
              <a:spcAft>
                <a:spcPct val="0"/>
              </a:spcAft>
              <a:buSzPct val="100000"/>
              <a:buChar char="•"/>
              <a:defRPr lang="en-US" sz="1900">
                <a:solidFill>
                  <a:srgbClr val="00FF00"/>
                </a:solidFill>
                <a:latin typeface="Arial"/>
                <a:ea typeface="ＭＳ Ｐゴシック" pitchFamily="34" charset="-128"/>
              </a:defRPr>
            </a:lvl3pPr>
            <a:lvl4pPr marL="1600200" lvl="3" indent="-228600" algn="l" rtl="0" eaLnBrk="0" fontAlgn="base" hangingPunct="0">
              <a:spcBef>
                <a:spcPts val="500"/>
              </a:spcBef>
              <a:spcAft>
                <a:spcPct val="0"/>
              </a:spcAft>
              <a:buSzPct val="100000"/>
              <a:buChar char="–"/>
              <a:defRPr lang="en-US" sz="1900">
                <a:solidFill>
                  <a:srgbClr val="00FF00"/>
                </a:solidFill>
                <a:latin typeface="Arial"/>
                <a:ea typeface="ＭＳ Ｐゴシック" pitchFamily="34" charset="-128"/>
              </a:defRPr>
            </a:lvl4pPr>
            <a:lvl5pPr marL="2057400" lvl="4" indent="-228600" algn="l" rtl="0" eaLnBrk="0" fontAlgn="base" hangingPunct="0">
              <a:spcBef>
                <a:spcPts val="500"/>
              </a:spcBef>
              <a:spcAft>
                <a:spcPct val="0"/>
              </a:spcAft>
              <a:buSzPct val="100000"/>
              <a:buChar char="»"/>
              <a:defRPr lang="en-US" sz="1900">
                <a:solidFill>
                  <a:srgbClr val="00FF00"/>
                </a:solidFill>
                <a:latin typeface="Arial"/>
                <a:ea typeface="ＭＳ Ｐゴシック" pitchFamily="34" charset="-128"/>
              </a:defRPr>
            </a:lvl5pPr>
            <a:lvl6pPr marL="25146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6pPr>
            <a:lvl7pPr marL="29718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7pPr>
            <a:lvl8pPr marL="34290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8pPr>
            <a:lvl9pPr marL="3886200" indent="-228600" algn="l" rtl="0" eaLnBrk="0" fontAlgn="base">
              <a:spcBef>
                <a:spcPts val="500"/>
              </a:spcBef>
              <a:spcAft>
                <a:spcPct val="0"/>
              </a:spcAft>
              <a:buSzPct val="100000"/>
              <a:buChar char="»"/>
              <a:defRPr lang="en-US" sz="1900">
                <a:solidFill>
                  <a:srgbClr val="00FF00"/>
                </a:solidFill>
                <a:latin typeface="Arial"/>
                <a:ea typeface="MS PGothic" pitchFamily="34" charset="-128"/>
              </a:defRPr>
            </a:lvl9pPr>
          </a:lstStyle>
          <a:p>
            <a:pPr algn="l" hangingPunct="1">
              <a:defRPr/>
            </a:pPr>
            <a:r>
              <a:rPr lang="nl-NL" altLang="nl-NL" sz="1800" b="1" kern="0" dirty="0">
                <a:solidFill>
                  <a:schemeClr val="bg1"/>
                </a:solidFill>
                <a:latin typeface="+mn-lt"/>
                <a:ea typeface="MS PGothic" pitchFamily="34" charset="-128"/>
              </a:rPr>
              <a:t>DNA/RNA-technologie 	</a:t>
            </a:r>
            <a:r>
              <a:rPr lang="nl-NL" altLang="nl-NL" sz="1800" b="1" kern="0" dirty="0">
                <a:solidFill>
                  <a:srgbClr val="FFFF00"/>
                </a:solidFill>
                <a:latin typeface="+mn-lt"/>
                <a:ea typeface="MS PGothic" pitchFamily="34" charset="-128"/>
              </a:rPr>
              <a:t>(gentechnologie, CRISPR)</a:t>
            </a:r>
          </a:p>
          <a:p>
            <a:pPr algn="l" hangingPunct="1">
              <a:defRPr/>
            </a:pPr>
            <a:endParaRPr altLang="nl-NL" sz="1800" b="1" kern="0" dirty="0">
              <a:solidFill>
                <a:schemeClr val="bg1"/>
              </a:solidFill>
              <a:latin typeface="+mn-lt"/>
              <a:ea typeface="MS PGothic" pitchFamily="34" charset="-128"/>
            </a:endParaRPr>
          </a:p>
          <a:p>
            <a:pPr algn="l" hangingPunct="1">
              <a:defRPr/>
            </a:pPr>
            <a:r>
              <a:rPr altLang="nl-NL" sz="1800" b="1" kern="0" dirty="0">
                <a:solidFill>
                  <a:schemeClr val="bg1"/>
                </a:solidFill>
                <a:latin typeface="+mn-lt"/>
                <a:ea typeface="MS PGothic" pitchFamily="34" charset="-128"/>
              </a:rPr>
              <a:t>Stamcellen 		(Tissue-Engineering)</a:t>
            </a:r>
          </a:p>
          <a:p>
            <a:pPr algn="l" hangingPunct="1">
              <a:defRPr/>
            </a:pPr>
            <a:endParaRPr altLang="nl-NL" sz="1800" b="1" kern="0" dirty="0">
              <a:solidFill>
                <a:schemeClr val="bg1"/>
              </a:solidFill>
              <a:latin typeface="+mn-lt"/>
              <a:ea typeface="MS PGothic" pitchFamily="34" charset="-128"/>
            </a:endParaRPr>
          </a:p>
          <a:p>
            <a:pPr algn="l" hangingPunct="1">
              <a:defRPr/>
            </a:pPr>
            <a:r>
              <a:rPr altLang="nl-NL" sz="1800" b="1" kern="0" dirty="0">
                <a:solidFill>
                  <a:schemeClr val="bg1"/>
                </a:solidFill>
                <a:latin typeface="+mn-lt"/>
                <a:ea typeface="MS PGothic" pitchFamily="34" charset="-128"/>
              </a:rPr>
              <a:t>Proefdieren en Imaging	(ethiek)</a:t>
            </a:r>
          </a:p>
          <a:p>
            <a:pPr algn="l" hangingPunct="1">
              <a:defRPr/>
            </a:pPr>
            <a:endParaRPr altLang="nl-NL" sz="1800" b="1" kern="0" dirty="0">
              <a:solidFill>
                <a:schemeClr val="bg1"/>
              </a:solidFill>
              <a:latin typeface="+mn-lt"/>
              <a:ea typeface="MS PGothic" pitchFamily="34" charset="-128"/>
            </a:endParaRPr>
          </a:p>
          <a:p>
            <a:pPr algn="l" hangingPunct="1">
              <a:defRPr/>
            </a:pPr>
            <a:r>
              <a:rPr altLang="nl-NL" sz="1800" b="1" kern="0" dirty="0">
                <a:solidFill>
                  <a:schemeClr val="bg1"/>
                </a:solidFill>
                <a:latin typeface="+mn-lt"/>
                <a:ea typeface="MS PGothic" pitchFamily="34" charset="-128"/>
                <a:cs typeface="Arial" panose="020B0604020202020204" pitchFamily="34" charset="0"/>
              </a:rPr>
              <a:t>Cybernetica 		(</a:t>
            </a:r>
            <a:r>
              <a:rPr lang="nl-NL" sz="1800" b="1" dirty="0">
                <a:solidFill>
                  <a:schemeClr val="bg1"/>
                </a:solidFill>
                <a:effectLst/>
                <a:latin typeface="+mn-lt"/>
                <a:cs typeface="Arial" panose="020B0604020202020204" pitchFamily="34" charset="0"/>
              </a:rPr>
              <a:t>Integratie biologie en technologie)</a:t>
            </a:r>
            <a:endParaRPr altLang="nl-NL" sz="1800" b="1" kern="0" dirty="0">
              <a:solidFill>
                <a:schemeClr val="bg1"/>
              </a:solidFill>
              <a:latin typeface="+mn-lt"/>
              <a:ea typeface="MS PGothic" pitchFamily="34" charset="-128"/>
              <a:cs typeface="Arial" panose="020B0604020202020204" pitchFamily="34" charset="0"/>
            </a:endParaRPr>
          </a:p>
          <a:p>
            <a:pPr algn="l" hangingPunct="1">
              <a:defRPr/>
            </a:pPr>
            <a:endParaRPr altLang="nl-NL" sz="1800" b="1" kern="0" dirty="0">
              <a:solidFill>
                <a:schemeClr val="bg1"/>
              </a:solidFill>
              <a:latin typeface="+mn-lt"/>
              <a:ea typeface="MS PGothic" pitchFamily="34" charset="-128"/>
            </a:endParaRPr>
          </a:p>
          <a:p>
            <a:pPr algn="l" hangingPunct="1">
              <a:defRPr/>
            </a:pPr>
            <a:r>
              <a:rPr lang="nl-NL" altLang="nl-NL" sz="1800" b="1" kern="0" dirty="0" err="1">
                <a:solidFill>
                  <a:schemeClr val="bg1"/>
                </a:solidFill>
                <a:latin typeface="+mn-lt"/>
                <a:ea typeface="MS PGothic" pitchFamily="34" charset="-128"/>
              </a:rPr>
              <a:t>Synthetic</a:t>
            </a:r>
            <a:r>
              <a:rPr lang="nl-NL" altLang="nl-NL" sz="1800" b="1" kern="0" dirty="0">
                <a:solidFill>
                  <a:schemeClr val="bg1"/>
                </a:solidFill>
                <a:latin typeface="+mn-lt"/>
                <a:ea typeface="MS PGothic" pitchFamily="34" charset="-128"/>
              </a:rPr>
              <a:t> </a:t>
            </a:r>
            <a:r>
              <a:rPr lang="nl-NL" altLang="nl-NL" sz="1800" b="1" kern="0" dirty="0" err="1">
                <a:solidFill>
                  <a:schemeClr val="bg1"/>
                </a:solidFill>
                <a:latin typeface="+mn-lt"/>
                <a:ea typeface="MS PGothic" pitchFamily="34" charset="-128"/>
              </a:rPr>
              <a:t>biology</a:t>
            </a:r>
            <a:r>
              <a:rPr lang="nl-NL" altLang="nl-NL" sz="1800" b="1" kern="0" dirty="0">
                <a:solidFill>
                  <a:schemeClr val="bg1"/>
                </a:solidFill>
                <a:latin typeface="+mn-lt"/>
                <a:ea typeface="MS PGothic" pitchFamily="34" charset="-128"/>
              </a:rPr>
              <a:t> 		</a:t>
            </a:r>
            <a:r>
              <a:rPr lang="nl-NL" altLang="nl-NL" sz="1800" b="1" kern="0" dirty="0">
                <a:solidFill>
                  <a:srgbClr val="FFFF00"/>
                </a:solidFill>
                <a:latin typeface="+mn-lt"/>
                <a:ea typeface="MS PGothic" pitchFamily="34" charset="-128"/>
              </a:rPr>
              <a:t>(</a:t>
            </a:r>
            <a:r>
              <a:rPr altLang="nl-NL" sz="1800" b="1" kern="0" dirty="0">
                <a:solidFill>
                  <a:srgbClr val="FFFF00"/>
                </a:solidFill>
                <a:latin typeface="+mn-lt"/>
                <a:ea typeface="MS PGothic" pitchFamily="34" charset="-128"/>
              </a:rPr>
              <a:t>Wat is leven?)</a:t>
            </a:r>
          </a:p>
          <a:p>
            <a:pPr algn="l" hangingPunct="1">
              <a:defRPr/>
            </a:pPr>
            <a:endParaRPr altLang="nl-NL" sz="1800" b="1" kern="0" dirty="0">
              <a:solidFill>
                <a:schemeClr val="bg1"/>
              </a:solidFill>
              <a:latin typeface="+mn-lt"/>
              <a:ea typeface="MS PGothic" pitchFamily="34" charset="-128"/>
            </a:endParaRPr>
          </a:p>
          <a:p>
            <a:pPr algn="l" hangingPunct="1">
              <a:defRPr/>
            </a:pPr>
            <a:r>
              <a:rPr altLang="nl-NL" sz="1800" b="1" kern="0" dirty="0" err="1">
                <a:solidFill>
                  <a:schemeClr val="bg1"/>
                </a:solidFill>
                <a:latin typeface="+mn-lt"/>
                <a:ea typeface="MS PGothic" pitchFamily="34" charset="-128"/>
              </a:rPr>
              <a:t>Genomics</a:t>
            </a:r>
            <a:r>
              <a:rPr altLang="nl-NL" sz="1800" b="1" kern="0" dirty="0">
                <a:solidFill>
                  <a:schemeClr val="bg1"/>
                </a:solidFill>
                <a:latin typeface="+mn-lt"/>
                <a:ea typeface="MS PGothic" pitchFamily="34" charset="-128"/>
              </a:rPr>
              <a:t>, </a:t>
            </a:r>
            <a:r>
              <a:rPr altLang="nl-NL" sz="1800" b="1" kern="0" dirty="0" err="1">
                <a:solidFill>
                  <a:schemeClr val="bg1"/>
                </a:solidFill>
                <a:latin typeface="+mn-lt"/>
                <a:ea typeface="MS PGothic" pitchFamily="34" charset="-128"/>
              </a:rPr>
              <a:t>proteomics</a:t>
            </a:r>
            <a:r>
              <a:rPr altLang="nl-NL" sz="1800" b="1" kern="0" dirty="0">
                <a:solidFill>
                  <a:schemeClr val="bg1"/>
                </a:solidFill>
                <a:latin typeface="+mn-lt"/>
                <a:ea typeface="MS PGothic" pitchFamily="34" charset="-128"/>
              </a:rPr>
              <a:t> 	(individuele gezondheidszorg)</a:t>
            </a:r>
          </a:p>
          <a:p>
            <a:pPr algn="l" hangingPunct="1">
              <a:defRPr/>
            </a:pPr>
            <a:endParaRPr altLang="nl-NL" sz="1800" b="1" kern="0" dirty="0">
              <a:solidFill>
                <a:schemeClr val="bg1"/>
              </a:solidFill>
              <a:latin typeface="+mn-lt"/>
              <a:ea typeface="MS PGothic" pitchFamily="34" charset="-128"/>
            </a:endParaRPr>
          </a:p>
          <a:p>
            <a:pPr algn="l" hangingPunct="1">
              <a:defRPr/>
            </a:pPr>
            <a:r>
              <a:rPr altLang="nl-NL" sz="1800" b="1" kern="0" dirty="0">
                <a:solidFill>
                  <a:schemeClr val="bg1"/>
                </a:solidFill>
                <a:latin typeface="+mn-lt"/>
                <a:ea typeface="MS PGothic" pitchFamily="34" charset="-128"/>
              </a:rPr>
              <a:t>Lezen </a:t>
            </a:r>
            <a:r>
              <a:rPr altLang="nl-NL" sz="1800" b="1" kern="0" dirty="0" err="1">
                <a:solidFill>
                  <a:schemeClr val="bg1"/>
                </a:solidFill>
                <a:latin typeface="+mn-lt"/>
                <a:ea typeface="MS PGothic" pitchFamily="34" charset="-128"/>
              </a:rPr>
              <a:t>wetensch</a:t>
            </a:r>
            <a:r>
              <a:rPr altLang="nl-NL" sz="1800" b="1" kern="0" dirty="0">
                <a:solidFill>
                  <a:schemeClr val="bg1"/>
                </a:solidFill>
                <a:latin typeface="+mn-lt"/>
                <a:ea typeface="MS PGothic" pitchFamily="34" charset="-128"/>
              </a:rPr>
              <a:t>. literatuur 	(hoe werkt wetenschap?)</a:t>
            </a:r>
          </a:p>
          <a:p>
            <a:pPr algn="l" hangingPunct="1">
              <a:defRPr/>
            </a:pPr>
            <a:endParaRPr lang="nl-NL" altLang="nl-NL" sz="1800" b="1" u="sng" kern="0" dirty="0">
              <a:solidFill>
                <a:schemeClr val="bg1"/>
              </a:solidFill>
              <a:latin typeface="+mn-lt"/>
              <a:ea typeface="MS PGothic" pitchFamily="34" charset="-128"/>
            </a:endParaRPr>
          </a:p>
          <a:p>
            <a:pPr algn="l" hangingPunct="1">
              <a:defRPr/>
            </a:pPr>
            <a:r>
              <a:rPr lang="nl-NL" altLang="nl-NL" sz="1800" b="1" kern="0" dirty="0">
                <a:solidFill>
                  <a:schemeClr val="bg1"/>
                </a:solidFill>
                <a:latin typeface="+mn-lt"/>
                <a:ea typeface="MS PGothic" pitchFamily="34" charset="-128"/>
              </a:rPr>
              <a:t>Excursie?</a:t>
            </a:r>
            <a:endParaRPr altLang="nl-NL" sz="1800" b="1" kern="0" dirty="0">
              <a:solidFill>
                <a:schemeClr val="bg1"/>
              </a:solidFill>
              <a:latin typeface="+mn-lt"/>
              <a:ea typeface="MS PGothic" pitchFamily="34" charset="-128"/>
            </a:endParaRPr>
          </a:p>
        </p:txBody>
      </p:sp>
      <p:pic>
        <p:nvPicPr>
          <p:cNvPr id="4" name="Afbeelding 3">
            <a:extLst>
              <a:ext uri="{FF2B5EF4-FFF2-40B4-BE49-F238E27FC236}">
                <a16:creationId xmlns:a16="http://schemas.microsoft.com/office/drawing/2014/main" id="{52D1C675-D708-EC0A-CD29-A17F8FC1CF1F}"/>
              </a:ext>
            </a:extLst>
          </p:cNvPr>
          <p:cNvPicPr>
            <a:picLocks noChangeAspect="1"/>
          </p:cNvPicPr>
          <p:nvPr/>
        </p:nvPicPr>
        <p:blipFill>
          <a:blip r:embed="rId2"/>
          <a:stretch>
            <a:fillRect/>
          </a:stretch>
        </p:blipFill>
        <p:spPr>
          <a:xfrm>
            <a:off x="838200" y="1630278"/>
            <a:ext cx="3082982" cy="3874786"/>
          </a:xfrm>
          <a:prstGeom prst="rect">
            <a:avLst/>
          </a:prstGeom>
        </p:spPr>
      </p:pic>
      <p:sp>
        <p:nvSpPr>
          <p:cNvPr id="5" name="Tekstvak 4">
            <a:extLst>
              <a:ext uri="{FF2B5EF4-FFF2-40B4-BE49-F238E27FC236}">
                <a16:creationId xmlns:a16="http://schemas.microsoft.com/office/drawing/2014/main" id="{19D9880C-1FCF-ABF3-C0A2-4A21FE1E4FCA}"/>
              </a:ext>
            </a:extLst>
          </p:cNvPr>
          <p:cNvSpPr txBox="1"/>
          <p:nvPr/>
        </p:nvSpPr>
        <p:spPr>
          <a:xfrm>
            <a:off x="838200" y="5682085"/>
            <a:ext cx="3416154" cy="369332"/>
          </a:xfrm>
          <a:prstGeom prst="rect">
            <a:avLst/>
          </a:prstGeom>
          <a:noFill/>
        </p:spPr>
        <p:txBody>
          <a:bodyPr wrap="square" rtlCol="0">
            <a:spAutoFit/>
          </a:bodyPr>
          <a:lstStyle/>
          <a:p>
            <a:r>
              <a:rPr lang="nl-NL" dirty="0">
                <a:solidFill>
                  <a:srgbClr val="FFFF00"/>
                </a:solidFill>
              </a:rPr>
              <a:t>Boek ter ondersteuning (Engels)</a:t>
            </a:r>
          </a:p>
        </p:txBody>
      </p:sp>
    </p:spTree>
    <p:extLst>
      <p:ext uri="{BB962C8B-B14F-4D97-AF65-F5344CB8AC3E}">
        <p14:creationId xmlns:p14="http://schemas.microsoft.com/office/powerpoint/2010/main" val="454851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646FE-14CE-1481-FCAA-9C5C6701CF71}"/>
            </a:ext>
          </a:extLst>
        </p:cNvPr>
        <p:cNvGrpSpPr/>
        <p:nvPr/>
      </p:nvGrpSpPr>
      <p:grpSpPr>
        <a:xfrm>
          <a:off x="0" y="0"/>
          <a:ext cx="0" cy="0"/>
          <a:chOff x="0" y="0"/>
          <a:chExt cx="0" cy="0"/>
        </a:xfrm>
      </p:grpSpPr>
      <p:sp>
        <p:nvSpPr>
          <p:cNvPr id="22530" name="Text Box 3">
            <a:extLst>
              <a:ext uri="{FF2B5EF4-FFF2-40B4-BE49-F238E27FC236}">
                <a16:creationId xmlns:a16="http://schemas.microsoft.com/office/drawing/2014/main" id="{87521816-CC22-4082-3E4F-34BC57D76943}"/>
              </a:ext>
            </a:extLst>
          </p:cNvPr>
          <p:cNvSpPr txBox="1">
            <a:spLocks noChangeArrowheads="1"/>
          </p:cNvSpPr>
          <p:nvPr/>
        </p:nvSpPr>
        <p:spPr bwMode="auto">
          <a:xfrm>
            <a:off x="1971423" y="187544"/>
            <a:ext cx="6911975" cy="52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algn="ctr" eaLnBrk="1">
              <a:spcBef>
                <a:spcPts val="1400"/>
              </a:spcBef>
              <a:buSzTx/>
              <a:buNone/>
            </a:pPr>
            <a:r>
              <a:rPr lang="en-US" altLang="nl-NL" sz="2000" dirty="0">
                <a:solidFill>
                  <a:srgbClr val="FFFF00"/>
                </a:solidFill>
              </a:rPr>
              <a:t>Transgenic</a:t>
            </a:r>
            <a:r>
              <a:rPr lang="en-US" altLang="nl-NL" sz="2000" dirty="0">
                <a:solidFill>
                  <a:schemeClr val="bg1"/>
                </a:solidFill>
              </a:rPr>
              <a:t> GFP-mice </a:t>
            </a:r>
          </a:p>
          <a:p>
            <a:pPr algn="ctr" eaLnBrk="1">
              <a:spcBef>
                <a:spcPts val="1400"/>
              </a:spcBef>
              <a:buSzTx/>
              <a:buNone/>
            </a:pPr>
            <a:r>
              <a:rPr lang="en-US" altLang="nl-NL" sz="2000" dirty="0">
                <a:solidFill>
                  <a:schemeClr val="bg1"/>
                </a:solidFill>
              </a:rPr>
              <a:t>“Green fluorescent protein” </a:t>
            </a:r>
            <a:r>
              <a:rPr lang="en-US" altLang="nl-NL" sz="2000" dirty="0" err="1">
                <a:solidFill>
                  <a:schemeClr val="bg1"/>
                </a:solidFill>
              </a:rPr>
              <a:t>uit</a:t>
            </a:r>
            <a:r>
              <a:rPr lang="en-US" altLang="nl-NL" sz="2000" dirty="0">
                <a:solidFill>
                  <a:schemeClr val="bg1"/>
                </a:solidFill>
              </a:rPr>
              <a:t> </a:t>
            </a:r>
            <a:r>
              <a:rPr lang="en-US" altLang="nl-NL" sz="2000" dirty="0" err="1">
                <a:solidFill>
                  <a:schemeClr val="bg1"/>
                </a:solidFill>
              </a:rPr>
              <a:t>diepzeekwal</a:t>
            </a:r>
            <a:r>
              <a:rPr lang="en-US" altLang="nl-NL" sz="2000" dirty="0">
                <a:solidFill>
                  <a:schemeClr val="bg1"/>
                </a:solidFill>
              </a:rPr>
              <a:t> in </a:t>
            </a:r>
            <a:r>
              <a:rPr lang="en-US" altLang="nl-NL" sz="2000" dirty="0" err="1">
                <a:solidFill>
                  <a:schemeClr val="bg1"/>
                </a:solidFill>
              </a:rPr>
              <a:t>muizen</a:t>
            </a:r>
            <a:endParaRPr lang="en-US" altLang="nl-NL" sz="2000" dirty="0">
              <a:solidFill>
                <a:schemeClr val="bg1"/>
              </a:solidFill>
            </a:endParaRPr>
          </a:p>
          <a:p>
            <a:pPr algn="ctr" eaLnBrk="1">
              <a:spcBef>
                <a:spcPts val="1400"/>
              </a:spcBef>
              <a:buSzTx/>
              <a:buNone/>
            </a:pPr>
            <a:endParaRPr lang="en-US" altLang="nl-NL" sz="2000" dirty="0">
              <a:solidFill>
                <a:schemeClr val="bg1"/>
              </a:solidFill>
            </a:endParaRPr>
          </a:p>
          <a:p>
            <a:pPr algn="ctr" eaLnBrk="1">
              <a:spcBef>
                <a:spcPts val="1400"/>
              </a:spcBef>
              <a:buSzTx/>
              <a:buNone/>
            </a:pPr>
            <a:r>
              <a:rPr lang="nl-NL" altLang="nl-NL" sz="2000" dirty="0">
                <a:solidFill>
                  <a:schemeClr val="bg1"/>
                </a:solidFill>
              </a:rPr>
              <a:t>Taal (DNA) is hetzelfde in kwal, muis en mens  </a:t>
            </a:r>
          </a:p>
          <a:p>
            <a:pPr algn="ctr" eaLnBrk="1">
              <a:spcBef>
                <a:spcPts val="1400"/>
              </a:spcBef>
              <a:buSzTx/>
              <a:buNone/>
            </a:pPr>
            <a:r>
              <a:rPr lang="nl-NL" altLang="nl-NL" sz="2000" dirty="0">
                <a:solidFill>
                  <a:schemeClr val="bg1"/>
                </a:solidFill>
              </a:rPr>
              <a:t>Leven is ook een </a:t>
            </a:r>
            <a:r>
              <a:rPr lang="nl-NL" altLang="nl-NL" sz="2000" dirty="0">
                <a:solidFill>
                  <a:srgbClr val="FFFF00"/>
                </a:solidFill>
              </a:rPr>
              <a:t>informatie</a:t>
            </a:r>
            <a:r>
              <a:rPr lang="nl-NL" altLang="nl-NL" sz="2000" dirty="0">
                <a:solidFill>
                  <a:schemeClr val="bg1"/>
                </a:solidFill>
              </a:rPr>
              <a:t> systeem</a:t>
            </a:r>
          </a:p>
          <a:p>
            <a:pPr algn="ctr" eaLnBrk="1">
              <a:spcBef>
                <a:spcPts val="1400"/>
              </a:spcBef>
              <a:buSzTx/>
              <a:buNone/>
            </a:pPr>
            <a:endParaRPr lang="nl-NL" altLang="nl-NL" sz="2000" dirty="0">
              <a:solidFill>
                <a:schemeClr val="bg1"/>
              </a:solidFill>
            </a:endParaRPr>
          </a:p>
          <a:p>
            <a:pPr algn="ctr" eaLnBrk="1">
              <a:spcBef>
                <a:spcPts val="1400"/>
              </a:spcBef>
              <a:buSzTx/>
              <a:buNone/>
            </a:pPr>
            <a:endParaRPr lang="nl-NL" altLang="nl-NL" sz="2000" dirty="0">
              <a:solidFill>
                <a:schemeClr val="bg1"/>
              </a:solidFill>
            </a:endParaRPr>
          </a:p>
          <a:p>
            <a:pPr algn="ctr" eaLnBrk="1">
              <a:spcBef>
                <a:spcPts val="1400"/>
              </a:spcBef>
              <a:buSzTx/>
              <a:buNone/>
            </a:pPr>
            <a:endParaRPr lang="nl-NL" altLang="nl-NL" sz="2000" dirty="0">
              <a:solidFill>
                <a:schemeClr val="bg1"/>
              </a:solidFill>
            </a:endParaRPr>
          </a:p>
          <a:p>
            <a:pPr algn="ctr" eaLnBrk="1">
              <a:spcBef>
                <a:spcPts val="1400"/>
              </a:spcBef>
              <a:buSzTx/>
              <a:buNone/>
            </a:pPr>
            <a:endParaRPr lang="nl-NL" altLang="nl-NL" sz="2000" dirty="0">
              <a:solidFill>
                <a:schemeClr val="bg1"/>
              </a:solidFill>
            </a:endParaRPr>
          </a:p>
          <a:p>
            <a:pPr algn="ctr" eaLnBrk="1">
              <a:spcBef>
                <a:spcPts val="1400"/>
              </a:spcBef>
              <a:buSzTx/>
              <a:buNone/>
            </a:pPr>
            <a:endParaRPr lang="nl-NL" altLang="nl-NL" sz="2000" dirty="0">
              <a:solidFill>
                <a:schemeClr val="bg1"/>
              </a:solidFill>
            </a:endParaRPr>
          </a:p>
          <a:p>
            <a:pPr algn="ctr" eaLnBrk="1">
              <a:spcBef>
                <a:spcPts val="1400"/>
              </a:spcBef>
              <a:buSzTx/>
              <a:buNone/>
            </a:pPr>
            <a:endParaRPr lang="en-US" altLang="nl-NL" sz="2000" dirty="0">
              <a:solidFill>
                <a:schemeClr val="bg1"/>
              </a:solidFill>
              <a:latin typeface="Times New Roman" pitchFamily="18" charset="0"/>
            </a:endParaRPr>
          </a:p>
        </p:txBody>
      </p:sp>
      <p:pic>
        <p:nvPicPr>
          <p:cNvPr id="22531" name="Picture 8" descr="220px-GFP_Mice_01">
            <a:hlinkClick r:id="rId2"/>
            <a:extLst>
              <a:ext uri="{FF2B5EF4-FFF2-40B4-BE49-F238E27FC236}">
                <a16:creationId xmlns:a16="http://schemas.microsoft.com/office/drawing/2014/main" id="{DC27F84F-221F-F446-B7AE-8C88A02D83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3337" y="2660404"/>
            <a:ext cx="3787409" cy="296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9" descr="GFP_GFP_aequorea_victoria-1">
            <a:extLst>
              <a:ext uri="{FF2B5EF4-FFF2-40B4-BE49-F238E27FC236}">
                <a16:creationId xmlns:a16="http://schemas.microsoft.com/office/drawing/2014/main" id="{A740AEE4-FDAD-448B-4145-D59D91781C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8878" y="2640451"/>
            <a:ext cx="3506535" cy="304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10">
            <a:extLst>
              <a:ext uri="{FF2B5EF4-FFF2-40B4-BE49-F238E27FC236}">
                <a16:creationId xmlns:a16="http://schemas.microsoft.com/office/drawing/2014/main" id="{8F40B724-13B8-5142-594E-086B2C1F13DB}"/>
              </a:ext>
            </a:extLst>
          </p:cNvPr>
          <p:cNvSpPr txBox="1">
            <a:spLocks noChangeArrowheads="1"/>
          </p:cNvSpPr>
          <p:nvPr/>
        </p:nvSpPr>
        <p:spPr bwMode="auto">
          <a:xfrm>
            <a:off x="4908550" y="282416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a:spcBef>
                <a:spcPts val="1400"/>
              </a:spcBef>
              <a:buSzTx/>
              <a:buNone/>
            </a:pPr>
            <a:r>
              <a:rPr lang="en-GB" altLang="nl-NL" sz="2400" b="1">
                <a:solidFill>
                  <a:srgbClr val="92D050"/>
                </a:solidFill>
                <a:latin typeface="Times New Roman" pitchFamily="18" charset="0"/>
              </a:rPr>
              <a:t>GFP</a:t>
            </a:r>
            <a:endParaRPr lang="en-GB" altLang="nl-NL" sz="2400">
              <a:solidFill>
                <a:srgbClr val="92D050"/>
              </a:solidFill>
              <a:latin typeface="Times New Roman" pitchFamily="18" charset="0"/>
            </a:endParaRPr>
          </a:p>
        </p:txBody>
      </p:sp>
      <p:sp>
        <p:nvSpPr>
          <p:cNvPr id="22534" name="Line 11">
            <a:extLst>
              <a:ext uri="{FF2B5EF4-FFF2-40B4-BE49-F238E27FC236}">
                <a16:creationId xmlns:a16="http://schemas.microsoft.com/office/drawing/2014/main" id="{C2C987FB-7769-DF7C-5CAE-C4959BBF6CF5}"/>
              </a:ext>
            </a:extLst>
          </p:cNvPr>
          <p:cNvSpPr>
            <a:spLocks/>
          </p:cNvSpPr>
          <p:nvPr/>
        </p:nvSpPr>
        <p:spPr bwMode="auto">
          <a:xfrm>
            <a:off x="4800600" y="3429000"/>
            <a:ext cx="1511300" cy="0"/>
          </a:xfrm>
          <a:custGeom>
            <a:avLst/>
            <a:gdLst>
              <a:gd name="T0" fmla="*/ 755651 w 1511300"/>
              <a:gd name="T1" fmla="*/ 1511302 w 1511300"/>
              <a:gd name="T2" fmla="*/ 755651 w 1511300"/>
              <a:gd name="T3" fmla="*/ 0 w 1511300"/>
              <a:gd name="T4" fmla="*/ 755638 w 1511300"/>
              <a:gd name="T5" fmla="*/ 1511276 w 1511300"/>
              <a:gd name="T6" fmla="*/ 755638 w 1511300"/>
              <a:gd name="T7" fmla="*/ 0 w 1511300"/>
              <a:gd name="T8" fmla="*/ 0 w 1511300"/>
              <a:gd name="T9" fmla="*/ 1511276 w 1511300"/>
              <a:gd name="T10" fmla="*/ 17694720 60000 65536"/>
              <a:gd name="T11" fmla="*/ 0 60000 65536"/>
              <a:gd name="T12" fmla="*/ 5898240 60000 65536"/>
              <a:gd name="T13" fmla="*/ 11796480 60000 65536"/>
              <a:gd name="T14" fmla="*/ 17694720 60000 65536"/>
              <a:gd name="T15" fmla="*/ 0 60000 65536"/>
              <a:gd name="T16" fmla="*/ 5898240 60000 65536"/>
              <a:gd name="T17" fmla="*/ 11796480 60000 65536"/>
              <a:gd name="T18" fmla="*/ 5898240 60000 65536"/>
              <a:gd name="T19" fmla="*/ 17694720 60000 65536"/>
              <a:gd name="T20" fmla="*/ 0 w 1511300"/>
              <a:gd name="T21" fmla="*/ 1511300 w 1511300"/>
            </a:gdLst>
            <a:ahLst/>
            <a:cxnLst>
              <a:cxn ang="T10">
                <a:pos x="T0" y="0"/>
              </a:cxn>
              <a:cxn ang="T11">
                <a:pos x="T1" y="0"/>
              </a:cxn>
              <a:cxn ang="T12">
                <a:pos x="T2" y="0"/>
              </a:cxn>
              <a:cxn ang="T13">
                <a:pos x="T3" y="0"/>
              </a:cxn>
              <a:cxn ang="T14">
                <a:pos x="T4" y="0"/>
              </a:cxn>
              <a:cxn ang="T15">
                <a:pos x="T5" y="0"/>
              </a:cxn>
              <a:cxn ang="T16">
                <a:pos x="T6" y="0"/>
              </a:cxn>
              <a:cxn ang="T17">
                <a:pos x="T7" y="0"/>
              </a:cxn>
              <a:cxn ang="T18">
                <a:pos x="T8" y="0"/>
              </a:cxn>
              <a:cxn ang="T19">
                <a:pos x="T9" y="0"/>
              </a:cxn>
            </a:cxnLst>
            <a:rect l="T20" t="0" r="T21" b="0"/>
            <a:pathLst>
              <a:path w="1511300">
                <a:moveTo>
                  <a:pt x="0" y="0"/>
                </a:moveTo>
                <a:lnTo>
                  <a:pt x="1511300" y="0"/>
                </a:lnTo>
              </a:path>
            </a:pathLst>
          </a:custGeom>
          <a:noFill/>
          <a:ln w="50804">
            <a:solidFill>
              <a:srgbClr val="91F472"/>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nl-NL"/>
          </a:p>
        </p:txBody>
      </p:sp>
      <p:pic>
        <p:nvPicPr>
          <p:cNvPr id="2" name="Picture 2">
            <a:extLst>
              <a:ext uri="{FF2B5EF4-FFF2-40B4-BE49-F238E27FC236}">
                <a16:creationId xmlns:a16="http://schemas.microsoft.com/office/drawing/2014/main" id="{BDC9FFEC-DFCC-95D9-F5C3-CD2C62F125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1547" y="330298"/>
            <a:ext cx="1371554" cy="122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9381518"/>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C9A3C-4B40-5EA5-F33C-698C012B7FD4}"/>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C12366DC-7E31-27E4-64DE-A61BFB5DB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4912" y="1076063"/>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a:extLst>
              <a:ext uri="{FF2B5EF4-FFF2-40B4-BE49-F238E27FC236}">
                <a16:creationId xmlns:a16="http://schemas.microsoft.com/office/drawing/2014/main" id="{002B6A11-6E26-2F27-3CEB-444ED4DA668A}"/>
              </a:ext>
            </a:extLst>
          </p:cNvPr>
          <p:cNvSpPr txBox="1">
            <a:spLocks noChangeArrowheads="1"/>
          </p:cNvSpPr>
          <p:nvPr/>
        </p:nvSpPr>
        <p:spPr bwMode="auto">
          <a:xfrm>
            <a:off x="1085726" y="188641"/>
            <a:ext cx="751298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a:spcBef>
                <a:spcPts val="1400"/>
              </a:spcBef>
              <a:buSzTx/>
              <a:buNone/>
            </a:pPr>
            <a:r>
              <a:rPr lang="en-GB" altLang="nl-NL" sz="2800" dirty="0">
                <a:solidFill>
                  <a:schemeClr val="bg1"/>
                </a:solidFill>
                <a:latin typeface="Times New Roman" pitchFamily="18" charset="0"/>
              </a:rPr>
              <a:t>Confocal imaging </a:t>
            </a:r>
            <a:r>
              <a:rPr lang="en-GB" altLang="nl-NL" sz="2800" dirty="0" err="1">
                <a:solidFill>
                  <a:srgbClr val="FFFF00"/>
                </a:solidFill>
                <a:latin typeface="Times New Roman" pitchFamily="18" charset="0"/>
              </a:rPr>
              <a:t>techniek</a:t>
            </a:r>
            <a:r>
              <a:rPr lang="en-GB" altLang="nl-NL" sz="2800" dirty="0">
                <a:solidFill>
                  <a:schemeClr val="bg1"/>
                </a:solidFill>
                <a:latin typeface="Times New Roman" pitchFamily="18" charset="0"/>
              </a:rPr>
              <a:t> 			  			 </a:t>
            </a:r>
          </a:p>
        </p:txBody>
      </p:sp>
      <p:sp>
        <p:nvSpPr>
          <p:cNvPr id="9224" name="Text Box 8">
            <a:extLst>
              <a:ext uri="{FF2B5EF4-FFF2-40B4-BE49-F238E27FC236}">
                <a16:creationId xmlns:a16="http://schemas.microsoft.com/office/drawing/2014/main" id="{4D1E9B21-5DF2-A8F5-00C7-A54D7211D482}"/>
              </a:ext>
            </a:extLst>
          </p:cNvPr>
          <p:cNvSpPr txBox="1">
            <a:spLocks noChangeArrowheads="1"/>
          </p:cNvSpPr>
          <p:nvPr/>
        </p:nvSpPr>
        <p:spPr bwMode="auto">
          <a:xfrm>
            <a:off x="5649337" y="5422245"/>
            <a:ext cx="4171375" cy="94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a:spcBef>
                <a:spcPts val="100"/>
              </a:spcBef>
              <a:buSzTx/>
              <a:buNone/>
            </a:pPr>
            <a:endParaRPr lang="nl-NL" altLang="nl-NL" sz="1800" dirty="0">
              <a:solidFill>
                <a:schemeClr val="bg1"/>
              </a:solidFill>
            </a:endParaRPr>
          </a:p>
          <a:p>
            <a:pPr eaLnBrk="1">
              <a:spcBef>
                <a:spcPts val="100"/>
              </a:spcBef>
              <a:buSzTx/>
              <a:buNone/>
            </a:pPr>
            <a:r>
              <a:rPr lang="nl-NL" altLang="nl-NL" sz="1800" dirty="0">
                <a:solidFill>
                  <a:schemeClr val="bg1"/>
                </a:solidFill>
              </a:rPr>
              <a:t>Wetenschap is een technisch vak</a:t>
            </a:r>
          </a:p>
          <a:p>
            <a:pPr eaLnBrk="1">
              <a:spcBef>
                <a:spcPts val="100"/>
              </a:spcBef>
              <a:buSzTx/>
              <a:buNone/>
            </a:pPr>
            <a:r>
              <a:rPr lang="nl-NL" altLang="nl-NL" sz="1800" dirty="0">
                <a:solidFill>
                  <a:srgbClr val="FFFF00"/>
                </a:solidFill>
              </a:rPr>
              <a:t>=&gt; Cursus biotechnologie</a:t>
            </a:r>
          </a:p>
        </p:txBody>
      </p:sp>
      <p:sp>
        <p:nvSpPr>
          <p:cNvPr id="9225" name="Text Box 9">
            <a:extLst>
              <a:ext uri="{FF2B5EF4-FFF2-40B4-BE49-F238E27FC236}">
                <a16:creationId xmlns:a16="http://schemas.microsoft.com/office/drawing/2014/main" id="{870F6762-3C4F-CAA7-E28E-5C4CAFDCD35A}"/>
              </a:ext>
            </a:extLst>
          </p:cNvPr>
          <p:cNvSpPr txBox="1">
            <a:spLocks noChangeArrowheads="1"/>
          </p:cNvSpPr>
          <p:nvPr/>
        </p:nvSpPr>
        <p:spPr bwMode="auto">
          <a:xfrm>
            <a:off x="8832851" y="2492376"/>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a:spcBef>
                <a:spcPts val="100"/>
              </a:spcBef>
              <a:buSzTx/>
              <a:buNone/>
            </a:pPr>
            <a:r>
              <a:rPr lang="nl-NL" altLang="nl-NL" sz="1800">
                <a:solidFill>
                  <a:srgbClr val="FFFFFF"/>
                </a:solidFill>
              </a:rPr>
              <a:t>bloedvat</a:t>
            </a:r>
          </a:p>
        </p:txBody>
      </p:sp>
      <p:pic>
        <p:nvPicPr>
          <p:cNvPr id="9226" name="Picture 10" descr="fret_microscope">
            <a:extLst>
              <a:ext uri="{FF2B5EF4-FFF2-40B4-BE49-F238E27FC236}">
                <a16:creationId xmlns:a16="http://schemas.microsoft.com/office/drawing/2014/main" id="{D02F708B-B7EA-9F02-2F8E-EADC46764B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5726" y="1076063"/>
            <a:ext cx="3918453" cy="342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DCFCFBE9-1379-F7CF-0507-54F7F3EAEE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1547" y="330299"/>
            <a:ext cx="1230280" cy="1095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8" descr="220px-GFP_Mice_01">
            <a:hlinkClick r:id="rId6"/>
            <a:extLst>
              <a:ext uri="{FF2B5EF4-FFF2-40B4-BE49-F238E27FC236}">
                <a16:creationId xmlns:a16="http://schemas.microsoft.com/office/drawing/2014/main" id="{754731A0-713A-7BE8-5C19-D7181506F4E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36857" y="4662233"/>
            <a:ext cx="2567322" cy="200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484526"/>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2">
            <a:extLst>
              <a:ext uri="{28A0092B-C50C-407E-A947-70E740481C1C}">
                <a14:useLocalDpi xmlns:a14="http://schemas.microsoft.com/office/drawing/2010/main" val="0"/>
              </a:ext>
            </a:extLst>
          </a:blip>
          <a:srcRect b="23535"/>
          <a:stretch>
            <a:fillRect/>
          </a:stretch>
        </p:blipFill>
        <p:spPr bwMode="auto">
          <a:xfrm>
            <a:off x="1919289" y="52389"/>
            <a:ext cx="5684837"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kstvak 3"/>
          <p:cNvSpPr txBox="1">
            <a:spLocks noChangeArrowheads="1"/>
          </p:cNvSpPr>
          <p:nvPr/>
        </p:nvSpPr>
        <p:spPr bwMode="auto">
          <a:xfrm>
            <a:off x="7824787" y="1557339"/>
            <a:ext cx="2837619"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endParaRPr lang="nl-NL" altLang="nl-NL" sz="1800" dirty="0">
              <a:solidFill>
                <a:srgbClr val="FFFFFF"/>
              </a:solidFill>
              <a:latin typeface="Calibri" pitchFamily="34" charset="0"/>
            </a:endParaRPr>
          </a:p>
          <a:p>
            <a:pPr eaLnBrk="1" hangingPunct="1">
              <a:spcBef>
                <a:spcPct val="0"/>
              </a:spcBef>
              <a:buSzTx/>
              <a:buFontTx/>
              <a:buNone/>
            </a:pPr>
            <a:r>
              <a:rPr lang="nl-NL" altLang="nl-NL" sz="1800" dirty="0">
                <a:solidFill>
                  <a:srgbClr val="FFFFFF"/>
                </a:solidFill>
                <a:latin typeface="Calibri" pitchFamily="34" charset="0"/>
              </a:rPr>
              <a:t>3 basen (</a:t>
            </a:r>
            <a:r>
              <a:rPr lang="nl-NL" altLang="nl-NL" sz="1800" u="sng" dirty="0" err="1">
                <a:solidFill>
                  <a:srgbClr val="FFFFFF"/>
                </a:solidFill>
                <a:latin typeface="Calibri" pitchFamily="34" charset="0"/>
              </a:rPr>
              <a:t>codon</a:t>
            </a:r>
            <a:r>
              <a:rPr lang="nl-NL" altLang="nl-NL" sz="1800" dirty="0">
                <a:solidFill>
                  <a:srgbClr val="FFFFFF"/>
                </a:solidFill>
                <a:latin typeface="Calibri" pitchFamily="34" charset="0"/>
              </a:rPr>
              <a:t>) </a:t>
            </a:r>
          </a:p>
          <a:p>
            <a:pPr eaLnBrk="1" hangingPunct="1">
              <a:spcBef>
                <a:spcPct val="0"/>
              </a:spcBef>
              <a:buSzTx/>
              <a:buFontTx/>
              <a:buNone/>
            </a:pPr>
            <a:r>
              <a:rPr lang="nl-NL" altLang="nl-NL" sz="1800" dirty="0">
                <a:solidFill>
                  <a:srgbClr val="FFFFFF"/>
                </a:solidFill>
                <a:latin typeface="Calibri" pitchFamily="34" charset="0"/>
              </a:rPr>
              <a:t>=&gt; 1 aminozuur</a:t>
            </a:r>
          </a:p>
          <a:p>
            <a:pPr eaLnBrk="1" hangingPunct="1">
              <a:spcBef>
                <a:spcPct val="0"/>
              </a:spcBef>
              <a:buSzTx/>
              <a:buFontTx/>
              <a:buNone/>
            </a:pPr>
            <a:endParaRPr lang="nl-NL" altLang="nl-NL" sz="1800" dirty="0">
              <a:solidFill>
                <a:srgbClr val="FFFFFF"/>
              </a:solidFill>
              <a:latin typeface="Calibri" pitchFamily="34" charset="0"/>
            </a:endParaRPr>
          </a:p>
          <a:p>
            <a:pPr eaLnBrk="1" hangingPunct="1">
              <a:spcBef>
                <a:spcPct val="0"/>
              </a:spcBef>
              <a:buSzTx/>
              <a:buFontTx/>
              <a:buNone/>
            </a:pPr>
            <a:r>
              <a:rPr lang="nl-NL" altLang="nl-NL" sz="1800" dirty="0">
                <a:solidFill>
                  <a:srgbClr val="FFFFFF"/>
                </a:solidFill>
                <a:latin typeface="Calibri" pitchFamily="34" charset="0"/>
              </a:rPr>
              <a:t>20 soorten aminozuren </a:t>
            </a:r>
          </a:p>
          <a:p>
            <a:pPr eaLnBrk="1" hangingPunct="1">
              <a:spcBef>
                <a:spcPct val="0"/>
              </a:spcBef>
              <a:buSzTx/>
              <a:buFontTx/>
              <a:buNone/>
            </a:pPr>
            <a:r>
              <a:rPr lang="nl-NL" altLang="nl-NL" sz="1800" dirty="0">
                <a:solidFill>
                  <a:srgbClr val="FFFFFF"/>
                </a:solidFill>
                <a:latin typeface="Calibri" pitchFamily="34" charset="0"/>
              </a:rPr>
              <a:t>=&gt; eiwit</a:t>
            </a:r>
          </a:p>
          <a:p>
            <a:pPr eaLnBrk="1" hangingPunct="1">
              <a:spcBef>
                <a:spcPct val="0"/>
              </a:spcBef>
              <a:buSzTx/>
              <a:buFontTx/>
              <a:buNone/>
            </a:pPr>
            <a:endParaRPr lang="nl-NL" altLang="nl-NL" sz="1800" dirty="0">
              <a:solidFill>
                <a:srgbClr val="FFFFFF"/>
              </a:solidFill>
              <a:latin typeface="Calibri" pitchFamily="34" charset="0"/>
            </a:endParaRPr>
          </a:p>
          <a:p>
            <a:pPr eaLnBrk="1" hangingPunct="1">
              <a:spcBef>
                <a:spcPct val="0"/>
              </a:spcBef>
              <a:buSzTx/>
              <a:buFontTx/>
              <a:buNone/>
            </a:pPr>
            <a:r>
              <a:rPr lang="nl-NL" altLang="nl-NL" sz="1800" dirty="0">
                <a:solidFill>
                  <a:srgbClr val="FFFF00"/>
                </a:solidFill>
                <a:latin typeface="Calibri" pitchFamily="34" charset="0"/>
              </a:rPr>
              <a:t>Zo kan je met 4 letters toch 20 aminozuren maken</a:t>
            </a:r>
          </a:p>
        </p:txBody>
      </p:sp>
      <p:sp>
        <p:nvSpPr>
          <p:cNvPr id="2" name="Tekstvak 1"/>
          <p:cNvSpPr txBox="1"/>
          <p:nvPr/>
        </p:nvSpPr>
        <p:spPr>
          <a:xfrm>
            <a:off x="7904616" y="4674837"/>
            <a:ext cx="2178952" cy="646331"/>
          </a:xfrm>
          <a:prstGeom prst="rect">
            <a:avLst/>
          </a:prstGeom>
          <a:solidFill>
            <a:schemeClr val="bg2">
              <a:lumMod val="90000"/>
            </a:schemeClr>
          </a:solidFill>
        </p:spPr>
        <p:txBody>
          <a:bodyPr wrap="square">
            <a:spAutoFit/>
          </a:bodyPr>
          <a:lstStyle>
            <a:lvl1pPr>
              <a:spcBef>
                <a:spcPts val="500"/>
              </a:spcBef>
              <a:buSzPct val="100000"/>
              <a:buChar char="•"/>
              <a:defRPr sz="1900">
                <a:solidFill>
                  <a:srgbClr val="00FF00"/>
                </a:solidFill>
                <a:latin typeface="Arial" pitchFamily="34" charset="0"/>
                <a:ea typeface="ＭＳ Ｐゴシック" pitchFamily="34" charset="-128"/>
              </a:defRPr>
            </a:lvl1pPr>
            <a:lvl2pPr marL="742950" indent="-285750">
              <a:spcBef>
                <a:spcPts val="500"/>
              </a:spcBef>
              <a:buSzPct val="100000"/>
              <a:buChar char="–"/>
              <a:defRPr sz="1900">
                <a:solidFill>
                  <a:srgbClr val="00FF00"/>
                </a:solidFill>
                <a:latin typeface="Arial" pitchFamily="34" charset="0"/>
                <a:ea typeface="ＭＳ Ｐゴシック" pitchFamily="34" charset="-128"/>
              </a:defRPr>
            </a:lvl2pPr>
            <a:lvl3pPr marL="1143000" indent="-228600">
              <a:spcBef>
                <a:spcPts val="500"/>
              </a:spcBef>
              <a:buSzPct val="100000"/>
              <a:buChar char="•"/>
              <a:defRPr sz="1900">
                <a:solidFill>
                  <a:srgbClr val="00FF00"/>
                </a:solidFill>
                <a:latin typeface="Arial" pitchFamily="34" charset="0"/>
                <a:ea typeface="ＭＳ Ｐゴシック" pitchFamily="34" charset="-128"/>
              </a:defRPr>
            </a:lvl3pPr>
            <a:lvl4pPr marL="1600200" indent="-228600">
              <a:spcBef>
                <a:spcPts val="500"/>
              </a:spcBef>
              <a:buSzPct val="100000"/>
              <a:buChar char="–"/>
              <a:defRPr sz="1900">
                <a:solidFill>
                  <a:srgbClr val="00FF00"/>
                </a:solidFill>
                <a:latin typeface="Arial" pitchFamily="34" charset="0"/>
                <a:ea typeface="ＭＳ Ｐゴシック" pitchFamily="34" charset="-128"/>
              </a:defRPr>
            </a:lvl4pPr>
            <a:lvl5pPr marL="2057400" indent="-22860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a:spcBef>
                <a:spcPct val="0"/>
              </a:spcBef>
              <a:buSzTx/>
              <a:buFontTx/>
              <a:buNone/>
              <a:defRPr/>
            </a:pPr>
            <a:r>
              <a:rPr lang="nl-NL" altLang="en-US" sz="1800" dirty="0">
                <a:solidFill>
                  <a:schemeClr val="tx1"/>
                </a:solidFill>
                <a:latin typeface="Calibri" pitchFamily="34" charset="0"/>
                <a:hlinkClick r:id="rId3"/>
              </a:rPr>
              <a:t>https://youtu.be/hY_IGPkWh-s</a:t>
            </a:r>
            <a:endParaRPr lang="nl-NL" altLang="en-US" sz="1800" dirty="0">
              <a:solidFill>
                <a:schemeClr val="tx1"/>
              </a:solidFill>
              <a:latin typeface="Calibri" pitchFamily="34" charset="0"/>
            </a:endParaRPr>
          </a:p>
        </p:txBody>
      </p:sp>
      <p:sp>
        <p:nvSpPr>
          <p:cNvPr id="26630" name="Tekstvak 2"/>
          <p:cNvSpPr txBox="1">
            <a:spLocks noChangeArrowheads="1"/>
          </p:cNvSpPr>
          <p:nvPr/>
        </p:nvSpPr>
        <p:spPr bwMode="auto">
          <a:xfrm>
            <a:off x="6091239" y="188913"/>
            <a:ext cx="1512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2400">
                <a:solidFill>
                  <a:schemeClr val="tx1"/>
                </a:solidFill>
                <a:latin typeface="Calibri" pitchFamily="34" charset="0"/>
              </a:rPr>
              <a:t>p.179</a:t>
            </a:r>
          </a:p>
        </p:txBody>
      </p:sp>
      <p:pic>
        <p:nvPicPr>
          <p:cNvPr id="3" name="Afbeelding 2">
            <a:extLst>
              <a:ext uri="{FF2B5EF4-FFF2-40B4-BE49-F238E27FC236}">
                <a16:creationId xmlns:a16="http://schemas.microsoft.com/office/drawing/2014/main" id="{D3AE3B2C-B329-43A8-B808-45F97569F8DD}"/>
              </a:ext>
            </a:extLst>
          </p:cNvPr>
          <p:cNvPicPr>
            <a:picLocks noChangeAspect="1"/>
          </p:cNvPicPr>
          <p:nvPr/>
        </p:nvPicPr>
        <p:blipFill>
          <a:blip r:embed="rId4"/>
          <a:stretch>
            <a:fillRect/>
          </a:stretch>
        </p:blipFill>
        <p:spPr>
          <a:xfrm>
            <a:off x="66492" y="939566"/>
            <a:ext cx="2024295" cy="2315415"/>
          </a:xfrm>
          <a:prstGeom prst="rect">
            <a:avLst/>
          </a:prstGeom>
        </p:spPr>
      </p:pic>
    </p:spTree>
    <p:extLst>
      <p:ext uri="{BB962C8B-B14F-4D97-AF65-F5344CB8AC3E}">
        <p14:creationId xmlns:p14="http://schemas.microsoft.com/office/powerpoint/2010/main" val="3612139191"/>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txBox="1">
            <a:spLocks noGrp="1"/>
          </p:cNvSpPr>
          <p:nvPr>
            <p:ph type="title"/>
          </p:nvPr>
        </p:nvSpPr>
        <p:spPr>
          <a:xfrm>
            <a:off x="1047924" y="63121"/>
            <a:ext cx="10515600" cy="1325563"/>
          </a:xfrm>
        </p:spPr>
        <p:txBody>
          <a:bodyPr>
            <a:normAutofit/>
          </a:bodyPr>
          <a:lstStyle/>
          <a:p>
            <a:r>
              <a:rPr altLang="nl-NL" sz="2800" dirty="0">
                <a:solidFill>
                  <a:schemeClr val="bg1"/>
                </a:solidFill>
                <a:latin typeface="Arial" pitchFamily="34" charset="0"/>
              </a:rPr>
              <a:t>Eiwit werkt op basis van </a:t>
            </a:r>
            <a:r>
              <a:rPr lang="nl-NL" altLang="nl-NL" sz="2800" dirty="0">
                <a:latin typeface="Arial" pitchFamily="34" charset="0"/>
              </a:rPr>
              <a:t>3D-</a:t>
            </a:r>
            <a:r>
              <a:rPr altLang="nl-NL" sz="2800" dirty="0" err="1">
                <a:latin typeface="Arial" pitchFamily="34" charset="0"/>
              </a:rPr>
              <a:t>structuur</a:t>
            </a:r>
            <a:br>
              <a:rPr altLang="nl-NL" sz="2800" dirty="0">
                <a:solidFill>
                  <a:schemeClr val="bg1"/>
                </a:solidFill>
                <a:latin typeface="Arial" pitchFamily="34" charset="0"/>
              </a:rPr>
            </a:br>
            <a:r>
              <a:rPr altLang="nl-NL" sz="2800" dirty="0" err="1">
                <a:solidFill>
                  <a:schemeClr val="bg1"/>
                </a:solidFill>
                <a:latin typeface="Arial" pitchFamily="34" charset="0"/>
              </a:rPr>
              <a:t>Structuur</a:t>
            </a:r>
            <a:r>
              <a:rPr altLang="nl-NL" sz="2800" dirty="0">
                <a:solidFill>
                  <a:schemeClr val="bg1"/>
                </a:solidFill>
                <a:latin typeface="Arial" pitchFamily="34" charset="0"/>
              </a:rPr>
              <a:t> komt van aminozuur volgorde</a:t>
            </a:r>
          </a:p>
        </p:txBody>
      </p:sp>
      <p:sp>
        <p:nvSpPr>
          <p:cNvPr id="27651" name="Tijdelijke aanduiding voor inhoud 2"/>
          <p:cNvSpPr txBox="1">
            <a:spLocks noGrp="1"/>
          </p:cNvSpPr>
          <p:nvPr>
            <p:ph idx="1"/>
          </p:nvPr>
        </p:nvSpPr>
        <p:spPr>
          <a:xfrm>
            <a:off x="6346827" y="3964782"/>
            <a:ext cx="3761907" cy="874712"/>
          </a:xfrm>
        </p:spPr>
        <p:txBody>
          <a:bodyPr>
            <a:noAutofit/>
          </a:bodyPr>
          <a:lstStyle/>
          <a:p>
            <a:pPr marL="0" indent="0">
              <a:lnSpc>
                <a:spcPct val="120000"/>
              </a:lnSpc>
              <a:buNone/>
            </a:pPr>
            <a:r>
              <a:rPr altLang="nl-NL" sz="1800" dirty="0">
                <a:solidFill>
                  <a:schemeClr val="bg1"/>
                </a:solidFill>
                <a:latin typeface="Arial" pitchFamily="34" charset="0"/>
              </a:rPr>
              <a:t>R </a:t>
            </a:r>
            <a:r>
              <a:rPr lang="nl-NL" altLang="nl-NL" sz="1800" dirty="0">
                <a:solidFill>
                  <a:schemeClr val="bg1"/>
                </a:solidFill>
                <a:latin typeface="Arial" pitchFamily="34" charset="0"/>
              </a:rPr>
              <a:t>is variabel en </a:t>
            </a:r>
            <a:r>
              <a:rPr altLang="nl-NL" sz="1800" dirty="0" err="1">
                <a:solidFill>
                  <a:schemeClr val="bg1"/>
                </a:solidFill>
                <a:latin typeface="Arial" pitchFamily="34" charset="0"/>
              </a:rPr>
              <a:t>bepaalt</a:t>
            </a:r>
            <a:r>
              <a:rPr altLang="nl-NL" sz="1800" dirty="0">
                <a:solidFill>
                  <a:schemeClr val="bg1"/>
                </a:solidFill>
                <a:latin typeface="Arial" pitchFamily="34" charset="0"/>
              </a:rPr>
              <a:t> </a:t>
            </a:r>
            <a:r>
              <a:rPr lang="nl-NL" altLang="nl-NL" sz="1800" dirty="0">
                <a:solidFill>
                  <a:schemeClr val="bg1"/>
                </a:solidFill>
                <a:latin typeface="Arial" pitchFamily="34" charset="0"/>
              </a:rPr>
              <a:t>onderlinge </a:t>
            </a:r>
            <a:r>
              <a:rPr altLang="nl-NL" sz="1800" dirty="0" err="1">
                <a:solidFill>
                  <a:schemeClr val="bg1"/>
                </a:solidFill>
                <a:latin typeface="Arial" pitchFamily="34" charset="0"/>
              </a:rPr>
              <a:t>interacties</a:t>
            </a:r>
            <a:r>
              <a:rPr altLang="nl-NL" sz="1800" dirty="0">
                <a:solidFill>
                  <a:schemeClr val="bg1"/>
                </a:solidFill>
                <a:latin typeface="Arial" pitchFamily="34" charset="0"/>
              </a:rPr>
              <a:t> </a:t>
            </a:r>
            <a:r>
              <a:rPr altLang="nl-NL" sz="1800" dirty="0" err="1">
                <a:solidFill>
                  <a:schemeClr val="bg1"/>
                </a:solidFill>
                <a:latin typeface="Arial" pitchFamily="34" charset="0"/>
              </a:rPr>
              <a:t>en</a:t>
            </a:r>
            <a:r>
              <a:rPr lang="nl-NL" altLang="nl-NL" sz="1800" dirty="0">
                <a:solidFill>
                  <a:schemeClr val="bg1"/>
                </a:solidFill>
                <a:latin typeface="Arial" pitchFamily="34" charset="0"/>
              </a:rPr>
              <a:t> de</a:t>
            </a:r>
            <a:r>
              <a:rPr altLang="nl-NL" sz="1800" dirty="0">
                <a:solidFill>
                  <a:schemeClr val="bg1"/>
                </a:solidFill>
                <a:latin typeface="Arial" pitchFamily="34" charset="0"/>
              </a:rPr>
              <a:t> </a:t>
            </a:r>
            <a:r>
              <a:rPr altLang="nl-NL" sz="1800" dirty="0" err="1">
                <a:solidFill>
                  <a:schemeClr val="bg1"/>
                </a:solidFill>
                <a:latin typeface="Arial" pitchFamily="34" charset="0"/>
              </a:rPr>
              <a:t>uiteindelijke</a:t>
            </a:r>
            <a:r>
              <a:rPr altLang="nl-NL" sz="1800" dirty="0">
                <a:solidFill>
                  <a:schemeClr val="bg1"/>
                </a:solidFill>
                <a:latin typeface="Arial" pitchFamily="34" charset="0"/>
              </a:rPr>
              <a:t> </a:t>
            </a:r>
            <a:r>
              <a:rPr altLang="nl-NL" sz="1800" dirty="0" err="1">
                <a:solidFill>
                  <a:schemeClr val="bg1"/>
                </a:solidFill>
                <a:latin typeface="Arial" pitchFamily="34" charset="0"/>
              </a:rPr>
              <a:t>structuur</a:t>
            </a:r>
            <a:r>
              <a:rPr lang="nl-NL" altLang="nl-NL" sz="1800" dirty="0">
                <a:solidFill>
                  <a:schemeClr val="bg1"/>
                </a:solidFill>
                <a:latin typeface="Arial" pitchFamily="34" charset="0"/>
              </a:rPr>
              <a:t> </a:t>
            </a:r>
            <a:r>
              <a:rPr lang="nl-NL" altLang="nl-NL" sz="1800" dirty="0">
                <a:solidFill>
                  <a:srgbClr val="FFFF00"/>
                </a:solidFill>
                <a:latin typeface="Arial" pitchFamily="34" charset="0"/>
              </a:rPr>
              <a:t>=&gt; kralenketting</a:t>
            </a:r>
            <a:endParaRPr altLang="nl-NL" sz="1800" dirty="0">
              <a:solidFill>
                <a:srgbClr val="FFFF00"/>
              </a:solidFill>
              <a:latin typeface="Arial" pitchFamily="34" charset="0"/>
            </a:endParaRPr>
          </a:p>
          <a:p>
            <a:endParaRPr altLang="nl-NL" sz="1800" dirty="0">
              <a:solidFill>
                <a:schemeClr val="bg1"/>
              </a:solidFill>
              <a:latin typeface="Arial" pitchFamily="34" charset="0"/>
            </a:endParaRPr>
          </a:p>
          <a:p>
            <a:endParaRPr altLang="nl-NL" sz="1800" dirty="0">
              <a:solidFill>
                <a:schemeClr val="bg1"/>
              </a:solidFill>
              <a:latin typeface="Arial" pitchFamily="34" charset="0"/>
            </a:endParaRPr>
          </a:p>
          <a:p>
            <a:pPr marL="0" indent="0">
              <a:buNone/>
            </a:pPr>
            <a:endParaRPr altLang="nl-NL" sz="1800" dirty="0">
              <a:solidFill>
                <a:schemeClr val="bg1"/>
              </a:solidFill>
              <a:latin typeface="Arial" pitchFamily="34" charset="0"/>
            </a:endParaRPr>
          </a:p>
          <a:p>
            <a:endParaRPr altLang="nl-NL" sz="1800" dirty="0">
              <a:solidFill>
                <a:schemeClr val="bg1"/>
              </a:solidFill>
              <a:latin typeface="Arial" pitchFamily="34" charset="0"/>
            </a:endParaRPr>
          </a:p>
          <a:p>
            <a:endParaRPr altLang="nl-NL" sz="1800" dirty="0">
              <a:solidFill>
                <a:schemeClr val="bg1"/>
              </a:solidFill>
              <a:latin typeface="Arial" pitchFamily="34" charset="0"/>
            </a:endParaRPr>
          </a:p>
          <a:p>
            <a:endParaRPr altLang="nl-NL" sz="1800" dirty="0">
              <a:solidFill>
                <a:schemeClr val="bg1"/>
              </a:solidFill>
              <a:latin typeface="Arial" pitchFamily="34" charset="0"/>
            </a:endParaRPr>
          </a:p>
          <a:p>
            <a:endParaRPr altLang="nl-NL" sz="1800" dirty="0">
              <a:solidFill>
                <a:schemeClr val="bg1"/>
              </a:solidFill>
              <a:latin typeface="Arial" pitchFamily="34" charset="0"/>
            </a:endParaRPr>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953" y="1217613"/>
            <a:ext cx="5040313" cy="533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827" y="1210579"/>
            <a:ext cx="3544887" cy="2525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5" name="Tekstvak 1"/>
          <p:cNvSpPr txBox="1">
            <a:spLocks noChangeArrowheads="1"/>
          </p:cNvSpPr>
          <p:nvPr/>
        </p:nvSpPr>
        <p:spPr bwMode="auto">
          <a:xfrm>
            <a:off x="6409189" y="5272375"/>
            <a:ext cx="3482525"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1600">
                <a:solidFill>
                  <a:schemeClr val="tx1"/>
                </a:solidFill>
                <a:latin typeface="Calibri" pitchFamily="34" charset="0"/>
                <a:hlinkClick r:id="rId4"/>
              </a:rPr>
              <a:t>https://www.youtube.com/watch?feature=player_detailpage&amp;v=qBRFIMcxZNM</a:t>
            </a:r>
            <a:endParaRPr lang="nl-NL" altLang="nl-NL" sz="1600">
              <a:solidFill>
                <a:schemeClr val="tx1"/>
              </a:solidFill>
              <a:latin typeface="Calibri" pitchFamily="34" charset="0"/>
            </a:endParaRPr>
          </a:p>
        </p:txBody>
      </p:sp>
      <p:cxnSp>
        <p:nvCxnSpPr>
          <p:cNvPr id="10" name="Rechte verbindingslijn met pijl 9">
            <a:extLst>
              <a:ext uri="{FF2B5EF4-FFF2-40B4-BE49-F238E27FC236}">
                <a16:creationId xmlns:a16="http://schemas.microsoft.com/office/drawing/2014/main" id="{324356B0-1DA3-4F21-B8A7-B77E0F8C5B30}"/>
              </a:ext>
            </a:extLst>
          </p:cNvPr>
          <p:cNvCxnSpPr>
            <a:cxnSpLocks/>
          </p:cNvCxnSpPr>
          <p:nvPr/>
        </p:nvCxnSpPr>
        <p:spPr>
          <a:xfrm flipH="1">
            <a:off x="4632963" y="4303552"/>
            <a:ext cx="1776226" cy="106400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Rechte verbindingslijn met pijl 12">
            <a:extLst>
              <a:ext uri="{FF2B5EF4-FFF2-40B4-BE49-F238E27FC236}">
                <a16:creationId xmlns:a16="http://schemas.microsoft.com/office/drawing/2014/main" id="{DB621ADF-52FB-4370-BC08-3F80A0C12B74}"/>
              </a:ext>
            </a:extLst>
          </p:cNvPr>
          <p:cNvCxnSpPr/>
          <p:nvPr/>
        </p:nvCxnSpPr>
        <p:spPr>
          <a:xfrm flipH="1">
            <a:off x="4723002" y="4159270"/>
            <a:ext cx="1623825" cy="15939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2" name="Afbeelding 1">
            <a:extLst>
              <a:ext uri="{FF2B5EF4-FFF2-40B4-BE49-F238E27FC236}">
                <a16:creationId xmlns:a16="http://schemas.microsoft.com/office/drawing/2014/main" id="{EE0A48DC-CF92-A5CA-853F-C8AD8824DBE1}"/>
              </a:ext>
            </a:extLst>
          </p:cNvPr>
          <p:cNvPicPr>
            <a:picLocks noChangeAspect="1"/>
          </p:cNvPicPr>
          <p:nvPr/>
        </p:nvPicPr>
        <p:blipFill>
          <a:blip r:embed="rId5"/>
          <a:stretch>
            <a:fillRect/>
          </a:stretch>
        </p:blipFill>
        <p:spPr>
          <a:xfrm>
            <a:off x="10409347" y="4318661"/>
            <a:ext cx="1245399" cy="1565255"/>
          </a:xfrm>
          <a:prstGeom prst="rect">
            <a:avLst/>
          </a:prstGeom>
        </p:spPr>
      </p:pic>
      <p:sp>
        <p:nvSpPr>
          <p:cNvPr id="3" name="Tekstvak 2">
            <a:extLst>
              <a:ext uri="{FF2B5EF4-FFF2-40B4-BE49-F238E27FC236}">
                <a16:creationId xmlns:a16="http://schemas.microsoft.com/office/drawing/2014/main" id="{E0FC9224-F2DD-6D0E-5DDF-C2D9B7F8FE7C}"/>
              </a:ext>
            </a:extLst>
          </p:cNvPr>
          <p:cNvSpPr txBox="1"/>
          <p:nvPr/>
        </p:nvSpPr>
        <p:spPr>
          <a:xfrm>
            <a:off x="10409347" y="5972961"/>
            <a:ext cx="1384183" cy="369332"/>
          </a:xfrm>
          <a:prstGeom prst="rect">
            <a:avLst/>
          </a:prstGeom>
          <a:noFill/>
        </p:spPr>
        <p:txBody>
          <a:bodyPr wrap="square" rtlCol="0">
            <a:spAutoFit/>
          </a:bodyPr>
          <a:lstStyle/>
          <a:p>
            <a:r>
              <a:rPr lang="nl-NL" dirty="0">
                <a:solidFill>
                  <a:srgbClr val="FFFF00"/>
                </a:solidFill>
              </a:rPr>
              <a:t>Hoofdstuk 6</a:t>
            </a:r>
          </a:p>
        </p:txBody>
      </p:sp>
    </p:spTree>
    <p:extLst>
      <p:ext uri="{BB962C8B-B14F-4D97-AF65-F5344CB8AC3E}">
        <p14:creationId xmlns:p14="http://schemas.microsoft.com/office/powerpoint/2010/main" val="3773708028"/>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286AA-172A-4D18-A114-FD855CCD5621}"/>
              </a:ext>
            </a:extLst>
          </p:cNvPr>
          <p:cNvSpPr>
            <a:spLocks noGrp="1"/>
          </p:cNvSpPr>
          <p:nvPr>
            <p:ph type="title"/>
          </p:nvPr>
        </p:nvSpPr>
        <p:spPr/>
        <p:txBody>
          <a:bodyPr>
            <a:normAutofit/>
          </a:bodyPr>
          <a:lstStyle/>
          <a:p>
            <a:r>
              <a:rPr lang="nl-NL" sz="2800" dirty="0" err="1">
                <a:solidFill>
                  <a:schemeClr val="bg1"/>
                </a:solidFill>
              </a:rPr>
              <a:t>Alphafold</a:t>
            </a:r>
            <a:br>
              <a:rPr lang="nl-NL" sz="2800" dirty="0"/>
            </a:br>
            <a:r>
              <a:rPr lang="nl-NL" sz="2800" dirty="0"/>
              <a:t>Kunstmatige intelligentie</a:t>
            </a:r>
          </a:p>
        </p:txBody>
      </p:sp>
      <p:sp>
        <p:nvSpPr>
          <p:cNvPr id="3" name="Tijdelijke aanduiding voor inhoud 2">
            <a:extLst>
              <a:ext uri="{FF2B5EF4-FFF2-40B4-BE49-F238E27FC236}">
                <a16:creationId xmlns:a16="http://schemas.microsoft.com/office/drawing/2014/main" id="{FAB0286D-163C-4DB2-AAA1-D5685BC5AC44}"/>
              </a:ext>
            </a:extLst>
          </p:cNvPr>
          <p:cNvSpPr>
            <a:spLocks noGrp="1"/>
          </p:cNvSpPr>
          <p:nvPr>
            <p:ph idx="1"/>
          </p:nvPr>
        </p:nvSpPr>
        <p:spPr/>
        <p:txBody>
          <a:bodyPr>
            <a:normAutofit/>
          </a:bodyPr>
          <a:lstStyle/>
          <a:p>
            <a:r>
              <a:rPr lang="nl-NL" sz="1800" dirty="0">
                <a:solidFill>
                  <a:schemeClr val="bg1"/>
                </a:solidFill>
              </a:rPr>
              <a:t>Doorbraak van 2021</a:t>
            </a:r>
          </a:p>
          <a:p>
            <a:endParaRPr lang="nl-NL" sz="1800" dirty="0">
              <a:solidFill>
                <a:schemeClr val="bg1"/>
              </a:solidFill>
            </a:endParaRPr>
          </a:p>
          <a:p>
            <a:r>
              <a:rPr lang="en-US" sz="1800" b="0" i="0" dirty="0">
                <a:solidFill>
                  <a:schemeClr val="bg1"/>
                </a:solidFill>
                <a:effectLst/>
                <a:latin typeface="Deepmind Sans"/>
              </a:rPr>
              <a:t>the number of ways a protein could theoretically fold before settling into its final 3D structure is astronomical. In 1969 Cyrus Levinthal noted that it would take longer than the age of the known universe to enumerate all possible configurations of a typical protein by brute force calculation – Levinthal estimated </a:t>
            </a:r>
            <a:r>
              <a:rPr lang="en-US" sz="1800" b="0" strike="noStrike" dirty="0">
                <a:solidFill>
                  <a:srgbClr val="FFFF00"/>
                </a:solidFill>
                <a:effectLst/>
                <a:latin typeface="Deepmind Sans"/>
                <a:hlinkClick r:id="rId2">
                  <a:extLst>
                    <a:ext uri="{A12FA001-AC4F-418D-AE19-62706E023703}">
                      <ahyp:hlinkClr xmlns:ahyp="http://schemas.microsoft.com/office/drawing/2018/hyperlinkcolor" val="tx"/>
                    </a:ext>
                  </a:extLst>
                </a:hlinkClick>
              </a:rPr>
              <a:t>10^300 possible conformations</a:t>
            </a:r>
            <a:r>
              <a:rPr lang="en-US" sz="1800" b="0" dirty="0">
                <a:solidFill>
                  <a:srgbClr val="FFFF00"/>
                </a:solidFill>
                <a:effectLst/>
                <a:latin typeface="Deepmind Sans"/>
              </a:rPr>
              <a:t> </a:t>
            </a:r>
            <a:r>
              <a:rPr lang="en-US" sz="1800" b="0" i="0" dirty="0">
                <a:solidFill>
                  <a:schemeClr val="bg1"/>
                </a:solidFill>
                <a:effectLst/>
                <a:latin typeface="Deepmind Sans"/>
              </a:rPr>
              <a:t>for a typical protein. Yet in nature, proteins fold spontaneously, some within milliseconds – a dichotomy sometimes referred to as </a:t>
            </a:r>
            <a:r>
              <a:rPr lang="en-US" sz="1800" b="0" i="0" u="sng" strike="noStrike" dirty="0">
                <a:solidFill>
                  <a:schemeClr val="bg1"/>
                </a:solidFill>
                <a:effectLst/>
                <a:latin typeface="Deepmind Sans"/>
                <a:hlinkClick r:id="rId3">
                  <a:extLst>
                    <a:ext uri="{A12FA001-AC4F-418D-AE19-62706E023703}">
                      <ahyp:hlinkClr xmlns:ahyp="http://schemas.microsoft.com/office/drawing/2018/hyperlinkcolor" val="tx"/>
                    </a:ext>
                  </a:extLst>
                </a:hlinkClick>
              </a:rPr>
              <a:t>Levinthal’s paradox</a:t>
            </a:r>
            <a:endParaRPr lang="en-US" sz="1800" b="0" i="0" u="sng" strike="noStrike" dirty="0">
              <a:solidFill>
                <a:schemeClr val="bg1"/>
              </a:solidFill>
              <a:effectLst/>
              <a:latin typeface="Deepmind Sans"/>
            </a:endParaRPr>
          </a:p>
          <a:p>
            <a:pPr marL="0" indent="0">
              <a:buNone/>
            </a:pPr>
            <a:endParaRPr lang="nl-NL" sz="1800" dirty="0">
              <a:solidFill>
                <a:schemeClr val="bg1"/>
              </a:solidFill>
            </a:endParaRPr>
          </a:p>
        </p:txBody>
      </p:sp>
      <p:sp>
        <p:nvSpPr>
          <p:cNvPr id="4" name="Tekstvak 3">
            <a:extLst>
              <a:ext uri="{FF2B5EF4-FFF2-40B4-BE49-F238E27FC236}">
                <a16:creationId xmlns:a16="http://schemas.microsoft.com/office/drawing/2014/main" id="{5BACCB5D-FFD0-4471-96D0-438DD526FAC5}"/>
              </a:ext>
            </a:extLst>
          </p:cNvPr>
          <p:cNvSpPr txBox="1"/>
          <p:nvPr/>
        </p:nvSpPr>
        <p:spPr>
          <a:xfrm>
            <a:off x="1021977" y="5111571"/>
            <a:ext cx="10515600" cy="646331"/>
          </a:xfrm>
          <a:prstGeom prst="rect">
            <a:avLst/>
          </a:prstGeom>
          <a:solidFill>
            <a:schemeClr val="bg1"/>
          </a:solidFill>
        </p:spPr>
        <p:txBody>
          <a:bodyPr wrap="square" rtlCol="0">
            <a:spAutoFit/>
          </a:bodyPr>
          <a:lstStyle/>
          <a:p>
            <a:r>
              <a:rPr lang="nl-NL" dirty="0">
                <a:hlinkClick r:id="rId4"/>
              </a:rPr>
              <a:t>https://deepmind.com/blog/article/alphafold-a-solution-to-a-50-year-old-grand-challenge-in-biology</a:t>
            </a:r>
            <a:endParaRPr lang="nl-NL" dirty="0"/>
          </a:p>
          <a:p>
            <a:endParaRPr lang="nl-NL" dirty="0"/>
          </a:p>
        </p:txBody>
      </p:sp>
    </p:spTree>
    <p:extLst>
      <p:ext uri="{BB962C8B-B14F-4D97-AF65-F5344CB8AC3E}">
        <p14:creationId xmlns:p14="http://schemas.microsoft.com/office/powerpoint/2010/main" val="1110944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BD73D-E018-FCE8-FD47-2BA187B393F8}"/>
              </a:ext>
            </a:extLst>
          </p:cNvPr>
          <p:cNvSpPr>
            <a:spLocks noGrp="1"/>
          </p:cNvSpPr>
          <p:nvPr>
            <p:ph type="title"/>
          </p:nvPr>
        </p:nvSpPr>
        <p:spPr/>
        <p:txBody>
          <a:bodyPr>
            <a:normAutofit/>
          </a:bodyPr>
          <a:lstStyle/>
          <a:p>
            <a:r>
              <a:rPr lang="nl-NL" sz="2800" dirty="0">
                <a:solidFill>
                  <a:schemeClr val="bg1"/>
                </a:solidFill>
              </a:rPr>
              <a:t>Kunstmatige Intelligentie</a:t>
            </a:r>
          </a:p>
        </p:txBody>
      </p:sp>
      <p:sp>
        <p:nvSpPr>
          <p:cNvPr id="3" name="Tijdelijke aanduiding voor inhoud 2">
            <a:extLst>
              <a:ext uri="{FF2B5EF4-FFF2-40B4-BE49-F238E27FC236}">
                <a16:creationId xmlns:a16="http://schemas.microsoft.com/office/drawing/2014/main" id="{48BEBEB0-5123-31A7-5A25-AAEC886F26DA}"/>
              </a:ext>
            </a:extLst>
          </p:cNvPr>
          <p:cNvSpPr>
            <a:spLocks noGrp="1"/>
          </p:cNvSpPr>
          <p:nvPr>
            <p:ph idx="1"/>
          </p:nvPr>
        </p:nvSpPr>
        <p:spPr>
          <a:xfrm>
            <a:off x="838200" y="1825625"/>
            <a:ext cx="4790813" cy="4351338"/>
          </a:xfrm>
        </p:spPr>
        <p:txBody>
          <a:bodyPr>
            <a:noAutofit/>
          </a:bodyPr>
          <a:lstStyle/>
          <a:p>
            <a:pPr marL="0" indent="0">
              <a:buNone/>
            </a:pPr>
            <a:r>
              <a:rPr lang="nl-NL" sz="1800" dirty="0" err="1">
                <a:solidFill>
                  <a:srgbClr val="FFFF00"/>
                </a:solidFill>
              </a:rPr>
              <a:t>Alphaphold</a:t>
            </a:r>
            <a:r>
              <a:rPr lang="nl-NL" sz="1800" dirty="0">
                <a:solidFill>
                  <a:srgbClr val="FFFF00"/>
                </a:solidFill>
              </a:rPr>
              <a:t> lost “onoplosbaar” probleem van eiwitvouwing op</a:t>
            </a:r>
          </a:p>
          <a:p>
            <a:pPr marL="0" indent="0">
              <a:buNone/>
            </a:pPr>
            <a:endParaRPr lang="nl-NL" sz="1800" dirty="0">
              <a:solidFill>
                <a:srgbClr val="FFFF00"/>
              </a:solidFill>
            </a:endParaRPr>
          </a:p>
          <a:p>
            <a:pPr marL="0" indent="0">
              <a:buNone/>
            </a:pPr>
            <a:r>
              <a:rPr lang="nl-NL" sz="1800" dirty="0">
                <a:solidFill>
                  <a:schemeClr val="bg1"/>
                </a:solidFill>
              </a:rPr>
              <a:t>=&gt; Belangrijk </a:t>
            </a:r>
            <a:r>
              <a:rPr lang="nl-NL" sz="1800" dirty="0">
                <a:solidFill>
                  <a:srgbClr val="FFFF00"/>
                </a:solidFill>
              </a:rPr>
              <a:t>hulpmiddel</a:t>
            </a:r>
            <a:r>
              <a:rPr lang="nl-NL" sz="1800" dirty="0">
                <a:solidFill>
                  <a:schemeClr val="bg1"/>
                </a:solidFill>
              </a:rPr>
              <a:t> om vragen te beantwoorden.</a:t>
            </a:r>
          </a:p>
          <a:p>
            <a:pPr>
              <a:buFont typeface="Symbol" panose="05050102010706020507" pitchFamily="18" charset="2"/>
              <a:buChar char="Þ"/>
            </a:pPr>
            <a:r>
              <a:rPr lang="nl-NL" sz="1800" dirty="0">
                <a:solidFill>
                  <a:schemeClr val="bg1"/>
                </a:solidFill>
              </a:rPr>
              <a:t>Maar kan de vraag zelf (nog) niet stellen!</a:t>
            </a:r>
          </a:p>
          <a:p>
            <a:pPr>
              <a:buFont typeface="Symbol" panose="05050102010706020507" pitchFamily="18" charset="2"/>
              <a:buChar char="Þ"/>
            </a:pPr>
            <a:r>
              <a:rPr lang="nl-NL" sz="1800" dirty="0">
                <a:solidFill>
                  <a:schemeClr val="bg1"/>
                </a:solidFill>
              </a:rPr>
              <a:t> Ook </a:t>
            </a:r>
            <a:r>
              <a:rPr lang="nl-NL" sz="1800" dirty="0" err="1">
                <a:solidFill>
                  <a:schemeClr val="bg1"/>
                </a:solidFill>
              </a:rPr>
              <a:t>ChatGTP</a:t>
            </a:r>
            <a:r>
              <a:rPr lang="nl-NL" sz="1800" dirty="0">
                <a:solidFill>
                  <a:schemeClr val="bg1"/>
                </a:solidFill>
              </a:rPr>
              <a:t> niet</a:t>
            </a:r>
            <a:r>
              <a:rPr lang="nl-NL" sz="1800" dirty="0">
                <a:solidFill>
                  <a:srgbClr val="FFFF00"/>
                </a:solidFill>
              </a:rPr>
              <a:t>. </a:t>
            </a:r>
          </a:p>
          <a:p>
            <a:pPr>
              <a:buFont typeface="Symbol" panose="05050102010706020507" pitchFamily="18" charset="2"/>
              <a:buChar char="Þ"/>
            </a:pPr>
            <a:r>
              <a:rPr lang="nl-NL" sz="1800" dirty="0">
                <a:solidFill>
                  <a:schemeClr val="bg1"/>
                </a:solidFill>
              </a:rPr>
              <a:t>Echt creatief is KI voorlopig nog niet.</a:t>
            </a:r>
          </a:p>
          <a:p>
            <a:pPr>
              <a:buFont typeface="Symbol" panose="05050102010706020507" pitchFamily="18" charset="2"/>
              <a:buChar char="Þ"/>
            </a:pPr>
            <a:r>
              <a:rPr lang="nl-NL" sz="1800" dirty="0" err="1">
                <a:solidFill>
                  <a:srgbClr val="FFFF00"/>
                </a:solidFill>
              </a:rPr>
              <a:t>Narrow</a:t>
            </a:r>
            <a:r>
              <a:rPr lang="nl-NL" sz="1800" dirty="0">
                <a:solidFill>
                  <a:srgbClr val="FFFF00"/>
                </a:solidFill>
              </a:rPr>
              <a:t> AI</a:t>
            </a:r>
            <a:r>
              <a:rPr lang="nl-NL" sz="1800" dirty="0">
                <a:solidFill>
                  <a:schemeClr val="bg1"/>
                </a:solidFill>
              </a:rPr>
              <a:t>, smart but </a:t>
            </a:r>
            <a:r>
              <a:rPr lang="nl-NL" sz="1800" dirty="0" err="1">
                <a:solidFill>
                  <a:schemeClr val="bg1"/>
                </a:solidFill>
              </a:rPr>
              <a:t>not</a:t>
            </a:r>
            <a:r>
              <a:rPr lang="nl-NL" sz="1800" dirty="0">
                <a:solidFill>
                  <a:schemeClr val="bg1"/>
                </a:solidFill>
              </a:rPr>
              <a:t> intelligent (</a:t>
            </a:r>
            <a:r>
              <a:rPr lang="nl-NL" sz="1800" dirty="0" err="1">
                <a:solidFill>
                  <a:schemeClr val="bg1"/>
                </a:solidFill>
              </a:rPr>
              <a:t>Penrose</a:t>
            </a:r>
            <a:r>
              <a:rPr lang="nl-NL" sz="1800" dirty="0">
                <a:solidFill>
                  <a:schemeClr val="bg1"/>
                </a:solidFill>
              </a:rPr>
              <a:t>)</a:t>
            </a:r>
          </a:p>
          <a:p>
            <a:pPr>
              <a:buFont typeface="Symbol" panose="05050102010706020507" pitchFamily="18" charset="2"/>
              <a:buChar char="Þ"/>
            </a:pPr>
            <a:r>
              <a:rPr lang="nl-NL" sz="1800" dirty="0">
                <a:solidFill>
                  <a:schemeClr val="bg1"/>
                </a:solidFill>
                <a:hlinkClick r:id="rId2">
                  <a:extLst>
                    <a:ext uri="{A12FA001-AC4F-418D-AE19-62706E023703}">
                      <ahyp:hlinkClr xmlns:ahyp="http://schemas.microsoft.com/office/drawing/2018/hyperlinkcolor" val="tx"/>
                    </a:ext>
                  </a:extLst>
                </a:hlinkClick>
              </a:rPr>
              <a:t>https://www.youtube.com/watch?v=L_Guz73e6fw&amp;ab_channel=LexFridman</a:t>
            </a:r>
            <a:endParaRPr lang="nl-NL" sz="1800" dirty="0">
              <a:solidFill>
                <a:schemeClr val="bg1"/>
              </a:solidFill>
            </a:endParaRPr>
          </a:p>
          <a:p>
            <a:pPr marL="0" indent="0">
              <a:buNone/>
            </a:pPr>
            <a:endParaRPr lang="nl-NL" sz="1800" dirty="0">
              <a:solidFill>
                <a:schemeClr val="bg1"/>
              </a:solidFill>
            </a:endParaRPr>
          </a:p>
          <a:p>
            <a:pPr marL="0" indent="0">
              <a:buNone/>
            </a:pPr>
            <a:r>
              <a:rPr lang="nl-NL" sz="1800" dirty="0">
                <a:solidFill>
                  <a:schemeClr val="bg1"/>
                </a:solidFill>
              </a:rPr>
              <a:t>? Kan KI ook depressies hebben (de </a:t>
            </a:r>
            <a:r>
              <a:rPr lang="nl-NL" sz="1800" dirty="0" err="1">
                <a:solidFill>
                  <a:schemeClr val="bg1"/>
                </a:solidFill>
              </a:rPr>
              <a:t>Licht-test</a:t>
            </a:r>
            <a:r>
              <a:rPr lang="nl-NL" sz="1800" dirty="0">
                <a:solidFill>
                  <a:schemeClr val="bg1"/>
                </a:solidFill>
              </a:rPr>
              <a:t>)</a:t>
            </a:r>
          </a:p>
          <a:p>
            <a:pPr marL="0" indent="0">
              <a:buNone/>
            </a:pPr>
            <a:r>
              <a:rPr lang="nl-NL" sz="1800" dirty="0">
                <a:solidFill>
                  <a:schemeClr val="bg1"/>
                </a:solidFill>
              </a:rPr>
              <a:t>=&gt; </a:t>
            </a:r>
            <a:r>
              <a:rPr lang="nl-NL" sz="1800" dirty="0" err="1">
                <a:solidFill>
                  <a:schemeClr val="bg1"/>
                </a:solidFill>
              </a:rPr>
              <a:t>only</a:t>
            </a:r>
            <a:r>
              <a:rPr lang="nl-NL" sz="1800" dirty="0">
                <a:solidFill>
                  <a:schemeClr val="bg1"/>
                </a:solidFill>
              </a:rPr>
              <a:t> </a:t>
            </a:r>
            <a:r>
              <a:rPr lang="nl-NL" sz="1800" dirty="0" err="1">
                <a:solidFill>
                  <a:schemeClr val="bg1"/>
                </a:solidFill>
              </a:rPr>
              <a:t>suffering</a:t>
            </a:r>
            <a:r>
              <a:rPr lang="nl-NL" sz="1800" dirty="0">
                <a:solidFill>
                  <a:schemeClr val="bg1"/>
                </a:solidFill>
              </a:rPr>
              <a:t> is real (</a:t>
            </a:r>
            <a:r>
              <a:rPr lang="nl-NL" sz="1800" dirty="0" err="1">
                <a:solidFill>
                  <a:schemeClr val="bg1"/>
                </a:solidFill>
              </a:rPr>
              <a:t>Harari</a:t>
            </a:r>
            <a:r>
              <a:rPr lang="nl-NL" sz="1800" dirty="0">
                <a:solidFill>
                  <a:schemeClr val="bg1"/>
                </a:solidFill>
              </a:rPr>
              <a:t>)</a:t>
            </a:r>
          </a:p>
        </p:txBody>
      </p:sp>
      <p:pic>
        <p:nvPicPr>
          <p:cNvPr id="5" name="Afbeelding 4">
            <a:extLst>
              <a:ext uri="{FF2B5EF4-FFF2-40B4-BE49-F238E27FC236}">
                <a16:creationId xmlns:a16="http://schemas.microsoft.com/office/drawing/2014/main" id="{95229A14-DAE6-767A-96D8-03E4DC3A37C8}"/>
              </a:ext>
            </a:extLst>
          </p:cNvPr>
          <p:cNvPicPr>
            <a:picLocks noChangeAspect="1"/>
          </p:cNvPicPr>
          <p:nvPr/>
        </p:nvPicPr>
        <p:blipFill rotWithShape="1">
          <a:blip r:embed="rId3"/>
          <a:srcRect l="3440" t="20061"/>
          <a:stretch/>
        </p:blipFill>
        <p:spPr>
          <a:xfrm>
            <a:off x="5738069" y="2270941"/>
            <a:ext cx="5866700" cy="2731987"/>
          </a:xfrm>
          <a:prstGeom prst="rect">
            <a:avLst/>
          </a:prstGeom>
        </p:spPr>
      </p:pic>
    </p:spTree>
    <p:extLst>
      <p:ext uri="{BB962C8B-B14F-4D97-AF65-F5344CB8AC3E}">
        <p14:creationId xmlns:p14="http://schemas.microsoft.com/office/powerpoint/2010/main" val="39399649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txBox="1">
            <a:spLocks noGrp="1"/>
          </p:cNvSpPr>
          <p:nvPr>
            <p:ph type="title"/>
          </p:nvPr>
        </p:nvSpPr>
        <p:spPr>
          <a:xfrm>
            <a:off x="6358156" y="94939"/>
            <a:ext cx="2604689" cy="1325563"/>
          </a:xfrm>
        </p:spPr>
        <p:txBody>
          <a:bodyPr>
            <a:normAutofit/>
          </a:bodyPr>
          <a:lstStyle/>
          <a:p>
            <a:r>
              <a:rPr altLang="nl-NL" sz="2800" dirty="0" err="1">
                <a:solidFill>
                  <a:schemeClr val="bg1"/>
                </a:solidFill>
                <a:latin typeface="Arial" pitchFamily="34" charset="0"/>
              </a:rPr>
              <a:t>Eiwit</a:t>
            </a:r>
            <a:endParaRPr altLang="nl-NL" sz="2800" dirty="0">
              <a:solidFill>
                <a:schemeClr val="bg1"/>
              </a:solidFill>
              <a:latin typeface="Arial" pitchFamily="34" charset="0"/>
            </a:endParaRPr>
          </a:p>
        </p:txBody>
      </p:sp>
      <p:sp>
        <p:nvSpPr>
          <p:cNvPr id="28675" name="Tijdelijke aanduiding voor inhoud 2"/>
          <p:cNvSpPr txBox="1">
            <a:spLocks noGrp="1"/>
          </p:cNvSpPr>
          <p:nvPr>
            <p:ph idx="1"/>
          </p:nvPr>
        </p:nvSpPr>
        <p:spPr>
          <a:xfrm>
            <a:off x="6096000" y="2133171"/>
            <a:ext cx="4379751" cy="4114800"/>
          </a:xfrm>
        </p:spPr>
        <p:txBody>
          <a:bodyPr>
            <a:normAutofit fontScale="92500" lnSpcReduction="10000"/>
          </a:bodyPr>
          <a:lstStyle/>
          <a:p>
            <a:r>
              <a:rPr altLang="nl-NL" sz="1800" dirty="0">
                <a:solidFill>
                  <a:schemeClr val="bg1"/>
                </a:solidFill>
                <a:latin typeface="Arial" pitchFamily="34" charset="0"/>
              </a:rPr>
              <a:t>Is totaal anders dan DNA</a:t>
            </a:r>
          </a:p>
          <a:p>
            <a:r>
              <a:rPr lang="nl-NL" altLang="nl-NL" sz="1800" dirty="0">
                <a:solidFill>
                  <a:srgbClr val="FFFF00"/>
                </a:solidFill>
                <a:latin typeface="Arial" pitchFamily="34" charset="0"/>
              </a:rPr>
              <a:t>Met eiwitten bouw je een lichaam</a:t>
            </a:r>
          </a:p>
          <a:p>
            <a:endParaRPr lang="nl-NL" altLang="nl-NL" sz="1800" dirty="0">
              <a:solidFill>
                <a:schemeClr val="bg1"/>
              </a:solidFill>
              <a:latin typeface="Arial" pitchFamily="34" charset="0"/>
            </a:endParaRPr>
          </a:p>
          <a:p>
            <a:endParaRPr lang="nl-NL" altLang="nl-NL" sz="1800" dirty="0">
              <a:solidFill>
                <a:schemeClr val="bg1"/>
              </a:solidFill>
              <a:latin typeface="Arial" pitchFamily="34" charset="0"/>
            </a:endParaRPr>
          </a:p>
          <a:p>
            <a:endParaRPr lang="nl-NL" altLang="nl-NL" sz="1800" dirty="0">
              <a:solidFill>
                <a:schemeClr val="bg1"/>
              </a:solidFill>
              <a:latin typeface="Arial" pitchFamily="34" charset="0"/>
            </a:endParaRPr>
          </a:p>
          <a:p>
            <a:endParaRPr lang="nl-NL" altLang="nl-NL" sz="1800" dirty="0">
              <a:solidFill>
                <a:schemeClr val="bg1"/>
              </a:solidFill>
              <a:latin typeface="Arial" pitchFamily="34" charset="0"/>
            </a:endParaRPr>
          </a:p>
          <a:p>
            <a:r>
              <a:rPr altLang="nl-NL" sz="1900" dirty="0" err="1">
                <a:solidFill>
                  <a:schemeClr val="bg1"/>
                </a:solidFill>
                <a:latin typeface="Arial" pitchFamily="34" charset="0"/>
              </a:rPr>
              <a:t>Zorgt</a:t>
            </a:r>
            <a:r>
              <a:rPr altLang="nl-NL" sz="1800" dirty="0">
                <a:solidFill>
                  <a:schemeClr val="bg1"/>
                </a:solidFill>
                <a:latin typeface="Arial" pitchFamily="34" charset="0"/>
              </a:rPr>
              <a:t> </a:t>
            </a:r>
            <a:r>
              <a:rPr lang="nl-NL" altLang="nl-NL" sz="1800" dirty="0">
                <a:solidFill>
                  <a:schemeClr val="bg1"/>
                </a:solidFill>
                <a:latin typeface="Arial" pitchFamily="34" charset="0"/>
              </a:rPr>
              <a:t>ook </a:t>
            </a:r>
            <a:r>
              <a:rPr altLang="nl-NL" sz="1800" dirty="0" err="1">
                <a:solidFill>
                  <a:schemeClr val="bg1"/>
                </a:solidFill>
                <a:latin typeface="Arial" pitchFamily="34" charset="0"/>
              </a:rPr>
              <a:t>voor</a:t>
            </a:r>
            <a:r>
              <a:rPr altLang="nl-NL" sz="1800" dirty="0">
                <a:solidFill>
                  <a:schemeClr val="bg1"/>
                </a:solidFill>
                <a:latin typeface="Arial" pitchFamily="34" charset="0"/>
              </a:rPr>
              <a:t> al het </a:t>
            </a:r>
            <a:r>
              <a:rPr altLang="nl-NL" sz="1800" dirty="0" err="1">
                <a:solidFill>
                  <a:schemeClr val="bg1"/>
                </a:solidFill>
                <a:latin typeface="Arial" pitchFamily="34" charset="0"/>
              </a:rPr>
              <a:t>werk</a:t>
            </a:r>
            <a:endParaRPr altLang="nl-NL" sz="1800" dirty="0">
              <a:solidFill>
                <a:schemeClr val="bg1"/>
              </a:solidFill>
              <a:latin typeface="Arial" pitchFamily="34" charset="0"/>
            </a:endParaRPr>
          </a:p>
          <a:p>
            <a:r>
              <a:rPr altLang="nl-NL" sz="1800" dirty="0">
                <a:solidFill>
                  <a:schemeClr val="bg1"/>
                </a:solidFill>
                <a:latin typeface="Arial" pitchFamily="34" charset="0"/>
              </a:rPr>
              <a:t>Kan een </a:t>
            </a:r>
            <a:r>
              <a:rPr altLang="nl-NL" sz="1800" dirty="0">
                <a:solidFill>
                  <a:srgbClr val="FFFF00"/>
                </a:solidFill>
                <a:latin typeface="Arial" pitchFamily="34" charset="0"/>
              </a:rPr>
              <a:t>enzym</a:t>
            </a:r>
            <a:r>
              <a:rPr altLang="nl-NL" sz="1800" dirty="0">
                <a:solidFill>
                  <a:schemeClr val="bg1"/>
                </a:solidFill>
                <a:latin typeface="Arial" pitchFamily="34" charset="0"/>
              </a:rPr>
              <a:t> zijn =&gt; katalyse</a:t>
            </a:r>
          </a:p>
          <a:p>
            <a:r>
              <a:rPr altLang="nl-NL" sz="1800" dirty="0">
                <a:solidFill>
                  <a:schemeClr val="bg1"/>
                </a:solidFill>
                <a:latin typeface="Arial" pitchFamily="34" charset="0"/>
              </a:rPr>
              <a:t>Enzym blijft intact en kan honderden keren per seconde reactie verzorgen</a:t>
            </a:r>
          </a:p>
          <a:p>
            <a:r>
              <a:rPr altLang="nl-NL" sz="1800" dirty="0">
                <a:solidFill>
                  <a:schemeClr val="bg1"/>
                </a:solidFill>
                <a:latin typeface="Arial" pitchFamily="34" charset="0"/>
              </a:rPr>
              <a:t>Vaak target van geneesmiddel </a:t>
            </a:r>
          </a:p>
          <a:p>
            <a:r>
              <a:rPr altLang="nl-NL" sz="1800" dirty="0">
                <a:solidFill>
                  <a:schemeClr val="bg1"/>
                </a:solidFill>
                <a:latin typeface="Arial" pitchFamily="34" charset="0"/>
              </a:rPr>
              <a:t>3D structuur!</a:t>
            </a:r>
          </a:p>
          <a:p>
            <a:endParaRPr altLang="nl-NL" sz="1800" dirty="0">
              <a:solidFill>
                <a:schemeClr val="bg1"/>
              </a:solidFill>
              <a:latin typeface="Arial" pitchFamily="34" charset="0"/>
            </a:endParaRPr>
          </a:p>
          <a:p>
            <a:endParaRPr altLang="nl-NL" sz="1800" dirty="0">
              <a:solidFill>
                <a:schemeClr val="bg1"/>
              </a:solidFill>
              <a:latin typeface="Arial" pitchFamily="34" charset="0"/>
            </a:endParaRPr>
          </a:p>
          <a:p>
            <a:endParaRPr altLang="nl-NL" sz="1800" dirty="0">
              <a:solidFill>
                <a:schemeClr val="bg1"/>
              </a:solidFill>
              <a:latin typeface="Arial" pitchFamily="34" charset="0"/>
            </a:endParaRPr>
          </a:p>
          <a:p>
            <a:endParaRPr altLang="nl-NL" sz="1800" dirty="0">
              <a:solidFill>
                <a:schemeClr val="bg1"/>
              </a:solidFill>
              <a:latin typeface="Arial" pitchFamily="34" charset="0"/>
            </a:endParaRPr>
          </a:p>
          <a:p>
            <a:endParaRPr altLang="nl-NL" sz="1800" dirty="0">
              <a:solidFill>
                <a:schemeClr val="bg1"/>
              </a:solidFill>
              <a:latin typeface="Arial"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116" y="3907390"/>
            <a:ext cx="4870576" cy="220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a:extLst>
              <a:ext uri="{FF2B5EF4-FFF2-40B4-BE49-F238E27FC236}">
                <a16:creationId xmlns:a16="http://schemas.microsoft.com/office/drawing/2014/main" id="{837AB3B9-2206-493C-844C-BAF40F9ACD39}"/>
              </a:ext>
            </a:extLst>
          </p:cNvPr>
          <p:cNvPicPr>
            <a:picLocks noChangeAspect="1"/>
          </p:cNvPicPr>
          <p:nvPr/>
        </p:nvPicPr>
        <p:blipFill>
          <a:blip r:embed="rId3"/>
          <a:stretch>
            <a:fillRect/>
          </a:stretch>
        </p:blipFill>
        <p:spPr>
          <a:xfrm>
            <a:off x="970116" y="540837"/>
            <a:ext cx="4863729" cy="3184667"/>
          </a:xfrm>
          <a:prstGeom prst="rect">
            <a:avLst/>
          </a:prstGeom>
        </p:spPr>
      </p:pic>
    </p:spTree>
    <p:extLst>
      <p:ext uri="{BB962C8B-B14F-4D97-AF65-F5344CB8AC3E}">
        <p14:creationId xmlns:p14="http://schemas.microsoft.com/office/powerpoint/2010/main" val="3697459465"/>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txBox="1">
            <a:spLocks noGrp="1"/>
          </p:cNvSpPr>
          <p:nvPr>
            <p:ph type="title"/>
          </p:nvPr>
        </p:nvSpPr>
        <p:spPr/>
        <p:txBody>
          <a:bodyPr>
            <a:normAutofit/>
          </a:bodyPr>
          <a:lstStyle/>
          <a:p>
            <a:r>
              <a:rPr altLang="nl-NL" sz="2800" dirty="0">
                <a:solidFill>
                  <a:schemeClr val="bg1"/>
                </a:solidFill>
                <a:latin typeface="Arial" charset="0"/>
              </a:rPr>
              <a:t>Gen, </a:t>
            </a:r>
            <a:r>
              <a:rPr lang="nl-NL" altLang="nl-NL" sz="2800" dirty="0">
                <a:solidFill>
                  <a:schemeClr val="bg1"/>
                </a:solidFill>
                <a:latin typeface="Arial" charset="0"/>
              </a:rPr>
              <a:t>       </a:t>
            </a:r>
            <a:r>
              <a:rPr altLang="nl-NL" sz="2800" dirty="0" err="1">
                <a:solidFill>
                  <a:schemeClr val="bg1"/>
                </a:solidFill>
                <a:latin typeface="Arial" charset="0"/>
              </a:rPr>
              <a:t>eiwit</a:t>
            </a:r>
            <a:br>
              <a:rPr altLang="nl-NL" sz="2800" dirty="0">
                <a:solidFill>
                  <a:schemeClr val="bg1"/>
                </a:solidFill>
                <a:latin typeface="Arial" charset="0"/>
              </a:rPr>
            </a:br>
            <a:r>
              <a:rPr altLang="nl-NL" sz="2800" dirty="0">
                <a:solidFill>
                  <a:schemeClr val="bg1"/>
                </a:solidFill>
                <a:latin typeface="Arial" charset="0"/>
              </a:rPr>
              <a:t>Genome, </a:t>
            </a:r>
            <a:r>
              <a:rPr altLang="nl-NL" sz="2800" dirty="0" err="1">
                <a:solidFill>
                  <a:schemeClr val="bg1"/>
                </a:solidFill>
                <a:latin typeface="Arial" charset="0"/>
              </a:rPr>
              <a:t>proteom</a:t>
            </a:r>
            <a:r>
              <a:rPr lang="nl-NL" altLang="nl-NL" sz="2800" dirty="0">
                <a:solidFill>
                  <a:schemeClr val="bg1"/>
                </a:solidFill>
                <a:latin typeface="Arial" charset="0"/>
              </a:rPr>
              <a:t>e</a:t>
            </a:r>
            <a:r>
              <a:rPr altLang="nl-NL" sz="2800" dirty="0">
                <a:solidFill>
                  <a:schemeClr val="bg1"/>
                </a:solidFill>
                <a:latin typeface="Arial" charset="0"/>
              </a:rPr>
              <a:t> </a:t>
            </a:r>
            <a:r>
              <a:rPr altLang="nl-NL" sz="2800" dirty="0">
                <a:solidFill>
                  <a:srgbClr val="FFFF00"/>
                </a:solidFill>
                <a:latin typeface="Arial" charset="0"/>
              </a:rPr>
              <a:t>=&gt; 'omics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049" y="1679092"/>
            <a:ext cx="4669145" cy="479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481" y="2139493"/>
            <a:ext cx="3550878" cy="213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jdelijke aanduiding voor inhoud 2"/>
          <p:cNvSpPr>
            <a:spLocks noGrp="1"/>
          </p:cNvSpPr>
          <p:nvPr>
            <p:ph idx="1"/>
          </p:nvPr>
        </p:nvSpPr>
        <p:spPr>
          <a:xfrm>
            <a:off x="6436125" y="1474992"/>
            <a:ext cx="3550879" cy="2060847"/>
          </a:xfrm>
        </p:spPr>
        <p:txBody>
          <a:bodyPr>
            <a:noAutofit/>
          </a:bodyPr>
          <a:lstStyle/>
          <a:p>
            <a:pPr marL="0" indent="0">
              <a:buNone/>
              <a:defRPr/>
            </a:pPr>
            <a:r>
              <a:rPr sz="1800" dirty="0">
                <a:solidFill>
                  <a:schemeClr val="bg1"/>
                </a:solidFill>
                <a:ea typeface="ＭＳ Ｐゴシック"/>
              </a:rPr>
              <a:t>                          </a:t>
            </a:r>
            <a:r>
              <a:rPr lang="nl-NL" sz="1800" dirty="0">
                <a:solidFill>
                  <a:schemeClr val="bg1"/>
                </a:solidFill>
                <a:ea typeface="ＭＳ Ｐゴシック"/>
              </a:rPr>
              <a:t>         </a:t>
            </a:r>
            <a:r>
              <a:rPr sz="1800" dirty="0">
                <a:solidFill>
                  <a:schemeClr val="bg1"/>
                </a:solidFill>
                <a:ea typeface="ＭＳ Ｐゴシック"/>
              </a:rPr>
              <a:t> Epigenomics  </a:t>
            </a:r>
          </a:p>
          <a:p>
            <a:pPr marL="0" indent="0">
              <a:buNone/>
              <a:defRPr/>
            </a:pPr>
            <a:endParaRPr lang="nl-NL" sz="1800" dirty="0">
              <a:solidFill>
                <a:schemeClr val="bg1"/>
              </a:solidFill>
              <a:ea typeface="ＭＳ Ｐゴシック"/>
            </a:endParaRPr>
          </a:p>
          <a:p>
            <a:pPr marL="0" indent="0">
              <a:buNone/>
              <a:defRPr/>
            </a:pPr>
            <a:endParaRPr lang="nl-NL" sz="1800" dirty="0">
              <a:solidFill>
                <a:schemeClr val="bg1"/>
              </a:solidFill>
              <a:ea typeface="ＭＳ Ｐゴシック"/>
            </a:endParaRPr>
          </a:p>
          <a:p>
            <a:pPr marL="0" indent="0">
              <a:buNone/>
              <a:defRPr/>
            </a:pPr>
            <a:endParaRPr lang="nl-NL" sz="1800" dirty="0">
              <a:solidFill>
                <a:schemeClr val="bg1"/>
              </a:solidFill>
              <a:ea typeface="ＭＳ Ｐゴシック"/>
            </a:endParaRPr>
          </a:p>
          <a:p>
            <a:pPr marL="0" indent="0">
              <a:buNone/>
              <a:defRPr/>
            </a:pPr>
            <a:endParaRPr lang="nl-NL" sz="1800" dirty="0">
              <a:solidFill>
                <a:schemeClr val="bg1"/>
              </a:solidFill>
              <a:ea typeface="ＭＳ Ｐゴシック"/>
            </a:endParaRPr>
          </a:p>
          <a:p>
            <a:pPr marL="0" indent="0">
              <a:buNone/>
              <a:defRPr/>
            </a:pPr>
            <a:endParaRPr lang="nl-NL" sz="1800" dirty="0">
              <a:solidFill>
                <a:schemeClr val="bg1"/>
              </a:solidFill>
              <a:ea typeface="ＭＳ Ｐゴシック"/>
            </a:endParaRPr>
          </a:p>
          <a:p>
            <a:pPr marL="0" indent="0">
              <a:buNone/>
              <a:defRPr/>
            </a:pPr>
            <a:endParaRPr lang="nl-NL" sz="1800" dirty="0">
              <a:solidFill>
                <a:schemeClr val="bg1"/>
              </a:solidFill>
              <a:ea typeface="ＭＳ Ｐゴシック"/>
            </a:endParaRPr>
          </a:p>
          <a:p>
            <a:pPr marL="0" indent="0">
              <a:buNone/>
              <a:defRPr/>
            </a:pPr>
            <a:endParaRPr lang="nl-NL" sz="1800" dirty="0">
              <a:solidFill>
                <a:schemeClr val="bg1"/>
              </a:solidFill>
              <a:ea typeface="ＭＳ Ｐゴシック"/>
            </a:endParaRPr>
          </a:p>
          <a:p>
            <a:pPr marL="0" indent="0">
              <a:buNone/>
              <a:defRPr/>
            </a:pPr>
            <a:r>
              <a:rPr lang="nl-NL" sz="1800" dirty="0">
                <a:solidFill>
                  <a:schemeClr val="bg1"/>
                </a:solidFill>
                <a:ea typeface="ＭＳ Ｐゴシック"/>
              </a:rPr>
              <a:t>		  </a:t>
            </a:r>
            <a:r>
              <a:rPr sz="1800" dirty="0" err="1">
                <a:solidFill>
                  <a:schemeClr val="bg1"/>
                </a:solidFill>
                <a:ea typeface="ＭＳ Ｐゴシック"/>
              </a:rPr>
              <a:t>Microbiomics</a:t>
            </a:r>
            <a:endParaRPr lang="nl-NL" sz="1800" dirty="0">
              <a:solidFill>
                <a:schemeClr val="bg1"/>
              </a:solidFill>
              <a:ea typeface="ＭＳ Ｐゴシック"/>
            </a:endParaRPr>
          </a:p>
          <a:p>
            <a:pPr marL="0" indent="0">
              <a:buNone/>
              <a:defRPr/>
            </a:pPr>
            <a:r>
              <a:rPr sz="1800" dirty="0">
                <a:solidFill>
                  <a:schemeClr val="bg1"/>
                </a:solidFill>
                <a:ea typeface="ＭＳ Ｐゴシック"/>
              </a:rPr>
              <a:t> </a:t>
            </a:r>
            <a:endParaRPr lang="nl-NL" sz="1800" dirty="0">
              <a:solidFill>
                <a:schemeClr val="bg1"/>
              </a:solidFill>
              <a:ea typeface="ＭＳ Ｐゴシック"/>
            </a:endParaRPr>
          </a:p>
          <a:p>
            <a:pPr marL="0" indent="0">
              <a:buNone/>
              <a:defRPr/>
            </a:pPr>
            <a:endParaRPr sz="1800" dirty="0">
              <a:solidFill>
                <a:schemeClr val="bg1"/>
              </a:solidFill>
              <a:ea typeface="ＭＳ Ｐゴシック"/>
            </a:endParaRPr>
          </a:p>
          <a:p>
            <a:pPr marL="0" indent="0">
              <a:buNone/>
              <a:defRPr/>
            </a:pPr>
            <a:r>
              <a:rPr lang="nl-NL" sz="1800" dirty="0">
                <a:solidFill>
                  <a:srgbClr val="FFFF00"/>
                </a:solidFill>
                <a:ea typeface="ＭＳ Ｐゴシック"/>
              </a:rPr>
              <a:t>Big data</a:t>
            </a:r>
          </a:p>
          <a:p>
            <a:pPr marL="0" indent="0">
              <a:buNone/>
              <a:defRPr/>
            </a:pPr>
            <a:r>
              <a:rPr sz="1800" dirty="0">
                <a:solidFill>
                  <a:srgbClr val="FFFF00"/>
                </a:solidFill>
                <a:ea typeface="ＭＳ Ｐゴシック"/>
              </a:rPr>
              <a:t>=&gt; personalized medicine</a:t>
            </a:r>
          </a:p>
        </p:txBody>
      </p:sp>
    </p:spTree>
    <p:extLst>
      <p:ext uri="{BB962C8B-B14F-4D97-AF65-F5344CB8AC3E}">
        <p14:creationId xmlns:p14="http://schemas.microsoft.com/office/powerpoint/2010/main" val="3564416086"/>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txBox="1">
            <a:spLocks noGrp="1"/>
          </p:cNvSpPr>
          <p:nvPr>
            <p:ph type="title"/>
          </p:nvPr>
        </p:nvSpPr>
        <p:spPr>
          <a:xfrm>
            <a:off x="989202" y="170110"/>
            <a:ext cx="10515600" cy="1325563"/>
          </a:xfrm>
        </p:spPr>
        <p:txBody>
          <a:bodyPr>
            <a:normAutofit/>
          </a:bodyPr>
          <a:lstStyle/>
          <a:p>
            <a:r>
              <a:rPr altLang="nl-NL" sz="2800" dirty="0">
                <a:solidFill>
                  <a:schemeClr val="bg1"/>
                </a:solidFill>
                <a:latin typeface="Arial" pitchFamily="34" charset="0"/>
              </a:rPr>
              <a:t>E</a:t>
            </a:r>
            <a:r>
              <a:rPr lang="nl-NL" altLang="nl-NL" sz="2800" dirty="0">
                <a:solidFill>
                  <a:schemeClr val="bg1"/>
                </a:solidFill>
                <a:latin typeface="Arial" pitchFamily="34" charset="0"/>
              </a:rPr>
              <a:t>iwitten</a:t>
            </a:r>
            <a:r>
              <a:rPr altLang="nl-NL" sz="2800" dirty="0">
                <a:solidFill>
                  <a:schemeClr val="bg1"/>
                </a:solidFill>
                <a:latin typeface="Arial" pitchFamily="34" charset="0"/>
              </a:rPr>
              <a:t> in de </a:t>
            </a:r>
            <a:r>
              <a:rPr altLang="nl-NL" sz="2800" dirty="0" err="1">
                <a:solidFill>
                  <a:schemeClr val="bg1"/>
                </a:solidFill>
                <a:latin typeface="Arial" pitchFamily="34" charset="0"/>
              </a:rPr>
              <a:t>cel</a:t>
            </a:r>
            <a:r>
              <a:rPr altLang="nl-NL" sz="2800" dirty="0" err="1">
                <a:latin typeface="Arial" pitchFamily="34" charset="0"/>
              </a:rPr>
              <a:t>kern</a:t>
            </a:r>
            <a:endParaRPr altLang="nl-NL" sz="2800" dirty="0">
              <a:latin typeface="Arial" pitchFamily="34" charset="0"/>
            </a:endParaRPr>
          </a:p>
        </p:txBody>
      </p:sp>
      <p:sp>
        <p:nvSpPr>
          <p:cNvPr id="28675" name="Tijdelijke aanduiding voor inhoud 2"/>
          <p:cNvSpPr txBox="1">
            <a:spLocks noGrp="1"/>
          </p:cNvSpPr>
          <p:nvPr>
            <p:ph idx="1"/>
          </p:nvPr>
        </p:nvSpPr>
        <p:spPr>
          <a:xfrm>
            <a:off x="989202" y="1417739"/>
            <a:ext cx="8102025" cy="4563188"/>
          </a:xfrm>
        </p:spPr>
        <p:txBody>
          <a:bodyPr>
            <a:normAutofit fontScale="62500" lnSpcReduction="20000"/>
          </a:bodyPr>
          <a:lstStyle/>
          <a:p>
            <a:pPr marL="0" indent="0">
              <a:buNone/>
            </a:pPr>
            <a:r>
              <a:rPr lang="nl-NL" altLang="nl-NL" dirty="0">
                <a:solidFill>
                  <a:schemeClr val="bg1"/>
                </a:solidFill>
                <a:latin typeface="Arial" pitchFamily="34" charset="0"/>
              </a:rPr>
              <a:t>=&gt; DNA machinerie</a:t>
            </a: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endParaRPr lang="nl-NL" altLang="nl-NL" dirty="0">
              <a:solidFill>
                <a:schemeClr val="bg1"/>
              </a:solidFill>
              <a:latin typeface="Arial" pitchFamily="34" charset="0"/>
            </a:endParaRPr>
          </a:p>
          <a:p>
            <a:pPr marL="0" indent="0">
              <a:buNone/>
            </a:pPr>
            <a:r>
              <a:rPr lang="nl-NL" altLang="nl-NL" dirty="0">
                <a:solidFill>
                  <a:schemeClr val="bg1"/>
                </a:solidFill>
                <a:latin typeface="Arial" pitchFamily="34" charset="0"/>
              </a:rPr>
              <a:t>=&gt; </a:t>
            </a:r>
            <a:r>
              <a:rPr lang="nl-NL" altLang="nl-NL" dirty="0" err="1">
                <a:solidFill>
                  <a:srgbClr val="FF0000"/>
                </a:solidFill>
                <a:latin typeface="Arial" pitchFamily="34" charset="0"/>
              </a:rPr>
              <a:t>Kopieren</a:t>
            </a:r>
            <a:r>
              <a:rPr lang="nl-NL" altLang="nl-NL" dirty="0">
                <a:solidFill>
                  <a:srgbClr val="FF0000"/>
                </a:solidFill>
                <a:latin typeface="Arial" pitchFamily="34" charset="0"/>
              </a:rPr>
              <a:t>, </a:t>
            </a:r>
            <a:r>
              <a:rPr lang="nl-NL" altLang="nl-NL" dirty="0">
                <a:solidFill>
                  <a:schemeClr val="bg1"/>
                </a:solidFill>
                <a:latin typeface="Arial" pitchFamily="34" charset="0"/>
              </a:rPr>
              <a:t>knippen, plakken, vouwen</a:t>
            </a:r>
            <a:endParaRPr altLang="nl-NL" dirty="0">
              <a:solidFill>
                <a:schemeClr val="bg1"/>
              </a:solidFill>
              <a:latin typeface="Arial" pitchFamily="34" charset="0"/>
            </a:endParaRPr>
          </a:p>
          <a:p>
            <a:endParaRPr altLang="nl-NL" dirty="0">
              <a:solidFill>
                <a:schemeClr val="bg1"/>
              </a:solidFill>
              <a:latin typeface="Arial" pitchFamily="34" charset="0"/>
            </a:endParaRPr>
          </a:p>
          <a:p>
            <a:endParaRPr altLang="nl-NL" dirty="0">
              <a:solidFill>
                <a:schemeClr val="bg1"/>
              </a:solidFill>
              <a:latin typeface="Arial" pitchFamily="34" charset="0"/>
            </a:endParaRPr>
          </a:p>
          <a:p>
            <a:endParaRPr altLang="nl-NL" dirty="0">
              <a:solidFill>
                <a:schemeClr val="bg1"/>
              </a:solidFill>
              <a:latin typeface="Arial" pitchFamily="34" charset="0"/>
            </a:endParaRPr>
          </a:p>
          <a:p>
            <a:endParaRPr altLang="nl-NL" dirty="0">
              <a:solidFill>
                <a:schemeClr val="bg1"/>
              </a:solidFill>
              <a:latin typeface="Arial"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674" b="8849"/>
          <a:stretch/>
        </p:blipFill>
        <p:spPr bwMode="auto">
          <a:xfrm>
            <a:off x="1035903" y="1734248"/>
            <a:ext cx="8157614" cy="378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fbeelding 1">
            <a:extLst>
              <a:ext uri="{FF2B5EF4-FFF2-40B4-BE49-F238E27FC236}">
                <a16:creationId xmlns:a16="http://schemas.microsoft.com/office/drawing/2014/main" id="{39A01E3E-1FA9-4C4C-851C-DF840D3C1BD9}"/>
              </a:ext>
            </a:extLst>
          </p:cNvPr>
          <p:cNvPicPr>
            <a:picLocks noChangeAspect="1"/>
          </p:cNvPicPr>
          <p:nvPr/>
        </p:nvPicPr>
        <p:blipFill>
          <a:blip r:embed="rId3"/>
          <a:stretch>
            <a:fillRect/>
          </a:stretch>
        </p:blipFill>
        <p:spPr>
          <a:xfrm>
            <a:off x="7684316" y="490629"/>
            <a:ext cx="2372124" cy="2655132"/>
          </a:xfrm>
          <a:prstGeom prst="rect">
            <a:avLst/>
          </a:prstGeom>
        </p:spPr>
      </p:pic>
      <p:sp>
        <p:nvSpPr>
          <p:cNvPr id="3" name="Ovaal 2">
            <a:extLst>
              <a:ext uri="{FF2B5EF4-FFF2-40B4-BE49-F238E27FC236}">
                <a16:creationId xmlns:a16="http://schemas.microsoft.com/office/drawing/2014/main" id="{FA21AFC1-629F-5E8C-B5CE-13C6394CB8E2}"/>
              </a:ext>
            </a:extLst>
          </p:cNvPr>
          <p:cNvSpPr/>
          <p:nvPr/>
        </p:nvSpPr>
        <p:spPr>
          <a:xfrm>
            <a:off x="3934437" y="4236440"/>
            <a:ext cx="1266737" cy="64595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0550715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86587"/>
            <a:ext cx="6798309" cy="1221105"/>
          </a:xfrm>
          <a:prstGeom prst="rect">
            <a:avLst/>
          </a:prstGeom>
        </p:spPr>
        <p:txBody>
          <a:bodyPr vert="horz" wrap="square" lIns="0" tIns="12700" rIns="0" bIns="0" rtlCol="0">
            <a:spAutoFit/>
          </a:bodyPr>
          <a:lstStyle/>
          <a:p>
            <a:pPr marL="12700">
              <a:lnSpc>
                <a:spcPts val="3190"/>
              </a:lnSpc>
              <a:spcBef>
                <a:spcPts val="100"/>
              </a:spcBef>
            </a:pPr>
            <a:r>
              <a:rPr sz="2800" dirty="0">
                <a:solidFill>
                  <a:srgbClr val="FFFFFF"/>
                </a:solidFill>
              </a:rPr>
              <a:t>Mitochondrion:</a:t>
            </a:r>
            <a:endParaRPr sz="2800" dirty="0"/>
          </a:p>
          <a:p>
            <a:pPr marL="12700" marR="5080">
              <a:lnSpc>
                <a:spcPts val="3020"/>
              </a:lnSpc>
              <a:spcBef>
                <a:spcPts val="215"/>
              </a:spcBef>
            </a:pPr>
            <a:r>
              <a:rPr sz="2800" dirty="0">
                <a:solidFill>
                  <a:srgbClr val="FFFFFF"/>
                </a:solidFill>
              </a:rPr>
              <a:t>Elektronen gaan van koolstof naar</a:t>
            </a:r>
            <a:r>
              <a:rPr sz="2800" spc="-55" dirty="0">
                <a:solidFill>
                  <a:srgbClr val="FFFFFF"/>
                </a:solidFill>
              </a:rPr>
              <a:t> </a:t>
            </a:r>
            <a:r>
              <a:rPr sz="2800" dirty="0" err="1">
                <a:solidFill>
                  <a:srgbClr val="FFFFFF"/>
                </a:solidFill>
              </a:rPr>
              <a:t>zuurstof</a:t>
            </a:r>
            <a:r>
              <a:rPr sz="2800" dirty="0">
                <a:solidFill>
                  <a:srgbClr val="FFFFFF"/>
                </a:solidFill>
              </a:rPr>
              <a:t> </a:t>
            </a:r>
            <a:r>
              <a:rPr sz="2800" dirty="0" err="1">
                <a:solidFill>
                  <a:srgbClr val="FFFFFF"/>
                </a:solidFill>
              </a:rPr>
              <a:t>en</a:t>
            </a:r>
            <a:r>
              <a:rPr sz="2800" dirty="0">
                <a:solidFill>
                  <a:srgbClr val="FFFFFF"/>
                </a:solidFill>
              </a:rPr>
              <a:t> geven </a:t>
            </a:r>
            <a:r>
              <a:rPr sz="2800" dirty="0">
                <a:solidFill>
                  <a:srgbClr val="FFFF00"/>
                </a:solidFill>
              </a:rPr>
              <a:t>gecontroleerd </a:t>
            </a:r>
            <a:r>
              <a:rPr sz="2800" dirty="0">
                <a:solidFill>
                  <a:srgbClr val="FFFFFF"/>
                </a:solidFill>
              </a:rPr>
              <a:t>energie</a:t>
            </a:r>
            <a:r>
              <a:rPr sz="2800" spc="35" dirty="0">
                <a:solidFill>
                  <a:srgbClr val="FFFFFF"/>
                </a:solidFill>
              </a:rPr>
              <a:t> </a:t>
            </a:r>
            <a:r>
              <a:rPr sz="2800" dirty="0">
                <a:solidFill>
                  <a:srgbClr val="FFFFFF"/>
                </a:solidFill>
              </a:rPr>
              <a:t>af.</a:t>
            </a:r>
            <a:endParaRPr sz="2800" dirty="0"/>
          </a:p>
        </p:txBody>
      </p:sp>
      <p:sp>
        <p:nvSpPr>
          <p:cNvPr id="3" name="object 3"/>
          <p:cNvSpPr txBox="1"/>
          <p:nvPr/>
        </p:nvSpPr>
        <p:spPr>
          <a:xfrm>
            <a:off x="916939" y="2292791"/>
            <a:ext cx="4116070" cy="2272417"/>
          </a:xfrm>
          <a:prstGeom prst="rect">
            <a:avLst/>
          </a:prstGeom>
        </p:spPr>
        <p:txBody>
          <a:bodyPr vert="horz" wrap="square" lIns="0" tIns="12700" rIns="0" bIns="0" rtlCol="0">
            <a:spAutoFit/>
          </a:bodyPr>
          <a:lstStyle/>
          <a:p>
            <a:pPr marL="241300" indent="-228600">
              <a:lnSpc>
                <a:spcPct val="100000"/>
              </a:lnSpc>
              <a:spcBef>
                <a:spcPts val="100"/>
              </a:spcBef>
              <a:buFont typeface="Arial"/>
              <a:buChar char="•"/>
              <a:tabLst>
                <a:tab pos="240665" algn="l"/>
                <a:tab pos="241300" algn="l"/>
              </a:tabLst>
            </a:pPr>
            <a:r>
              <a:rPr sz="1800" spc="-10" dirty="0">
                <a:solidFill>
                  <a:srgbClr val="FFFFFF"/>
                </a:solidFill>
                <a:latin typeface="Carlito"/>
                <a:cs typeface="Carlito"/>
              </a:rPr>
              <a:t>Glycolyse</a:t>
            </a:r>
            <a:endParaRPr sz="1800" dirty="0">
              <a:latin typeface="Carlito"/>
              <a:cs typeface="Carlito"/>
            </a:endParaRPr>
          </a:p>
          <a:p>
            <a:pPr marL="241300" indent="-228600">
              <a:lnSpc>
                <a:spcPct val="100000"/>
              </a:lnSpc>
              <a:buFont typeface="Arial"/>
              <a:buChar char="•"/>
              <a:tabLst>
                <a:tab pos="240665" algn="l"/>
                <a:tab pos="241300" algn="l"/>
              </a:tabLst>
            </a:pPr>
            <a:r>
              <a:rPr sz="1800" spc="-15" dirty="0">
                <a:solidFill>
                  <a:srgbClr val="FFFFFF"/>
                </a:solidFill>
                <a:latin typeface="Carlito"/>
                <a:cs typeface="Carlito"/>
              </a:rPr>
              <a:t>Krebs </a:t>
            </a:r>
            <a:r>
              <a:rPr sz="1800" spc="-5" dirty="0">
                <a:solidFill>
                  <a:srgbClr val="FFFFFF"/>
                </a:solidFill>
                <a:latin typeface="Carlito"/>
                <a:cs typeface="Carlito"/>
              </a:rPr>
              <a:t>of</a:t>
            </a:r>
            <a:r>
              <a:rPr sz="1800" spc="20" dirty="0">
                <a:solidFill>
                  <a:srgbClr val="FFFFFF"/>
                </a:solidFill>
                <a:latin typeface="Carlito"/>
                <a:cs typeface="Carlito"/>
              </a:rPr>
              <a:t> </a:t>
            </a:r>
            <a:r>
              <a:rPr sz="1800" spc="-10" dirty="0">
                <a:solidFill>
                  <a:srgbClr val="FFFFFF"/>
                </a:solidFill>
                <a:latin typeface="Carlito"/>
                <a:cs typeface="Carlito"/>
              </a:rPr>
              <a:t>TCA,</a:t>
            </a:r>
            <a:r>
              <a:rPr lang="nl-NL" sz="1800" spc="-10" dirty="0">
                <a:solidFill>
                  <a:srgbClr val="FFFFFF"/>
                </a:solidFill>
                <a:latin typeface="Carlito"/>
                <a:cs typeface="Carlito"/>
              </a:rPr>
              <a:t> </a:t>
            </a:r>
            <a:r>
              <a:rPr sz="1800" spc="-5" dirty="0">
                <a:solidFill>
                  <a:srgbClr val="FFFFFF"/>
                </a:solidFill>
                <a:latin typeface="Carlito"/>
                <a:cs typeface="Carlito"/>
              </a:rPr>
              <a:t>of</a:t>
            </a:r>
            <a:r>
              <a:rPr sz="1800" dirty="0">
                <a:solidFill>
                  <a:srgbClr val="FFFFFF"/>
                </a:solidFill>
                <a:latin typeface="Carlito"/>
                <a:cs typeface="Carlito"/>
              </a:rPr>
              <a:t> </a:t>
            </a:r>
            <a:r>
              <a:rPr sz="1800" spc="-10" dirty="0">
                <a:solidFill>
                  <a:srgbClr val="FFFFFF"/>
                </a:solidFill>
                <a:latin typeface="Carlito"/>
                <a:cs typeface="Carlito"/>
              </a:rPr>
              <a:t>Citroenzuurcylus</a:t>
            </a:r>
            <a:endParaRPr sz="1800" dirty="0">
              <a:latin typeface="Carlito"/>
              <a:cs typeface="Carlito"/>
            </a:endParaRPr>
          </a:p>
          <a:p>
            <a:pPr>
              <a:lnSpc>
                <a:spcPct val="100000"/>
              </a:lnSpc>
              <a:spcBef>
                <a:spcPts val="10"/>
              </a:spcBef>
            </a:pPr>
            <a:endParaRPr sz="1450" dirty="0">
              <a:latin typeface="Carlito"/>
              <a:cs typeface="Carlito"/>
            </a:endParaRPr>
          </a:p>
          <a:p>
            <a:pPr marL="241300" marR="254635" indent="-228600">
              <a:lnSpc>
                <a:spcPts val="1939"/>
              </a:lnSpc>
              <a:buFont typeface="Arial"/>
              <a:buChar char="•"/>
              <a:tabLst>
                <a:tab pos="240665" algn="l"/>
                <a:tab pos="241300" algn="l"/>
              </a:tabLst>
            </a:pPr>
            <a:r>
              <a:rPr sz="1800" spc="-10" dirty="0">
                <a:solidFill>
                  <a:srgbClr val="FFFF00"/>
                </a:solidFill>
                <a:latin typeface="Carlito"/>
                <a:cs typeface="Carlito"/>
              </a:rPr>
              <a:t>Elektron transport </a:t>
            </a:r>
            <a:r>
              <a:rPr sz="1800" spc="-10" dirty="0">
                <a:solidFill>
                  <a:srgbClr val="FFFFFF"/>
                </a:solidFill>
                <a:latin typeface="Carlito"/>
                <a:cs typeface="Carlito"/>
              </a:rPr>
              <a:t>van </a:t>
            </a:r>
            <a:r>
              <a:rPr sz="1800" dirty="0">
                <a:solidFill>
                  <a:srgbClr val="FFFFFF"/>
                </a:solidFill>
                <a:latin typeface="Carlito"/>
                <a:cs typeface="Carlito"/>
              </a:rPr>
              <a:t>-C-C-H </a:t>
            </a:r>
            <a:r>
              <a:rPr sz="1800" spc="-5" dirty="0">
                <a:solidFill>
                  <a:srgbClr val="FFFFFF"/>
                </a:solidFill>
                <a:latin typeface="Carlito"/>
                <a:cs typeface="Carlito"/>
              </a:rPr>
              <a:t>naar </a:t>
            </a:r>
            <a:r>
              <a:rPr sz="1800" dirty="0">
                <a:solidFill>
                  <a:srgbClr val="FFFFFF"/>
                </a:solidFill>
                <a:latin typeface="Carlito"/>
                <a:cs typeface="Carlito"/>
              </a:rPr>
              <a:t>O-H  </a:t>
            </a:r>
            <a:r>
              <a:rPr sz="1800" spc="-10" dirty="0">
                <a:solidFill>
                  <a:srgbClr val="FFFFFF"/>
                </a:solidFill>
                <a:latin typeface="Carlito"/>
                <a:cs typeface="Carlito"/>
              </a:rPr>
              <a:t>levert </a:t>
            </a:r>
            <a:r>
              <a:rPr sz="1800" spc="-15" dirty="0">
                <a:solidFill>
                  <a:srgbClr val="FFFFFF"/>
                </a:solidFill>
                <a:latin typeface="Carlito"/>
                <a:cs typeface="Carlito"/>
              </a:rPr>
              <a:t>netto </a:t>
            </a:r>
            <a:r>
              <a:rPr sz="1800" spc="-5" dirty="0">
                <a:solidFill>
                  <a:srgbClr val="FFFFFF"/>
                </a:solidFill>
                <a:latin typeface="Carlito"/>
                <a:cs typeface="Carlito"/>
              </a:rPr>
              <a:t>energie</a:t>
            </a:r>
            <a:r>
              <a:rPr sz="1800" spc="45" dirty="0">
                <a:solidFill>
                  <a:srgbClr val="FFFFFF"/>
                </a:solidFill>
                <a:latin typeface="Carlito"/>
                <a:cs typeface="Carlito"/>
              </a:rPr>
              <a:t> </a:t>
            </a:r>
            <a:r>
              <a:rPr sz="1800" spc="-5" dirty="0">
                <a:solidFill>
                  <a:srgbClr val="FFFFFF"/>
                </a:solidFill>
                <a:latin typeface="Carlito"/>
                <a:cs typeface="Carlito"/>
              </a:rPr>
              <a:t>op.</a:t>
            </a:r>
            <a:endParaRPr sz="1800" dirty="0">
              <a:latin typeface="Carlito"/>
              <a:cs typeface="Carlito"/>
            </a:endParaRPr>
          </a:p>
          <a:p>
            <a:pPr marL="241300" indent="-228600">
              <a:lnSpc>
                <a:spcPct val="100000"/>
              </a:lnSpc>
              <a:spcBef>
                <a:spcPts val="765"/>
              </a:spcBef>
              <a:buFont typeface="Arial"/>
              <a:buChar char="•"/>
              <a:tabLst>
                <a:tab pos="240665" algn="l"/>
                <a:tab pos="241300" algn="l"/>
              </a:tabLst>
            </a:pPr>
            <a:r>
              <a:rPr sz="1800" spc="-10" dirty="0">
                <a:solidFill>
                  <a:srgbClr val="FFFFFF"/>
                </a:solidFill>
                <a:latin typeface="Carlito"/>
                <a:cs typeface="Carlito"/>
              </a:rPr>
              <a:t>Energie </a:t>
            </a:r>
            <a:r>
              <a:rPr sz="1800" spc="-15" dirty="0">
                <a:solidFill>
                  <a:srgbClr val="FFFFFF"/>
                </a:solidFill>
                <a:latin typeface="Carlito"/>
                <a:cs typeface="Carlito"/>
              </a:rPr>
              <a:t>wordt </a:t>
            </a:r>
            <a:r>
              <a:rPr sz="1800" spc="-10" dirty="0">
                <a:solidFill>
                  <a:srgbClr val="FFFFFF"/>
                </a:solidFill>
                <a:latin typeface="Carlito"/>
                <a:cs typeface="Carlito"/>
              </a:rPr>
              <a:t>opgeslagen </a:t>
            </a:r>
            <a:r>
              <a:rPr sz="1800" dirty="0">
                <a:solidFill>
                  <a:srgbClr val="FFFFFF"/>
                </a:solidFill>
                <a:latin typeface="Carlito"/>
                <a:cs typeface="Carlito"/>
              </a:rPr>
              <a:t>in</a:t>
            </a:r>
            <a:r>
              <a:rPr sz="1800" spc="80" dirty="0">
                <a:solidFill>
                  <a:srgbClr val="FFFFFF"/>
                </a:solidFill>
                <a:latin typeface="Carlito"/>
                <a:cs typeface="Carlito"/>
              </a:rPr>
              <a:t> </a:t>
            </a:r>
            <a:r>
              <a:rPr sz="1800" spc="-50" dirty="0">
                <a:solidFill>
                  <a:srgbClr val="FFFFFF"/>
                </a:solidFill>
                <a:latin typeface="Carlito"/>
                <a:cs typeface="Carlito"/>
              </a:rPr>
              <a:t>ATP</a:t>
            </a:r>
            <a:endParaRPr sz="1800" dirty="0">
              <a:latin typeface="Carlito"/>
              <a:cs typeface="Carlito"/>
            </a:endParaRPr>
          </a:p>
          <a:p>
            <a:pPr marL="241300" marR="5080" indent="-228600">
              <a:lnSpc>
                <a:spcPts val="1939"/>
              </a:lnSpc>
              <a:spcBef>
                <a:spcPts val="1030"/>
              </a:spcBef>
              <a:buFont typeface="Arial"/>
              <a:buChar char="•"/>
              <a:tabLst>
                <a:tab pos="240665" algn="l"/>
                <a:tab pos="241300" algn="l"/>
              </a:tabLst>
            </a:pPr>
            <a:r>
              <a:rPr sz="1800" spc="-50" dirty="0">
                <a:solidFill>
                  <a:srgbClr val="FFFFFF"/>
                </a:solidFill>
                <a:latin typeface="Carlito"/>
                <a:cs typeface="Carlito"/>
              </a:rPr>
              <a:t>ATP </a:t>
            </a:r>
            <a:r>
              <a:rPr sz="1800" spc="-15" dirty="0">
                <a:solidFill>
                  <a:srgbClr val="FFFFFF"/>
                </a:solidFill>
                <a:latin typeface="Carlito"/>
                <a:cs typeface="Carlito"/>
              </a:rPr>
              <a:t>wordt </a:t>
            </a:r>
            <a:r>
              <a:rPr sz="1800" spc="-10" dirty="0">
                <a:solidFill>
                  <a:srgbClr val="FFFFFF"/>
                </a:solidFill>
                <a:latin typeface="Carlito"/>
                <a:cs typeface="Carlito"/>
              </a:rPr>
              <a:t>verdeeld over </a:t>
            </a:r>
            <a:r>
              <a:rPr sz="1800" spc="-5" dirty="0">
                <a:solidFill>
                  <a:srgbClr val="FFFFFF"/>
                </a:solidFill>
                <a:latin typeface="Carlito"/>
                <a:cs typeface="Carlito"/>
              </a:rPr>
              <a:t>de </a:t>
            </a:r>
            <a:r>
              <a:rPr sz="1800" dirty="0">
                <a:solidFill>
                  <a:srgbClr val="FFFFFF"/>
                </a:solidFill>
                <a:latin typeface="Carlito"/>
                <a:cs typeface="Carlito"/>
              </a:rPr>
              <a:t>cel </a:t>
            </a:r>
            <a:r>
              <a:rPr sz="1800" spc="-5" dirty="0">
                <a:solidFill>
                  <a:srgbClr val="FFFFFF"/>
                </a:solidFill>
                <a:latin typeface="Carlito"/>
                <a:cs typeface="Carlito"/>
              </a:rPr>
              <a:t>om </a:t>
            </a:r>
            <a:r>
              <a:rPr sz="1800" spc="-15" dirty="0">
                <a:solidFill>
                  <a:srgbClr val="FFFFFF"/>
                </a:solidFill>
                <a:latin typeface="Carlito"/>
                <a:cs typeface="Carlito"/>
              </a:rPr>
              <a:t>overal  </a:t>
            </a:r>
            <a:r>
              <a:rPr sz="1800" spc="-10" dirty="0">
                <a:solidFill>
                  <a:srgbClr val="FFFFFF"/>
                </a:solidFill>
                <a:latin typeface="Carlito"/>
                <a:cs typeface="Carlito"/>
              </a:rPr>
              <a:t>werk te</a:t>
            </a:r>
            <a:r>
              <a:rPr sz="1800" spc="15" dirty="0">
                <a:solidFill>
                  <a:srgbClr val="FFFFFF"/>
                </a:solidFill>
                <a:latin typeface="Carlito"/>
                <a:cs typeface="Carlito"/>
              </a:rPr>
              <a:t> </a:t>
            </a:r>
            <a:r>
              <a:rPr sz="1800" spc="-10" dirty="0">
                <a:solidFill>
                  <a:srgbClr val="FFFFFF"/>
                </a:solidFill>
                <a:latin typeface="Carlito"/>
                <a:cs typeface="Carlito"/>
              </a:rPr>
              <a:t>verrichten</a:t>
            </a:r>
            <a:endParaRPr sz="1800" dirty="0">
              <a:latin typeface="Carlito"/>
              <a:cs typeface="Carlito"/>
            </a:endParaRPr>
          </a:p>
        </p:txBody>
      </p:sp>
      <p:sp>
        <p:nvSpPr>
          <p:cNvPr id="4" name="object 4"/>
          <p:cNvSpPr/>
          <p:nvPr/>
        </p:nvSpPr>
        <p:spPr>
          <a:xfrm>
            <a:off x="5406390" y="1881377"/>
            <a:ext cx="6172200" cy="398754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txBox="1">
            <a:spLocks noGrp="1"/>
          </p:cNvSpPr>
          <p:nvPr>
            <p:ph type="title"/>
          </p:nvPr>
        </p:nvSpPr>
        <p:spPr>
          <a:xfrm>
            <a:off x="1039536" y="138622"/>
            <a:ext cx="10515600" cy="1325563"/>
          </a:xfrm>
        </p:spPr>
        <p:txBody>
          <a:bodyPr>
            <a:normAutofit/>
          </a:bodyPr>
          <a:lstStyle/>
          <a:p>
            <a:r>
              <a:rPr lang="nl-NL" altLang="nl-NL" sz="2800" dirty="0">
                <a:solidFill>
                  <a:schemeClr val="bg1"/>
                </a:solidFill>
                <a:latin typeface="Arial" pitchFamily="34" charset="0"/>
              </a:rPr>
              <a:t>Biotechnologie: </a:t>
            </a:r>
            <a:r>
              <a:rPr altLang="nl-NL" sz="2800" dirty="0" err="1">
                <a:solidFill>
                  <a:schemeClr val="bg1"/>
                </a:solidFill>
                <a:latin typeface="Arial" pitchFamily="34" charset="0"/>
              </a:rPr>
              <a:t>Enzymen</a:t>
            </a:r>
            <a:r>
              <a:rPr altLang="nl-NL" sz="2800" dirty="0">
                <a:solidFill>
                  <a:schemeClr val="bg1"/>
                </a:solidFill>
                <a:latin typeface="Arial" pitchFamily="34" charset="0"/>
              </a:rPr>
              <a:t> </a:t>
            </a:r>
            <a:r>
              <a:rPr altLang="nl-NL" sz="2800" dirty="0" err="1">
                <a:solidFill>
                  <a:schemeClr val="bg1"/>
                </a:solidFill>
                <a:latin typeface="Arial" pitchFamily="34" charset="0"/>
              </a:rPr>
              <a:t>opzuiveren</a:t>
            </a:r>
            <a:br>
              <a:rPr altLang="nl-NL" sz="2800" dirty="0">
                <a:solidFill>
                  <a:schemeClr val="bg1"/>
                </a:solidFill>
                <a:latin typeface="Arial" pitchFamily="34" charset="0"/>
              </a:rPr>
            </a:br>
            <a:r>
              <a:rPr lang="nl-NL" altLang="nl-NL" sz="2800" dirty="0">
                <a:solidFill>
                  <a:schemeClr val="bg1"/>
                </a:solidFill>
                <a:latin typeface="Arial" pitchFamily="34" charset="0"/>
              </a:rPr>
              <a:t>=&gt; </a:t>
            </a:r>
            <a:r>
              <a:rPr altLang="nl-NL" sz="2800" dirty="0" err="1">
                <a:solidFill>
                  <a:schemeClr val="bg1"/>
                </a:solidFill>
                <a:latin typeface="Arial" pitchFamily="34" charset="0"/>
              </a:rPr>
              <a:t>Gebruiken</a:t>
            </a:r>
            <a:r>
              <a:rPr altLang="nl-NL" sz="2800" dirty="0">
                <a:solidFill>
                  <a:schemeClr val="bg1"/>
                </a:solidFill>
                <a:latin typeface="Arial" pitchFamily="34" charset="0"/>
              </a:rPr>
              <a:t> </a:t>
            </a:r>
            <a:r>
              <a:rPr altLang="nl-NL" sz="2800" dirty="0" err="1">
                <a:solidFill>
                  <a:schemeClr val="bg1"/>
                </a:solidFill>
                <a:latin typeface="Arial" pitchFamily="34" charset="0"/>
              </a:rPr>
              <a:t>voor</a:t>
            </a:r>
            <a:r>
              <a:rPr altLang="nl-NL" sz="2800" dirty="0">
                <a:solidFill>
                  <a:schemeClr val="bg1"/>
                </a:solidFill>
                <a:latin typeface="Arial" pitchFamily="34" charset="0"/>
              </a:rPr>
              <a:t> </a:t>
            </a:r>
            <a:r>
              <a:rPr altLang="nl-NL" sz="2800" dirty="0" err="1">
                <a:latin typeface="Arial" pitchFamily="34" charset="0"/>
              </a:rPr>
              <a:t>gentechnologie</a:t>
            </a:r>
            <a:r>
              <a:rPr lang="nl-NL" altLang="nl-NL" sz="2800" dirty="0">
                <a:solidFill>
                  <a:schemeClr val="bg1"/>
                </a:solidFill>
                <a:latin typeface="Arial" pitchFamily="34" charset="0"/>
              </a:rPr>
              <a:t>, zoals PCR</a:t>
            </a:r>
            <a:r>
              <a:rPr altLang="nl-NL" sz="2800" dirty="0">
                <a:solidFill>
                  <a:schemeClr val="bg1"/>
                </a:solidFill>
                <a:latin typeface="Arial" pitchFamily="34" charset="0"/>
              </a:rPr>
              <a:t>.</a:t>
            </a: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287" y="1464185"/>
            <a:ext cx="7620000"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A67C1F01-CB77-4ACE-BBB1-52281A417B6E}"/>
              </a:ext>
            </a:extLst>
          </p:cNvPr>
          <p:cNvSpPr txBox="1"/>
          <p:nvPr/>
        </p:nvSpPr>
        <p:spPr>
          <a:xfrm>
            <a:off x="9155885" y="2632046"/>
            <a:ext cx="2399251" cy="2031325"/>
          </a:xfrm>
          <a:prstGeom prst="rect">
            <a:avLst/>
          </a:prstGeom>
          <a:noFill/>
        </p:spPr>
        <p:txBody>
          <a:bodyPr wrap="square" rtlCol="0">
            <a:spAutoFit/>
          </a:bodyPr>
          <a:lstStyle/>
          <a:p>
            <a:r>
              <a:rPr lang="nl-NL" dirty="0">
                <a:solidFill>
                  <a:schemeClr val="bg1"/>
                </a:solidFill>
              </a:rPr>
              <a:t>DNA (</a:t>
            </a:r>
            <a:r>
              <a:rPr lang="nl-NL" dirty="0" err="1">
                <a:solidFill>
                  <a:schemeClr val="bg1"/>
                </a:solidFill>
              </a:rPr>
              <a:t>Taq</a:t>
            </a:r>
            <a:r>
              <a:rPr lang="nl-NL" dirty="0">
                <a:solidFill>
                  <a:schemeClr val="bg1"/>
                </a:solidFill>
              </a:rPr>
              <a:t>) polymerase,</a:t>
            </a:r>
          </a:p>
          <a:p>
            <a:r>
              <a:rPr lang="nl-NL" dirty="0">
                <a:solidFill>
                  <a:schemeClr val="bg1"/>
                </a:solidFill>
              </a:rPr>
              <a:t>maakt kopie van DNA</a:t>
            </a:r>
          </a:p>
          <a:p>
            <a:r>
              <a:rPr lang="nl-NL" dirty="0">
                <a:solidFill>
                  <a:schemeClr val="bg1"/>
                </a:solidFill>
              </a:rPr>
              <a:t>in reageerbuis!</a:t>
            </a:r>
          </a:p>
          <a:p>
            <a:endParaRPr lang="nl-NL" dirty="0">
              <a:solidFill>
                <a:schemeClr val="bg1"/>
              </a:solidFill>
            </a:endParaRPr>
          </a:p>
          <a:p>
            <a:r>
              <a:rPr lang="nl-NL" dirty="0">
                <a:solidFill>
                  <a:srgbClr val="FFFF00"/>
                </a:solidFill>
              </a:rPr>
              <a:t>Voor veel </a:t>
            </a:r>
            <a:r>
              <a:rPr lang="nl-NL" dirty="0" err="1">
                <a:solidFill>
                  <a:srgbClr val="FFFF00"/>
                </a:solidFill>
              </a:rPr>
              <a:t>mol.biol</a:t>
            </a:r>
            <a:r>
              <a:rPr lang="nl-NL" dirty="0">
                <a:solidFill>
                  <a:srgbClr val="FFFF00"/>
                </a:solidFill>
              </a:rPr>
              <a:t>.       is geen cel nodig!</a:t>
            </a:r>
          </a:p>
          <a:p>
            <a:endParaRPr lang="nl-NL" dirty="0">
              <a:solidFill>
                <a:schemeClr val="bg1"/>
              </a:solidFill>
            </a:endParaRPr>
          </a:p>
        </p:txBody>
      </p:sp>
      <p:sp>
        <p:nvSpPr>
          <p:cNvPr id="3" name="Tekstvak 2">
            <a:extLst>
              <a:ext uri="{FF2B5EF4-FFF2-40B4-BE49-F238E27FC236}">
                <a16:creationId xmlns:a16="http://schemas.microsoft.com/office/drawing/2014/main" id="{821B3C34-E31D-42F1-AB61-273A7B2065E0}"/>
              </a:ext>
            </a:extLst>
          </p:cNvPr>
          <p:cNvSpPr txBox="1"/>
          <p:nvPr/>
        </p:nvSpPr>
        <p:spPr>
          <a:xfrm>
            <a:off x="9219501" y="5321631"/>
            <a:ext cx="2335635" cy="1200329"/>
          </a:xfrm>
          <a:prstGeom prst="rect">
            <a:avLst/>
          </a:prstGeom>
          <a:solidFill>
            <a:schemeClr val="bg1"/>
          </a:solidFill>
        </p:spPr>
        <p:txBody>
          <a:bodyPr wrap="square" rtlCol="0">
            <a:spAutoFit/>
          </a:bodyPr>
          <a:lstStyle/>
          <a:p>
            <a:r>
              <a:rPr lang="nl-NL" dirty="0">
                <a:hlinkClick r:id="rId3"/>
              </a:rPr>
              <a:t>https://youtu.be/fkUDu042xic</a:t>
            </a:r>
            <a:endParaRPr lang="nl-NL" dirty="0"/>
          </a:p>
          <a:p>
            <a:r>
              <a:rPr lang="nl-NL" dirty="0">
                <a:hlinkClick r:id="rId4"/>
              </a:rPr>
              <a:t>https://youtu.be/iQsu3Kz9NYo</a:t>
            </a:r>
            <a:endParaRPr lang="nl-NL" dirty="0"/>
          </a:p>
        </p:txBody>
      </p:sp>
    </p:spTree>
    <p:extLst>
      <p:ext uri="{BB962C8B-B14F-4D97-AF65-F5344CB8AC3E}">
        <p14:creationId xmlns:p14="http://schemas.microsoft.com/office/powerpoint/2010/main" val="2365056660"/>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F6506F-68EE-4D84-B2A3-F771548E9DAA}"/>
              </a:ext>
            </a:extLst>
          </p:cNvPr>
          <p:cNvSpPr>
            <a:spLocks noGrp="1"/>
          </p:cNvSpPr>
          <p:nvPr>
            <p:ph type="title"/>
          </p:nvPr>
        </p:nvSpPr>
        <p:spPr/>
        <p:txBody>
          <a:bodyPr>
            <a:normAutofit/>
          </a:bodyPr>
          <a:lstStyle/>
          <a:p>
            <a:r>
              <a:rPr lang="nl-NL" sz="2800" dirty="0">
                <a:solidFill>
                  <a:schemeClr val="bg1"/>
                </a:solidFill>
              </a:rPr>
              <a:t>PCR =&gt; </a:t>
            </a:r>
            <a:r>
              <a:rPr lang="nl-NL" sz="2800" dirty="0" err="1">
                <a:solidFill>
                  <a:schemeClr val="bg1"/>
                </a:solidFill>
              </a:rPr>
              <a:t>Amplification</a:t>
            </a:r>
            <a:br>
              <a:rPr lang="nl-NL" sz="2800" dirty="0">
                <a:solidFill>
                  <a:schemeClr val="bg1"/>
                </a:solidFill>
              </a:rPr>
            </a:br>
            <a:r>
              <a:rPr lang="nl-NL" sz="1800" dirty="0">
                <a:solidFill>
                  <a:schemeClr val="bg1"/>
                </a:solidFill>
              </a:rPr>
              <a:t>Zelfs een kleine hoeveelheid materiaal kan zo worden gedetecteerd</a:t>
            </a:r>
          </a:p>
        </p:txBody>
      </p:sp>
      <p:sp>
        <p:nvSpPr>
          <p:cNvPr id="3" name="Tijdelijke aanduiding voor inhoud 2">
            <a:extLst>
              <a:ext uri="{FF2B5EF4-FFF2-40B4-BE49-F238E27FC236}">
                <a16:creationId xmlns:a16="http://schemas.microsoft.com/office/drawing/2014/main" id="{4FFD851E-26E6-44B6-BC44-E73CDC383DEF}"/>
              </a:ext>
            </a:extLst>
          </p:cNvPr>
          <p:cNvSpPr>
            <a:spLocks noGrp="1"/>
          </p:cNvSpPr>
          <p:nvPr>
            <p:ph idx="1"/>
          </p:nvPr>
        </p:nvSpPr>
        <p:spPr>
          <a:xfrm>
            <a:off x="8206413" y="5702695"/>
            <a:ext cx="1822084" cy="512448"/>
          </a:xfrm>
        </p:spPr>
        <p:txBody>
          <a:bodyPr>
            <a:normAutofit fontScale="62500" lnSpcReduction="20000"/>
          </a:bodyPr>
          <a:lstStyle/>
          <a:p>
            <a:r>
              <a:rPr lang="nl-NL" dirty="0">
                <a:solidFill>
                  <a:schemeClr val="bg1"/>
                </a:solidFill>
              </a:rPr>
              <a:t>Meestal 45 cycli</a:t>
            </a:r>
          </a:p>
        </p:txBody>
      </p:sp>
      <p:pic>
        <p:nvPicPr>
          <p:cNvPr id="4" name="Afbeelding 3">
            <a:extLst>
              <a:ext uri="{FF2B5EF4-FFF2-40B4-BE49-F238E27FC236}">
                <a16:creationId xmlns:a16="http://schemas.microsoft.com/office/drawing/2014/main" id="{1C288CA3-D430-4676-9121-63A934373430}"/>
              </a:ext>
            </a:extLst>
          </p:cNvPr>
          <p:cNvPicPr>
            <a:picLocks noChangeAspect="1"/>
          </p:cNvPicPr>
          <p:nvPr/>
        </p:nvPicPr>
        <p:blipFill>
          <a:blip r:embed="rId2"/>
          <a:stretch>
            <a:fillRect/>
          </a:stretch>
        </p:blipFill>
        <p:spPr>
          <a:xfrm>
            <a:off x="955489" y="1690688"/>
            <a:ext cx="9073008" cy="3920133"/>
          </a:xfrm>
          <a:prstGeom prst="rect">
            <a:avLst/>
          </a:prstGeom>
        </p:spPr>
      </p:pic>
      <p:pic>
        <p:nvPicPr>
          <p:cNvPr id="5" name="Afbeelding 4">
            <a:extLst>
              <a:ext uri="{FF2B5EF4-FFF2-40B4-BE49-F238E27FC236}">
                <a16:creationId xmlns:a16="http://schemas.microsoft.com/office/drawing/2014/main" id="{800B6F0B-A99A-9E02-2F10-2B46E2DE6449}"/>
              </a:ext>
            </a:extLst>
          </p:cNvPr>
          <p:cNvPicPr>
            <a:picLocks noChangeAspect="1"/>
          </p:cNvPicPr>
          <p:nvPr/>
        </p:nvPicPr>
        <p:blipFill>
          <a:blip r:embed="rId3"/>
          <a:stretch>
            <a:fillRect/>
          </a:stretch>
        </p:blipFill>
        <p:spPr>
          <a:xfrm>
            <a:off x="10352567" y="3867324"/>
            <a:ext cx="1274872" cy="1602298"/>
          </a:xfrm>
          <a:prstGeom prst="rect">
            <a:avLst/>
          </a:prstGeom>
        </p:spPr>
      </p:pic>
      <p:sp>
        <p:nvSpPr>
          <p:cNvPr id="6" name="Tekstvak 5">
            <a:extLst>
              <a:ext uri="{FF2B5EF4-FFF2-40B4-BE49-F238E27FC236}">
                <a16:creationId xmlns:a16="http://schemas.microsoft.com/office/drawing/2014/main" id="{7C1ECC71-C998-BD57-2B69-AB1431425B2F}"/>
              </a:ext>
            </a:extLst>
          </p:cNvPr>
          <p:cNvSpPr txBox="1"/>
          <p:nvPr/>
        </p:nvSpPr>
        <p:spPr>
          <a:xfrm>
            <a:off x="10425841" y="5589587"/>
            <a:ext cx="1283116" cy="369332"/>
          </a:xfrm>
          <a:prstGeom prst="rect">
            <a:avLst/>
          </a:prstGeom>
          <a:noFill/>
        </p:spPr>
        <p:txBody>
          <a:bodyPr wrap="square" rtlCol="0">
            <a:spAutoFit/>
          </a:bodyPr>
          <a:lstStyle/>
          <a:p>
            <a:r>
              <a:rPr lang="nl-NL" dirty="0">
                <a:solidFill>
                  <a:schemeClr val="bg1"/>
                </a:solidFill>
              </a:rPr>
              <a:t>H.19, p315</a:t>
            </a:r>
          </a:p>
        </p:txBody>
      </p:sp>
    </p:spTree>
    <p:extLst>
      <p:ext uri="{BB962C8B-B14F-4D97-AF65-F5344CB8AC3E}">
        <p14:creationId xmlns:p14="http://schemas.microsoft.com/office/powerpoint/2010/main" val="2941094742"/>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p:nvPr/>
        </p:nvSpPr>
        <p:spPr>
          <a:xfrm>
            <a:off x="2027238" y="0"/>
            <a:ext cx="7772400" cy="1143000"/>
          </a:xfrm>
          <a:prstGeom prst="rect">
            <a:avLst/>
          </a:prstGeom>
          <a:noFill/>
          <a:ln>
            <a:noFill/>
          </a:ln>
        </p:spPr>
        <p:txBody>
          <a:bodyPr anchor="ctr"/>
          <a:lstStyle/>
          <a:p>
            <a:pPr>
              <a:defRPr sz="1800" b="0" i="0" u="none" strike="noStrike" kern="0" cap="none" spc="0" baseline="0">
                <a:solidFill>
                  <a:srgbClr val="000000"/>
                </a:solidFill>
                <a:uFillTx/>
              </a:defRPr>
            </a:pPr>
            <a:r>
              <a:rPr lang="nl-NL" sz="2600" b="1" kern="0" dirty="0">
                <a:solidFill>
                  <a:schemeClr val="bg1"/>
                </a:solidFill>
                <a:latin typeface="Arial"/>
                <a:ea typeface="ＭＳ Ｐゴシック"/>
                <a:cs typeface=""/>
              </a:rPr>
              <a:t>Werken met de </a:t>
            </a:r>
            <a:r>
              <a:rPr lang="nl-NL" sz="2600" b="1" kern="0" dirty="0">
                <a:solidFill>
                  <a:srgbClr val="FFFF00"/>
                </a:solidFill>
                <a:latin typeface="Arial"/>
                <a:ea typeface="ＭＳ Ｐゴシック"/>
                <a:cs typeface=""/>
              </a:rPr>
              <a:t>taal</a:t>
            </a:r>
            <a:r>
              <a:rPr lang="nl-NL" sz="2600" b="1" kern="0" dirty="0">
                <a:solidFill>
                  <a:schemeClr val="bg1"/>
                </a:solidFill>
                <a:latin typeface="Arial"/>
                <a:ea typeface="ＭＳ Ｐゴシック"/>
                <a:cs typeface=""/>
              </a:rPr>
              <a:t> van het leven</a:t>
            </a:r>
          </a:p>
        </p:txBody>
      </p:sp>
      <p:sp>
        <p:nvSpPr>
          <p:cNvPr id="20483" name="Tekstvak 3"/>
          <p:cNvSpPr txBox="1">
            <a:spLocks noChangeArrowheads="1"/>
          </p:cNvSpPr>
          <p:nvPr/>
        </p:nvSpPr>
        <p:spPr bwMode="auto">
          <a:xfrm>
            <a:off x="2085975" y="1268413"/>
            <a:ext cx="838835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en-US" sz="1800" dirty="0">
                <a:solidFill>
                  <a:schemeClr val="bg1"/>
                </a:solidFill>
                <a:latin typeface="Calibri" pitchFamily="34" charset="0"/>
              </a:rPr>
              <a:t>Lezen = 		</a:t>
            </a:r>
            <a:r>
              <a:rPr lang="nl-NL" altLang="en-US" sz="1800" dirty="0" err="1">
                <a:solidFill>
                  <a:schemeClr val="bg1"/>
                </a:solidFill>
                <a:latin typeface="Calibri" pitchFamily="34" charset="0"/>
              </a:rPr>
              <a:t>Sequencing</a:t>
            </a:r>
            <a:endParaRPr lang="nl-NL" altLang="en-US" sz="1800" dirty="0">
              <a:solidFill>
                <a:schemeClr val="bg1"/>
              </a:solidFill>
              <a:latin typeface="Calibri" pitchFamily="34" charset="0"/>
            </a:endParaRPr>
          </a:p>
          <a:p>
            <a:pPr eaLnBrk="1" hangingPunct="1">
              <a:spcBef>
                <a:spcPct val="0"/>
              </a:spcBef>
              <a:buSzTx/>
              <a:buFontTx/>
              <a:buNone/>
            </a:pPr>
            <a:endParaRPr lang="nl-NL" altLang="en-US" sz="1800" dirty="0">
              <a:solidFill>
                <a:schemeClr val="bg1"/>
              </a:solidFill>
              <a:latin typeface="Calibri" pitchFamily="34" charset="0"/>
            </a:endParaRPr>
          </a:p>
          <a:p>
            <a:pPr eaLnBrk="1" hangingPunct="1">
              <a:spcBef>
                <a:spcPct val="0"/>
              </a:spcBef>
              <a:buSzTx/>
              <a:buFontTx/>
              <a:buNone/>
            </a:pPr>
            <a:r>
              <a:rPr lang="nl-NL" altLang="en-US" sz="1800" dirty="0">
                <a:solidFill>
                  <a:schemeClr val="bg1"/>
                </a:solidFill>
                <a:latin typeface="Calibri" pitchFamily="34" charset="0"/>
              </a:rPr>
              <a:t>Knippen = 	Restrictie-enzymen (klonen van GFP gen)</a:t>
            </a:r>
          </a:p>
          <a:p>
            <a:pPr eaLnBrk="1" hangingPunct="1">
              <a:spcBef>
                <a:spcPct val="0"/>
              </a:spcBef>
              <a:buSzTx/>
              <a:buFontTx/>
              <a:buNone/>
            </a:pPr>
            <a:endParaRPr lang="nl-NL" altLang="en-US" sz="1800" dirty="0">
              <a:solidFill>
                <a:schemeClr val="bg1"/>
              </a:solidFill>
              <a:latin typeface="Calibri" pitchFamily="34" charset="0"/>
            </a:endParaRPr>
          </a:p>
          <a:p>
            <a:pPr eaLnBrk="1" hangingPunct="1">
              <a:spcBef>
                <a:spcPct val="0"/>
              </a:spcBef>
              <a:buSzTx/>
              <a:buFontTx/>
              <a:buNone/>
            </a:pPr>
            <a:r>
              <a:rPr lang="nl-NL" altLang="en-US" sz="1800" dirty="0">
                <a:solidFill>
                  <a:schemeClr val="bg1"/>
                </a:solidFill>
                <a:latin typeface="Calibri" pitchFamily="34" charset="0"/>
              </a:rPr>
              <a:t>Schrijven </a:t>
            </a:r>
            <a:r>
              <a:rPr lang="nl-NL" altLang="en-US" sz="1800" dirty="0">
                <a:solidFill>
                  <a:srgbClr val="FFFFFF"/>
                </a:solidFill>
                <a:latin typeface="Calibri" pitchFamily="34" charset="0"/>
              </a:rPr>
              <a:t>= 	Synthese</a:t>
            </a:r>
          </a:p>
          <a:p>
            <a:pPr eaLnBrk="1" hangingPunct="1">
              <a:spcBef>
                <a:spcPct val="0"/>
              </a:spcBef>
              <a:buSzTx/>
              <a:buFontTx/>
              <a:buNone/>
            </a:pPr>
            <a:endParaRPr lang="nl-NL" altLang="en-US" sz="1800" dirty="0">
              <a:solidFill>
                <a:srgbClr val="FFFFFF"/>
              </a:solidFill>
              <a:latin typeface="Calibri" pitchFamily="34" charset="0"/>
            </a:endParaRPr>
          </a:p>
          <a:p>
            <a:pPr eaLnBrk="1" hangingPunct="1">
              <a:spcBef>
                <a:spcPct val="0"/>
              </a:spcBef>
              <a:buSzTx/>
              <a:buFontTx/>
              <a:buNone/>
            </a:pPr>
            <a:r>
              <a:rPr lang="nl-NL" altLang="en-US" sz="1800" dirty="0">
                <a:solidFill>
                  <a:srgbClr val="FFFFFF"/>
                </a:solidFill>
                <a:latin typeface="Calibri" pitchFamily="34" charset="0"/>
              </a:rPr>
              <a:t>Plakken = 	Insertie =&gt; vaak nog virus (vector) voor nodig (=&gt; CRISPR)</a:t>
            </a:r>
          </a:p>
          <a:p>
            <a:pPr eaLnBrk="1" hangingPunct="1">
              <a:spcBef>
                <a:spcPct val="0"/>
              </a:spcBef>
              <a:buSzTx/>
              <a:buFontTx/>
              <a:buNone/>
            </a:pPr>
            <a:endParaRPr lang="nl-NL" altLang="en-US" sz="1800" dirty="0">
              <a:solidFill>
                <a:srgbClr val="FFFFFF"/>
              </a:solidFill>
              <a:latin typeface="Calibri" pitchFamily="34" charset="0"/>
            </a:endParaRPr>
          </a:p>
          <a:p>
            <a:pPr eaLnBrk="1" hangingPunct="1">
              <a:spcBef>
                <a:spcPct val="0"/>
              </a:spcBef>
              <a:buSzTx/>
              <a:buFontTx/>
              <a:buNone/>
            </a:pPr>
            <a:r>
              <a:rPr lang="nl-NL" altLang="en-US" sz="1800" dirty="0" err="1">
                <a:solidFill>
                  <a:srgbClr val="FFFF00"/>
                </a:solidFill>
                <a:latin typeface="Calibri" pitchFamily="34" charset="0"/>
              </a:rPr>
              <a:t>Kopieren</a:t>
            </a:r>
            <a:r>
              <a:rPr lang="nl-NL" altLang="en-US" sz="1800" dirty="0">
                <a:solidFill>
                  <a:srgbClr val="FFFF00"/>
                </a:solidFill>
                <a:latin typeface="Calibri" pitchFamily="34" charset="0"/>
              </a:rPr>
              <a:t> =	</a:t>
            </a:r>
            <a:r>
              <a:rPr lang="nl-NL" altLang="en-US" sz="1800" dirty="0" err="1">
                <a:solidFill>
                  <a:srgbClr val="FFFF00"/>
                </a:solidFill>
                <a:latin typeface="Calibri" pitchFamily="34" charset="0"/>
              </a:rPr>
              <a:t>Taq</a:t>
            </a:r>
            <a:endParaRPr lang="nl-NL" altLang="en-US" sz="1800" dirty="0">
              <a:solidFill>
                <a:srgbClr val="FFFF00"/>
              </a:solidFill>
              <a:latin typeface="Calibri" pitchFamily="34" charset="0"/>
            </a:endParaRPr>
          </a:p>
          <a:p>
            <a:pPr eaLnBrk="1" hangingPunct="1">
              <a:spcBef>
                <a:spcPct val="0"/>
              </a:spcBef>
              <a:buSzTx/>
              <a:buFontTx/>
              <a:buNone/>
            </a:pPr>
            <a:endParaRPr lang="nl-NL" altLang="en-US" sz="1800" dirty="0">
              <a:solidFill>
                <a:srgbClr val="FFFFFF"/>
              </a:solidFill>
              <a:latin typeface="Calibri" pitchFamily="34" charset="0"/>
            </a:endParaRPr>
          </a:p>
          <a:p>
            <a:pPr eaLnBrk="1" hangingPunct="1">
              <a:spcBef>
                <a:spcPct val="0"/>
              </a:spcBef>
              <a:buSzTx/>
              <a:buFontTx/>
              <a:buNone/>
            </a:pPr>
            <a:endParaRPr lang="nl-NL" altLang="en-US" sz="1800" dirty="0">
              <a:solidFill>
                <a:srgbClr val="FFFFFF"/>
              </a:solidFill>
              <a:latin typeface="Calibri" pitchFamily="34" charset="0"/>
            </a:endParaRPr>
          </a:p>
          <a:p>
            <a:pPr eaLnBrk="1" hangingPunct="1">
              <a:spcBef>
                <a:spcPct val="0"/>
              </a:spcBef>
              <a:buSzTx/>
              <a:buFontTx/>
              <a:buNone/>
            </a:pPr>
            <a:endParaRPr lang="nl-NL" altLang="en-US" sz="1800" dirty="0">
              <a:solidFill>
                <a:srgbClr val="FFFFFF"/>
              </a:solidFill>
              <a:latin typeface="Calibri" pitchFamily="34" charset="0"/>
            </a:endParaRPr>
          </a:p>
          <a:p>
            <a:pPr eaLnBrk="1" hangingPunct="1">
              <a:spcBef>
                <a:spcPct val="0"/>
              </a:spcBef>
              <a:buFont typeface="Symbol" pitchFamily="18" charset="2"/>
              <a:buChar char="Þ"/>
            </a:pPr>
            <a:r>
              <a:rPr lang="nl-NL" altLang="en-US" sz="1800" dirty="0">
                <a:solidFill>
                  <a:srgbClr val="FFFFFF"/>
                </a:solidFill>
                <a:latin typeface="Calibri" pitchFamily="34" charset="0"/>
              </a:rPr>
              <a:t> Moleculair </a:t>
            </a:r>
            <a:r>
              <a:rPr lang="nl-NL" altLang="en-US" sz="1800" dirty="0" err="1">
                <a:solidFill>
                  <a:srgbClr val="FFFFFF"/>
                </a:solidFill>
                <a:latin typeface="Calibri" pitchFamily="34" charset="0"/>
              </a:rPr>
              <a:t>Biology</a:t>
            </a:r>
            <a:r>
              <a:rPr lang="nl-NL" altLang="en-US" sz="1800" dirty="0">
                <a:solidFill>
                  <a:srgbClr val="FFFFFF"/>
                </a:solidFill>
                <a:latin typeface="Calibri" pitchFamily="34" charset="0"/>
              </a:rPr>
              <a:t> Toolkit </a:t>
            </a:r>
          </a:p>
          <a:p>
            <a:pPr eaLnBrk="1" hangingPunct="1">
              <a:spcBef>
                <a:spcPct val="0"/>
              </a:spcBef>
              <a:buFont typeface="Symbol" pitchFamily="18" charset="2"/>
              <a:buChar char="Þ"/>
            </a:pPr>
            <a:endParaRPr lang="nl-NL" altLang="en-US" sz="1800" dirty="0">
              <a:solidFill>
                <a:srgbClr val="FFFFFF"/>
              </a:solidFill>
              <a:latin typeface="Calibri" pitchFamily="34" charset="0"/>
            </a:endParaRPr>
          </a:p>
          <a:p>
            <a:pPr eaLnBrk="1" hangingPunct="1">
              <a:spcBef>
                <a:spcPct val="0"/>
              </a:spcBef>
              <a:buSzTx/>
              <a:buFontTx/>
              <a:buNone/>
            </a:pPr>
            <a:r>
              <a:rPr lang="nl-NL" altLang="en-US" sz="1800" dirty="0">
                <a:solidFill>
                  <a:schemeClr val="bg1"/>
                </a:solidFill>
                <a:latin typeface="Calibri" pitchFamily="34" charset="0"/>
              </a:rPr>
              <a:t>=&gt; vervolgcursus biotechnologie</a:t>
            </a:r>
          </a:p>
          <a:p>
            <a:pPr eaLnBrk="1" hangingPunct="1">
              <a:spcBef>
                <a:spcPct val="0"/>
              </a:spcBef>
              <a:buSzTx/>
              <a:buFontTx/>
              <a:buNone/>
            </a:pPr>
            <a:endParaRPr lang="nl-NL" altLang="en-US" sz="1800" dirty="0">
              <a:solidFill>
                <a:srgbClr val="000000"/>
              </a:solidFill>
              <a:latin typeface="Calibri" pitchFamily="34" charset="0"/>
            </a:endParaRPr>
          </a:p>
          <a:p>
            <a:pPr eaLnBrk="1" hangingPunct="1">
              <a:spcBef>
                <a:spcPct val="0"/>
              </a:spcBef>
              <a:buSzTx/>
              <a:buFontTx/>
              <a:buNone/>
            </a:pPr>
            <a:endParaRPr lang="nl-NL" altLang="en-US" sz="1800" dirty="0">
              <a:solidFill>
                <a:srgbClr val="000000"/>
              </a:solidFill>
              <a:latin typeface="Calibri" pitchFamily="34" charset="0"/>
            </a:endParaRPr>
          </a:p>
          <a:p>
            <a:pPr eaLnBrk="1" hangingPunct="1">
              <a:spcBef>
                <a:spcPct val="0"/>
              </a:spcBef>
              <a:buSzTx/>
              <a:buFontTx/>
              <a:buNone/>
            </a:pPr>
            <a:endParaRPr lang="nl-NL" altLang="en-US" sz="1800" dirty="0">
              <a:solidFill>
                <a:srgbClr val="000000"/>
              </a:solidFill>
              <a:latin typeface="Calibri" pitchFamily="34" charset="0"/>
            </a:endParaRPr>
          </a:p>
          <a:p>
            <a:pPr eaLnBrk="1" hangingPunct="1">
              <a:spcBef>
                <a:spcPct val="0"/>
              </a:spcBef>
              <a:buSzTx/>
              <a:buFontTx/>
              <a:buNone/>
            </a:pPr>
            <a:endParaRPr lang="nl-NL" altLang="en-US" sz="1800" dirty="0">
              <a:solidFill>
                <a:srgbClr val="000000"/>
              </a:solidFill>
              <a:latin typeface="Calibri" pitchFamily="34" charset="0"/>
            </a:endParaRPr>
          </a:p>
          <a:p>
            <a:pPr eaLnBrk="1" hangingPunct="1">
              <a:spcBef>
                <a:spcPct val="0"/>
              </a:spcBef>
              <a:buSzTx/>
              <a:buFontTx/>
              <a:buNone/>
            </a:pPr>
            <a:endParaRPr lang="nl-NL" altLang="en-US" sz="1800" dirty="0">
              <a:solidFill>
                <a:srgbClr val="000000"/>
              </a:solidFill>
              <a:latin typeface="Calibri" pitchFamily="34" charset="0"/>
            </a:endParaRPr>
          </a:p>
          <a:p>
            <a:pPr eaLnBrk="1" hangingPunct="1">
              <a:spcBef>
                <a:spcPct val="0"/>
              </a:spcBef>
              <a:buSzTx/>
              <a:buFontTx/>
              <a:buNone/>
            </a:pPr>
            <a:endParaRPr lang="nl-NL" altLang="en-US" sz="1800" dirty="0">
              <a:solidFill>
                <a:srgbClr val="000000"/>
              </a:solidFill>
              <a:latin typeface="Calibri" pitchFamily="34" charset="0"/>
            </a:endParaRPr>
          </a:p>
        </p:txBody>
      </p:sp>
      <p:pic>
        <p:nvPicPr>
          <p:cNvPr id="5" name="Picture 2">
            <a:extLst>
              <a:ext uri="{FF2B5EF4-FFF2-40B4-BE49-F238E27FC236}">
                <a16:creationId xmlns:a16="http://schemas.microsoft.com/office/drawing/2014/main" id="{CB433AF6-AC54-4017-820B-AD1A95331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5841" y="482727"/>
            <a:ext cx="1209842" cy="107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a:extLst>
              <a:ext uri="{FF2B5EF4-FFF2-40B4-BE49-F238E27FC236}">
                <a16:creationId xmlns:a16="http://schemas.microsoft.com/office/drawing/2014/main" id="{D0415EF0-0AD5-45CC-60B5-C056A022E7D8}"/>
              </a:ext>
            </a:extLst>
          </p:cNvPr>
          <p:cNvPicPr>
            <a:picLocks noChangeAspect="1"/>
          </p:cNvPicPr>
          <p:nvPr/>
        </p:nvPicPr>
        <p:blipFill>
          <a:blip r:embed="rId4"/>
          <a:stretch>
            <a:fillRect/>
          </a:stretch>
        </p:blipFill>
        <p:spPr>
          <a:xfrm>
            <a:off x="10352567" y="3867324"/>
            <a:ext cx="1274872" cy="1602298"/>
          </a:xfrm>
          <a:prstGeom prst="rect">
            <a:avLst/>
          </a:prstGeom>
        </p:spPr>
      </p:pic>
      <p:sp>
        <p:nvSpPr>
          <p:cNvPr id="4" name="Tekstvak 3">
            <a:extLst>
              <a:ext uri="{FF2B5EF4-FFF2-40B4-BE49-F238E27FC236}">
                <a16:creationId xmlns:a16="http://schemas.microsoft.com/office/drawing/2014/main" id="{A21E506D-EAAC-09B9-62E2-64196704A246}"/>
              </a:ext>
            </a:extLst>
          </p:cNvPr>
          <p:cNvSpPr txBox="1"/>
          <p:nvPr/>
        </p:nvSpPr>
        <p:spPr>
          <a:xfrm>
            <a:off x="10425841" y="5589587"/>
            <a:ext cx="1283116" cy="369332"/>
          </a:xfrm>
          <a:prstGeom prst="rect">
            <a:avLst/>
          </a:prstGeom>
          <a:noFill/>
        </p:spPr>
        <p:txBody>
          <a:bodyPr wrap="square" rtlCol="0">
            <a:spAutoFit/>
          </a:bodyPr>
          <a:lstStyle/>
          <a:p>
            <a:r>
              <a:rPr lang="nl-NL" dirty="0">
                <a:solidFill>
                  <a:schemeClr val="bg1"/>
                </a:solidFill>
              </a:rPr>
              <a:t>H.19/20</a:t>
            </a:r>
          </a:p>
        </p:txBody>
      </p:sp>
    </p:spTree>
    <p:extLst>
      <p:ext uri="{BB962C8B-B14F-4D97-AF65-F5344CB8AC3E}">
        <p14:creationId xmlns:p14="http://schemas.microsoft.com/office/powerpoint/2010/main" val="650874810"/>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5"/>
          <p:cNvSpPr>
            <a:spLocks/>
          </p:cNvSpPr>
          <p:nvPr/>
        </p:nvSpPr>
        <p:spPr bwMode="auto">
          <a:xfrm flipH="1">
            <a:off x="4479925" y="4941888"/>
            <a:ext cx="1295400" cy="0"/>
          </a:xfrm>
          <a:custGeom>
            <a:avLst/>
            <a:gdLst>
              <a:gd name="T0" fmla="*/ 647637 w 1295403"/>
              <a:gd name="T1" fmla="*/ 1295211 w 1295403"/>
              <a:gd name="T2" fmla="*/ 647637 w 1295403"/>
              <a:gd name="T3" fmla="*/ 0 w 1295403"/>
              <a:gd name="T4" fmla="*/ 0 w 1295403"/>
              <a:gd name="T5" fmla="*/ 1295211 w 1295403"/>
              <a:gd name="T6" fmla="*/ 17694720 60000 65536"/>
              <a:gd name="T7" fmla="*/ 0 60000 65536"/>
              <a:gd name="T8" fmla="*/ 5898240 60000 65536"/>
              <a:gd name="T9" fmla="*/ 11796480 60000 65536"/>
              <a:gd name="T10" fmla="*/ 5898240 60000 65536"/>
              <a:gd name="T11" fmla="*/ 17694720 60000 65536"/>
              <a:gd name="T12" fmla="*/ 0 w 1295403"/>
              <a:gd name="T13" fmla="*/ 1295403 w 1295403"/>
            </a:gdLst>
            <a:ahLst/>
            <a:cxnLst>
              <a:cxn ang="T6">
                <a:pos x="T0" y="0"/>
              </a:cxn>
              <a:cxn ang="T7">
                <a:pos x="T1" y="0"/>
              </a:cxn>
              <a:cxn ang="T8">
                <a:pos x="T2" y="0"/>
              </a:cxn>
              <a:cxn ang="T9">
                <a:pos x="T3" y="0"/>
              </a:cxn>
              <a:cxn ang="T10">
                <a:pos x="T4" y="0"/>
              </a:cxn>
              <a:cxn ang="T11">
                <a:pos x="T5" y="0"/>
              </a:cxn>
            </a:cxnLst>
            <a:rect l="T12" t="0" r="T13" b="0"/>
            <a:pathLst>
              <a:path w="1295403">
                <a:moveTo>
                  <a:pt x="0" y="0"/>
                </a:moveTo>
                <a:lnTo>
                  <a:pt x="1295403" y="1"/>
                </a:lnTo>
              </a:path>
            </a:pathLst>
          </a:custGeom>
          <a:noFill/>
          <a:ln w="50804">
            <a:solidFill>
              <a:srgbClr val="91F472"/>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nl-NL"/>
          </a:p>
        </p:txBody>
      </p:sp>
      <p:sp>
        <p:nvSpPr>
          <p:cNvPr id="8195" name="Text Box 6"/>
          <p:cNvSpPr txBox="1">
            <a:spLocks noChangeArrowheads="1"/>
          </p:cNvSpPr>
          <p:nvPr/>
        </p:nvSpPr>
        <p:spPr bwMode="auto">
          <a:xfrm>
            <a:off x="4479926" y="3679825"/>
            <a:ext cx="165576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a:spcBef>
                <a:spcPts val="1400"/>
              </a:spcBef>
              <a:buSzTx/>
              <a:buNone/>
            </a:pPr>
            <a:r>
              <a:rPr lang="en-GB" altLang="nl-NL" sz="2400" b="1">
                <a:solidFill>
                  <a:schemeClr val="bg1"/>
                </a:solidFill>
                <a:latin typeface="Times New Roman" pitchFamily="18" charset="0"/>
              </a:rPr>
              <a:t>Beenmerg</a:t>
            </a:r>
          </a:p>
          <a:p>
            <a:pPr eaLnBrk="1">
              <a:spcBef>
                <a:spcPts val="1400"/>
              </a:spcBef>
              <a:buSzTx/>
              <a:buNone/>
            </a:pPr>
            <a:r>
              <a:rPr lang="en-GB" altLang="nl-NL" sz="2400" b="1">
                <a:solidFill>
                  <a:schemeClr val="bg1"/>
                </a:solidFill>
                <a:latin typeface="Times New Roman" pitchFamily="18" charset="0"/>
              </a:rPr>
              <a:t>Stamcellen</a:t>
            </a:r>
          </a:p>
        </p:txBody>
      </p:sp>
      <p:pic>
        <p:nvPicPr>
          <p:cNvPr id="8196" name="Picture 8" descr="220px-GFP_Mice_0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0464" y="3662363"/>
            <a:ext cx="280828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GFP_GFP_aequorea_victoria-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1950" y="1268414"/>
            <a:ext cx="25654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10"/>
          <p:cNvSpPr txBox="1">
            <a:spLocks noChangeArrowheads="1"/>
          </p:cNvSpPr>
          <p:nvPr/>
        </p:nvSpPr>
        <p:spPr bwMode="auto">
          <a:xfrm>
            <a:off x="4479925" y="1411288"/>
            <a:ext cx="1295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a:spcBef>
                <a:spcPts val="1400"/>
              </a:spcBef>
              <a:buSzTx/>
              <a:buNone/>
            </a:pPr>
            <a:r>
              <a:rPr lang="en-GB" altLang="nl-NL" sz="2400" b="1">
                <a:solidFill>
                  <a:schemeClr val="bg1"/>
                </a:solidFill>
                <a:latin typeface="Times New Roman" pitchFamily="18" charset="0"/>
              </a:rPr>
              <a:t>GFP-gen</a:t>
            </a:r>
            <a:endParaRPr lang="en-GB" altLang="nl-NL" sz="2400">
              <a:solidFill>
                <a:schemeClr val="bg1"/>
              </a:solidFill>
              <a:latin typeface="Times New Roman" pitchFamily="18" charset="0"/>
            </a:endParaRPr>
          </a:p>
        </p:txBody>
      </p:sp>
      <p:sp>
        <p:nvSpPr>
          <p:cNvPr id="8199" name="Line 11"/>
          <p:cNvSpPr>
            <a:spLocks/>
          </p:cNvSpPr>
          <p:nvPr/>
        </p:nvSpPr>
        <p:spPr bwMode="auto">
          <a:xfrm flipV="1">
            <a:off x="4479925" y="2565400"/>
            <a:ext cx="1320800" cy="44450"/>
          </a:xfrm>
          <a:custGeom>
            <a:avLst/>
            <a:gdLst>
              <a:gd name="T0" fmla="*/ 305 w 1511302"/>
              <a:gd name="T1" fmla="*/ 0 h 45719"/>
              <a:gd name="T2" fmla="*/ 609 w 1511302"/>
              <a:gd name="T3" fmla="*/ 0 h 45719"/>
              <a:gd name="T4" fmla="*/ 305 w 1511302"/>
              <a:gd name="T5" fmla="*/ 0 h 45719"/>
              <a:gd name="T6" fmla="*/ 0 w 1511302"/>
              <a:gd name="T7" fmla="*/ 0 h 45719"/>
              <a:gd name="T8" fmla="*/ 0 w 1511302"/>
              <a:gd name="T9" fmla="*/ 0 h 45719"/>
              <a:gd name="T10" fmla="*/ 609 w 1511302"/>
              <a:gd name="T11" fmla="*/ 0 h 45719"/>
              <a:gd name="T12" fmla="*/ 17694720 60000 65536"/>
              <a:gd name="T13" fmla="*/ 0 60000 65536"/>
              <a:gd name="T14" fmla="*/ 5898240 60000 65536"/>
              <a:gd name="T15" fmla="*/ 11796480 60000 65536"/>
              <a:gd name="T16" fmla="*/ 5898240 60000 65536"/>
              <a:gd name="T17" fmla="*/ 17694720 60000 65536"/>
              <a:gd name="T18" fmla="*/ 0 w 1511302"/>
              <a:gd name="T19" fmla="*/ 0 h 45719"/>
              <a:gd name="T20" fmla="*/ 1511302 w 1511302"/>
              <a:gd name="T21" fmla="*/ 0 h 45719"/>
            </a:gdLst>
            <a:ahLst/>
            <a:cxnLst>
              <a:cxn ang="T12">
                <a:pos x="T0" y="T1"/>
              </a:cxn>
              <a:cxn ang="T13">
                <a:pos x="T2" y="T3"/>
              </a:cxn>
              <a:cxn ang="T14">
                <a:pos x="T4" y="T5"/>
              </a:cxn>
              <a:cxn ang="T15">
                <a:pos x="T6" y="T7"/>
              </a:cxn>
              <a:cxn ang="T16">
                <a:pos x="T8" y="T9"/>
              </a:cxn>
              <a:cxn ang="T17">
                <a:pos x="T10" y="T11"/>
              </a:cxn>
            </a:cxnLst>
            <a:rect l="T18" t="T19" r="T20" b="T21"/>
            <a:pathLst>
              <a:path w="1511302" h="45719">
                <a:moveTo>
                  <a:pt x="0" y="0"/>
                </a:moveTo>
                <a:lnTo>
                  <a:pt x="1511302" y="1"/>
                </a:lnTo>
              </a:path>
            </a:pathLst>
          </a:custGeom>
          <a:noFill/>
          <a:ln w="50804">
            <a:solidFill>
              <a:srgbClr val="91F472"/>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nl-NL"/>
          </a:p>
        </p:txBody>
      </p:sp>
      <p:pic>
        <p:nvPicPr>
          <p:cNvPr id="8200" name="Picture 12" descr="rm_mice_black1_0015_lre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3630614"/>
            <a:ext cx="25654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2" descr="Soubor:Difference DNA RNA-EN.sv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0463" y="1341439"/>
            <a:ext cx="273685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Line 11"/>
          <p:cNvSpPr>
            <a:spLocks/>
          </p:cNvSpPr>
          <p:nvPr/>
        </p:nvSpPr>
        <p:spPr bwMode="auto">
          <a:xfrm rot="5400000" flipV="1">
            <a:off x="8627269" y="3502819"/>
            <a:ext cx="1320800" cy="46038"/>
          </a:xfrm>
          <a:custGeom>
            <a:avLst/>
            <a:gdLst>
              <a:gd name="T0" fmla="*/ 305 w 1511302"/>
              <a:gd name="T1" fmla="*/ 0 h 45719"/>
              <a:gd name="T2" fmla="*/ 609 w 1511302"/>
              <a:gd name="T3" fmla="*/ 0 h 45719"/>
              <a:gd name="T4" fmla="*/ 305 w 1511302"/>
              <a:gd name="T5" fmla="*/ 0 h 45719"/>
              <a:gd name="T6" fmla="*/ 0 w 1511302"/>
              <a:gd name="T7" fmla="*/ 0 h 45719"/>
              <a:gd name="T8" fmla="*/ 0 w 1511302"/>
              <a:gd name="T9" fmla="*/ 0 h 45719"/>
              <a:gd name="T10" fmla="*/ 609 w 1511302"/>
              <a:gd name="T11" fmla="*/ 0 h 45719"/>
              <a:gd name="T12" fmla="*/ 17694720 60000 65536"/>
              <a:gd name="T13" fmla="*/ 0 60000 65536"/>
              <a:gd name="T14" fmla="*/ 5898240 60000 65536"/>
              <a:gd name="T15" fmla="*/ 11796480 60000 65536"/>
              <a:gd name="T16" fmla="*/ 5898240 60000 65536"/>
              <a:gd name="T17" fmla="*/ 17694720 60000 65536"/>
              <a:gd name="T18" fmla="*/ 0 w 1511302"/>
              <a:gd name="T19" fmla="*/ 0 h 45719"/>
              <a:gd name="T20" fmla="*/ 1511302 w 1511302"/>
              <a:gd name="T21" fmla="*/ 0 h 45719"/>
            </a:gdLst>
            <a:ahLst/>
            <a:cxnLst>
              <a:cxn ang="T12">
                <a:pos x="T0" y="T1"/>
              </a:cxn>
              <a:cxn ang="T13">
                <a:pos x="T2" y="T3"/>
              </a:cxn>
              <a:cxn ang="T14">
                <a:pos x="T4" y="T5"/>
              </a:cxn>
              <a:cxn ang="T15">
                <a:pos x="T6" y="T7"/>
              </a:cxn>
              <a:cxn ang="T16">
                <a:pos x="T8" y="T9"/>
              </a:cxn>
              <a:cxn ang="T17">
                <a:pos x="T10" y="T11"/>
              </a:cxn>
            </a:cxnLst>
            <a:rect l="T18" t="T19" r="T20" b="T21"/>
            <a:pathLst>
              <a:path w="1511302" h="45719">
                <a:moveTo>
                  <a:pt x="0" y="0"/>
                </a:moveTo>
                <a:lnTo>
                  <a:pt x="1511302" y="1"/>
                </a:lnTo>
              </a:path>
            </a:pathLst>
          </a:custGeom>
          <a:noFill/>
          <a:ln w="50804">
            <a:solidFill>
              <a:srgbClr val="91F472"/>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nl-NL"/>
          </a:p>
        </p:txBody>
      </p:sp>
      <p:sp>
        <p:nvSpPr>
          <p:cNvPr id="8203" name="Tekstvak 2"/>
          <p:cNvSpPr txBox="1">
            <a:spLocks noChangeArrowheads="1"/>
          </p:cNvSpPr>
          <p:nvPr/>
        </p:nvSpPr>
        <p:spPr bwMode="auto">
          <a:xfrm>
            <a:off x="9461500" y="3259139"/>
            <a:ext cx="865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1800" b="1">
                <a:solidFill>
                  <a:schemeClr val="bg1"/>
                </a:solidFill>
                <a:latin typeface="Calibri" pitchFamily="34" charset="0"/>
              </a:rPr>
              <a:t>GGO</a:t>
            </a:r>
          </a:p>
        </p:txBody>
      </p:sp>
      <p:pic>
        <p:nvPicPr>
          <p:cNvPr id="8206" name="Picture 16" descr="http://www.hetweekendvandewetenschap.nl/cms/wp-content/uploads/2015/09/logo-erasmusmc-rgb-wit-n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9266" y="345130"/>
            <a:ext cx="254158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el 1">
            <a:extLst>
              <a:ext uri="{FF2B5EF4-FFF2-40B4-BE49-F238E27FC236}">
                <a16:creationId xmlns:a16="http://schemas.microsoft.com/office/drawing/2014/main" id="{46627FB3-B8A1-4077-9736-D9FB18AF2992}"/>
              </a:ext>
            </a:extLst>
          </p:cNvPr>
          <p:cNvSpPr txBox="1">
            <a:spLocks/>
          </p:cNvSpPr>
          <p:nvPr/>
        </p:nvSpPr>
        <p:spPr>
          <a:xfrm>
            <a:off x="1471198" y="28289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800" kern="0" dirty="0">
                <a:solidFill>
                  <a:schemeClr val="bg1"/>
                </a:solidFill>
                <a:latin typeface="+mn-lt"/>
                <a:ea typeface="ＭＳ Ｐゴシック"/>
                <a:cs typeface=""/>
              </a:rPr>
              <a:t>Gen en stamcel techniek</a:t>
            </a:r>
          </a:p>
        </p:txBody>
      </p:sp>
    </p:spTree>
    <p:extLst>
      <p:ext uri="{BB962C8B-B14F-4D97-AF65-F5344CB8AC3E}">
        <p14:creationId xmlns:p14="http://schemas.microsoft.com/office/powerpoint/2010/main" val="3843788106"/>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5B105-FAB9-7B30-959D-48438169844C}"/>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431A04E6-0791-0F72-DC08-607471EBB2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4912" y="1076063"/>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a:extLst>
              <a:ext uri="{FF2B5EF4-FFF2-40B4-BE49-F238E27FC236}">
                <a16:creationId xmlns:a16="http://schemas.microsoft.com/office/drawing/2014/main" id="{09352844-82C1-109E-B80F-5C8D07BF86EC}"/>
              </a:ext>
            </a:extLst>
          </p:cNvPr>
          <p:cNvSpPr txBox="1">
            <a:spLocks noChangeArrowheads="1"/>
          </p:cNvSpPr>
          <p:nvPr/>
        </p:nvSpPr>
        <p:spPr bwMode="auto">
          <a:xfrm>
            <a:off x="1085726" y="188641"/>
            <a:ext cx="751298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1">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a:spcBef>
                <a:spcPts val="1400"/>
              </a:spcBef>
              <a:buSzTx/>
              <a:buNone/>
            </a:pPr>
            <a:r>
              <a:rPr lang="en-GB" altLang="nl-NL" sz="2800" dirty="0">
                <a:solidFill>
                  <a:schemeClr val="bg1"/>
                </a:solidFill>
                <a:latin typeface="Times New Roman" pitchFamily="18" charset="0"/>
              </a:rPr>
              <a:t>Confocal imaging </a:t>
            </a:r>
            <a:r>
              <a:rPr lang="en-GB" altLang="nl-NL" sz="2800" dirty="0" err="1">
                <a:solidFill>
                  <a:srgbClr val="FFFF00"/>
                </a:solidFill>
                <a:latin typeface="Times New Roman" pitchFamily="18" charset="0"/>
              </a:rPr>
              <a:t>techniek</a:t>
            </a:r>
            <a:r>
              <a:rPr lang="en-GB" altLang="nl-NL" sz="2800" dirty="0">
                <a:solidFill>
                  <a:schemeClr val="bg1"/>
                </a:solidFill>
                <a:latin typeface="Times New Roman" pitchFamily="18" charset="0"/>
              </a:rPr>
              <a:t> 			  			 </a:t>
            </a:r>
          </a:p>
        </p:txBody>
      </p:sp>
      <p:sp>
        <p:nvSpPr>
          <p:cNvPr id="9224" name="Text Box 8">
            <a:extLst>
              <a:ext uri="{FF2B5EF4-FFF2-40B4-BE49-F238E27FC236}">
                <a16:creationId xmlns:a16="http://schemas.microsoft.com/office/drawing/2014/main" id="{A5F834E6-D4FF-799D-475E-3405297418CE}"/>
              </a:ext>
            </a:extLst>
          </p:cNvPr>
          <p:cNvSpPr txBox="1">
            <a:spLocks noChangeArrowheads="1"/>
          </p:cNvSpPr>
          <p:nvPr/>
        </p:nvSpPr>
        <p:spPr bwMode="auto">
          <a:xfrm>
            <a:off x="5649337" y="5422245"/>
            <a:ext cx="4171375" cy="94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a:spcBef>
                <a:spcPts val="100"/>
              </a:spcBef>
              <a:buSzTx/>
              <a:buNone/>
            </a:pPr>
            <a:endParaRPr lang="nl-NL" altLang="nl-NL" sz="1800" dirty="0">
              <a:solidFill>
                <a:schemeClr val="bg1"/>
              </a:solidFill>
            </a:endParaRPr>
          </a:p>
          <a:p>
            <a:pPr eaLnBrk="1">
              <a:spcBef>
                <a:spcPts val="100"/>
              </a:spcBef>
              <a:buSzTx/>
              <a:buNone/>
            </a:pPr>
            <a:r>
              <a:rPr lang="nl-NL" altLang="nl-NL" sz="1800" dirty="0">
                <a:solidFill>
                  <a:schemeClr val="bg1"/>
                </a:solidFill>
              </a:rPr>
              <a:t>Wetenschap is een technisch vak</a:t>
            </a:r>
          </a:p>
          <a:p>
            <a:pPr eaLnBrk="1">
              <a:spcBef>
                <a:spcPts val="100"/>
              </a:spcBef>
              <a:buSzTx/>
              <a:buNone/>
            </a:pPr>
            <a:r>
              <a:rPr lang="nl-NL" altLang="nl-NL" sz="1800" dirty="0">
                <a:solidFill>
                  <a:srgbClr val="FFFF00"/>
                </a:solidFill>
              </a:rPr>
              <a:t>=&gt; Cursus biotechnologie</a:t>
            </a:r>
          </a:p>
        </p:txBody>
      </p:sp>
      <p:sp>
        <p:nvSpPr>
          <p:cNvPr id="9225" name="Text Box 9">
            <a:extLst>
              <a:ext uri="{FF2B5EF4-FFF2-40B4-BE49-F238E27FC236}">
                <a16:creationId xmlns:a16="http://schemas.microsoft.com/office/drawing/2014/main" id="{9F593188-BE7F-2334-52BD-56871F534B4F}"/>
              </a:ext>
            </a:extLst>
          </p:cNvPr>
          <p:cNvSpPr txBox="1">
            <a:spLocks noChangeArrowheads="1"/>
          </p:cNvSpPr>
          <p:nvPr/>
        </p:nvSpPr>
        <p:spPr bwMode="auto">
          <a:xfrm>
            <a:off x="8832851" y="2492376"/>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a:spcBef>
                <a:spcPts val="100"/>
              </a:spcBef>
              <a:buSzTx/>
              <a:buNone/>
            </a:pPr>
            <a:r>
              <a:rPr lang="nl-NL" altLang="nl-NL" sz="1800">
                <a:solidFill>
                  <a:srgbClr val="FFFFFF"/>
                </a:solidFill>
              </a:rPr>
              <a:t>bloedvat</a:t>
            </a:r>
          </a:p>
        </p:txBody>
      </p:sp>
      <p:pic>
        <p:nvPicPr>
          <p:cNvPr id="9226" name="Picture 10" descr="fret_microscope">
            <a:extLst>
              <a:ext uri="{FF2B5EF4-FFF2-40B4-BE49-F238E27FC236}">
                <a16:creationId xmlns:a16="http://schemas.microsoft.com/office/drawing/2014/main" id="{8B4E1497-F53E-1FAB-8D91-15B6DEB086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5726" y="1076063"/>
            <a:ext cx="3918453" cy="342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4BABE31F-0398-168D-C646-A5ABDC8453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1547" y="330299"/>
            <a:ext cx="1230280" cy="1095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8" descr="220px-GFP_Mice_01">
            <a:hlinkClick r:id="rId6"/>
            <a:extLst>
              <a:ext uri="{FF2B5EF4-FFF2-40B4-BE49-F238E27FC236}">
                <a16:creationId xmlns:a16="http://schemas.microsoft.com/office/drawing/2014/main" id="{9D3F07C3-15A4-B5A4-6FA9-1AC6ACC9DD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36857" y="4662233"/>
            <a:ext cx="2567322" cy="200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503142"/>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1920876" y="120650"/>
            <a:ext cx="6911975" cy="722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algn="ctr" eaLnBrk="1">
              <a:spcBef>
                <a:spcPts val="1400"/>
              </a:spcBef>
              <a:buSzTx/>
              <a:buNone/>
            </a:pPr>
            <a:r>
              <a:rPr lang="en-US" altLang="nl-NL" sz="2000" dirty="0">
                <a:solidFill>
                  <a:srgbClr val="FFFF00"/>
                </a:solidFill>
              </a:rPr>
              <a:t>Transgenic</a:t>
            </a:r>
            <a:r>
              <a:rPr lang="en-US" altLang="nl-NL" sz="2000" dirty="0">
                <a:solidFill>
                  <a:schemeClr val="bg1"/>
                </a:solidFill>
              </a:rPr>
              <a:t> GFP-mice </a:t>
            </a:r>
          </a:p>
          <a:p>
            <a:pPr algn="ctr" eaLnBrk="1">
              <a:spcBef>
                <a:spcPts val="1400"/>
              </a:spcBef>
              <a:buSzTx/>
              <a:buNone/>
            </a:pPr>
            <a:r>
              <a:rPr lang="en-US" altLang="nl-NL" sz="2000" dirty="0">
                <a:solidFill>
                  <a:schemeClr val="bg1"/>
                </a:solidFill>
              </a:rPr>
              <a:t>(Green fluorescent protein from deep see jelly-fish)</a:t>
            </a:r>
          </a:p>
          <a:p>
            <a:pPr algn="ctr" eaLnBrk="1">
              <a:spcBef>
                <a:spcPts val="1400"/>
              </a:spcBef>
              <a:buSzTx/>
              <a:buNone/>
            </a:pPr>
            <a:endParaRPr lang="en-US" altLang="nl-NL" sz="2000" dirty="0">
              <a:solidFill>
                <a:schemeClr val="bg1"/>
              </a:solidFill>
            </a:endParaRPr>
          </a:p>
          <a:p>
            <a:pPr algn="ctr" eaLnBrk="1">
              <a:spcBef>
                <a:spcPts val="1400"/>
              </a:spcBef>
              <a:buSzTx/>
              <a:buNone/>
            </a:pPr>
            <a:r>
              <a:rPr lang="nl-NL" altLang="nl-NL" sz="2000" dirty="0">
                <a:solidFill>
                  <a:schemeClr val="bg1"/>
                </a:solidFill>
              </a:rPr>
              <a:t>Taal is hetzelfde in kwal, muis en mens  </a:t>
            </a:r>
          </a:p>
          <a:p>
            <a:pPr algn="ctr" eaLnBrk="1">
              <a:spcBef>
                <a:spcPts val="1400"/>
              </a:spcBef>
              <a:buSzTx/>
              <a:buNone/>
            </a:pPr>
            <a:r>
              <a:rPr lang="nl-NL" altLang="nl-NL" sz="2000" dirty="0">
                <a:solidFill>
                  <a:schemeClr val="bg1"/>
                </a:solidFill>
              </a:rPr>
              <a:t>Al het leven heeft dezelfde oorsprong !</a:t>
            </a:r>
          </a:p>
          <a:p>
            <a:pPr algn="ctr" eaLnBrk="1">
              <a:spcBef>
                <a:spcPts val="1400"/>
              </a:spcBef>
              <a:buSzTx/>
              <a:buNone/>
            </a:pPr>
            <a:endParaRPr lang="nl-NL" altLang="nl-NL" sz="2000" dirty="0">
              <a:solidFill>
                <a:schemeClr val="bg1"/>
              </a:solidFill>
            </a:endParaRPr>
          </a:p>
          <a:p>
            <a:pPr algn="ctr" eaLnBrk="1">
              <a:spcBef>
                <a:spcPts val="1400"/>
              </a:spcBef>
              <a:buSzTx/>
              <a:buNone/>
            </a:pPr>
            <a:endParaRPr lang="nl-NL" altLang="nl-NL" sz="2000" dirty="0">
              <a:solidFill>
                <a:schemeClr val="bg1"/>
              </a:solidFill>
            </a:endParaRPr>
          </a:p>
          <a:p>
            <a:pPr algn="ctr" eaLnBrk="1">
              <a:spcBef>
                <a:spcPts val="1400"/>
              </a:spcBef>
              <a:buSzTx/>
              <a:buNone/>
            </a:pPr>
            <a:endParaRPr lang="nl-NL" altLang="nl-NL" sz="2000" dirty="0">
              <a:solidFill>
                <a:schemeClr val="bg1"/>
              </a:solidFill>
            </a:endParaRPr>
          </a:p>
          <a:p>
            <a:pPr algn="ctr" eaLnBrk="1">
              <a:spcBef>
                <a:spcPts val="1400"/>
              </a:spcBef>
              <a:buSzTx/>
              <a:buNone/>
            </a:pPr>
            <a:endParaRPr lang="nl-NL" altLang="nl-NL" sz="2000" dirty="0">
              <a:solidFill>
                <a:schemeClr val="bg1"/>
              </a:solidFill>
            </a:endParaRPr>
          </a:p>
          <a:p>
            <a:pPr algn="ctr" eaLnBrk="1">
              <a:spcBef>
                <a:spcPts val="1400"/>
              </a:spcBef>
              <a:buSzTx/>
              <a:buNone/>
            </a:pPr>
            <a:endParaRPr lang="nl-NL" altLang="nl-NL" sz="2000" dirty="0">
              <a:solidFill>
                <a:schemeClr val="bg1"/>
              </a:solidFill>
            </a:endParaRPr>
          </a:p>
          <a:p>
            <a:pPr algn="ctr" eaLnBrk="1">
              <a:spcBef>
                <a:spcPts val="1400"/>
              </a:spcBef>
              <a:buSzTx/>
              <a:buNone/>
            </a:pPr>
            <a:r>
              <a:rPr lang="nl-NL" altLang="nl-NL" sz="2000" dirty="0">
                <a:solidFill>
                  <a:schemeClr val="bg1"/>
                </a:solidFill>
              </a:rPr>
              <a:t>Informatie systeem is hetzelfde</a:t>
            </a:r>
          </a:p>
          <a:p>
            <a:pPr algn="ctr" eaLnBrk="1">
              <a:spcBef>
                <a:spcPts val="1400"/>
              </a:spcBef>
              <a:buSzTx/>
              <a:buNone/>
            </a:pPr>
            <a:r>
              <a:rPr lang="nl-NL" altLang="nl-NL" sz="2000" dirty="0">
                <a:solidFill>
                  <a:schemeClr val="bg1"/>
                </a:solidFill>
              </a:rPr>
              <a:t>Informatie is overdraagbaar</a:t>
            </a:r>
          </a:p>
          <a:p>
            <a:pPr marL="342900" indent="-342900" algn="ctr" eaLnBrk="1">
              <a:spcBef>
                <a:spcPts val="1400"/>
              </a:spcBef>
              <a:buSzTx/>
              <a:buFont typeface="Symbol" pitchFamily="18" charset="2"/>
              <a:buChar char="Þ"/>
            </a:pPr>
            <a:r>
              <a:rPr lang="nl-NL" altLang="nl-NL" sz="2000" dirty="0">
                <a:solidFill>
                  <a:schemeClr val="bg1"/>
                </a:solidFill>
              </a:rPr>
              <a:t>Je kunt maken wat je wilt </a:t>
            </a:r>
          </a:p>
          <a:p>
            <a:pPr marL="342900" indent="-342900" algn="ctr" eaLnBrk="1">
              <a:spcBef>
                <a:spcPts val="1400"/>
              </a:spcBef>
              <a:buSzTx/>
              <a:buFont typeface="Symbol" pitchFamily="18" charset="2"/>
              <a:buChar char="Þ"/>
            </a:pPr>
            <a:r>
              <a:rPr lang="nl-NL" altLang="nl-NL" sz="2000" dirty="0">
                <a:solidFill>
                  <a:schemeClr val="bg1"/>
                </a:solidFill>
              </a:rPr>
              <a:t>Bijv. menselijk gen in gist, of koe (Herman)</a:t>
            </a:r>
          </a:p>
          <a:p>
            <a:pPr algn="ctr" eaLnBrk="1">
              <a:spcBef>
                <a:spcPts val="1400"/>
              </a:spcBef>
              <a:buSzTx/>
              <a:buNone/>
            </a:pPr>
            <a:endParaRPr lang="en-US" altLang="nl-NL" sz="2000" dirty="0">
              <a:solidFill>
                <a:schemeClr val="bg1"/>
              </a:solidFill>
              <a:latin typeface="Times New Roman" pitchFamily="18" charset="0"/>
            </a:endParaRPr>
          </a:p>
        </p:txBody>
      </p:sp>
      <p:pic>
        <p:nvPicPr>
          <p:cNvPr id="22531" name="Picture 8" descr="220px-GFP_Mice_0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3338" y="2576514"/>
            <a:ext cx="2449512"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9" descr="GFP_GFP_aequorea_victoria-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6989" y="2573339"/>
            <a:ext cx="2193925"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10"/>
          <p:cNvSpPr txBox="1">
            <a:spLocks noChangeArrowheads="1"/>
          </p:cNvSpPr>
          <p:nvPr/>
        </p:nvSpPr>
        <p:spPr bwMode="auto">
          <a:xfrm>
            <a:off x="4908550" y="282416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a:spcBef>
                <a:spcPts val="1400"/>
              </a:spcBef>
              <a:buSzTx/>
              <a:buNone/>
            </a:pPr>
            <a:r>
              <a:rPr lang="en-GB" altLang="nl-NL" sz="2400" b="1">
                <a:solidFill>
                  <a:srgbClr val="92D050"/>
                </a:solidFill>
                <a:latin typeface="Times New Roman" pitchFamily="18" charset="0"/>
              </a:rPr>
              <a:t>GFP</a:t>
            </a:r>
            <a:endParaRPr lang="en-GB" altLang="nl-NL" sz="2400">
              <a:solidFill>
                <a:srgbClr val="92D050"/>
              </a:solidFill>
              <a:latin typeface="Times New Roman" pitchFamily="18" charset="0"/>
            </a:endParaRPr>
          </a:p>
        </p:txBody>
      </p:sp>
      <p:sp>
        <p:nvSpPr>
          <p:cNvPr id="22534" name="Line 11"/>
          <p:cNvSpPr>
            <a:spLocks/>
          </p:cNvSpPr>
          <p:nvPr/>
        </p:nvSpPr>
        <p:spPr bwMode="auto">
          <a:xfrm>
            <a:off x="4800600" y="3429000"/>
            <a:ext cx="1511300" cy="0"/>
          </a:xfrm>
          <a:custGeom>
            <a:avLst/>
            <a:gdLst>
              <a:gd name="T0" fmla="*/ 755651 w 1511300"/>
              <a:gd name="T1" fmla="*/ 1511302 w 1511300"/>
              <a:gd name="T2" fmla="*/ 755651 w 1511300"/>
              <a:gd name="T3" fmla="*/ 0 w 1511300"/>
              <a:gd name="T4" fmla="*/ 755638 w 1511300"/>
              <a:gd name="T5" fmla="*/ 1511276 w 1511300"/>
              <a:gd name="T6" fmla="*/ 755638 w 1511300"/>
              <a:gd name="T7" fmla="*/ 0 w 1511300"/>
              <a:gd name="T8" fmla="*/ 0 w 1511300"/>
              <a:gd name="T9" fmla="*/ 1511276 w 1511300"/>
              <a:gd name="T10" fmla="*/ 17694720 60000 65536"/>
              <a:gd name="T11" fmla="*/ 0 60000 65536"/>
              <a:gd name="T12" fmla="*/ 5898240 60000 65536"/>
              <a:gd name="T13" fmla="*/ 11796480 60000 65536"/>
              <a:gd name="T14" fmla="*/ 17694720 60000 65536"/>
              <a:gd name="T15" fmla="*/ 0 60000 65536"/>
              <a:gd name="T16" fmla="*/ 5898240 60000 65536"/>
              <a:gd name="T17" fmla="*/ 11796480 60000 65536"/>
              <a:gd name="T18" fmla="*/ 5898240 60000 65536"/>
              <a:gd name="T19" fmla="*/ 17694720 60000 65536"/>
              <a:gd name="T20" fmla="*/ 0 w 1511300"/>
              <a:gd name="T21" fmla="*/ 1511300 w 1511300"/>
            </a:gdLst>
            <a:ahLst/>
            <a:cxnLst>
              <a:cxn ang="T10">
                <a:pos x="T0" y="0"/>
              </a:cxn>
              <a:cxn ang="T11">
                <a:pos x="T1" y="0"/>
              </a:cxn>
              <a:cxn ang="T12">
                <a:pos x="T2" y="0"/>
              </a:cxn>
              <a:cxn ang="T13">
                <a:pos x="T3" y="0"/>
              </a:cxn>
              <a:cxn ang="T14">
                <a:pos x="T4" y="0"/>
              </a:cxn>
              <a:cxn ang="T15">
                <a:pos x="T5" y="0"/>
              </a:cxn>
              <a:cxn ang="T16">
                <a:pos x="T6" y="0"/>
              </a:cxn>
              <a:cxn ang="T17">
                <a:pos x="T7" y="0"/>
              </a:cxn>
              <a:cxn ang="T18">
                <a:pos x="T8" y="0"/>
              </a:cxn>
              <a:cxn ang="T19">
                <a:pos x="T9" y="0"/>
              </a:cxn>
            </a:cxnLst>
            <a:rect l="T20" t="0" r="T21" b="0"/>
            <a:pathLst>
              <a:path w="1511300">
                <a:moveTo>
                  <a:pt x="0" y="0"/>
                </a:moveTo>
                <a:lnTo>
                  <a:pt x="1511300" y="0"/>
                </a:lnTo>
              </a:path>
            </a:pathLst>
          </a:custGeom>
          <a:noFill/>
          <a:ln w="50804">
            <a:solidFill>
              <a:srgbClr val="91F472"/>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nl-NL"/>
          </a:p>
        </p:txBody>
      </p:sp>
    </p:spTree>
    <p:extLst>
      <p:ext uri="{BB962C8B-B14F-4D97-AF65-F5344CB8AC3E}">
        <p14:creationId xmlns:p14="http://schemas.microsoft.com/office/powerpoint/2010/main" val="4194488965"/>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6CD53E-6D69-4FA1-A5CD-D2C28B3DB7C2}"/>
              </a:ext>
            </a:extLst>
          </p:cNvPr>
          <p:cNvSpPr>
            <a:spLocks noGrp="1"/>
          </p:cNvSpPr>
          <p:nvPr>
            <p:ph type="title"/>
          </p:nvPr>
        </p:nvSpPr>
        <p:spPr/>
        <p:txBody>
          <a:bodyPr>
            <a:normAutofit/>
          </a:bodyPr>
          <a:lstStyle/>
          <a:p>
            <a:r>
              <a:rPr lang="nl-NL" sz="2800" dirty="0">
                <a:solidFill>
                  <a:schemeClr val="bg1"/>
                </a:solidFill>
                <a:latin typeface="+mn-lt"/>
              </a:rPr>
              <a:t>DNA is een code = informatie</a:t>
            </a:r>
            <a:br>
              <a:rPr lang="nl-NL" sz="2800" dirty="0">
                <a:solidFill>
                  <a:schemeClr val="bg1"/>
                </a:solidFill>
                <a:latin typeface="+mn-lt"/>
              </a:rPr>
            </a:br>
            <a:r>
              <a:rPr lang="nl-NL" sz="2800" dirty="0">
                <a:solidFill>
                  <a:schemeClr val="bg1"/>
                </a:solidFill>
                <a:latin typeface="+mn-lt"/>
              </a:rPr>
              <a:t>=&gt; biologie wordt </a:t>
            </a:r>
            <a:r>
              <a:rPr lang="nl-NL" sz="2800" dirty="0">
                <a:latin typeface="+mn-lt"/>
              </a:rPr>
              <a:t>informatie technologie</a:t>
            </a:r>
          </a:p>
        </p:txBody>
      </p:sp>
      <p:sp>
        <p:nvSpPr>
          <p:cNvPr id="3" name="Tijdelijke aanduiding voor inhoud 2">
            <a:extLst>
              <a:ext uri="{FF2B5EF4-FFF2-40B4-BE49-F238E27FC236}">
                <a16:creationId xmlns:a16="http://schemas.microsoft.com/office/drawing/2014/main" id="{AA5CD74F-155C-48F0-ADAE-0CD0153B01A7}"/>
              </a:ext>
            </a:extLst>
          </p:cNvPr>
          <p:cNvSpPr>
            <a:spLocks noGrp="1"/>
          </p:cNvSpPr>
          <p:nvPr>
            <p:ph idx="1"/>
          </p:nvPr>
        </p:nvSpPr>
        <p:spPr/>
        <p:txBody>
          <a:bodyPr>
            <a:normAutofit/>
          </a:bodyPr>
          <a:lstStyle/>
          <a:p>
            <a:r>
              <a:rPr lang="nl-NL" sz="1800" dirty="0">
                <a:solidFill>
                  <a:schemeClr val="bg1"/>
                </a:solidFill>
              </a:rPr>
              <a:t>A/T/C/G (4 letters)			DNA</a:t>
            </a:r>
          </a:p>
          <a:p>
            <a:r>
              <a:rPr lang="nl-NL" sz="1800" dirty="0">
                <a:solidFill>
                  <a:schemeClr val="bg1"/>
                </a:solidFill>
              </a:rPr>
              <a:t>0/1					binair (computer)</a:t>
            </a:r>
          </a:p>
          <a:p>
            <a:r>
              <a:rPr lang="nl-NL" sz="1800" dirty="0">
                <a:solidFill>
                  <a:schemeClr val="bg1"/>
                </a:solidFill>
              </a:rPr>
              <a:t>20 aminozuren				eiwit</a:t>
            </a:r>
          </a:p>
          <a:p>
            <a:r>
              <a:rPr lang="nl-NL" sz="1800" dirty="0">
                <a:solidFill>
                  <a:schemeClr val="bg1"/>
                </a:solidFill>
              </a:rPr>
              <a:t>26 letters				Nederlands</a:t>
            </a:r>
          </a:p>
          <a:p>
            <a:endParaRPr lang="nl-NL" sz="1800" dirty="0"/>
          </a:p>
          <a:p>
            <a:pPr marL="0" indent="0">
              <a:buNone/>
            </a:pPr>
            <a:r>
              <a:rPr lang="nl-NL" sz="1800" dirty="0">
                <a:solidFill>
                  <a:srgbClr val="FFFF00"/>
                </a:solidFill>
              </a:rPr>
              <a:t>=&gt; uitwisselbaar!</a:t>
            </a:r>
          </a:p>
        </p:txBody>
      </p:sp>
    </p:spTree>
    <p:extLst>
      <p:ext uri="{BB962C8B-B14F-4D97-AF65-F5344CB8AC3E}">
        <p14:creationId xmlns:p14="http://schemas.microsoft.com/office/powerpoint/2010/main" val="32153944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610361"/>
            <a:ext cx="4348479" cy="874598"/>
          </a:xfrm>
          <a:prstGeom prst="rect">
            <a:avLst/>
          </a:prstGeom>
        </p:spPr>
        <p:txBody>
          <a:bodyPr vert="horz" wrap="square" lIns="0" tIns="12700" rIns="0" bIns="0" rtlCol="0">
            <a:spAutoFit/>
          </a:bodyPr>
          <a:lstStyle/>
          <a:p>
            <a:pPr marL="12700">
              <a:spcBef>
                <a:spcPts val="100"/>
              </a:spcBef>
            </a:pPr>
            <a:r>
              <a:rPr lang="nl-NL" sz="2800" spc="-5" dirty="0">
                <a:solidFill>
                  <a:srgbClr val="FFFFFF"/>
                </a:solidFill>
                <a:latin typeface="Carlito"/>
                <a:cs typeface="Carlito"/>
              </a:rPr>
              <a:t>DNA </a:t>
            </a:r>
            <a:r>
              <a:rPr lang="nl-NL" sz="2800" dirty="0">
                <a:solidFill>
                  <a:srgbClr val="FFFFFF"/>
                </a:solidFill>
                <a:latin typeface="Carlito"/>
                <a:cs typeface="Carlito"/>
              </a:rPr>
              <a:t>is een </a:t>
            </a:r>
            <a:r>
              <a:rPr lang="nl-NL" sz="2800" spc="-10" dirty="0">
                <a:solidFill>
                  <a:srgbClr val="FFFFFF"/>
                </a:solidFill>
                <a:latin typeface="Carlito"/>
                <a:cs typeface="Carlito"/>
              </a:rPr>
              <a:t>taal, </a:t>
            </a:r>
            <a:r>
              <a:rPr lang="nl-NL" sz="2800" spc="-5" dirty="0">
                <a:solidFill>
                  <a:srgbClr val="FFFFFF"/>
                </a:solidFill>
                <a:latin typeface="Carlito"/>
                <a:cs typeface="Carlito"/>
              </a:rPr>
              <a:t>met </a:t>
            </a:r>
            <a:r>
              <a:rPr lang="nl-NL" sz="2800" dirty="0">
                <a:solidFill>
                  <a:srgbClr val="FFFFFF"/>
                </a:solidFill>
                <a:latin typeface="Carlito"/>
                <a:cs typeface="Carlito"/>
              </a:rPr>
              <a:t>4</a:t>
            </a:r>
            <a:r>
              <a:rPr lang="nl-NL" sz="2800" spc="30" dirty="0">
                <a:solidFill>
                  <a:srgbClr val="FFFFFF"/>
                </a:solidFill>
                <a:latin typeface="Carlito"/>
                <a:cs typeface="Carlito"/>
              </a:rPr>
              <a:t> </a:t>
            </a:r>
            <a:r>
              <a:rPr lang="nl-NL" sz="2800" spc="-15" dirty="0">
                <a:solidFill>
                  <a:srgbClr val="FFFFFF"/>
                </a:solidFill>
                <a:latin typeface="Carlito"/>
                <a:cs typeface="Carlito"/>
              </a:rPr>
              <a:t>letters:</a:t>
            </a:r>
            <a:br>
              <a:rPr lang="nl-NL" sz="2800" dirty="0">
                <a:latin typeface="Carlito"/>
                <a:cs typeface="Carlito"/>
              </a:rPr>
            </a:br>
            <a:endParaRPr sz="2800" spc="-165" dirty="0">
              <a:solidFill>
                <a:srgbClr val="FFFF00"/>
              </a:solidFill>
              <a:latin typeface="+mn-lt"/>
            </a:endParaRPr>
          </a:p>
        </p:txBody>
      </p:sp>
      <p:sp>
        <p:nvSpPr>
          <p:cNvPr id="3" name="object 3"/>
          <p:cNvSpPr txBox="1"/>
          <p:nvPr/>
        </p:nvSpPr>
        <p:spPr>
          <a:xfrm>
            <a:off x="916938" y="1717040"/>
            <a:ext cx="6406651" cy="3332322"/>
          </a:xfrm>
          <a:prstGeom prst="rect">
            <a:avLst/>
          </a:prstGeom>
        </p:spPr>
        <p:txBody>
          <a:bodyPr vert="horz" wrap="square" lIns="0" tIns="112395" rIns="0" bIns="0" rtlCol="0">
            <a:spAutoFit/>
          </a:bodyPr>
          <a:lstStyle/>
          <a:p>
            <a:pPr marL="12700">
              <a:lnSpc>
                <a:spcPts val="2050"/>
              </a:lnSpc>
              <a:spcBef>
                <a:spcPts val="785"/>
              </a:spcBef>
            </a:pPr>
            <a:endParaRPr lang="nl-NL" sz="1800" dirty="0">
              <a:solidFill>
                <a:srgbClr val="FFFFFF"/>
              </a:solidFill>
              <a:latin typeface="Carlito"/>
              <a:cs typeface="Carlito"/>
            </a:endParaRPr>
          </a:p>
          <a:p>
            <a:pPr marL="12700">
              <a:lnSpc>
                <a:spcPts val="2050"/>
              </a:lnSpc>
              <a:spcBef>
                <a:spcPts val="785"/>
              </a:spcBef>
            </a:pPr>
            <a:r>
              <a:rPr sz="1800" dirty="0">
                <a:solidFill>
                  <a:srgbClr val="FFFFFF"/>
                </a:solidFill>
                <a:latin typeface="Carlito"/>
                <a:cs typeface="Carlito"/>
              </a:rPr>
              <a:t>NL </a:t>
            </a:r>
            <a:r>
              <a:rPr sz="1800" spc="-10" dirty="0">
                <a:solidFill>
                  <a:srgbClr val="FFFFFF"/>
                </a:solidFill>
                <a:latin typeface="Carlito"/>
                <a:cs typeface="Carlito"/>
              </a:rPr>
              <a:t>taal: </a:t>
            </a:r>
            <a:r>
              <a:rPr sz="1800" dirty="0">
                <a:solidFill>
                  <a:srgbClr val="FFFFFF"/>
                </a:solidFill>
                <a:latin typeface="Carlito"/>
                <a:cs typeface="Carlito"/>
              </a:rPr>
              <a:t>26 </a:t>
            </a:r>
            <a:r>
              <a:rPr sz="1800" spc="-15" dirty="0">
                <a:solidFill>
                  <a:srgbClr val="FFFFFF"/>
                </a:solidFill>
                <a:latin typeface="Carlito"/>
                <a:cs typeface="Carlito"/>
              </a:rPr>
              <a:t>letters, </a:t>
            </a:r>
            <a:r>
              <a:rPr sz="1800" spc="-5" dirty="0">
                <a:solidFill>
                  <a:srgbClr val="FFFFFF"/>
                </a:solidFill>
                <a:latin typeface="Carlito"/>
                <a:cs typeface="Carlito"/>
              </a:rPr>
              <a:t>variabele </a:t>
            </a:r>
            <a:r>
              <a:rPr sz="1800" spc="-10" dirty="0">
                <a:solidFill>
                  <a:srgbClr val="FFFFFF"/>
                </a:solidFill>
                <a:latin typeface="Carlito"/>
                <a:cs typeface="Carlito"/>
              </a:rPr>
              <a:t>code </a:t>
            </a:r>
            <a:r>
              <a:rPr sz="1800" spc="-10" dirty="0" err="1">
                <a:solidFill>
                  <a:srgbClr val="FFFFFF"/>
                </a:solidFill>
                <a:latin typeface="Carlito"/>
                <a:cs typeface="Carlito"/>
              </a:rPr>
              <a:t>voor</a:t>
            </a:r>
            <a:r>
              <a:rPr sz="1800" spc="40" dirty="0">
                <a:solidFill>
                  <a:srgbClr val="FFFFFF"/>
                </a:solidFill>
                <a:latin typeface="Carlito"/>
                <a:cs typeface="Carlito"/>
              </a:rPr>
              <a:t> </a:t>
            </a:r>
            <a:r>
              <a:rPr sz="1800" dirty="0" err="1">
                <a:solidFill>
                  <a:srgbClr val="FFFFFF"/>
                </a:solidFill>
                <a:latin typeface="Carlito"/>
                <a:cs typeface="Carlito"/>
              </a:rPr>
              <a:t>een</a:t>
            </a:r>
            <a:r>
              <a:rPr lang="nl-NL" dirty="0">
                <a:latin typeface="Carlito"/>
                <a:cs typeface="Carlito"/>
              </a:rPr>
              <a:t> </a:t>
            </a:r>
            <a:r>
              <a:rPr sz="1800" spc="-15" dirty="0" err="1">
                <a:solidFill>
                  <a:srgbClr val="FFFFFF"/>
                </a:solidFill>
                <a:latin typeface="Carlito"/>
                <a:cs typeface="Carlito"/>
              </a:rPr>
              <a:t>woord</a:t>
            </a:r>
            <a:endParaRPr sz="1800" dirty="0">
              <a:latin typeface="Carlito"/>
              <a:cs typeface="Carlito"/>
            </a:endParaRPr>
          </a:p>
          <a:p>
            <a:pPr marL="12700" marR="192405">
              <a:lnSpc>
                <a:spcPts val="1939"/>
              </a:lnSpc>
              <a:spcBef>
                <a:spcPts val="1030"/>
              </a:spcBef>
            </a:pPr>
            <a:r>
              <a:rPr sz="1800" spc="-10" dirty="0">
                <a:solidFill>
                  <a:srgbClr val="FFFFFF"/>
                </a:solidFill>
                <a:latin typeface="Carlito"/>
                <a:cs typeface="Carlito"/>
              </a:rPr>
              <a:t>Computertaal: </a:t>
            </a:r>
            <a:r>
              <a:rPr sz="1800" dirty="0">
                <a:solidFill>
                  <a:srgbClr val="FFFFFF"/>
                </a:solidFill>
                <a:latin typeface="Carlito"/>
                <a:cs typeface="Carlito"/>
              </a:rPr>
              <a:t>2 </a:t>
            </a:r>
            <a:r>
              <a:rPr sz="1800" spc="-15" dirty="0">
                <a:solidFill>
                  <a:srgbClr val="FFFFFF"/>
                </a:solidFill>
                <a:latin typeface="Carlito"/>
                <a:cs typeface="Carlito"/>
              </a:rPr>
              <a:t>letters, </a:t>
            </a:r>
            <a:r>
              <a:rPr sz="1800" spc="-10" dirty="0">
                <a:solidFill>
                  <a:srgbClr val="FFFFFF"/>
                </a:solidFill>
                <a:latin typeface="Carlito"/>
                <a:cs typeface="Carlito"/>
              </a:rPr>
              <a:t>code van </a:t>
            </a:r>
            <a:r>
              <a:rPr sz="1800" dirty="0">
                <a:solidFill>
                  <a:srgbClr val="FFFFFF"/>
                </a:solidFill>
                <a:latin typeface="Carlito"/>
                <a:cs typeface="Carlito"/>
              </a:rPr>
              <a:t>8 </a:t>
            </a:r>
            <a:r>
              <a:rPr sz="1800" spc="-10" dirty="0">
                <a:solidFill>
                  <a:srgbClr val="FFFFFF"/>
                </a:solidFill>
                <a:latin typeface="Carlito"/>
                <a:cs typeface="Carlito"/>
              </a:rPr>
              <a:t>voor </a:t>
            </a:r>
            <a:r>
              <a:rPr sz="1800" dirty="0" err="1">
                <a:solidFill>
                  <a:srgbClr val="FFFFFF"/>
                </a:solidFill>
                <a:latin typeface="Carlito"/>
                <a:cs typeface="Carlito"/>
              </a:rPr>
              <a:t>een</a:t>
            </a:r>
            <a:r>
              <a:rPr sz="1800" dirty="0">
                <a:solidFill>
                  <a:srgbClr val="FFFFFF"/>
                </a:solidFill>
                <a:latin typeface="Carlito"/>
                <a:cs typeface="Carlito"/>
              </a:rPr>
              <a:t> </a:t>
            </a:r>
            <a:r>
              <a:rPr sz="1800" spc="-10" dirty="0">
                <a:solidFill>
                  <a:srgbClr val="FFFFFF"/>
                </a:solidFill>
                <a:latin typeface="Carlito"/>
                <a:cs typeface="Carlito"/>
              </a:rPr>
              <a:t>byte</a:t>
            </a:r>
            <a:endParaRPr sz="1800" dirty="0">
              <a:latin typeface="Carlito"/>
              <a:cs typeface="Carlito"/>
            </a:endParaRPr>
          </a:p>
          <a:p>
            <a:pPr marL="12700" marR="5080">
              <a:lnSpc>
                <a:spcPts val="2950"/>
              </a:lnSpc>
              <a:spcBef>
                <a:spcPts val="200"/>
              </a:spcBef>
            </a:pPr>
            <a:r>
              <a:rPr sz="1800" spc="-5" dirty="0">
                <a:solidFill>
                  <a:srgbClr val="FFFF00"/>
                </a:solidFill>
                <a:latin typeface="Carlito"/>
                <a:cs typeface="Carlito"/>
              </a:rPr>
              <a:t>DNA: </a:t>
            </a:r>
            <a:r>
              <a:rPr sz="1800" dirty="0">
                <a:solidFill>
                  <a:srgbClr val="FFFF00"/>
                </a:solidFill>
                <a:latin typeface="Carlito"/>
                <a:cs typeface="Carlito"/>
              </a:rPr>
              <a:t>4 </a:t>
            </a:r>
            <a:r>
              <a:rPr sz="1800" spc="-15" dirty="0">
                <a:solidFill>
                  <a:srgbClr val="FFFF00"/>
                </a:solidFill>
                <a:latin typeface="Carlito"/>
                <a:cs typeface="Carlito"/>
              </a:rPr>
              <a:t>letters,</a:t>
            </a:r>
            <a:r>
              <a:rPr sz="1800" spc="-15" dirty="0">
                <a:solidFill>
                  <a:srgbClr val="FFFFFF"/>
                </a:solidFill>
                <a:latin typeface="Carlito"/>
                <a:cs typeface="Carlito"/>
              </a:rPr>
              <a:t> </a:t>
            </a:r>
            <a:r>
              <a:rPr sz="1800" spc="-10" dirty="0">
                <a:solidFill>
                  <a:srgbClr val="FFFFFF"/>
                </a:solidFill>
                <a:latin typeface="Carlito"/>
                <a:cs typeface="Carlito"/>
              </a:rPr>
              <a:t>code van </a:t>
            </a:r>
            <a:r>
              <a:rPr sz="1800" dirty="0">
                <a:solidFill>
                  <a:srgbClr val="FFFFFF"/>
                </a:solidFill>
                <a:latin typeface="Carlito"/>
                <a:cs typeface="Carlito"/>
              </a:rPr>
              <a:t>3 </a:t>
            </a:r>
            <a:r>
              <a:rPr sz="1800" spc="-10" dirty="0">
                <a:solidFill>
                  <a:srgbClr val="FFFFFF"/>
                </a:solidFill>
                <a:latin typeface="Carlito"/>
                <a:cs typeface="Carlito"/>
              </a:rPr>
              <a:t>voor </a:t>
            </a:r>
            <a:r>
              <a:rPr sz="1800" dirty="0">
                <a:solidFill>
                  <a:srgbClr val="FFFFFF"/>
                </a:solidFill>
                <a:latin typeface="Carlito"/>
                <a:cs typeface="Carlito"/>
              </a:rPr>
              <a:t>een </a:t>
            </a:r>
            <a:r>
              <a:rPr sz="1800" spc="-5" dirty="0" err="1">
                <a:solidFill>
                  <a:srgbClr val="FFFFFF"/>
                </a:solidFill>
                <a:latin typeface="Carlito"/>
                <a:cs typeface="Carlito"/>
              </a:rPr>
              <a:t>aminozuur</a:t>
            </a:r>
            <a:r>
              <a:rPr sz="1800" spc="-5" dirty="0">
                <a:solidFill>
                  <a:srgbClr val="FFFFFF"/>
                </a:solidFill>
                <a:latin typeface="Carlito"/>
                <a:cs typeface="Carlito"/>
              </a:rPr>
              <a:t>  </a:t>
            </a:r>
            <a:endParaRPr lang="nl-NL" sz="1800" spc="-5" dirty="0">
              <a:solidFill>
                <a:srgbClr val="FFFFFF"/>
              </a:solidFill>
              <a:latin typeface="Carlito"/>
              <a:cs typeface="Carlito"/>
            </a:endParaRPr>
          </a:p>
          <a:p>
            <a:pPr marL="12700" marR="5080">
              <a:lnSpc>
                <a:spcPts val="2950"/>
              </a:lnSpc>
              <a:spcBef>
                <a:spcPts val="200"/>
              </a:spcBef>
            </a:pPr>
            <a:r>
              <a:rPr sz="1800" spc="-5" dirty="0" err="1">
                <a:solidFill>
                  <a:srgbClr val="FFFFFF"/>
                </a:solidFill>
                <a:latin typeface="Carlito"/>
                <a:cs typeface="Carlito"/>
              </a:rPr>
              <a:t>Eiwit</a:t>
            </a:r>
            <a:r>
              <a:rPr sz="1800" spc="-5" dirty="0">
                <a:solidFill>
                  <a:srgbClr val="FFFFFF"/>
                </a:solidFill>
                <a:latin typeface="Carlito"/>
                <a:cs typeface="Carlito"/>
              </a:rPr>
              <a:t>: </a:t>
            </a:r>
            <a:r>
              <a:rPr sz="1800" dirty="0">
                <a:solidFill>
                  <a:srgbClr val="FFFFFF"/>
                </a:solidFill>
                <a:latin typeface="Carlito"/>
                <a:cs typeface="Carlito"/>
              </a:rPr>
              <a:t>21 </a:t>
            </a:r>
            <a:r>
              <a:rPr sz="1800" spc="-15" dirty="0">
                <a:solidFill>
                  <a:srgbClr val="FFFFFF"/>
                </a:solidFill>
                <a:latin typeface="Carlito"/>
                <a:cs typeface="Carlito"/>
              </a:rPr>
              <a:t>letters, </a:t>
            </a:r>
            <a:r>
              <a:rPr sz="1800" spc="-5" dirty="0">
                <a:solidFill>
                  <a:srgbClr val="FFFFFF"/>
                </a:solidFill>
                <a:latin typeface="Carlito"/>
                <a:cs typeface="Carlito"/>
              </a:rPr>
              <a:t>variabele </a:t>
            </a:r>
            <a:r>
              <a:rPr sz="1800" spc="-10" dirty="0">
                <a:solidFill>
                  <a:srgbClr val="FFFFFF"/>
                </a:solidFill>
                <a:latin typeface="Carlito"/>
                <a:cs typeface="Carlito"/>
              </a:rPr>
              <a:t>code voor </a:t>
            </a:r>
            <a:r>
              <a:rPr sz="1800" dirty="0">
                <a:solidFill>
                  <a:srgbClr val="FFFFFF"/>
                </a:solidFill>
                <a:latin typeface="Carlito"/>
                <a:cs typeface="Carlito"/>
              </a:rPr>
              <a:t>een</a:t>
            </a:r>
            <a:r>
              <a:rPr sz="1800" spc="25" dirty="0">
                <a:solidFill>
                  <a:srgbClr val="FFFFFF"/>
                </a:solidFill>
                <a:latin typeface="Carlito"/>
                <a:cs typeface="Carlito"/>
              </a:rPr>
              <a:t> </a:t>
            </a:r>
            <a:r>
              <a:rPr sz="1800" dirty="0">
                <a:solidFill>
                  <a:srgbClr val="FFFFFF"/>
                </a:solidFill>
                <a:latin typeface="Carlito"/>
                <a:cs typeface="Carlito"/>
              </a:rPr>
              <a:t>eiwit</a:t>
            </a:r>
            <a:endParaRPr sz="1800" dirty="0">
              <a:latin typeface="Carlito"/>
              <a:cs typeface="Carlito"/>
            </a:endParaRPr>
          </a:p>
          <a:p>
            <a:pPr>
              <a:lnSpc>
                <a:spcPct val="100000"/>
              </a:lnSpc>
            </a:pPr>
            <a:endParaRPr lang="nl-NL" sz="1800" dirty="0">
              <a:latin typeface="Carlito"/>
              <a:cs typeface="Carlito"/>
            </a:endParaRPr>
          </a:p>
          <a:p>
            <a:pPr>
              <a:lnSpc>
                <a:spcPct val="100000"/>
              </a:lnSpc>
            </a:pPr>
            <a:endParaRPr lang="nl-NL" dirty="0">
              <a:solidFill>
                <a:schemeClr val="bg1"/>
              </a:solidFill>
              <a:latin typeface="Carlito"/>
              <a:cs typeface="Carlito"/>
            </a:endParaRPr>
          </a:p>
          <a:p>
            <a:pPr>
              <a:lnSpc>
                <a:spcPct val="100000"/>
              </a:lnSpc>
            </a:pPr>
            <a:r>
              <a:rPr lang="nl-NL" dirty="0">
                <a:solidFill>
                  <a:schemeClr val="bg1"/>
                </a:solidFill>
                <a:latin typeface="Carlito"/>
                <a:cs typeface="Carlito"/>
              </a:rPr>
              <a:t>Elke taal codeert </a:t>
            </a:r>
            <a:r>
              <a:rPr lang="nl-NL" dirty="0">
                <a:solidFill>
                  <a:srgbClr val="FFFF00"/>
                </a:solidFill>
                <a:latin typeface="Carlito"/>
                <a:cs typeface="Carlito"/>
              </a:rPr>
              <a:t>informatie, </a:t>
            </a:r>
            <a:r>
              <a:rPr lang="nl-NL" dirty="0">
                <a:solidFill>
                  <a:schemeClr val="bg1"/>
                </a:solidFill>
                <a:latin typeface="Carlito"/>
                <a:cs typeface="Carlito"/>
              </a:rPr>
              <a:t>en is principe hetzelfde (alleen vertalen) </a:t>
            </a:r>
          </a:p>
          <a:p>
            <a:pPr>
              <a:lnSpc>
                <a:spcPct val="100000"/>
              </a:lnSpc>
            </a:pPr>
            <a:r>
              <a:rPr lang="nl-NL" sz="1800" dirty="0">
                <a:solidFill>
                  <a:schemeClr val="bg1"/>
                </a:solidFill>
                <a:latin typeface="Carlito"/>
                <a:cs typeface="Carlito"/>
              </a:rPr>
              <a:t>=&gt; informatietechnologie is ook hier toepasbaar!</a:t>
            </a:r>
          </a:p>
          <a:p>
            <a:pPr>
              <a:lnSpc>
                <a:spcPct val="100000"/>
              </a:lnSpc>
            </a:pPr>
            <a:r>
              <a:rPr lang="nl-NL" sz="1800" dirty="0">
                <a:solidFill>
                  <a:schemeClr val="bg1"/>
                </a:solidFill>
                <a:latin typeface="Carlito"/>
                <a:cs typeface="Carlito"/>
              </a:rPr>
              <a:t>=&gt; cursus </a:t>
            </a:r>
            <a:r>
              <a:rPr lang="nl-NL" sz="1800" dirty="0" err="1">
                <a:solidFill>
                  <a:schemeClr val="bg1"/>
                </a:solidFill>
                <a:latin typeface="Carlito"/>
                <a:cs typeface="Carlito"/>
              </a:rPr>
              <a:t>biotech</a:t>
            </a:r>
            <a:r>
              <a:rPr lang="nl-NL" sz="1800" dirty="0">
                <a:solidFill>
                  <a:schemeClr val="bg1"/>
                </a:solidFill>
                <a:latin typeface="Carlito"/>
                <a:cs typeface="Carlito"/>
              </a:rPr>
              <a:t>.</a:t>
            </a:r>
            <a:endParaRPr sz="1800" dirty="0">
              <a:solidFill>
                <a:schemeClr val="bg1"/>
              </a:solidFill>
              <a:latin typeface="Carlito"/>
              <a:cs typeface="Carlito"/>
            </a:endParaRPr>
          </a:p>
        </p:txBody>
      </p:sp>
    </p:spTree>
    <p:extLst>
      <p:ext uri="{BB962C8B-B14F-4D97-AF65-F5344CB8AC3E}">
        <p14:creationId xmlns:p14="http://schemas.microsoft.com/office/powerpoint/2010/main" val="13660952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txBox="1">
            <a:spLocks noGrp="1"/>
          </p:cNvSpPr>
          <p:nvPr>
            <p:ph type="title"/>
          </p:nvPr>
        </p:nvSpPr>
        <p:spPr/>
        <p:txBody>
          <a:bodyPr>
            <a:normAutofit/>
          </a:bodyPr>
          <a:lstStyle/>
          <a:p>
            <a:r>
              <a:rPr lang="nl-NL" altLang="nl-NL" sz="2800" dirty="0">
                <a:solidFill>
                  <a:schemeClr val="bg1"/>
                </a:solidFill>
              </a:rPr>
              <a:t>Biologie wordt informatietechnologie !</a:t>
            </a:r>
            <a:br>
              <a:rPr lang="nl-NL" altLang="nl-NL" sz="2800" dirty="0">
                <a:solidFill>
                  <a:schemeClr val="bg1"/>
                </a:solidFill>
              </a:rPr>
            </a:br>
            <a:r>
              <a:rPr lang="nl-NL" altLang="nl-NL" sz="2800" dirty="0"/>
              <a:t>=&gt; </a:t>
            </a:r>
            <a:r>
              <a:rPr lang="nl-NL" altLang="nl-NL" sz="2800" dirty="0" err="1"/>
              <a:t>biotech</a:t>
            </a:r>
            <a:endParaRPr lang="nl-NL" altLang="nl-NL" sz="2800" dirty="0">
              <a:latin typeface="Arial" pitchFamily="34" charset="0"/>
            </a:endParaRPr>
          </a:p>
        </p:txBody>
      </p:sp>
      <p:sp>
        <p:nvSpPr>
          <p:cNvPr id="35843" name="Tijdelijke aanduiding voor inhoud 2"/>
          <p:cNvSpPr txBox="1">
            <a:spLocks noGrp="1"/>
          </p:cNvSpPr>
          <p:nvPr>
            <p:ph idx="1"/>
          </p:nvPr>
        </p:nvSpPr>
        <p:spPr>
          <a:xfrm>
            <a:off x="10068128" y="1825625"/>
            <a:ext cx="1536970" cy="4351338"/>
          </a:xfrm>
        </p:spPr>
        <p:txBody>
          <a:bodyPr>
            <a:normAutofit/>
          </a:bodyPr>
          <a:lstStyle/>
          <a:p>
            <a:r>
              <a:rPr lang="nl-NL" altLang="nl-NL" sz="1800" dirty="0" err="1">
                <a:solidFill>
                  <a:schemeClr val="bg1"/>
                </a:solidFill>
                <a:latin typeface="Arial" pitchFamily="34" charset="0"/>
              </a:rPr>
              <a:t>Synthia</a:t>
            </a:r>
            <a:endParaRPr lang="nl-NL" altLang="nl-NL" sz="1800" dirty="0">
              <a:solidFill>
                <a:schemeClr val="bg1"/>
              </a:solidFill>
              <a:latin typeface="Arial" pitchFamily="34" charset="0"/>
            </a:endParaRPr>
          </a:p>
          <a:p>
            <a:pPr marL="0" indent="0">
              <a:buNone/>
            </a:pPr>
            <a:r>
              <a:rPr lang="nl-NL" altLang="nl-NL" sz="1800" dirty="0">
                <a:solidFill>
                  <a:schemeClr val="bg1"/>
                </a:solidFill>
                <a:latin typeface="Arial" pitchFamily="34" charset="0"/>
                <a:hlinkClick r:id="rId2">
                  <a:extLst>
                    <a:ext uri="{A12FA001-AC4F-418D-AE19-62706E023703}">
                      <ahyp:hlinkClr xmlns:ahyp="http://schemas.microsoft.com/office/drawing/2018/hyperlinkcolor" val="tx"/>
                    </a:ext>
                  </a:extLst>
                </a:hlinkClick>
              </a:rPr>
              <a:t>https://youtu.be/HdgfzdlgUHw</a:t>
            </a:r>
            <a:endParaRPr lang="nl-NL" altLang="nl-NL" sz="1800" dirty="0">
              <a:solidFill>
                <a:schemeClr val="bg1"/>
              </a:solidFill>
              <a:latin typeface="Arial" pitchFamily="34" charset="0"/>
            </a:endParaRPr>
          </a:p>
          <a:p>
            <a:endParaRPr altLang="nl-NL" sz="1800" dirty="0">
              <a:solidFill>
                <a:schemeClr val="bg1"/>
              </a:solidFill>
              <a:latin typeface="Arial" pitchFamily="34" charset="0"/>
            </a:endParaRPr>
          </a:p>
        </p:txBody>
      </p:sp>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15805"/>
            <a:ext cx="8863013" cy="498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110287"/>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5BF56-90D5-8587-CDCE-3632AC0EFDAD}"/>
              </a:ext>
            </a:extLst>
          </p:cNvPr>
          <p:cNvSpPr>
            <a:spLocks noGrp="1"/>
          </p:cNvSpPr>
          <p:nvPr>
            <p:ph type="title"/>
          </p:nvPr>
        </p:nvSpPr>
        <p:spPr/>
        <p:txBody>
          <a:bodyPr>
            <a:normAutofit/>
          </a:bodyPr>
          <a:lstStyle/>
          <a:p>
            <a:r>
              <a:rPr lang="nl-NL" sz="2800" dirty="0">
                <a:latin typeface="+mn-lt"/>
              </a:rPr>
              <a:t>   Evolutie 			v  	Gentechnologie</a:t>
            </a:r>
          </a:p>
        </p:txBody>
      </p:sp>
      <p:sp>
        <p:nvSpPr>
          <p:cNvPr id="3" name="Tijdelijke aanduiding voor inhoud 2">
            <a:extLst>
              <a:ext uri="{FF2B5EF4-FFF2-40B4-BE49-F238E27FC236}">
                <a16:creationId xmlns:a16="http://schemas.microsoft.com/office/drawing/2014/main" id="{8100B924-160E-CDEC-2E2C-8CBE8E53FD2B}"/>
              </a:ext>
            </a:extLst>
          </p:cNvPr>
          <p:cNvSpPr>
            <a:spLocks noGrp="1"/>
          </p:cNvSpPr>
          <p:nvPr>
            <p:ph idx="1"/>
          </p:nvPr>
        </p:nvSpPr>
        <p:spPr/>
        <p:txBody>
          <a:bodyPr>
            <a:normAutofit/>
          </a:bodyPr>
          <a:lstStyle/>
          <a:p>
            <a:r>
              <a:rPr lang="nl-NL" sz="1800" dirty="0">
                <a:solidFill>
                  <a:schemeClr val="bg1"/>
                </a:solidFill>
              </a:rPr>
              <a:t>Langzaam 			v 	Snel</a:t>
            </a:r>
          </a:p>
          <a:p>
            <a:r>
              <a:rPr lang="nl-NL" sz="1800" dirty="0">
                <a:solidFill>
                  <a:schemeClr val="bg1"/>
                </a:solidFill>
              </a:rPr>
              <a:t>Slordig 			v 	Precies</a:t>
            </a:r>
          </a:p>
          <a:p>
            <a:r>
              <a:rPr lang="nl-NL" sz="1800" dirty="0">
                <a:solidFill>
                  <a:schemeClr val="bg1"/>
                </a:solidFill>
              </a:rPr>
              <a:t>Moet functioneel zijn 		v 	Kan alles zijn wat je wilt</a:t>
            </a:r>
          </a:p>
          <a:p>
            <a:endParaRPr lang="nl-NL" sz="1800" dirty="0">
              <a:solidFill>
                <a:schemeClr val="bg1"/>
              </a:solidFill>
            </a:endParaRPr>
          </a:p>
          <a:p>
            <a:pPr marL="0" indent="0">
              <a:buNone/>
            </a:pPr>
            <a:r>
              <a:rPr lang="nl-NL" sz="1800" dirty="0">
                <a:solidFill>
                  <a:schemeClr val="bg1"/>
                </a:solidFill>
              </a:rPr>
              <a:t>=&gt; Gevaar!</a:t>
            </a:r>
          </a:p>
          <a:p>
            <a:pPr marL="0" indent="0">
              <a:buNone/>
            </a:pPr>
            <a:r>
              <a:rPr lang="nl-NL" sz="1800" dirty="0">
                <a:solidFill>
                  <a:schemeClr val="bg1"/>
                </a:solidFill>
              </a:rPr>
              <a:t>=&gt; ethiek!</a:t>
            </a:r>
          </a:p>
          <a:p>
            <a:pPr marL="0" indent="0">
              <a:buNone/>
            </a:pPr>
            <a:endParaRPr lang="nl-NL" sz="1800" dirty="0">
              <a:solidFill>
                <a:schemeClr val="bg1"/>
              </a:solidFill>
            </a:endParaRPr>
          </a:p>
        </p:txBody>
      </p:sp>
    </p:spTree>
    <p:extLst>
      <p:ext uri="{BB962C8B-B14F-4D97-AF65-F5344CB8AC3E}">
        <p14:creationId xmlns:p14="http://schemas.microsoft.com/office/powerpoint/2010/main" val="2098411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26920" y="5084826"/>
            <a:ext cx="6926580" cy="649605"/>
          </a:xfrm>
          <a:prstGeom prst="rect">
            <a:avLst/>
          </a:prstGeom>
          <a:solidFill>
            <a:srgbClr val="FFFFFF"/>
          </a:solidFill>
        </p:spPr>
        <p:txBody>
          <a:bodyPr vert="horz" wrap="square" lIns="0" tIns="35560" rIns="0" bIns="0" rtlCol="0">
            <a:spAutoFit/>
          </a:bodyPr>
          <a:lstStyle/>
          <a:p>
            <a:pPr marL="91440" marR="505459">
              <a:lnSpc>
                <a:spcPts val="1939"/>
              </a:lnSpc>
              <a:spcBef>
                <a:spcPts val="280"/>
              </a:spcBef>
            </a:pPr>
            <a:r>
              <a:rPr sz="1800" u="sng" spc="-10" dirty="0">
                <a:solidFill>
                  <a:srgbClr val="0462C1"/>
                </a:solidFill>
                <a:uFill>
                  <a:solidFill>
                    <a:srgbClr val="0462C1"/>
                  </a:solidFill>
                </a:uFill>
                <a:latin typeface="Carlito"/>
                <a:cs typeface="Carlito"/>
                <a:hlinkClick r:id="rId2"/>
              </a:rPr>
              <a:t>https://www.nature.com/scitable/ebooks/cell-biology-for-seminars- </a:t>
            </a:r>
            <a:r>
              <a:rPr sz="1800" spc="-10" dirty="0">
                <a:solidFill>
                  <a:srgbClr val="0462C1"/>
                </a:solidFill>
                <a:latin typeface="Carlito"/>
                <a:cs typeface="Carlito"/>
                <a:hlinkClick r:id="rId2"/>
              </a:rPr>
              <a:t> </a:t>
            </a:r>
            <a:r>
              <a:rPr sz="1800" u="sng" spc="-5" dirty="0">
                <a:solidFill>
                  <a:srgbClr val="0462C1"/>
                </a:solidFill>
                <a:uFill>
                  <a:solidFill>
                    <a:srgbClr val="0462C1"/>
                  </a:solidFill>
                </a:uFill>
                <a:latin typeface="Carlito"/>
                <a:cs typeface="Carlito"/>
                <a:hlinkClick r:id="rId2"/>
              </a:rPr>
              <a:t>14760004/122995200</a:t>
            </a:r>
            <a:endParaRPr sz="1800">
              <a:latin typeface="Carlito"/>
              <a:cs typeface="Carlito"/>
            </a:endParaRPr>
          </a:p>
        </p:txBody>
      </p:sp>
      <p:sp>
        <p:nvSpPr>
          <p:cNvPr id="3" name="object 3"/>
          <p:cNvSpPr/>
          <p:nvPr/>
        </p:nvSpPr>
        <p:spPr>
          <a:xfrm>
            <a:off x="2058923" y="1484375"/>
            <a:ext cx="6894576" cy="332079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258567" y="337058"/>
            <a:ext cx="6576059" cy="75755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Mitochondrien:</a:t>
            </a:r>
            <a:endParaRPr sz="2400">
              <a:latin typeface="Arial"/>
              <a:cs typeface="Arial"/>
            </a:endParaRPr>
          </a:p>
          <a:p>
            <a:pPr marL="12700">
              <a:lnSpc>
                <a:spcPct val="100000"/>
              </a:lnSpc>
            </a:pPr>
            <a:r>
              <a:rPr sz="2400" b="1" spc="-5" dirty="0">
                <a:solidFill>
                  <a:srgbClr val="FFFFFF"/>
                </a:solidFill>
                <a:latin typeface="Arial"/>
                <a:cs typeface="Arial"/>
              </a:rPr>
              <a:t>Afbreken chemische verbindingen, </a:t>
            </a:r>
            <a:r>
              <a:rPr sz="2400" b="1" dirty="0">
                <a:solidFill>
                  <a:srgbClr val="FFFF00"/>
                </a:solidFill>
                <a:latin typeface="Arial"/>
                <a:cs typeface="Arial"/>
              </a:rPr>
              <a:t>in</a:t>
            </a:r>
            <a:r>
              <a:rPr sz="2400" b="1" spc="35" dirty="0">
                <a:solidFill>
                  <a:srgbClr val="FFFF00"/>
                </a:solidFill>
                <a:latin typeface="Arial"/>
                <a:cs typeface="Arial"/>
              </a:rPr>
              <a:t> </a:t>
            </a:r>
            <a:r>
              <a:rPr sz="2400" b="1" spc="-5" dirty="0">
                <a:solidFill>
                  <a:srgbClr val="FFFF00"/>
                </a:solidFill>
                <a:latin typeface="Arial"/>
                <a:cs typeface="Arial"/>
              </a:rPr>
              <a:t>stapjes</a:t>
            </a:r>
            <a:endParaRPr sz="2400">
              <a:latin typeface="Arial"/>
              <a:cs typeface="Arial"/>
            </a:endParaRPr>
          </a:p>
        </p:txBody>
      </p:sp>
      <p:sp>
        <p:nvSpPr>
          <p:cNvPr id="5" name="object 5"/>
          <p:cNvSpPr txBox="1"/>
          <p:nvPr/>
        </p:nvSpPr>
        <p:spPr>
          <a:xfrm>
            <a:off x="10291901" y="5431784"/>
            <a:ext cx="1245398" cy="302647"/>
          </a:xfrm>
          <a:prstGeom prst="rect">
            <a:avLst/>
          </a:prstGeom>
          <a:solidFill>
            <a:srgbClr val="000000"/>
          </a:solidFill>
          <a:ln w="25400">
            <a:solidFill>
              <a:srgbClr val="FFFF00"/>
            </a:solidFill>
          </a:ln>
        </p:spPr>
        <p:txBody>
          <a:bodyPr vert="horz" wrap="square" lIns="0" tIns="25400" rIns="0" bIns="0" rtlCol="0">
            <a:spAutoFit/>
          </a:bodyPr>
          <a:lstStyle/>
          <a:p>
            <a:pPr marL="90805" marR="642620">
              <a:lnSpc>
                <a:spcPct val="100000"/>
              </a:lnSpc>
              <a:spcBef>
                <a:spcPts val="200"/>
              </a:spcBef>
            </a:pPr>
            <a:r>
              <a:rPr spc="-5" dirty="0">
                <a:solidFill>
                  <a:srgbClr val="FFFFFF"/>
                </a:solidFill>
                <a:latin typeface="Carlito"/>
                <a:cs typeface="Carlito"/>
              </a:rPr>
              <a:t>H.</a:t>
            </a:r>
            <a:r>
              <a:rPr lang="nl-NL" spc="-5" dirty="0">
                <a:solidFill>
                  <a:srgbClr val="FFFFFF"/>
                </a:solidFill>
                <a:latin typeface="Carlito"/>
                <a:cs typeface="Carlito"/>
              </a:rPr>
              <a:t>11,  </a:t>
            </a:r>
            <a:endParaRPr dirty="0">
              <a:latin typeface="Carlito"/>
              <a:cs typeface="Carlito"/>
            </a:endParaRPr>
          </a:p>
        </p:txBody>
      </p:sp>
      <p:pic>
        <p:nvPicPr>
          <p:cNvPr id="6" name="Afbeelding 5">
            <a:extLst>
              <a:ext uri="{FF2B5EF4-FFF2-40B4-BE49-F238E27FC236}">
                <a16:creationId xmlns:a16="http://schemas.microsoft.com/office/drawing/2014/main" id="{11F66897-DD78-E0ED-1191-EF4CC07044B5}"/>
              </a:ext>
            </a:extLst>
          </p:cNvPr>
          <p:cNvPicPr>
            <a:picLocks noChangeAspect="1"/>
          </p:cNvPicPr>
          <p:nvPr/>
        </p:nvPicPr>
        <p:blipFill>
          <a:blip r:embed="rId4"/>
          <a:stretch>
            <a:fillRect/>
          </a:stretch>
        </p:blipFill>
        <p:spPr>
          <a:xfrm>
            <a:off x="10300289" y="3756598"/>
            <a:ext cx="1245399" cy="1565255"/>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ctrTitle"/>
          </p:nvPr>
        </p:nvSpPr>
        <p:spPr>
          <a:xfrm>
            <a:off x="7369036" y="2534526"/>
            <a:ext cx="4236440" cy="1470026"/>
          </a:xfrm>
        </p:spPr>
        <p:txBody>
          <a:bodyPr>
            <a:normAutofit/>
          </a:bodyPr>
          <a:lstStyle/>
          <a:p>
            <a:pPr lvl="0"/>
            <a:r>
              <a:rPr lang="en-US" sz="1800" dirty="0">
                <a:solidFill>
                  <a:schemeClr val="bg1"/>
                </a:solidFill>
                <a:latin typeface="+mn-lt"/>
              </a:rPr>
              <a:t>Efficient, uniform gene editing in embryos </a:t>
            </a:r>
            <a:endParaRPr lang="nl-NL" sz="1800" dirty="0">
              <a:solidFill>
                <a:schemeClr val="bg1"/>
              </a:solidFill>
              <a:latin typeface="+mn-lt"/>
            </a:endParaRPr>
          </a:p>
        </p:txBody>
      </p:sp>
      <p:sp>
        <p:nvSpPr>
          <p:cNvPr id="3" name="Ondertitel 2"/>
          <p:cNvSpPr txBox="1">
            <a:spLocks noGrp="1"/>
          </p:cNvSpPr>
          <p:nvPr>
            <p:ph type="subTitle" idx="1"/>
          </p:nvPr>
        </p:nvSpPr>
        <p:spPr>
          <a:xfrm>
            <a:off x="7547146" y="5327009"/>
            <a:ext cx="4088384" cy="704675"/>
          </a:xfrm>
          <a:solidFill>
            <a:schemeClr val="bg1"/>
          </a:solidFill>
        </p:spPr>
        <p:txBody>
          <a:bodyPr>
            <a:normAutofit/>
          </a:bodyPr>
          <a:lstStyle/>
          <a:p>
            <a:pPr lvl="0"/>
            <a:r>
              <a:rPr lang="nl-NL" sz="1800" dirty="0">
                <a:hlinkClick r:id="rId2"/>
              </a:rPr>
              <a:t>http://www.nature.com/nature/journal/v548/n7668/fig_tab/nature23533_F1.html</a:t>
            </a:r>
            <a:endParaRPr lang="nl-NL" sz="1800" dirty="0"/>
          </a:p>
        </p:txBody>
      </p:sp>
      <p:pic>
        <p:nvPicPr>
          <p:cNvPr id="4" name="Picture 2"/>
          <p:cNvPicPr>
            <a:picLocks noChangeAspect="1"/>
          </p:cNvPicPr>
          <p:nvPr/>
        </p:nvPicPr>
        <p:blipFill>
          <a:blip r:embed="rId3"/>
          <a:srcRect/>
          <a:stretch>
            <a:fillRect/>
          </a:stretch>
        </p:blipFill>
        <p:spPr>
          <a:xfrm>
            <a:off x="1163124" y="1630230"/>
            <a:ext cx="6105244" cy="4401453"/>
          </a:xfrm>
          <a:prstGeom prst="rect">
            <a:avLst/>
          </a:prstGeom>
          <a:noFill/>
          <a:ln>
            <a:noFill/>
          </a:ln>
        </p:spPr>
      </p:pic>
      <p:sp>
        <p:nvSpPr>
          <p:cNvPr id="5" name="Tekstvak 4"/>
          <p:cNvSpPr txBox="1"/>
          <p:nvPr/>
        </p:nvSpPr>
        <p:spPr>
          <a:xfrm>
            <a:off x="1062456" y="69376"/>
            <a:ext cx="6408712" cy="1815882"/>
          </a:xfrm>
          <a:prstGeom prst="rect">
            <a:avLst/>
          </a:prstGeom>
          <a:noFill/>
        </p:spPr>
        <p:txBody>
          <a:bodyPr wrap="square" rtlCol="0">
            <a:spAutoFit/>
          </a:bodyPr>
          <a:lstStyle/>
          <a:p>
            <a:endParaRPr lang="en-US" sz="2800" dirty="0">
              <a:solidFill>
                <a:schemeClr val="bg1"/>
              </a:solidFill>
            </a:endParaRPr>
          </a:p>
          <a:p>
            <a:r>
              <a:rPr lang="en-US" sz="2800" dirty="0">
                <a:solidFill>
                  <a:schemeClr val="bg1"/>
                </a:solidFill>
              </a:rPr>
              <a:t>Correction of a pathogenic gene mutation in </a:t>
            </a:r>
            <a:r>
              <a:rPr lang="en-US" sz="2800" dirty="0">
                <a:solidFill>
                  <a:srgbClr val="FFFF00"/>
                </a:solidFill>
              </a:rPr>
              <a:t>human</a:t>
            </a:r>
            <a:r>
              <a:rPr lang="en-US" sz="2800" dirty="0">
                <a:solidFill>
                  <a:schemeClr val="bg1"/>
                </a:solidFill>
              </a:rPr>
              <a:t> embryos using CRISPR</a:t>
            </a:r>
          </a:p>
          <a:p>
            <a:endParaRPr lang="nl-NL" sz="2800" dirty="0">
              <a:solidFill>
                <a:schemeClr val="bg1"/>
              </a:solidFill>
            </a:endParaRPr>
          </a:p>
        </p:txBody>
      </p:sp>
      <p:pic>
        <p:nvPicPr>
          <p:cNvPr id="7" name="Picture 2">
            <a:extLst>
              <a:ext uri="{FF2B5EF4-FFF2-40B4-BE49-F238E27FC236}">
                <a16:creationId xmlns:a16="http://schemas.microsoft.com/office/drawing/2014/main" id="{B7704794-4390-40CB-A113-24A308E94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1546" y="330298"/>
            <a:ext cx="1488199" cy="132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3790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kstvak 1"/>
          <p:cNvSpPr txBox="1">
            <a:spLocks noChangeArrowheads="1"/>
          </p:cNvSpPr>
          <p:nvPr/>
        </p:nvSpPr>
        <p:spPr bwMode="auto">
          <a:xfrm>
            <a:off x="1929606" y="207268"/>
            <a:ext cx="75481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2800" dirty="0">
                <a:solidFill>
                  <a:schemeClr val="bg1"/>
                </a:solidFill>
                <a:latin typeface="Calibri" pitchFamily="34" charset="0"/>
              </a:rPr>
              <a:t>Orgaan v. systemisch </a:t>
            </a:r>
            <a:r>
              <a:rPr lang="nl-NL" altLang="nl-NL" sz="2800" dirty="0">
                <a:solidFill>
                  <a:srgbClr val="FFFF00"/>
                </a:solidFill>
                <a:latin typeface="Calibri" pitchFamily="34" charset="0"/>
              </a:rPr>
              <a:t>(“</a:t>
            </a:r>
            <a:r>
              <a:rPr lang="nl-NL" altLang="nl-NL" sz="2800" dirty="0" err="1">
                <a:solidFill>
                  <a:srgbClr val="FFFF00"/>
                </a:solidFill>
                <a:latin typeface="Calibri" pitchFamily="34" charset="0"/>
              </a:rPr>
              <a:t>germ</a:t>
            </a:r>
            <a:r>
              <a:rPr lang="nl-NL" altLang="nl-NL" sz="2800" dirty="0">
                <a:solidFill>
                  <a:srgbClr val="FFFF00"/>
                </a:solidFill>
                <a:latin typeface="Calibri" pitchFamily="34" charset="0"/>
              </a:rPr>
              <a:t>-line”)</a:t>
            </a:r>
          </a:p>
        </p:txBody>
      </p:sp>
      <p:sp>
        <p:nvSpPr>
          <p:cNvPr id="20483" name="Tekstvak 2"/>
          <p:cNvSpPr txBox="1">
            <a:spLocks noChangeArrowheads="1"/>
          </p:cNvSpPr>
          <p:nvPr/>
        </p:nvSpPr>
        <p:spPr bwMode="auto">
          <a:xfrm>
            <a:off x="6096000" y="3279248"/>
            <a:ext cx="590391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1800" dirty="0">
                <a:solidFill>
                  <a:schemeClr val="bg1"/>
                </a:solidFill>
                <a:latin typeface="Calibri" pitchFamily="34" charset="0"/>
              </a:rPr>
              <a:t>				                                          			GFP-muis</a:t>
            </a:r>
          </a:p>
          <a:p>
            <a:pPr eaLnBrk="1" hangingPunct="1">
              <a:spcBef>
                <a:spcPct val="0"/>
              </a:spcBef>
              <a:buSzTx/>
              <a:buFontTx/>
              <a:buNone/>
            </a:pPr>
            <a:r>
              <a:rPr lang="nl-NL" altLang="nl-NL" sz="1800" dirty="0">
                <a:solidFill>
                  <a:schemeClr val="bg1"/>
                </a:solidFill>
                <a:latin typeface="Calibri" pitchFamily="34" charset="0"/>
              </a:rPr>
              <a:t>Germ-line GM bij mensen:</a:t>
            </a:r>
          </a:p>
          <a:p>
            <a:pPr eaLnBrk="1" hangingPunct="1">
              <a:spcBef>
                <a:spcPct val="0"/>
              </a:spcBef>
              <a:buSzTx/>
              <a:buFontTx/>
              <a:buNone/>
            </a:pPr>
            <a:r>
              <a:rPr lang="nl-NL" altLang="nl-NL" sz="1800" dirty="0">
                <a:solidFill>
                  <a:schemeClr val="bg1"/>
                </a:solidFill>
                <a:latin typeface="Calibri" pitchFamily="34" charset="0"/>
              </a:rPr>
              <a:t>Kind van 3 ouders (3</a:t>
            </a:r>
            <a:r>
              <a:rPr lang="nl-NL" altLang="nl-NL" sz="1800" baseline="30000" dirty="0">
                <a:solidFill>
                  <a:schemeClr val="bg1"/>
                </a:solidFill>
                <a:latin typeface="Calibri" pitchFamily="34" charset="0"/>
              </a:rPr>
              <a:t>e</a:t>
            </a:r>
            <a:r>
              <a:rPr lang="nl-NL" altLang="nl-NL" sz="1800" dirty="0">
                <a:solidFill>
                  <a:schemeClr val="bg1"/>
                </a:solidFill>
                <a:latin typeface="Calibri" pitchFamily="34" charset="0"/>
              </a:rPr>
              <a:t> nodig voor </a:t>
            </a:r>
            <a:r>
              <a:rPr lang="nl-NL" altLang="nl-NL" sz="1800" dirty="0" err="1">
                <a:solidFill>
                  <a:schemeClr val="bg1"/>
                </a:solidFill>
                <a:latin typeface="Calibri" pitchFamily="34" charset="0"/>
              </a:rPr>
              <a:t>mitochondrien</a:t>
            </a:r>
            <a:r>
              <a:rPr lang="nl-NL" altLang="nl-NL" sz="1800" dirty="0">
                <a:solidFill>
                  <a:schemeClr val="bg1"/>
                </a:solidFill>
                <a:latin typeface="Calibri" pitchFamily="34" charset="0"/>
              </a:rPr>
              <a:t>)</a:t>
            </a:r>
          </a:p>
          <a:p>
            <a:pPr eaLnBrk="1" hangingPunct="1">
              <a:spcBef>
                <a:spcPct val="0"/>
              </a:spcBef>
              <a:buSzTx/>
              <a:buFontTx/>
              <a:buNone/>
            </a:pPr>
            <a:r>
              <a:rPr lang="nl-NL" altLang="nl-NL" sz="1800" dirty="0">
                <a:solidFill>
                  <a:schemeClr val="bg1"/>
                </a:solidFill>
                <a:latin typeface="Calibri" pitchFamily="34" charset="0"/>
              </a:rPr>
              <a:t>En in China (HIV)</a:t>
            </a:r>
          </a:p>
          <a:p>
            <a:pPr eaLnBrk="1" hangingPunct="1">
              <a:spcBef>
                <a:spcPct val="0"/>
              </a:spcBef>
              <a:buSzTx/>
              <a:buNone/>
            </a:pPr>
            <a:r>
              <a:rPr lang="nl-NL" altLang="nl-NL" sz="1800" dirty="0">
                <a:solidFill>
                  <a:schemeClr val="bg1"/>
                </a:solidFill>
                <a:latin typeface="Calibri" pitchFamily="34" charset="0"/>
              </a:rPr>
              <a:t>Handig voor onderzoek, maar niet voor mensen</a:t>
            </a:r>
          </a:p>
          <a:p>
            <a:pPr eaLnBrk="1" hangingPunct="1">
              <a:spcBef>
                <a:spcPct val="0"/>
              </a:spcBef>
              <a:buSzTx/>
              <a:buNone/>
            </a:pPr>
            <a:r>
              <a:rPr lang="nl-NL" altLang="nl-NL" sz="1800" dirty="0">
                <a:solidFill>
                  <a:schemeClr val="bg1"/>
                </a:solidFill>
                <a:latin typeface="Calibri" pitchFamily="34" charset="0"/>
              </a:rPr>
              <a:t>Volgende generaties hebben de aanpassing ook </a:t>
            </a:r>
          </a:p>
          <a:p>
            <a:pPr eaLnBrk="1" hangingPunct="1">
              <a:spcBef>
                <a:spcPct val="0"/>
              </a:spcBef>
              <a:buSzTx/>
              <a:buNone/>
            </a:pPr>
            <a:r>
              <a:rPr lang="nl-NL" altLang="nl-NL" sz="1800" dirty="0">
                <a:solidFill>
                  <a:srgbClr val="FFFF00"/>
                </a:solidFill>
                <a:latin typeface="Calibri" pitchFamily="34" charset="0"/>
              </a:rPr>
              <a:t>=&gt; aanpassing van de soort</a:t>
            </a:r>
          </a:p>
          <a:p>
            <a:pPr eaLnBrk="1" hangingPunct="1">
              <a:spcBef>
                <a:spcPct val="0"/>
              </a:spcBef>
              <a:buSzTx/>
              <a:buNone/>
            </a:pPr>
            <a:endParaRPr lang="nl-NL" altLang="nl-NL" sz="1800" dirty="0">
              <a:solidFill>
                <a:schemeClr val="bg1"/>
              </a:solidFill>
              <a:latin typeface="Calibri" pitchFamily="34" charset="0"/>
            </a:endParaRPr>
          </a:p>
          <a:p>
            <a:pPr eaLnBrk="1" hangingPunct="1">
              <a:spcBef>
                <a:spcPct val="0"/>
              </a:spcBef>
              <a:buSzTx/>
              <a:buFontTx/>
              <a:buNone/>
            </a:pPr>
            <a:endParaRPr lang="nl-NL" altLang="nl-NL" sz="1800" dirty="0">
              <a:solidFill>
                <a:schemeClr val="bg1"/>
              </a:solidFill>
              <a:latin typeface="Calibri" pitchFamily="34" charset="0"/>
            </a:endParaRPr>
          </a:p>
        </p:txBody>
      </p:sp>
      <p:pic>
        <p:nvPicPr>
          <p:cNvPr id="20484" name="Picture 9" descr="220px-GFP_Mice_0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1775" y="1036772"/>
            <a:ext cx="310673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88" y="1866900"/>
            <a:ext cx="4367212"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6" name="Tekstvak 1"/>
          <p:cNvSpPr txBox="1">
            <a:spLocks noChangeArrowheads="1"/>
          </p:cNvSpPr>
          <p:nvPr/>
        </p:nvSpPr>
        <p:spPr bwMode="auto">
          <a:xfrm>
            <a:off x="766988" y="5107146"/>
            <a:ext cx="5113337" cy="3698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eaLnBrk="1" hangingPunct="1">
              <a:spcBef>
                <a:spcPct val="0"/>
              </a:spcBef>
              <a:buSzTx/>
              <a:buFontTx/>
              <a:buNone/>
            </a:pPr>
            <a:r>
              <a:rPr lang="nl-NL" altLang="nl-NL" sz="1800" dirty="0">
                <a:solidFill>
                  <a:schemeClr val="tx1"/>
                </a:solidFill>
                <a:latin typeface="Calibri" pitchFamily="34" charset="0"/>
                <a:hlinkClick r:id="rId5"/>
              </a:rPr>
              <a:t>http://www.bbc.com/news/magazine-28986843</a:t>
            </a:r>
            <a:endParaRPr lang="nl-NL" altLang="nl-NL" sz="1800" dirty="0">
              <a:solidFill>
                <a:schemeClr val="tx1"/>
              </a:solidFill>
              <a:latin typeface="Calibri" pitchFamily="34" charset="0"/>
            </a:endParaRPr>
          </a:p>
        </p:txBody>
      </p:sp>
    </p:spTree>
    <p:extLst>
      <p:ext uri="{BB962C8B-B14F-4D97-AF65-F5344CB8AC3E}">
        <p14:creationId xmlns:p14="http://schemas.microsoft.com/office/powerpoint/2010/main" val="1773055797"/>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32" y="1293779"/>
            <a:ext cx="10064885" cy="5661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2012569" y="435543"/>
            <a:ext cx="6911975" cy="651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spcBef>
                <a:spcPts val="500"/>
              </a:spcBef>
              <a:buSzPct val="100000"/>
              <a:buChar char="•"/>
              <a:defRPr sz="1900">
                <a:solidFill>
                  <a:srgbClr val="00FF00"/>
                </a:solidFill>
                <a:latin typeface="Arial" pitchFamily="34" charset="0"/>
                <a:ea typeface="ＭＳ Ｐゴシック" pitchFamily="34" charset="-128"/>
              </a:defRPr>
            </a:lvl1pPr>
            <a:lvl2pPr marL="742950" indent="-285750" eaLnBrk="0" hangingPunct="0">
              <a:spcBef>
                <a:spcPts val="500"/>
              </a:spcBef>
              <a:buSzPct val="100000"/>
              <a:buChar char="–"/>
              <a:defRPr sz="1900">
                <a:solidFill>
                  <a:srgbClr val="00FF00"/>
                </a:solidFill>
                <a:latin typeface="Arial" pitchFamily="34" charset="0"/>
                <a:ea typeface="ＭＳ Ｐゴシック" pitchFamily="34" charset="-128"/>
              </a:defRPr>
            </a:lvl2pPr>
            <a:lvl3pPr marL="1143000" indent="-228600" eaLnBrk="0" hangingPunct="0">
              <a:spcBef>
                <a:spcPts val="500"/>
              </a:spcBef>
              <a:buSzPct val="100000"/>
              <a:buChar char="•"/>
              <a:defRPr sz="1900">
                <a:solidFill>
                  <a:srgbClr val="00FF00"/>
                </a:solidFill>
                <a:latin typeface="Arial" pitchFamily="34" charset="0"/>
                <a:ea typeface="ＭＳ Ｐゴシック" pitchFamily="34" charset="-128"/>
              </a:defRPr>
            </a:lvl3pPr>
            <a:lvl4pPr marL="1600200" indent="-228600" eaLnBrk="0" hangingPunct="0">
              <a:spcBef>
                <a:spcPts val="500"/>
              </a:spcBef>
              <a:buSzPct val="100000"/>
              <a:buChar char="–"/>
              <a:defRPr sz="1900">
                <a:solidFill>
                  <a:srgbClr val="00FF00"/>
                </a:solidFill>
                <a:latin typeface="Arial" pitchFamily="34" charset="0"/>
                <a:ea typeface="ＭＳ Ｐゴシック" pitchFamily="34" charset="-128"/>
              </a:defRPr>
            </a:lvl4pPr>
            <a:lvl5pPr marL="2057400" indent="-228600" eaLnBrk="0" hangingPunct="0">
              <a:spcBef>
                <a:spcPts val="500"/>
              </a:spcBef>
              <a:buSzPct val="100000"/>
              <a:buChar char="»"/>
              <a:defRPr sz="1900">
                <a:solidFill>
                  <a:srgbClr val="00FF00"/>
                </a:solidFill>
                <a:latin typeface="Arial" pitchFamily="34" charset="0"/>
                <a:ea typeface="ＭＳ Ｐゴシック" pitchFamily="34" charset="-128"/>
              </a:defRPr>
            </a:lvl5pPr>
            <a:lvl6pPr marL="25146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6pPr>
            <a:lvl7pPr marL="29718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7pPr>
            <a:lvl8pPr marL="34290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8pPr>
            <a:lvl9pPr marL="3886200" indent="-228600" eaLnBrk="0" fontAlgn="base" hangingPunct="0">
              <a:spcBef>
                <a:spcPts val="500"/>
              </a:spcBef>
              <a:spcAft>
                <a:spcPct val="0"/>
              </a:spcAft>
              <a:buSzPct val="100000"/>
              <a:buChar char="»"/>
              <a:defRPr sz="1900">
                <a:solidFill>
                  <a:srgbClr val="00FF00"/>
                </a:solidFill>
                <a:latin typeface="Arial" pitchFamily="34" charset="0"/>
                <a:ea typeface="ＭＳ Ｐゴシック" pitchFamily="34" charset="-128"/>
              </a:defRPr>
            </a:lvl9pPr>
          </a:lstStyle>
          <a:p>
            <a:pPr algn="ctr" eaLnBrk="1">
              <a:spcBef>
                <a:spcPts val="1400"/>
              </a:spcBef>
              <a:buSzTx/>
              <a:buNone/>
            </a:pPr>
            <a:r>
              <a:rPr lang="en-US" altLang="nl-NL" sz="2800" dirty="0">
                <a:solidFill>
                  <a:schemeClr val="bg1"/>
                </a:solidFill>
              </a:rPr>
              <a:t>Transgenic fluorescent fish</a:t>
            </a:r>
          </a:p>
          <a:p>
            <a:pPr algn="ctr" eaLnBrk="1">
              <a:spcBef>
                <a:spcPts val="1400"/>
              </a:spcBef>
              <a:buSzTx/>
              <a:buNone/>
            </a:pPr>
            <a:r>
              <a:rPr lang="en-US" altLang="nl-NL" sz="2000" dirty="0">
                <a:solidFill>
                  <a:schemeClr val="bg1"/>
                </a:solidFill>
              </a:rPr>
              <a:t> </a:t>
            </a:r>
          </a:p>
          <a:p>
            <a:pPr algn="ctr" eaLnBrk="1">
              <a:spcBef>
                <a:spcPts val="1400"/>
              </a:spcBef>
              <a:buSzTx/>
              <a:buNone/>
            </a:pPr>
            <a:r>
              <a:rPr lang="nl-NL" altLang="nl-NL" sz="1800" dirty="0">
                <a:solidFill>
                  <a:schemeClr val="bg1"/>
                </a:solidFill>
              </a:rPr>
              <a:t>Taal is hetzelfde in kwal, muis en vis </a:t>
            </a:r>
          </a:p>
          <a:p>
            <a:pPr algn="ctr" eaLnBrk="1">
              <a:spcBef>
                <a:spcPts val="1400"/>
              </a:spcBef>
              <a:buSzTx/>
              <a:buNone/>
            </a:pPr>
            <a:r>
              <a:rPr lang="nl-NL" altLang="nl-NL" sz="1800" dirty="0">
                <a:solidFill>
                  <a:schemeClr val="bg1"/>
                </a:solidFill>
              </a:rPr>
              <a:t>Al het leven heeft dezelfde oorsprong !</a:t>
            </a:r>
          </a:p>
          <a:p>
            <a:pPr algn="ctr" eaLnBrk="1">
              <a:spcBef>
                <a:spcPts val="1400"/>
              </a:spcBef>
              <a:buSzTx/>
              <a:buNone/>
            </a:pPr>
            <a:endParaRPr lang="nl-NL" altLang="nl-NL" sz="1800" dirty="0">
              <a:solidFill>
                <a:schemeClr val="bg1"/>
              </a:solidFill>
            </a:endParaRPr>
          </a:p>
          <a:p>
            <a:pPr algn="ctr" eaLnBrk="1">
              <a:spcBef>
                <a:spcPts val="1400"/>
              </a:spcBef>
              <a:buSzTx/>
              <a:buNone/>
            </a:pPr>
            <a:endParaRPr lang="nl-NL" altLang="nl-NL" sz="1800" dirty="0">
              <a:solidFill>
                <a:schemeClr val="bg1"/>
              </a:solidFill>
            </a:endParaRPr>
          </a:p>
          <a:p>
            <a:pPr algn="ctr" eaLnBrk="1">
              <a:spcBef>
                <a:spcPts val="1400"/>
              </a:spcBef>
              <a:buSzTx/>
              <a:buNone/>
            </a:pPr>
            <a:endParaRPr lang="nl-NL" altLang="nl-NL" sz="1800" dirty="0">
              <a:solidFill>
                <a:schemeClr val="bg1"/>
              </a:solidFill>
            </a:endParaRPr>
          </a:p>
          <a:p>
            <a:pPr algn="ctr" eaLnBrk="1">
              <a:spcBef>
                <a:spcPts val="1400"/>
              </a:spcBef>
              <a:buSzTx/>
              <a:buNone/>
            </a:pPr>
            <a:endParaRPr lang="nl-NL" altLang="nl-NL" sz="1800" dirty="0">
              <a:solidFill>
                <a:schemeClr val="bg1"/>
              </a:solidFill>
            </a:endParaRPr>
          </a:p>
          <a:p>
            <a:pPr algn="ctr" eaLnBrk="1">
              <a:spcBef>
                <a:spcPts val="1400"/>
              </a:spcBef>
              <a:buSzTx/>
              <a:buNone/>
            </a:pPr>
            <a:endParaRPr lang="nl-NL" altLang="nl-NL" sz="1800" dirty="0">
              <a:solidFill>
                <a:schemeClr val="bg1"/>
              </a:solidFill>
            </a:endParaRPr>
          </a:p>
          <a:p>
            <a:pPr algn="ctr" eaLnBrk="1">
              <a:spcBef>
                <a:spcPts val="1400"/>
              </a:spcBef>
              <a:buSzTx/>
              <a:buNone/>
            </a:pPr>
            <a:r>
              <a:rPr lang="nl-NL" altLang="nl-NL" sz="1800" dirty="0">
                <a:solidFill>
                  <a:schemeClr val="bg1"/>
                </a:solidFill>
              </a:rPr>
              <a:t>Informatie systeem is hetzelfde</a:t>
            </a:r>
          </a:p>
          <a:p>
            <a:pPr algn="ctr" eaLnBrk="1">
              <a:spcBef>
                <a:spcPts val="1400"/>
              </a:spcBef>
              <a:buSzTx/>
              <a:buNone/>
            </a:pPr>
            <a:r>
              <a:rPr lang="nl-NL" altLang="nl-NL" sz="1800" dirty="0">
                <a:solidFill>
                  <a:schemeClr val="bg1"/>
                </a:solidFill>
              </a:rPr>
              <a:t>Informatie is overdraagbaar</a:t>
            </a:r>
          </a:p>
          <a:p>
            <a:pPr marL="342900" indent="-342900" algn="ctr" eaLnBrk="1">
              <a:spcBef>
                <a:spcPts val="1400"/>
              </a:spcBef>
              <a:buSzTx/>
              <a:buFont typeface="Symbol" pitchFamily="18" charset="2"/>
              <a:buChar char="Þ"/>
            </a:pPr>
            <a:r>
              <a:rPr lang="nl-NL" altLang="nl-NL" sz="1800" dirty="0">
                <a:solidFill>
                  <a:schemeClr val="bg1"/>
                </a:solidFill>
              </a:rPr>
              <a:t>Je kunt maken wat je wilt</a:t>
            </a:r>
          </a:p>
          <a:p>
            <a:pPr marL="342900" indent="-342900" algn="ctr" eaLnBrk="1">
              <a:spcBef>
                <a:spcPts val="1400"/>
              </a:spcBef>
              <a:buSzTx/>
              <a:buFont typeface="Symbol" pitchFamily="18" charset="2"/>
              <a:buChar char="Þ"/>
            </a:pPr>
            <a:r>
              <a:rPr lang="nl-NL" altLang="nl-NL" sz="1800" dirty="0">
                <a:solidFill>
                  <a:schemeClr val="bg1"/>
                </a:solidFill>
              </a:rPr>
              <a:t>Maar moet je dat ook doen?</a:t>
            </a:r>
          </a:p>
          <a:p>
            <a:pPr algn="ctr" eaLnBrk="1">
              <a:spcBef>
                <a:spcPts val="1400"/>
              </a:spcBef>
              <a:buSzTx/>
              <a:buNone/>
            </a:pPr>
            <a:endParaRPr lang="en-US" altLang="nl-NL" sz="2000" dirty="0">
              <a:solidFill>
                <a:schemeClr val="bg1"/>
              </a:solidFill>
              <a:latin typeface="Times New Roman" pitchFamily="18" charset="0"/>
            </a:endParaRPr>
          </a:p>
        </p:txBody>
      </p:sp>
    </p:spTree>
    <p:extLst>
      <p:ext uri="{BB962C8B-B14F-4D97-AF65-F5344CB8AC3E}">
        <p14:creationId xmlns:p14="http://schemas.microsoft.com/office/powerpoint/2010/main" val="33093203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35123" y="4312920"/>
            <a:ext cx="2520696" cy="184023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916939" y="578611"/>
            <a:ext cx="4995545" cy="836930"/>
          </a:xfrm>
          <a:prstGeom prst="rect">
            <a:avLst/>
          </a:prstGeom>
        </p:spPr>
        <p:txBody>
          <a:bodyPr vert="horz" wrap="square" lIns="0" tIns="61594" rIns="0" bIns="0" rtlCol="0">
            <a:spAutoFit/>
          </a:bodyPr>
          <a:lstStyle/>
          <a:p>
            <a:pPr marL="12700" marR="5080">
              <a:lnSpc>
                <a:spcPts val="3020"/>
              </a:lnSpc>
              <a:spcBef>
                <a:spcPts val="484"/>
              </a:spcBef>
            </a:pPr>
            <a:r>
              <a:rPr sz="2800" dirty="0">
                <a:solidFill>
                  <a:srgbClr val="FFFFFF"/>
                </a:solidFill>
              </a:rPr>
              <a:t>Afbreken chemische</a:t>
            </a:r>
            <a:r>
              <a:rPr sz="2800" spc="-45" dirty="0">
                <a:solidFill>
                  <a:srgbClr val="FFFFFF"/>
                </a:solidFill>
              </a:rPr>
              <a:t> </a:t>
            </a:r>
            <a:r>
              <a:rPr sz="2800" dirty="0">
                <a:solidFill>
                  <a:srgbClr val="FFFFFF"/>
                </a:solidFill>
              </a:rPr>
              <a:t>verbinding  </a:t>
            </a:r>
            <a:r>
              <a:rPr sz="2800" dirty="0">
                <a:solidFill>
                  <a:srgbClr val="FFFF00"/>
                </a:solidFill>
              </a:rPr>
              <a:t>(opgeslagen zonne-energie)</a:t>
            </a:r>
            <a:endParaRPr sz="2800"/>
          </a:p>
        </p:txBody>
      </p:sp>
      <p:sp>
        <p:nvSpPr>
          <p:cNvPr id="4" name="object 4"/>
          <p:cNvSpPr/>
          <p:nvPr/>
        </p:nvSpPr>
        <p:spPr>
          <a:xfrm>
            <a:off x="2117598" y="2030729"/>
            <a:ext cx="2467355" cy="184785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2720594" y="1648206"/>
            <a:ext cx="551180" cy="284480"/>
          </a:xfrm>
          <a:prstGeom prst="rect">
            <a:avLst/>
          </a:prstGeom>
        </p:spPr>
        <p:txBody>
          <a:bodyPr vert="horz" wrap="square" lIns="0" tIns="12065" rIns="0" bIns="0" rtlCol="0">
            <a:spAutoFit/>
          </a:bodyPr>
          <a:lstStyle/>
          <a:p>
            <a:pPr marL="12700">
              <a:lnSpc>
                <a:spcPct val="100000"/>
              </a:lnSpc>
              <a:spcBef>
                <a:spcPts val="95"/>
              </a:spcBef>
            </a:pPr>
            <a:r>
              <a:rPr sz="1700" spc="-10" dirty="0">
                <a:solidFill>
                  <a:srgbClr val="FFFFFF"/>
                </a:solidFill>
                <a:latin typeface="Carlito"/>
                <a:cs typeface="Carlito"/>
              </a:rPr>
              <a:t>Di</a:t>
            </a:r>
            <a:r>
              <a:rPr sz="1700" spc="-30" dirty="0">
                <a:solidFill>
                  <a:srgbClr val="FFFFFF"/>
                </a:solidFill>
                <a:latin typeface="Carlito"/>
                <a:cs typeface="Carlito"/>
              </a:rPr>
              <a:t>r</a:t>
            </a:r>
            <a:r>
              <a:rPr sz="1700" spc="-5" dirty="0">
                <a:solidFill>
                  <a:srgbClr val="FFFFFF"/>
                </a:solidFill>
                <a:latin typeface="Carlito"/>
                <a:cs typeface="Carlito"/>
              </a:rPr>
              <a:t>ect</a:t>
            </a:r>
            <a:endParaRPr sz="1700">
              <a:latin typeface="Carlito"/>
              <a:cs typeface="Carlito"/>
            </a:endParaRPr>
          </a:p>
        </p:txBody>
      </p:sp>
      <p:sp>
        <p:nvSpPr>
          <p:cNvPr id="6" name="object 6"/>
          <p:cNvSpPr txBox="1"/>
          <p:nvPr/>
        </p:nvSpPr>
        <p:spPr>
          <a:xfrm>
            <a:off x="2720594" y="3988561"/>
            <a:ext cx="1428750" cy="284480"/>
          </a:xfrm>
          <a:prstGeom prst="rect">
            <a:avLst/>
          </a:prstGeom>
        </p:spPr>
        <p:txBody>
          <a:bodyPr vert="horz" wrap="square" lIns="0" tIns="12065" rIns="0" bIns="0" rtlCol="0">
            <a:spAutoFit/>
          </a:bodyPr>
          <a:lstStyle/>
          <a:p>
            <a:pPr marL="12700">
              <a:lnSpc>
                <a:spcPct val="100000"/>
              </a:lnSpc>
              <a:spcBef>
                <a:spcPts val="95"/>
              </a:spcBef>
            </a:pPr>
            <a:r>
              <a:rPr sz="1700" spc="-5" dirty="0">
                <a:solidFill>
                  <a:srgbClr val="FFFFFF"/>
                </a:solidFill>
                <a:latin typeface="Carlito"/>
                <a:cs typeface="Carlito"/>
              </a:rPr>
              <a:t>In kleine</a:t>
            </a:r>
            <a:r>
              <a:rPr sz="1700" spc="-55" dirty="0">
                <a:solidFill>
                  <a:srgbClr val="FFFFFF"/>
                </a:solidFill>
                <a:latin typeface="Carlito"/>
                <a:cs typeface="Carlito"/>
              </a:rPr>
              <a:t> </a:t>
            </a:r>
            <a:r>
              <a:rPr sz="1700" spc="-10" dirty="0">
                <a:solidFill>
                  <a:srgbClr val="FFFFFF"/>
                </a:solidFill>
                <a:latin typeface="Carlito"/>
                <a:cs typeface="Carlito"/>
              </a:rPr>
              <a:t>stapjes</a:t>
            </a:r>
            <a:endParaRPr sz="1700">
              <a:latin typeface="Carlito"/>
              <a:cs typeface="Carlito"/>
            </a:endParaRPr>
          </a:p>
        </p:txBody>
      </p:sp>
      <p:sp>
        <p:nvSpPr>
          <p:cNvPr id="7" name="object 7"/>
          <p:cNvSpPr txBox="1"/>
          <p:nvPr/>
        </p:nvSpPr>
        <p:spPr>
          <a:xfrm>
            <a:off x="2720594" y="6328155"/>
            <a:ext cx="2058035" cy="284480"/>
          </a:xfrm>
          <a:prstGeom prst="rect">
            <a:avLst/>
          </a:prstGeom>
        </p:spPr>
        <p:txBody>
          <a:bodyPr vert="horz" wrap="square" lIns="0" tIns="12065" rIns="0" bIns="0" rtlCol="0">
            <a:spAutoFit/>
          </a:bodyPr>
          <a:lstStyle/>
          <a:p>
            <a:pPr marL="12700">
              <a:lnSpc>
                <a:spcPct val="100000"/>
              </a:lnSpc>
              <a:spcBef>
                <a:spcPts val="95"/>
              </a:spcBef>
            </a:pPr>
            <a:r>
              <a:rPr sz="1700" spc="-5" dirty="0">
                <a:solidFill>
                  <a:srgbClr val="FFFF00"/>
                </a:solidFill>
                <a:latin typeface="Carlito"/>
                <a:cs typeface="Carlito"/>
              </a:rPr>
              <a:t>=&gt; </a:t>
            </a:r>
            <a:r>
              <a:rPr sz="1700" spc="-10" dirty="0">
                <a:solidFill>
                  <a:srgbClr val="FFFF00"/>
                </a:solidFill>
                <a:latin typeface="Carlito"/>
                <a:cs typeface="Carlito"/>
              </a:rPr>
              <a:t>Controlling </a:t>
            </a:r>
            <a:r>
              <a:rPr sz="1700" spc="-5" dirty="0">
                <a:solidFill>
                  <a:srgbClr val="FFFF00"/>
                </a:solidFill>
                <a:latin typeface="Carlito"/>
                <a:cs typeface="Carlito"/>
              </a:rPr>
              <a:t>the</a:t>
            </a:r>
            <a:r>
              <a:rPr sz="1700" spc="-35" dirty="0">
                <a:solidFill>
                  <a:srgbClr val="FFFF00"/>
                </a:solidFill>
                <a:latin typeface="Carlito"/>
                <a:cs typeface="Carlito"/>
              </a:rPr>
              <a:t> </a:t>
            </a:r>
            <a:r>
              <a:rPr sz="1700" spc="-5" dirty="0">
                <a:solidFill>
                  <a:srgbClr val="FFFF00"/>
                </a:solidFill>
                <a:latin typeface="Carlito"/>
                <a:cs typeface="Carlito"/>
              </a:rPr>
              <a:t>burn</a:t>
            </a:r>
            <a:endParaRPr sz="1700">
              <a:latin typeface="Carlito"/>
              <a:cs typeface="Carlito"/>
            </a:endParaRPr>
          </a:p>
        </p:txBody>
      </p:sp>
      <p:sp>
        <p:nvSpPr>
          <p:cNvPr id="8" name="object 8"/>
          <p:cNvSpPr/>
          <p:nvPr/>
        </p:nvSpPr>
        <p:spPr>
          <a:xfrm>
            <a:off x="6009132" y="763523"/>
            <a:ext cx="4232910" cy="5729478"/>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96690</TotalTime>
  <Words>4896</Words>
  <Application>Microsoft Office PowerPoint</Application>
  <PresentationFormat>Breedbeeld</PresentationFormat>
  <Paragraphs>890</Paragraphs>
  <Slides>82</Slides>
  <Notes>6</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82</vt:i4>
      </vt:variant>
    </vt:vector>
  </HeadingPairs>
  <TitlesOfParts>
    <vt:vector size="94" baseType="lpstr">
      <vt:lpstr>ＭＳ Ｐゴシック</vt:lpstr>
      <vt:lpstr>Arial</vt:lpstr>
      <vt:lpstr>Calibri</vt:lpstr>
      <vt:lpstr>Calibri Light</vt:lpstr>
      <vt:lpstr>Carlito</vt:lpstr>
      <vt:lpstr>Deepmind Sans</vt:lpstr>
      <vt:lpstr>Harding</vt:lpstr>
      <vt:lpstr>Symbol</vt:lpstr>
      <vt:lpstr>Times</vt:lpstr>
      <vt:lpstr>Times New Roman</vt:lpstr>
      <vt:lpstr>YouTube Sans</vt:lpstr>
      <vt:lpstr>Kantoorthema</vt:lpstr>
      <vt:lpstr>Celbiologie          Concepten</vt:lpstr>
      <vt:lpstr>Celbiologie:                Onderdelen</vt:lpstr>
      <vt:lpstr>Energie</vt:lpstr>
      <vt:lpstr>Het Mitochondrium: De energiefabriek van de cel</vt:lpstr>
      <vt:lpstr>Het Mitochondrium, basis van het (eukaryote) leven  is al 2000 miljoen jaar hetzelfde.</vt:lpstr>
      <vt:lpstr>Het Mitochondrium, de energiecentrale van de cel.</vt:lpstr>
      <vt:lpstr>Mitochondrion: Elektronen gaan van koolstof naar zuurstof en geven gecontroleerd energie af.</vt:lpstr>
      <vt:lpstr>Mitochondrien: Afbreken chemische verbindingen, in stapjes</vt:lpstr>
      <vt:lpstr>Afbreken chemische verbinding  (opgeslagen zonne-energie)</vt:lpstr>
      <vt:lpstr>Glucose</vt:lpstr>
      <vt:lpstr>Bouwstenen: Klein naar groot</vt:lpstr>
      <vt:lpstr>Het atoom</vt:lpstr>
      <vt:lpstr>Vincent Icke (HOVO docent):  Metingen aan 1 elektron</vt:lpstr>
      <vt:lpstr>Het elektron: Een elementair object, met lading</vt:lpstr>
      <vt:lpstr>Fotonen en elektronen:  Kunnen energie uitwisselen</vt:lpstr>
      <vt:lpstr>The origin of Electromagnetic waves </vt:lpstr>
      <vt:lpstr>Overdracht van fotonen naar elektronen.</vt:lpstr>
      <vt:lpstr>Elektronen kunnen ook weer terug =&gt; levert energie op.</vt:lpstr>
      <vt:lpstr>Elektronen (wolken) kunnen zich spreiden =&gt; kost energie</vt:lpstr>
      <vt:lpstr>Het Mitochondrium, Energie halen uit covalente bindingen van suiker.</vt:lpstr>
      <vt:lpstr>ATP kan energie opslaan in speciale binding, als springveer</vt:lpstr>
      <vt:lpstr>Elektronen schillen bij biologisch belangrijke atomen</vt:lpstr>
      <vt:lpstr>Biologisch belangrijke atomen  hebben incomplete buitenste schil</vt:lpstr>
      <vt:lpstr>Elektronen (wolken) kunnen zich spreiden in   3 dimensies</vt:lpstr>
      <vt:lpstr>2023 Nobel: Attosecond science </vt:lpstr>
      <vt:lpstr>Chemistry in action: very small detail  and very short time scale</vt:lpstr>
      <vt:lpstr>Electronen verspreiden zich over kernen,  Ingewikkelde verdeling via orbitalen</vt:lpstr>
      <vt:lpstr>Vragen</vt:lpstr>
      <vt:lpstr>Vis Vitalis</vt:lpstr>
      <vt:lpstr>Minimal cell</vt:lpstr>
      <vt:lpstr>Synthetic biology Minimal Life</vt:lpstr>
      <vt:lpstr>Ecosysteem</vt:lpstr>
      <vt:lpstr>EM v QED </vt:lpstr>
      <vt:lpstr>Lymanreeks</vt:lpstr>
      <vt:lpstr>ATP kan energie opslaan in speciale binding, als springveer</vt:lpstr>
      <vt:lpstr>Enzym: Eiwit dat helpt verbindingen te  maken of te verbreken (katalyse)</vt:lpstr>
      <vt:lpstr>Eiwit</vt:lpstr>
      <vt:lpstr>Celbiologie          Concepten</vt:lpstr>
      <vt:lpstr>Andere werelden: Diffusie</vt:lpstr>
      <vt:lpstr>Lewis dots (8 stippen is volle 2e schil)</vt:lpstr>
      <vt:lpstr>Energie (van de zon) zit opgeslagen in  covalente bindingen in glucose</vt:lpstr>
      <vt:lpstr>Mitochondrium: Elektronen zorgen voor een proton (H+) gradient</vt:lpstr>
      <vt:lpstr>Aarde is batterij</vt:lpstr>
      <vt:lpstr>Origin of life</vt:lpstr>
      <vt:lpstr>Life is older than the rocks</vt:lpstr>
      <vt:lpstr>Zuurstof</vt:lpstr>
      <vt:lpstr>Elektronegativiteit: Kracht waarmee  aan elektronen word getrokken.</vt:lpstr>
      <vt:lpstr>Fermentation v. Oxidative respiration in ATP</vt:lpstr>
      <vt:lpstr>100W, elke dag, ~80 jaar lang Biologie is nog steeds veel beter dan een machine</vt:lpstr>
      <vt:lpstr>Zuurstof (O++) wil al heel graag extra elektronen,  maar O+ helemaal (Oxygen radical)</vt:lpstr>
      <vt:lpstr>Lekkende elektronen =&gt; zuurstofradicalen</vt:lpstr>
      <vt:lpstr>Terrorisme bestrijding  (radicalen)</vt:lpstr>
      <vt:lpstr>Reactive Oxygen Species  (ROS = zuurstofradicalen)</vt:lpstr>
      <vt:lpstr>Antioxidanten</vt:lpstr>
      <vt:lpstr>The circle of life  Glucose en zuurstof</vt:lpstr>
      <vt:lpstr>Fotosynthese: Elektronen van CO2 naar C-C</vt:lpstr>
      <vt:lpstr>Eukaryoot v Prokaryoot Energie is bij eukaryoot losgekoppeld van opp./inhoud relatie</vt:lpstr>
      <vt:lpstr> Introductie:  Veredeling versus Genetische Modificatie</vt:lpstr>
      <vt:lpstr>Leergang Levenswetenschappen   </vt:lpstr>
      <vt:lpstr>Vervolgcursus Biotechnologie.</vt:lpstr>
      <vt:lpstr>PowerPoint-presentatie</vt:lpstr>
      <vt:lpstr>PowerPoint-presentatie</vt:lpstr>
      <vt:lpstr>PowerPoint-presentatie</vt:lpstr>
      <vt:lpstr>Eiwit werkt op basis van 3D-structuur Structuur komt van aminozuur volgorde</vt:lpstr>
      <vt:lpstr>Alphafold Kunstmatige intelligentie</vt:lpstr>
      <vt:lpstr>Kunstmatige Intelligentie</vt:lpstr>
      <vt:lpstr>Eiwit</vt:lpstr>
      <vt:lpstr>Gen,        eiwit Genome, proteome =&gt; 'omics </vt:lpstr>
      <vt:lpstr>Eiwitten in de celkern</vt:lpstr>
      <vt:lpstr>Biotechnologie: Enzymen opzuiveren =&gt; Gebruiken voor gentechnologie, zoals PCR.</vt:lpstr>
      <vt:lpstr>PCR =&gt; Amplification Zelfs een kleine hoeveelheid materiaal kan zo worden gedetecteerd</vt:lpstr>
      <vt:lpstr>PowerPoint-presentatie</vt:lpstr>
      <vt:lpstr>PowerPoint-presentatie</vt:lpstr>
      <vt:lpstr>PowerPoint-presentatie</vt:lpstr>
      <vt:lpstr>PowerPoint-presentatie</vt:lpstr>
      <vt:lpstr>DNA is een code = informatie =&gt; biologie wordt informatie technologie</vt:lpstr>
      <vt:lpstr>DNA is een taal, met 4 letters: </vt:lpstr>
      <vt:lpstr>Biologie wordt informatietechnologie ! =&gt; biotech</vt:lpstr>
      <vt:lpstr>   Evolutie    v   Gentechnologie</vt:lpstr>
      <vt:lpstr>Efficient, uniform gene editing in embryos </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light</dc:title>
  <dc:creator>R. Licht</dc:creator>
  <cp:lastModifiedBy>Milou Licht</cp:lastModifiedBy>
  <cp:revision>254</cp:revision>
  <dcterms:created xsi:type="dcterms:W3CDTF">2020-12-07T08:57:43Z</dcterms:created>
  <dcterms:modified xsi:type="dcterms:W3CDTF">2025-10-05T11:22:09Z</dcterms:modified>
</cp:coreProperties>
</file>