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259" r:id="rId4"/>
    <p:sldId id="1903" r:id="rId5"/>
    <p:sldId id="1905" r:id="rId6"/>
    <p:sldId id="2513" r:id="rId7"/>
    <p:sldId id="1598" r:id="rId8"/>
    <p:sldId id="1904" r:id="rId9"/>
    <p:sldId id="258" r:id="rId10"/>
    <p:sldId id="1906" r:id="rId11"/>
    <p:sldId id="265" r:id="rId12"/>
    <p:sldId id="266" r:id="rId13"/>
    <p:sldId id="1907" r:id="rId14"/>
    <p:sldId id="1908" r:id="rId15"/>
    <p:sldId id="192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FB834690-91A4-4AD0-8D37-EAE669088BE6}">
          <p14:sldIdLst/>
        </p14:section>
        <p14:section name="Naamloze sectie" id="{A62AAF4F-EF2C-4EF0-A135-721FE41A6965}">
          <p14:sldIdLst>
            <p14:sldId id="256"/>
            <p14:sldId id="260"/>
            <p14:sldId id="259"/>
            <p14:sldId id="1903"/>
            <p14:sldId id="1905"/>
            <p14:sldId id="2513"/>
            <p14:sldId id="1598"/>
            <p14:sldId id="1904"/>
            <p14:sldId id="258"/>
            <p14:sldId id="1906"/>
            <p14:sldId id="265"/>
            <p14:sldId id="266"/>
            <p14:sldId id="1907"/>
            <p14:sldId id="1908"/>
            <p14:sldId id="192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67A"/>
    <a:srgbClr val="25099B"/>
    <a:srgbClr val="005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0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DFA4F-CC0C-40A5-AB4F-C4810DEC9383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7AB51-03BB-4C47-9102-CA914E8BDC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1544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9886BC-1A2F-404C-969C-9CEAF40AF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FB52FDF-EF14-44A7-A10E-934F235D9C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D6C31BD-CB47-4061-ABF1-9723F914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223FC59-BDF3-4D70-AF7A-C8153F7C5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360B82D-BDD6-4F4C-82E1-D0D797B9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62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F8249-2E0B-407E-B5C3-037680989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D71D63B-5320-4977-B487-52EE1EB5C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A65831-9045-48A9-9B0A-41FFCFBD4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DAA1F25-3077-453B-B09D-A69DD93A8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C77BA39-0D68-4AB5-9465-E8E5F2CAA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768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FFE44931-7CB6-403E-8DE8-C45FFA4F4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F005436-0289-42DC-8F13-36591EAA63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B2F6B3-81AC-4225-A606-03324A4FE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149B02-1311-4D9D-B0F8-DF32EA22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177220-13CE-4403-B476-219A09B8A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05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8770C-5C21-4B43-A003-59B6C0651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E494D0-B509-4875-92BF-6C6281169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C5F2F942-4E28-4493-A18C-A95E771EC8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1547" y="482727"/>
            <a:ext cx="1224136" cy="109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390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5E9C3-531C-49E8-A507-C15709258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CB57248-0CB7-4BBF-815E-7C14A7FBF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95758C-716B-42C2-A5D0-8F76BB9D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D81F60-51DB-465D-9EA3-7006B9AF6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C1EEC0F-C4FD-4513-9E32-3B72D5441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260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D48521-FAE5-44A6-8004-17EC7A462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615EF3-7F08-44BB-8089-F141776E31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75F0D5-5BDF-4EB9-8EBA-391576422C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B1E554A-DDBA-4128-A28B-00A3D307A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31A6C29-18F7-42B8-A228-10F7C845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36E35E8-E415-4AC5-8911-AB522A112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8115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A3C52-29FC-4B60-9F42-601D52991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8DA4C98-F52F-4D9C-AFE0-A6F493405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61D49C-1043-44B3-86CA-3C17003F2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0F3E94D-EDD3-4EE1-BEC5-D20A21D337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3F980D2-C133-4BB3-9421-AFEE344837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88DCE72B-3AB2-4BE5-BE81-09EAA447F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CBE7DA73-BF11-4C55-BC7E-87F55C7E5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AA6B0BD-651B-4D37-A5FD-C51BDAE1F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2725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186B87-5E1C-49E8-BD35-CC4744E1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C89EFDB-3A30-4F88-976D-FD5AAF200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DFA3D5B-9397-4FA4-A9C0-97BA046F2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1310AD2-5AFF-4B4F-B970-E8E7307B6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314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EAF4AB08-2EB9-4BCE-8904-A8CE91D24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6E10A8BC-CE2D-4598-9B48-F9C3FD01C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057C5C6-7E56-4E79-B8AD-E429F68A2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6289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7CBF86-D8FF-48BF-99E9-6150E58C9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384D833-6172-42E4-AD6A-8345FF150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837AB15-BAC3-4966-8C69-27F6EBA76F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ED1166D-B8F8-4461-8AB6-BA39D5BEDB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770BB35-B436-4A2F-9684-F776F0CA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E8EB15-B415-4DD7-88B9-4EBF00C8C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759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4EC535-DD78-4C41-BF10-B20B7CEA2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D61F8B3-19EC-4841-980D-38054128BF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353DC54-0123-46B9-9A7A-EF337512A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A488FC0-15A1-499D-9BC5-623DED240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26E88F4-C4EB-40B9-8B25-6DE07A3F9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EEA57BB5-C548-42D8-98E1-623382FB8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321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A25612D-5520-400C-8177-FF5CCC03F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A1C95-A5A4-408E-AE95-29C92FC88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3B496CA-02BB-4B13-85EB-3366CF327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35A67-3B00-496C-8180-E0F733E3627B}" type="datetimeFigureOut">
              <a:rPr lang="nl-NL" smtClean="0"/>
              <a:t>19-10-2025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554BDB-CC71-4863-A163-ADF313B3A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89CA300-7186-49CA-BEF8-D67547FD94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B0C9-8050-46DD-8BD1-3D43E104F2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44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OCLC#Identifiers_and_linked_data" TargetMode="External"/><Relationship Id="rId3" Type="http://schemas.openxmlformats.org/officeDocument/2006/relationships/hyperlink" Target="https://en.wikipedia.org/wiki/Religion" TargetMode="External"/><Relationship Id="rId7" Type="http://schemas.openxmlformats.org/officeDocument/2006/relationships/hyperlink" Target="https://en.wikipedia.org/wiki/Special:BookSources/0-465-00696-5" TargetMode="External"/><Relationship Id="rId2" Type="http://schemas.openxmlformats.org/officeDocument/2006/relationships/hyperlink" Target="https://en.wikipedia.org/wiki/Pascal_Boy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International_Standard_Book_Number" TargetMode="External"/><Relationship Id="rId5" Type="http://schemas.openxmlformats.org/officeDocument/2006/relationships/hyperlink" Target="https://en.wikipedia.org/wiki/Basic_Books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s://en.wikipedia.org/wiki/Science" TargetMode="External"/><Relationship Id="rId9" Type="http://schemas.openxmlformats.org/officeDocument/2006/relationships/hyperlink" Target="https://www.worldcat.org/oclc/50628396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ecial:BookSources/0-7679-0817-1" TargetMode="External"/><Relationship Id="rId3" Type="http://schemas.openxmlformats.org/officeDocument/2006/relationships/hyperlink" Target="https://en.wikipedia.org/wiki/Non-fiction" TargetMode="External"/><Relationship Id="rId7" Type="http://schemas.openxmlformats.org/officeDocument/2006/relationships/hyperlink" Target="https://en.wikipedia.org/wiki/International_Standard_Book_Number" TargetMode="External"/><Relationship Id="rId2" Type="http://schemas.openxmlformats.org/officeDocument/2006/relationships/hyperlink" Target="https://en.wikipedia.org/wiki/Bill_Brys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E-Book" TargetMode="External"/><Relationship Id="rId5" Type="http://schemas.openxmlformats.org/officeDocument/2006/relationships/hyperlink" Target="https://en.wikipedia.org/wiki/Paperback" TargetMode="External"/><Relationship Id="rId4" Type="http://schemas.openxmlformats.org/officeDocument/2006/relationships/hyperlink" Target="https://en.wikipedia.org/wiki/Hardcover" TargetMode="External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Quantum_mechanics" TargetMode="External"/><Relationship Id="rId7" Type="http://schemas.openxmlformats.org/officeDocument/2006/relationships/image" Target="../media/image15.jpeg"/><Relationship Id="rId2" Type="http://schemas.openxmlformats.org/officeDocument/2006/relationships/hyperlink" Target="https://en.wikipedia.org/wiki/Brian_Cox_(physicist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pecial:BookSources/978-1846144325" TargetMode="External"/><Relationship Id="rId5" Type="http://schemas.openxmlformats.org/officeDocument/2006/relationships/hyperlink" Target="https://en.wikipedia.org/wiki/International_Standard_Book_Number" TargetMode="External"/><Relationship Id="rId4" Type="http://schemas.openxmlformats.org/officeDocument/2006/relationships/hyperlink" Target="https://en.wikipedia.org/wiki/Hardcover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u.wiley.com/WileyCDA/Section/id-302479.html?query=Rene+Fester+Kratz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ageningenacademic.com/action/doSearch?ContribStored=van+der+Leij%2C+FR" TargetMode="External"/><Relationship Id="rId2" Type="http://schemas.openxmlformats.org/officeDocument/2006/relationships/hyperlink" Target="http://www.wageningenacademic.com/action/doSearch?ContribStored=Prinsen%2C+JAM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nstockum.nl/search?q%5bpublisher%5d=%0a%20%20%20%20%20%20%20%20%20%20%20%20%20%20%20%20%20%20%20%20%20%20%20%20%20%20%20%20%20%20%20%20%20%20%20%20%20%20%20%20%20%20%20%20%20%20%20%20%20%20%20%20Bohn+Stafleu+van+Loghum" TargetMode="External"/><Relationship Id="rId2" Type="http://schemas.openxmlformats.org/officeDocument/2006/relationships/hyperlink" Target="http://www.vanstockum.nl/search?q%5bauthor%5d=%0a%20%20%20%20%20%20%20%20%20%20%20%20%20%20%20%20%20%20%20%20%20%20%20%20%20%20%20%20%20%20%20%20%20%20%20%20%20%20%20%20%20%20%20%20%20%20%20%20%20%20%20%20Hekkens,+W.T.J.M.;+Wijn,+J.+F.+D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vanstockum.nl/boeken/gezondheid/paramedisch-algemeen/dieet--en-voedingsleer/nl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youtu.be/7Hk9jct2ozY?list=PLD0444BD542B4D7D9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youtu.be/rUvnoqH-sJ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omaatschappij.nl/product/synthetische-biologie/" TargetMode="External"/><Relationship Id="rId5" Type="http://schemas.openxmlformats.org/officeDocument/2006/relationships/hyperlink" Target="https://youtu.be/AwlBQ-qCEtg" TargetMode="External"/><Relationship Id="rId4" Type="http://schemas.openxmlformats.org/officeDocument/2006/relationships/hyperlink" Target="https://www.nrc.nl/podcast/onbehaarde-apen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youtu.be/tOtdJcco3Y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>
            <a:extLst>
              <a:ext uri="{FF2B5EF4-FFF2-40B4-BE49-F238E27FC236}">
                <a16:creationId xmlns:a16="http://schemas.microsoft.com/office/drawing/2014/main" id="{45181915-AE97-2242-9262-8AB76BF3D2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 altLang="nl-NL" dirty="0">
                <a:solidFill>
                  <a:schemeClr val="bg1"/>
                </a:solidFill>
              </a:rPr>
              <a:t>Aanbevolen literatuur</a:t>
            </a:r>
            <a:br>
              <a:rPr lang="nl-NL" altLang="nl-NL" dirty="0">
                <a:solidFill>
                  <a:schemeClr val="bg1"/>
                </a:solidFill>
              </a:rPr>
            </a:br>
            <a:endParaRPr lang="nl-NL" altLang="nl-NL" dirty="0">
              <a:solidFill>
                <a:schemeClr val="bg1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EB091BC-80DE-6EA5-B7D9-593743062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dirty="0">
                <a:solidFill>
                  <a:srgbClr val="FFFF00"/>
                </a:solidFill>
              </a:rPr>
              <a:t>Dus niet verplicht!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id="{F31200DD-9DE5-269D-A191-8D44D5A50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Biology</a:t>
            </a:r>
          </a:p>
        </p:txBody>
      </p:sp>
      <p:sp>
        <p:nvSpPr>
          <p:cNvPr id="9219" name="Tijdelijke aanduiding voor inhoud 2">
            <a:extLst>
              <a:ext uri="{FF2B5EF4-FFF2-40B4-BE49-F238E27FC236}">
                <a16:creationId xmlns:a16="http://schemas.microsoft.com/office/drawing/2014/main" id="{D156160B-1146-ADD2-4310-03D46328B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072" y="1966912"/>
            <a:ext cx="3095625" cy="4525963"/>
          </a:xfrm>
        </p:spPr>
        <p:txBody>
          <a:bodyPr/>
          <a:lstStyle/>
          <a:p>
            <a:pPr eaLnBrk="1" hangingPunct="1"/>
            <a:r>
              <a:rPr lang="en-US" altLang="nl-NL" sz="1800" dirty="0">
                <a:solidFill>
                  <a:schemeClr val="bg1"/>
                </a:solidFill>
              </a:rPr>
              <a:t>Publisher: Benjamin Cummings, 2004</a:t>
            </a:r>
          </a:p>
          <a:p>
            <a:pPr eaLnBrk="1" hangingPunct="1"/>
            <a:r>
              <a:rPr lang="en-US" altLang="nl-NL" sz="1800" dirty="0">
                <a:solidFill>
                  <a:schemeClr val="bg1"/>
                </a:solidFill>
              </a:rPr>
              <a:t>ISBN 10: 080537146X  </a:t>
            </a:r>
          </a:p>
          <a:p>
            <a:pPr eaLnBrk="1" hangingPunct="1"/>
            <a:r>
              <a:rPr lang="en-US" altLang="nl-NL" sz="1800" dirty="0">
                <a:solidFill>
                  <a:schemeClr val="bg1"/>
                </a:solidFill>
              </a:rPr>
              <a:t>ISBN 13: 9780805371468</a:t>
            </a:r>
          </a:p>
          <a:p>
            <a:pPr eaLnBrk="1" hangingPunct="1"/>
            <a:endParaRPr lang="nl-NL" altLang="nl-NL" sz="1800" dirty="0">
              <a:solidFill>
                <a:schemeClr val="bg1"/>
              </a:solidFill>
            </a:endParaRPr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F40E7A2A-2603-BBAE-6E04-778607E50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25" y="1800880"/>
            <a:ext cx="3252788" cy="4247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>
            <a:extLst>
              <a:ext uri="{FF2B5EF4-FFF2-40B4-BE49-F238E27FC236}">
                <a16:creationId xmlns:a16="http://schemas.microsoft.com/office/drawing/2014/main" id="{107D295C-9A72-E8E5-3A88-3F40C3E43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950" y="404813"/>
            <a:ext cx="8229600" cy="1143000"/>
          </a:xfrm>
        </p:spPr>
        <p:txBody>
          <a:bodyPr/>
          <a:lstStyle/>
          <a:p>
            <a:pPr eaLnBrk="1" hangingPunct="1"/>
            <a:r>
              <a:rPr lang="nl-NL" altLang="nl-NL" sz="2800"/>
              <a:t>Religion explained.</a:t>
            </a:r>
            <a:br>
              <a:rPr lang="nl-NL" altLang="nl-NL" sz="2800"/>
            </a:br>
            <a:r>
              <a:rPr lang="en-US" altLang="nl-NL" sz="2800" b="1" i="1"/>
              <a:t>The Evolutionary Origins of Religious Thought</a:t>
            </a:r>
            <a:endParaRPr lang="nl-NL" altLang="nl-NL" sz="280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3715F27A-6F9B-5AB8-0A95-42A02638D0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855999"/>
              </p:ext>
            </p:extLst>
          </p:nvPr>
        </p:nvGraphicFramePr>
        <p:xfrm>
          <a:off x="1631950" y="2133600"/>
          <a:ext cx="5554662" cy="3291300"/>
        </p:xfrm>
        <a:graphic>
          <a:graphicData uri="http://schemas.openxmlformats.org/drawingml/2006/table">
            <a:tbl>
              <a:tblPr/>
              <a:tblGrid>
                <a:gridCol w="27773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 gridSpan="2">
                  <a:txBody>
                    <a:bodyPr/>
                    <a:lstStyle/>
                    <a:p>
                      <a:pPr algn="ctr" fontAlgn="t"/>
                      <a:endParaRPr lang="nl-NL" sz="1800" dirty="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Author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2" tooltip="Pascal Boyer"/>
                        </a:rPr>
                        <a:t>Pascal Boyer</a:t>
                      </a:r>
                      <a:endParaRPr lang="nl-NL" sz="180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Language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English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Subject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3" tooltip="Religion"/>
                        </a:rPr>
                        <a:t>Religion</a:t>
                      </a:r>
                      <a:endParaRPr lang="nl-NL" sz="180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Genre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4" tooltip="Science"/>
                        </a:rPr>
                        <a:t>Science</a:t>
                      </a:r>
                      <a:endParaRPr lang="nl-NL" sz="180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Publisher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5" tooltip="Basic Books"/>
                        </a:rPr>
                        <a:t>Basic Books</a:t>
                      </a:r>
                      <a:endParaRPr lang="nl-NL" sz="180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Publication date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2001</a:t>
                      </a: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6" tooltip="International Standard Book Number"/>
                        </a:rPr>
                        <a:t>ISBN</a:t>
                      </a:r>
                      <a:endParaRPr lang="nl-NL" sz="180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7" tooltip="Special:BookSources/0-465-00696-5"/>
                        </a:rPr>
                        <a:t>0-465-00696-5</a:t>
                      </a:r>
                      <a:endParaRPr lang="nl-NL" sz="180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8" tooltip="OCLC"/>
                        </a:rPr>
                        <a:t>OCLC</a:t>
                      </a:r>
                      <a:endParaRPr lang="nl-NL" sz="180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 dirty="0">
                          <a:solidFill>
                            <a:srgbClr val="663366"/>
                          </a:solidFill>
                          <a:effectLst/>
                          <a:hlinkClick r:id="rId9"/>
                        </a:rPr>
                        <a:t>50628396</a:t>
                      </a:r>
                      <a:endParaRPr lang="nl-NL" sz="1800" dirty="0">
                        <a:effectLst/>
                      </a:endParaRPr>
                    </a:p>
                  </a:txBody>
                  <a:tcPr marL="91435" marR="91435" marT="45690" marB="45690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0274" name="Picture 2" descr="Religion Explained by Pascal Boyer book cover.jpg">
            <a:extLst>
              <a:ext uri="{FF2B5EF4-FFF2-40B4-BE49-F238E27FC236}">
                <a16:creationId xmlns:a16="http://schemas.microsoft.com/office/drawing/2014/main" id="{E8276BA6-A861-D7D1-9277-FE6AFF23D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292" y="2133599"/>
            <a:ext cx="2160325" cy="3305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>
            <a:extLst>
              <a:ext uri="{FF2B5EF4-FFF2-40B4-BE49-F238E27FC236}">
                <a16:creationId xmlns:a16="http://schemas.microsoft.com/office/drawing/2014/main" id="{4F92E630-7BA7-2EF3-3731-4E111FABF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/>
            </a:br>
            <a:r>
              <a:rPr lang="nl-NL" altLang="nl-NL"/>
              <a:t>A short history of nearly everything</a:t>
            </a:r>
            <a:br>
              <a:rPr lang="nl-NL" altLang="nl-NL"/>
            </a:br>
            <a:endParaRPr lang="nl-NL" altLang="nl-NL"/>
          </a:p>
        </p:txBody>
      </p:sp>
      <p:graphicFrame>
        <p:nvGraphicFramePr>
          <p:cNvPr id="2" name="Tijdelijke aanduiding voor inhoud 1">
            <a:extLst>
              <a:ext uri="{FF2B5EF4-FFF2-40B4-BE49-F238E27FC236}">
                <a16:creationId xmlns:a16="http://schemas.microsoft.com/office/drawing/2014/main" id="{4AB26FF6-6005-3C62-0B96-9014726491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0066054"/>
              </p:ext>
            </p:extLst>
          </p:nvPr>
        </p:nvGraphicFramePr>
        <p:xfrm>
          <a:off x="1206224" y="1916114"/>
          <a:ext cx="5770562" cy="3384445"/>
        </p:xfrm>
        <a:graphic>
          <a:graphicData uri="http://schemas.openxmlformats.org/drawingml/2006/table">
            <a:tbl>
              <a:tblPr/>
              <a:tblGrid>
                <a:gridCol w="28852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97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dirty="0">
                          <a:effectLst/>
                        </a:rPr>
                        <a:t>Author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 dirty="0">
                          <a:solidFill>
                            <a:srgbClr val="0B0080"/>
                          </a:solidFill>
                          <a:effectLst/>
                          <a:hlinkClick r:id="rId2" tooltip="Bill Bryson"/>
                        </a:rPr>
                        <a:t>Bill </a:t>
                      </a:r>
                      <a:r>
                        <a:rPr lang="nl-NL" sz="1800" u="none" strike="noStrike" dirty="0" err="1">
                          <a:solidFill>
                            <a:srgbClr val="0B0080"/>
                          </a:solidFill>
                          <a:effectLst/>
                          <a:hlinkClick r:id="rId2" tooltip="Bill Bryson"/>
                        </a:rPr>
                        <a:t>Bryson</a:t>
                      </a:r>
                      <a:endParaRPr lang="nl-NL" sz="1800" dirty="0">
                        <a:effectLst/>
                      </a:endParaRP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897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Language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English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97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Genre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3" tooltip="Non-fiction"/>
                        </a:rPr>
                        <a:t>Non-fiction</a:t>
                      </a:r>
                      <a:endParaRPr lang="nl-NL" sz="1800">
                        <a:effectLst/>
                      </a:endParaRP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320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Publisher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800" dirty="0">
                          <a:effectLst/>
                        </a:rPr>
                        <a:t>Black Swan (UK)</a:t>
                      </a:r>
                      <a:br>
                        <a:rPr lang="en-US" sz="1800" dirty="0">
                          <a:effectLst/>
                        </a:rPr>
                      </a:br>
                      <a:r>
                        <a:rPr lang="en-US" sz="1800" dirty="0">
                          <a:effectLst/>
                        </a:rPr>
                        <a:t>Broadway Books (US)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97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Publication date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2003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743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Media type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Print (</a:t>
                      </a:r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4" tooltip="Hardcover"/>
                        </a:rPr>
                        <a:t>Hardcover</a:t>
                      </a:r>
                      <a:r>
                        <a:rPr lang="nl-NL" sz="1800">
                          <a:effectLst/>
                        </a:rPr>
                        <a:t>, </a:t>
                      </a:r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5" tooltip="Paperback"/>
                        </a:rPr>
                        <a:t>Paperback</a:t>
                      </a:r>
                      <a:r>
                        <a:rPr lang="nl-NL" sz="1800">
                          <a:effectLst/>
                        </a:rPr>
                        <a:t>, </a:t>
                      </a:r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6" tooltip="E-Book"/>
                        </a:rPr>
                        <a:t>E-Book</a:t>
                      </a:r>
                      <a:r>
                        <a:rPr lang="nl-NL" sz="1800">
                          <a:effectLst/>
                        </a:rPr>
                        <a:t>)</a:t>
                      </a: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1911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7" tooltip="International Standard Book Number"/>
                        </a:rPr>
                        <a:t>ISBN</a:t>
                      </a:r>
                      <a:endParaRPr lang="nl-NL" sz="1800">
                        <a:effectLst/>
                      </a:endParaRP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 dirty="0">
                          <a:solidFill>
                            <a:srgbClr val="0B0080"/>
                          </a:solidFill>
                          <a:effectLst/>
                          <a:hlinkClick r:id="rId8" tooltip="Special:BookSources/0-7679-0817-1"/>
                        </a:rPr>
                        <a:t>0-7679-0817-1</a:t>
                      </a:r>
                      <a:endParaRPr lang="nl-NL" sz="1800" dirty="0">
                        <a:effectLst/>
                      </a:endParaRPr>
                    </a:p>
                  </a:txBody>
                  <a:tcPr marL="91433" marR="91433" marT="45737" marB="45737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293" name="Picture 4">
            <a:extLst>
              <a:ext uri="{FF2B5EF4-FFF2-40B4-BE49-F238E27FC236}">
                <a16:creationId xmlns:a16="http://schemas.microsoft.com/office/drawing/2014/main" id="{D07CBDE0-5235-937C-80F8-C8F5D3885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00" y="1916114"/>
            <a:ext cx="2185492" cy="34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>
            <a:extLst>
              <a:ext uri="{FF2B5EF4-FFF2-40B4-BE49-F238E27FC236}">
                <a16:creationId xmlns:a16="http://schemas.microsoft.com/office/drawing/2014/main" id="{21423103-B586-8C1F-552F-13A0FA4C53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nl-NL" altLang="nl-NL" dirty="0"/>
            </a:br>
            <a:r>
              <a:rPr lang="nl-NL" altLang="nl-NL" dirty="0"/>
              <a:t>The </a:t>
            </a:r>
            <a:r>
              <a:rPr lang="nl-NL" altLang="nl-NL" dirty="0" err="1"/>
              <a:t>quantum</a:t>
            </a:r>
            <a:r>
              <a:rPr lang="nl-NL" altLang="nl-NL" dirty="0"/>
              <a:t> </a:t>
            </a:r>
            <a:r>
              <a:rPr lang="nl-NL" altLang="nl-NL" dirty="0" err="1"/>
              <a:t>universe</a:t>
            </a:r>
            <a:br>
              <a:rPr lang="nl-NL" altLang="nl-NL" dirty="0"/>
            </a:br>
            <a:endParaRPr lang="nl-NL" altLang="nl-NL" dirty="0"/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CE7706CF-CC1E-587E-36DA-D13B1EFC51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742208"/>
              </p:ext>
            </p:extLst>
          </p:nvPr>
        </p:nvGraphicFramePr>
        <p:xfrm>
          <a:off x="1069786" y="1556268"/>
          <a:ext cx="4773612" cy="4670978"/>
        </p:xfrm>
        <a:graphic>
          <a:graphicData uri="http://schemas.openxmlformats.org/drawingml/2006/table">
            <a:tbl>
              <a:tblPr/>
              <a:tblGrid>
                <a:gridCol w="23868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6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dirty="0">
                          <a:effectLst/>
                        </a:rPr>
                        <a:t>Author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2" tooltip="Brian Cox (physicist)"/>
                        </a:rPr>
                        <a:t>Brian Cox</a:t>
                      </a:r>
                      <a:r>
                        <a:rPr lang="nl-NL" sz="1800">
                          <a:effectLst/>
                        </a:rPr>
                        <a:t>, Jeff Forshaw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Country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United States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Language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English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9989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Subject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Physics, </a:t>
                      </a:r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3" tooltip="Quantum mechanics"/>
                        </a:rPr>
                        <a:t>quantum mechanics</a:t>
                      </a:r>
                      <a:endParaRPr lang="nl-NL" sz="1800">
                        <a:effectLst/>
                      </a:endParaRP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Genre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Non-fiction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Publisher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Allen Lane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Publication date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29 October 2011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Media type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Print (</a:t>
                      </a:r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4" tooltip="Hardcover"/>
                        </a:rPr>
                        <a:t>hardcover</a:t>
                      </a:r>
                      <a:r>
                        <a:rPr lang="nl-NL" sz="1800">
                          <a:effectLst/>
                        </a:rPr>
                        <a:t>)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0432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Pages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>
                          <a:effectLst/>
                        </a:rPr>
                        <a:t>272 pp.</a:t>
                      </a: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47454"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>
                          <a:solidFill>
                            <a:srgbClr val="0B0080"/>
                          </a:solidFill>
                          <a:effectLst/>
                          <a:hlinkClick r:id="rId5" tooltip="International Standard Book Number"/>
                        </a:rPr>
                        <a:t>ISBN</a:t>
                      </a:r>
                      <a:endParaRPr lang="nl-NL" sz="1800">
                        <a:effectLst/>
                      </a:endParaRP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nl-NL" sz="1800" u="none" strike="noStrike" dirty="0">
                          <a:solidFill>
                            <a:srgbClr val="0B0080"/>
                          </a:solidFill>
                          <a:effectLst/>
                          <a:hlinkClick r:id="rId6" tooltip="Special:BookSources/978-1846144325"/>
                        </a:rPr>
                        <a:t>978-1846144325</a:t>
                      </a:r>
                      <a:endParaRPr lang="nl-NL" sz="1800" dirty="0">
                        <a:effectLst/>
                      </a:endParaRPr>
                    </a:p>
                  </a:txBody>
                  <a:tcPr marL="91448" marR="91448" marT="45714" marB="4571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12326" name="Picture 2" descr="http://ecx.images-amazon.com/images/I/41T%2Bh04pELL._SX324_BO1,204,203,200_.jpg">
            <a:extLst>
              <a:ext uri="{FF2B5EF4-FFF2-40B4-BE49-F238E27FC236}">
                <a16:creationId xmlns:a16="http://schemas.microsoft.com/office/drawing/2014/main" id="{D6484788-1D8E-2A25-E4D0-885A908FCB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561" y="1556268"/>
            <a:ext cx="3065608" cy="4692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3E278C-12AB-0F6C-C97C-4FE4E08D7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Harari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BD40F6A-2007-C440-508C-AA1845693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0517"/>
            <a:ext cx="10515600" cy="4351338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</a:rPr>
              <a:t>Sapiens</a:t>
            </a:r>
          </a:p>
          <a:p>
            <a:pPr marL="0" indent="0" algn="l">
              <a:buNone/>
            </a:pPr>
            <a:r>
              <a:rPr lang="sv-SE" sz="1800" b="0" i="0" dirty="0">
                <a:solidFill>
                  <a:schemeClr val="bg1"/>
                </a:solidFill>
                <a:effectLst/>
                <a:latin typeface="graphik"/>
              </a:rPr>
              <a:t>=&gt; Engels, Paperback, 9780099590088, 2015 </a:t>
            </a: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</a:rPr>
              <a:t>Homo Deus</a:t>
            </a:r>
          </a:p>
          <a:p>
            <a:pPr marL="0" indent="0" algn="l">
              <a:buNone/>
            </a:pPr>
            <a:r>
              <a:rPr lang="nl-NL" sz="1800" b="0" i="0" dirty="0">
                <a:solidFill>
                  <a:schemeClr val="bg1"/>
                </a:solidFill>
                <a:effectLst/>
                <a:latin typeface="graphik"/>
              </a:rPr>
              <a:t>=&gt; Engels, Paperback, 9781784703936, 2017 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12292" name="Picture 4" descr="Sapiens">
            <a:extLst>
              <a:ext uri="{FF2B5EF4-FFF2-40B4-BE49-F238E27FC236}">
                <a16:creationId xmlns:a16="http://schemas.microsoft.com/office/drawing/2014/main" id="{3E1818BF-3962-E178-20F9-88DE1E079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958" y="2278791"/>
            <a:ext cx="1779526" cy="2747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omo Deus">
            <a:extLst>
              <a:ext uri="{FF2B5EF4-FFF2-40B4-BE49-F238E27FC236}">
                <a16:creationId xmlns:a16="http://schemas.microsoft.com/office/drawing/2014/main" id="{D84EEB97-2971-DF76-35DC-8EBE19051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747" y="2278791"/>
            <a:ext cx="2323390" cy="27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967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5C47B8-DB75-4A3F-8119-BC0D218EE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</a:rPr>
              <a:t>Life-changing biology</a:t>
            </a:r>
            <a:br>
              <a:rPr lang="en-US" sz="2800" b="1" dirty="0">
                <a:solidFill>
                  <a:schemeClr val="bg1"/>
                </a:solidFill>
                <a:latin typeface="Roboto" panose="02000000000000000000" pitchFamily="2" charset="0"/>
              </a:rPr>
            </a:br>
            <a:endParaRPr lang="nl-NL" sz="28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5A09750-0A41-40ED-87B7-F6801D313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1758156"/>
            <a:ext cx="5051612" cy="4351338"/>
          </a:xfrm>
        </p:spPr>
        <p:txBody>
          <a:bodyPr>
            <a:normAutofit/>
          </a:bodyPr>
          <a:lstStyle/>
          <a:p>
            <a:pPr algn="l"/>
            <a:r>
              <a:rPr lang="en-US" sz="1800" b="0" i="0" dirty="0">
                <a:solidFill>
                  <a:schemeClr val="bg1"/>
                </a:solidFill>
                <a:effectLst/>
                <a:latin typeface="PT Serif" panose="020A0603040505020204" pitchFamily="18" charset="0"/>
              </a:rPr>
              <a:t>Genetically engineered genomes will disrupt the bioeconomy and rewrite human nature—are we ready?</a:t>
            </a: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F8A91E85-0110-4BDF-BAB9-3DCABDF31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66445"/>
            <a:ext cx="3684205" cy="571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647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8C4222-D63E-4C11-9E82-A30B52E88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571" y="542303"/>
            <a:ext cx="6155910" cy="87154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sz="2800" dirty="0" err="1">
                <a:latin typeface="+mn-lt"/>
              </a:rPr>
              <a:t>Molecular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and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cell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biology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for</a:t>
            </a:r>
            <a:r>
              <a:rPr lang="nl-NL" sz="2800" dirty="0">
                <a:latin typeface="+mn-lt"/>
              </a:rPr>
              <a:t> </a:t>
            </a:r>
            <a:r>
              <a:rPr lang="nl-NL" sz="2800" dirty="0" err="1">
                <a:latin typeface="+mn-lt"/>
              </a:rPr>
              <a:t>dummies</a:t>
            </a:r>
            <a:endParaRPr lang="nl-NL" sz="2800" dirty="0">
              <a:latin typeface="+mn-lt"/>
            </a:endParaRPr>
          </a:p>
        </p:txBody>
      </p:sp>
      <p:sp>
        <p:nvSpPr>
          <p:cNvPr id="4099" name="Tijdelijke aanduiding voor inhoud 2">
            <a:extLst>
              <a:ext uri="{FF2B5EF4-FFF2-40B4-BE49-F238E27FC236}">
                <a16:creationId xmlns:a16="http://schemas.microsoft.com/office/drawing/2014/main" id="{22BE6882-B9EA-08EC-0D32-1004A9047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9916" y="2158768"/>
            <a:ext cx="7643812" cy="3992563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sz="1800" u="sng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Rene</a:t>
            </a:r>
            <a:r>
              <a:rPr lang="nl-NL" altLang="nl-NL" sz="18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altLang="nl-NL" sz="1800" u="sng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Fester</a:t>
            </a:r>
            <a:r>
              <a:rPr lang="nl-NL" altLang="nl-NL" sz="1800" u="sng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altLang="nl-NL" sz="1800" u="sng" dirty="0" err="1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Kratz</a:t>
            </a:r>
            <a:endParaRPr lang="nl-NL" altLang="nl-NL" sz="1800" dirty="0">
              <a:solidFill>
                <a:schemeClr val="bg1"/>
              </a:solidFill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chemeClr val="bg1"/>
                </a:solidFill>
                <a:effectLst/>
                <a:latin typeface="graphik"/>
              </a:rPr>
              <a:t>Engels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chemeClr val="bg1"/>
                </a:solidFill>
                <a:effectLst/>
                <a:latin typeface="graphik"/>
              </a:rPr>
              <a:t>Paperback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chemeClr val="bg1"/>
                </a:solidFill>
                <a:effectLst/>
                <a:latin typeface="graphik"/>
              </a:rPr>
              <a:t>9781119620402 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nl-NL" sz="1800" b="0" i="0" dirty="0">
                <a:solidFill>
                  <a:schemeClr val="bg1"/>
                </a:solidFill>
                <a:effectLst/>
                <a:latin typeface="graphik"/>
              </a:rPr>
              <a:t>2020 (2nd </a:t>
            </a:r>
            <a:r>
              <a:rPr lang="nl-NL" sz="1800" b="0" i="0" dirty="0" err="1">
                <a:solidFill>
                  <a:schemeClr val="bg1"/>
                </a:solidFill>
                <a:effectLst/>
                <a:latin typeface="graphik"/>
              </a:rPr>
              <a:t>edition</a:t>
            </a:r>
            <a:r>
              <a:rPr lang="nl-NL" sz="1800" b="0" i="0" dirty="0">
                <a:solidFill>
                  <a:schemeClr val="bg1"/>
                </a:solidFill>
                <a:effectLst/>
                <a:latin typeface="graphik"/>
              </a:rPr>
              <a:t>)</a:t>
            </a:r>
          </a:p>
          <a:p>
            <a:pPr eaLnBrk="1" hangingPunct="1"/>
            <a:endParaRPr lang="nl-NL" altLang="nl-NL" sz="1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Molecular &amp; Cell Biology For Dummies">
            <a:extLst>
              <a:ext uri="{FF2B5EF4-FFF2-40B4-BE49-F238E27FC236}">
                <a16:creationId xmlns:a16="http://schemas.microsoft.com/office/drawing/2014/main" id="{9CA358B4-5C88-BED2-C274-D8C8FB53A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21745"/>
            <a:ext cx="3595785" cy="450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459A52-8393-2420-0724-2FB41F98B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nl-NL" b="1" dirty="0"/>
              <a:t>De bouwstenen van het leven</a:t>
            </a:r>
            <a:br>
              <a:rPr lang="nl-NL" b="1" dirty="0"/>
            </a:br>
            <a:endParaRPr lang="nl-NL" dirty="0"/>
          </a:p>
        </p:txBody>
      </p:sp>
      <p:sp>
        <p:nvSpPr>
          <p:cNvPr id="3075" name="Tijdelijke aanduiding voor inhoud 2">
            <a:extLst>
              <a:ext uri="{FF2B5EF4-FFF2-40B4-BE49-F238E27FC236}">
                <a16:creationId xmlns:a16="http://schemas.microsoft.com/office/drawing/2014/main" id="{CDE4A43B-9AB8-999B-0FF4-41B407B34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z="1800" b="1" dirty="0" err="1">
                <a:solidFill>
                  <a:schemeClr val="bg1"/>
                </a:solidFill>
              </a:rPr>
              <a:t>Authors</a:t>
            </a:r>
            <a:r>
              <a:rPr lang="nl-NL" altLang="nl-NL" sz="1800" b="1" dirty="0">
                <a:solidFill>
                  <a:schemeClr val="bg1"/>
                </a:solidFill>
              </a:rPr>
              <a:t> </a:t>
            </a:r>
            <a:r>
              <a:rPr lang="nl-NL" altLang="nl-NL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J.A.M.M. Prinsen</a:t>
            </a:r>
            <a:r>
              <a:rPr lang="nl-NL" altLang="nl-NL" sz="1800" dirty="0">
                <a:solidFill>
                  <a:schemeClr val="bg1"/>
                </a:solidFill>
              </a:rPr>
              <a:t> </a:t>
            </a:r>
            <a:r>
              <a:rPr lang="nl-NL" altLang="nl-NL" sz="1800" dirty="0" err="1">
                <a:solidFill>
                  <a:schemeClr val="bg1"/>
                </a:solidFill>
              </a:rPr>
              <a:t>and</a:t>
            </a:r>
            <a:r>
              <a:rPr lang="nl-NL" altLang="nl-NL" sz="1800" dirty="0">
                <a:solidFill>
                  <a:schemeClr val="bg1"/>
                </a:solidFill>
              </a:rPr>
              <a:t> </a:t>
            </a:r>
            <a:r>
              <a:rPr lang="nl-NL" altLang="nl-NL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F.R. van der Leij</a:t>
            </a:r>
            <a:endParaRPr lang="nl-NL" altLang="nl-NL" sz="1800" dirty="0">
              <a:solidFill>
                <a:schemeClr val="bg1"/>
              </a:solidFill>
            </a:endParaRPr>
          </a:p>
          <a:p>
            <a:pPr eaLnBrk="1" hangingPunct="1"/>
            <a:r>
              <a:rPr lang="nl-NL" altLang="nl-NL" sz="1800" b="1" dirty="0" err="1">
                <a:solidFill>
                  <a:schemeClr val="bg1"/>
                </a:solidFill>
              </a:rPr>
              <a:t>Published</a:t>
            </a:r>
            <a:r>
              <a:rPr lang="nl-NL" altLang="nl-NL" sz="1800" b="1" dirty="0">
                <a:solidFill>
                  <a:schemeClr val="bg1"/>
                </a:solidFill>
              </a:rPr>
              <a:t>:</a:t>
            </a:r>
            <a:r>
              <a:rPr lang="nl-NL" altLang="nl-NL" sz="1800" dirty="0">
                <a:solidFill>
                  <a:schemeClr val="bg1"/>
                </a:solidFill>
              </a:rPr>
              <a:t> 2015  </a:t>
            </a:r>
            <a:r>
              <a:rPr lang="nl-NL" altLang="nl-NL" sz="1800" b="1" dirty="0">
                <a:solidFill>
                  <a:schemeClr val="bg1"/>
                </a:solidFill>
              </a:rPr>
              <a:t>Pages:</a:t>
            </a:r>
            <a:r>
              <a:rPr lang="nl-NL" altLang="nl-NL" sz="1800" dirty="0">
                <a:solidFill>
                  <a:schemeClr val="bg1"/>
                </a:solidFill>
              </a:rPr>
              <a:t> 476</a:t>
            </a:r>
          </a:p>
          <a:p>
            <a:pPr eaLnBrk="1" hangingPunct="1"/>
            <a:r>
              <a:rPr lang="nl-NL" altLang="nl-NL" sz="1800" b="1" dirty="0">
                <a:solidFill>
                  <a:schemeClr val="bg1"/>
                </a:solidFill>
              </a:rPr>
              <a:t>ISBN: </a:t>
            </a:r>
            <a:r>
              <a:rPr lang="nl-NL" altLang="nl-NL" sz="1800" dirty="0">
                <a:solidFill>
                  <a:schemeClr val="bg1"/>
                </a:solidFill>
              </a:rPr>
              <a:t>978-90-8686-270-2</a:t>
            </a:r>
          </a:p>
          <a:p>
            <a:pPr marL="0" indent="0" eaLnBrk="1" hangingPunct="1">
              <a:buNone/>
            </a:pPr>
            <a:r>
              <a:rPr lang="nl-NL" altLang="nl-NL" sz="1800" dirty="0">
                <a:solidFill>
                  <a:srgbClr val="FFFF00"/>
                </a:solidFill>
              </a:rPr>
              <a:t>=&gt; </a:t>
            </a:r>
            <a:r>
              <a:rPr lang="nl-NL" altLang="nl-NL" sz="1800" dirty="0" err="1">
                <a:solidFill>
                  <a:srgbClr val="FFFF00"/>
                </a:solidFill>
              </a:rPr>
              <a:t>nederlands</a:t>
            </a:r>
            <a:endParaRPr lang="nl-NL" altLang="nl-NL" sz="1800" dirty="0">
              <a:solidFill>
                <a:srgbClr val="FFFF00"/>
              </a:solidFill>
            </a:endParaRPr>
          </a:p>
        </p:txBody>
      </p:sp>
      <p:pic>
        <p:nvPicPr>
          <p:cNvPr id="3076" name="Picture 2">
            <a:extLst>
              <a:ext uri="{FF2B5EF4-FFF2-40B4-BE49-F238E27FC236}">
                <a16:creationId xmlns:a16="http://schemas.microsoft.com/office/drawing/2014/main" id="{71214F28-BA49-F3C2-3CFF-79567676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678" y="1884509"/>
            <a:ext cx="3134933" cy="441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65A6E3-73AD-B100-2155-CE541B265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5" y="500062"/>
            <a:ext cx="10515600" cy="1325563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nl-NL" sz="2800" cap="all" dirty="0">
                <a:latin typeface="+mn-lt"/>
              </a:rPr>
              <a:t>KAAS EN DE EVOLUTIETHEORIE</a:t>
            </a:r>
            <a:br>
              <a:rPr lang="nl-NL" sz="2800" cap="all" dirty="0">
                <a:latin typeface="+mn-lt"/>
              </a:rPr>
            </a:br>
            <a:endParaRPr lang="nl-NL" sz="2800" dirty="0">
              <a:latin typeface="+mn-lt"/>
            </a:endParaRPr>
          </a:p>
        </p:txBody>
      </p:sp>
      <p:sp>
        <p:nvSpPr>
          <p:cNvPr id="5123" name="Tijdelijke aanduiding voor inhoud 2">
            <a:extLst>
              <a:ext uri="{FF2B5EF4-FFF2-40B4-BE49-F238E27FC236}">
                <a16:creationId xmlns:a16="http://schemas.microsoft.com/office/drawing/2014/main" id="{1EC7DF30-BB0E-6496-C65A-6E3431908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nl-NL" altLang="nl-NL" sz="1800" dirty="0">
                <a:solidFill>
                  <a:schemeClr val="bg1"/>
                </a:solidFill>
              </a:rPr>
              <a:t>ISBN: 9789052406008</a:t>
            </a:r>
          </a:p>
          <a:p>
            <a:pPr eaLnBrk="1" hangingPunct="1"/>
            <a:r>
              <a:rPr lang="nl-NL" altLang="nl-NL" sz="1800" dirty="0">
                <a:solidFill>
                  <a:schemeClr val="bg1"/>
                </a:solidFill>
              </a:rPr>
              <a:t>Auteur: B. Haring</a:t>
            </a:r>
          </a:p>
          <a:p>
            <a:pPr eaLnBrk="1" hangingPunct="1"/>
            <a:r>
              <a:rPr lang="nl-NL" altLang="nl-NL" sz="1800" dirty="0">
                <a:solidFill>
                  <a:schemeClr val="bg1"/>
                </a:solidFill>
              </a:rPr>
              <a:t>Uitgever: VBK - </a:t>
            </a:r>
            <a:r>
              <a:rPr lang="nl-NL" altLang="nl-NL" sz="1800" dirty="0" err="1">
                <a:solidFill>
                  <a:schemeClr val="bg1"/>
                </a:solidFill>
              </a:rPr>
              <a:t>Houtekiet</a:t>
            </a:r>
            <a:endParaRPr lang="nl-NL" altLang="nl-NL" sz="1800" dirty="0">
              <a:solidFill>
                <a:schemeClr val="bg1"/>
              </a:solidFill>
            </a:endParaRPr>
          </a:p>
          <a:p>
            <a:pPr eaLnBrk="1" hangingPunct="1"/>
            <a:endParaRPr lang="nl-NL" altLang="nl-NL" sz="1800" dirty="0">
              <a:solidFill>
                <a:schemeClr val="bg1"/>
              </a:solidFill>
            </a:endParaRPr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9DB51B12-F0CF-82D9-C79C-DF4D6B06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487" y="1825625"/>
            <a:ext cx="2675389" cy="424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>
            <a:extLst>
              <a:ext uri="{FF2B5EF4-FFF2-40B4-BE49-F238E27FC236}">
                <a16:creationId xmlns:a16="http://schemas.microsoft.com/office/drawing/2014/main" id="{4265E408-D1FA-24A8-9DA9-13471E7BE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dirty="0"/>
              <a:t>Fysiologie van de voeding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E615C6BD-9067-DBD2-DBE3-5325504E59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3912896"/>
              </p:ext>
            </p:extLst>
          </p:nvPr>
        </p:nvGraphicFramePr>
        <p:xfrm>
          <a:off x="1111470" y="1559553"/>
          <a:ext cx="4473576" cy="5026024"/>
        </p:xfrm>
        <a:graphic>
          <a:graphicData uri="http://schemas.openxmlformats.org/drawingml/2006/table">
            <a:tbl>
              <a:tblPr/>
              <a:tblGrid>
                <a:gridCol w="2236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36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456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 dirty="0">
                          <a:effectLst/>
                        </a:rPr>
                        <a:t>auteur: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u="none" strike="noStrike">
                          <a:solidFill>
                            <a:srgbClr val="333366"/>
                          </a:solidFill>
                          <a:effectLst/>
                          <a:hlinkClick r:id="rId2"/>
                        </a:rPr>
                        <a:t>Hekkens, W.T.J.M.; Wijn, J. F. De</a:t>
                      </a:r>
                      <a:endParaRPr lang="nl-NL" sz="1800">
                        <a:effectLst/>
                      </a:endParaRP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Mediatype: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Boek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Bindwijze: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Paperback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Taal: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Nederlands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Druk: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2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Aantal pagina's: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519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Uitgever: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u="none" strike="noStrike">
                          <a:solidFill>
                            <a:srgbClr val="333366"/>
                          </a:solidFill>
                          <a:effectLst/>
                          <a:hlinkClick r:id="rId3"/>
                        </a:rPr>
                        <a:t>Bohn Stafleu van Loghum</a:t>
                      </a:r>
                      <a:endParaRPr lang="nl-NL" sz="1800">
                        <a:effectLst/>
                      </a:endParaRP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7456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NUR: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u="none" strike="noStrike">
                          <a:solidFill>
                            <a:srgbClr val="333366"/>
                          </a:solidFill>
                          <a:effectLst/>
                          <a:hlinkClick r:id="rId4"/>
                        </a:rPr>
                        <a:t>Dieet- en voedingsleer</a:t>
                      </a:r>
                      <a:endParaRPr lang="nl-NL" sz="1800">
                        <a:effectLst/>
                      </a:endParaRP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Afmetingen: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210 x 132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Gewicht: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effectLst/>
                        </a:rPr>
                        <a:t>601 gr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7957">
                <a:tc>
                  <a:txBody>
                    <a:bodyPr/>
                    <a:lstStyle/>
                    <a:p>
                      <a:pPr algn="l"/>
                      <a:r>
                        <a:rPr lang="nl-NL" sz="1800" b="1" i="0">
                          <a:effectLst/>
                        </a:rPr>
                        <a:t>ISBN/ISBN13: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sz="1800" dirty="0">
                          <a:effectLst/>
                        </a:rPr>
                        <a:t>9789031310098</a:t>
                      </a:r>
                    </a:p>
                  </a:txBody>
                  <a:tcPr marL="91414" marR="91414" marT="38092" marB="4571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8218" name="Picture 1">
            <a:extLst>
              <a:ext uri="{FF2B5EF4-FFF2-40B4-BE49-F238E27FC236}">
                <a16:creationId xmlns:a16="http://schemas.microsoft.com/office/drawing/2014/main" id="{BBAC52C8-5D3D-180D-8AF0-AF7439D2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559553"/>
            <a:ext cx="3190613" cy="506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C89EA9-590E-69BD-3326-3CA46F8F3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Video’s, podcasts, websites..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A8E093-696A-6592-C775-E7C8BEBC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309" y="1825625"/>
            <a:ext cx="4849536" cy="4351338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https://youtu.be/rUvnoqH-sJI</a:t>
            </a:r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https://youtu.be/7Hk9jct2ozY?list=PLD0444BD542B4D7D9</a:t>
            </a:r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https://www.nrc.nl/podcast/onbehaarde-apen/</a:t>
            </a:r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https://youtu.be/AwlBQ-qCEtg</a:t>
            </a:r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  <a:p>
            <a:r>
              <a:rPr lang="nl-NL" sz="18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https://www.biomaatschappij.nl/product/synthetische-biologie/</a:t>
            </a:r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BE61BC33-4790-A35C-1D62-A68369F683B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8128" y="1825625"/>
            <a:ext cx="5623420" cy="3163174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BAD9AC2-3F6F-D1BA-1B2C-61D2A40E88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8128" y="4141176"/>
            <a:ext cx="2631849" cy="263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92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E50B8E-2CBF-FB1D-6C25-3DE20968E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Lex </a:t>
            </a:r>
            <a:r>
              <a:rPr lang="nl-NL" dirty="0" err="1"/>
              <a:t>Fridman</a:t>
            </a:r>
            <a:r>
              <a:rPr lang="nl-NL" dirty="0"/>
              <a:t> podcast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CD6561-D63A-628E-2D9B-154F1876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0903" y="6119673"/>
            <a:ext cx="7826928" cy="560629"/>
          </a:xfrm>
        </p:spPr>
        <p:txBody>
          <a:bodyPr>
            <a:normAutofit/>
          </a:bodyPr>
          <a:lstStyle/>
          <a:p>
            <a:r>
              <a:rPr lang="nl-NL" sz="18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https://youtu.be/tOtdJcco3YM</a:t>
            </a:r>
            <a:endParaRPr lang="nl-NL" sz="1800" dirty="0">
              <a:solidFill>
                <a:schemeClr val="bg1"/>
              </a:solidFill>
            </a:endParaRPr>
          </a:p>
          <a:p>
            <a:endParaRPr lang="nl-NL" sz="1800" dirty="0">
              <a:solidFill>
                <a:schemeClr val="bg1"/>
              </a:solidFill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F507B6C-E5F8-C608-D0CF-5A62EB4587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50" t="12201"/>
          <a:stretch/>
        </p:blipFill>
        <p:spPr>
          <a:xfrm>
            <a:off x="911529" y="1791356"/>
            <a:ext cx="8324750" cy="422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720049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90D24-A359-8844-3606-D69912BCE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0585" y="526584"/>
            <a:ext cx="8229600" cy="1143000"/>
          </a:xfrm>
        </p:spPr>
        <p:txBody>
          <a:bodyPr rtlCol="0">
            <a:noAutofit/>
          </a:bodyPr>
          <a:lstStyle/>
          <a:p>
            <a:pPr eaLnBrk="1" hangingPunct="1"/>
            <a:r>
              <a:rPr lang="en-US" altLang="nl-NL" sz="2800" dirty="0">
                <a:latin typeface="+mn-lt"/>
              </a:rPr>
              <a:t>Nick Lane </a:t>
            </a:r>
          </a:p>
        </p:txBody>
      </p:sp>
      <p:sp>
        <p:nvSpPr>
          <p:cNvPr id="6147" name="Tijdelijke aanduiding voor inhoud 2">
            <a:extLst>
              <a:ext uri="{FF2B5EF4-FFF2-40B4-BE49-F238E27FC236}">
                <a16:creationId xmlns:a16="http://schemas.microsoft.com/office/drawing/2014/main" id="{81F0D202-B312-99BE-DCCD-1C97DF3A09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3912" y="2162264"/>
            <a:ext cx="3898900" cy="4525963"/>
          </a:xfrm>
        </p:spPr>
        <p:txBody>
          <a:bodyPr/>
          <a:lstStyle/>
          <a:p>
            <a:pPr eaLnBrk="1" hangingPunct="1"/>
            <a:r>
              <a:rPr lang="en-US" sz="1800" dirty="0">
                <a:solidFill>
                  <a:schemeClr val="bg1"/>
                </a:solidFill>
                <a:latin typeface="+mn-lt"/>
              </a:rPr>
              <a:t>Mitochondria and the meaning of life</a:t>
            </a:r>
          </a:p>
          <a:p>
            <a:pPr marL="0" indent="0"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=&gt; 2005. Oxford University Press.: New York, New York, USA. 368p. ISBN: 0-192-80481-2</a:t>
            </a:r>
          </a:p>
          <a:p>
            <a:endParaRPr lang="en-US" sz="1800" dirty="0">
              <a:solidFill>
                <a:schemeClr val="bg1"/>
              </a:solidFill>
            </a:endParaRPr>
          </a:p>
          <a:p>
            <a:r>
              <a:rPr lang="en-US" sz="1800" dirty="0">
                <a:solidFill>
                  <a:schemeClr val="bg1"/>
                </a:solidFill>
              </a:rPr>
              <a:t>The vital question</a:t>
            </a:r>
          </a:p>
          <a:p>
            <a:pPr marL="0" indent="0" algn="l">
              <a:buNone/>
            </a:pPr>
            <a:r>
              <a:rPr lang="nl-NL" sz="1800" b="0" i="0" dirty="0">
                <a:solidFill>
                  <a:schemeClr val="bg1"/>
                </a:solidFill>
                <a:effectLst/>
                <a:latin typeface="graphik"/>
              </a:rPr>
              <a:t>=&gt; 9781781250372, 2016 </a:t>
            </a:r>
          </a:p>
          <a:p>
            <a:pPr eaLnBrk="1" hangingPunct="1"/>
            <a:endParaRPr lang="nl-NL" altLang="nl-NL" sz="1800" dirty="0">
              <a:solidFill>
                <a:schemeClr val="bg1"/>
              </a:solidFill>
            </a:endParaRPr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DFAFE610-4A83-2340-B4E5-7FB4F040F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575" y="2162263"/>
            <a:ext cx="2237464" cy="324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CB4FBBC9-4039-1854-A4D7-F9DD47E24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8327" y="2162262"/>
            <a:ext cx="2119463" cy="32565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hthoek 3">
            <a:extLst>
              <a:ext uri="{FF2B5EF4-FFF2-40B4-BE49-F238E27FC236}">
                <a16:creationId xmlns:a16="http://schemas.microsoft.com/office/drawing/2014/main" id="{A7A57BAB-D442-EF9C-1C74-1490A797B8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8613" y="2020845"/>
            <a:ext cx="4013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Author	Ray Kurzweil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Country	United States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Language	English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Publisher	Viking Penguin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Publication date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2012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Pages	352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800" dirty="0">
                <a:solidFill>
                  <a:schemeClr val="bg1"/>
                </a:solidFill>
              </a:rPr>
              <a:t>ISBN	978-0670025299</a:t>
            </a:r>
            <a:endParaRPr lang="nl-NL" altLang="nl-NL" sz="1800" dirty="0">
              <a:solidFill>
                <a:schemeClr val="bg1"/>
              </a:solidFill>
            </a:endParaRPr>
          </a:p>
        </p:txBody>
      </p:sp>
      <p:pic>
        <p:nvPicPr>
          <p:cNvPr id="7171" name="Picture 2" descr="Cover of How to Create a Mind">
            <a:extLst>
              <a:ext uri="{FF2B5EF4-FFF2-40B4-BE49-F238E27FC236}">
                <a16:creationId xmlns:a16="http://schemas.microsoft.com/office/drawing/2014/main" id="{7D238B9D-D7F2-79AA-4269-1FED401013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45" y="1952262"/>
            <a:ext cx="2934982" cy="446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kstvak 6">
            <a:extLst>
              <a:ext uri="{FF2B5EF4-FFF2-40B4-BE49-F238E27FC236}">
                <a16:creationId xmlns:a16="http://schemas.microsoft.com/office/drawing/2014/main" id="{A65C8146-FDA3-D711-1F98-6BDB249F6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6988" y="333375"/>
            <a:ext cx="6481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2800" dirty="0">
                <a:solidFill>
                  <a:srgbClr val="FFFF00"/>
                </a:solidFill>
              </a:rPr>
              <a:t>How to Create a Mind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87999</TotalTime>
  <Words>438</Words>
  <Application>Microsoft Office PowerPoint</Application>
  <PresentationFormat>Breedbeeld</PresentationFormat>
  <Paragraphs>134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graphik</vt:lpstr>
      <vt:lpstr>PT Serif</vt:lpstr>
      <vt:lpstr>Roboto</vt:lpstr>
      <vt:lpstr>Kantoorthema</vt:lpstr>
      <vt:lpstr>Aanbevolen literatuur </vt:lpstr>
      <vt:lpstr>Molecular and cell biology for dummies</vt:lpstr>
      <vt:lpstr>De bouwstenen van het leven </vt:lpstr>
      <vt:lpstr>KAAS EN DE EVOLUTIETHEORIE </vt:lpstr>
      <vt:lpstr>Fysiologie van de voeding</vt:lpstr>
      <vt:lpstr>Video’s, podcasts, websites.. </vt:lpstr>
      <vt:lpstr>Lex Fridman podcast</vt:lpstr>
      <vt:lpstr>Nick Lane </vt:lpstr>
      <vt:lpstr>PowerPoint-presentatie</vt:lpstr>
      <vt:lpstr>Biology</vt:lpstr>
      <vt:lpstr>Religion explained. The Evolutionary Origins of Religious Thought</vt:lpstr>
      <vt:lpstr> A short history of nearly everything </vt:lpstr>
      <vt:lpstr> The quantum universe </vt:lpstr>
      <vt:lpstr>Harari</vt:lpstr>
      <vt:lpstr>Life-changing biology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light</dc:title>
  <dc:creator>R. Licht</dc:creator>
  <cp:lastModifiedBy>Milou Licht</cp:lastModifiedBy>
  <cp:revision>206</cp:revision>
  <dcterms:created xsi:type="dcterms:W3CDTF">2020-12-07T08:57:43Z</dcterms:created>
  <dcterms:modified xsi:type="dcterms:W3CDTF">2025-10-19T09:57:31Z</dcterms:modified>
</cp:coreProperties>
</file>