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9"/>
  </p:notesMasterIdLst>
  <p:sldIdLst>
    <p:sldId id="2036" r:id="rId2"/>
    <p:sldId id="257" r:id="rId3"/>
    <p:sldId id="1750" r:id="rId4"/>
    <p:sldId id="1751" r:id="rId5"/>
    <p:sldId id="1887" r:id="rId6"/>
    <p:sldId id="371" r:id="rId7"/>
    <p:sldId id="275" r:id="rId8"/>
    <p:sldId id="399" r:id="rId9"/>
    <p:sldId id="1352" r:id="rId10"/>
    <p:sldId id="1888" r:id="rId11"/>
    <p:sldId id="1889" r:id="rId12"/>
    <p:sldId id="1753" r:id="rId13"/>
    <p:sldId id="1553" r:id="rId14"/>
    <p:sldId id="1246" r:id="rId15"/>
    <p:sldId id="1441" r:id="rId16"/>
    <p:sldId id="1890" r:id="rId17"/>
    <p:sldId id="1891" r:id="rId18"/>
    <p:sldId id="1746" r:id="rId19"/>
    <p:sldId id="1508" r:id="rId20"/>
    <p:sldId id="1892" r:id="rId21"/>
    <p:sldId id="1747" r:id="rId22"/>
    <p:sldId id="1354" r:id="rId23"/>
    <p:sldId id="273" r:id="rId24"/>
    <p:sldId id="1440" r:id="rId25"/>
    <p:sldId id="1509" r:id="rId26"/>
    <p:sldId id="1552" r:id="rId27"/>
    <p:sldId id="1900" r:id="rId28"/>
    <p:sldId id="1885" r:id="rId29"/>
    <p:sldId id="1755" r:id="rId30"/>
    <p:sldId id="1884" r:id="rId31"/>
    <p:sldId id="1882" r:id="rId32"/>
    <p:sldId id="314" r:id="rId33"/>
    <p:sldId id="325" r:id="rId34"/>
    <p:sldId id="326" r:id="rId35"/>
    <p:sldId id="931" r:id="rId36"/>
    <p:sldId id="863" r:id="rId37"/>
    <p:sldId id="644" r:id="rId38"/>
    <p:sldId id="1042" r:id="rId39"/>
    <p:sldId id="365" r:id="rId40"/>
    <p:sldId id="801" r:id="rId41"/>
    <p:sldId id="354" r:id="rId42"/>
    <p:sldId id="988" r:id="rId43"/>
    <p:sldId id="1676" r:id="rId44"/>
    <p:sldId id="1056" r:id="rId45"/>
    <p:sldId id="1061" r:id="rId46"/>
    <p:sldId id="328" r:id="rId47"/>
    <p:sldId id="329" r:id="rId48"/>
    <p:sldId id="310" r:id="rId49"/>
    <p:sldId id="309" r:id="rId50"/>
    <p:sldId id="305" r:id="rId51"/>
    <p:sldId id="722" r:id="rId52"/>
    <p:sldId id="1021" r:id="rId53"/>
    <p:sldId id="923" r:id="rId54"/>
    <p:sldId id="1898" r:id="rId55"/>
    <p:sldId id="1901" r:id="rId56"/>
    <p:sldId id="1902" r:id="rId57"/>
    <p:sldId id="1903" r:id="rId58"/>
    <p:sldId id="1904" r:id="rId59"/>
    <p:sldId id="666" r:id="rId60"/>
    <p:sldId id="1459" r:id="rId61"/>
    <p:sldId id="1905" r:id="rId62"/>
    <p:sldId id="1456" r:id="rId63"/>
    <p:sldId id="1460" r:id="rId64"/>
    <p:sldId id="395" r:id="rId65"/>
    <p:sldId id="1906" r:id="rId66"/>
    <p:sldId id="426" r:id="rId67"/>
    <p:sldId id="613" r:id="rId68"/>
    <p:sldId id="730" r:id="rId69"/>
    <p:sldId id="745" r:id="rId70"/>
    <p:sldId id="1907" r:id="rId71"/>
    <p:sldId id="876" r:id="rId72"/>
    <p:sldId id="389" r:id="rId73"/>
    <p:sldId id="437" r:id="rId74"/>
    <p:sldId id="645" r:id="rId75"/>
    <p:sldId id="1908" r:id="rId76"/>
    <p:sldId id="1909" r:id="rId77"/>
    <p:sldId id="388" r:id="rId78"/>
    <p:sldId id="667" r:id="rId79"/>
    <p:sldId id="1027" r:id="rId80"/>
    <p:sldId id="1744" r:id="rId81"/>
    <p:sldId id="1030" r:id="rId82"/>
    <p:sldId id="1770" r:id="rId83"/>
    <p:sldId id="874" r:id="rId84"/>
    <p:sldId id="1895" r:id="rId85"/>
    <p:sldId id="881" r:id="rId86"/>
    <p:sldId id="1910" r:id="rId87"/>
    <p:sldId id="1911" r:id="rId88"/>
    <p:sldId id="1912" r:id="rId89"/>
    <p:sldId id="1913" r:id="rId90"/>
    <p:sldId id="1914" r:id="rId91"/>
    <p:sldId id="375" r:id="rId92"/>
    <p:sldId id="1915" r:id="rId93"/>
    <p:sldId id="1916" r:id="rId94"/>
    <p:sldId id="1917" r:id="rId95"/>
    <p:sldId id="1918" r:id="rId96"/>
    <p:sldId id="1881" r:id="rId97"/>
    <p:sldId id="1233" r:id="rId98"/>
    <p:sldId id="879" r:id="rId99"/>
    <p:sldId id="1919" r:id="rId100"/>
    <p:sldId id="1267" r:id="rId101"/>
    <p:sldId id="1560" r:id="rId102"/>
    <p:sldId id="941" r:id="rId103"/>
    <p:sldId id="675" r:id="rId104"/>
    <p:sldId id="676" r:id="rId105"/>
    <p:sldId id="318" r:id="rId106"/>
    <p:sldId id="322" r:id="rId107"/>
    <p:sldId id="752" r:id="rId108"/>
    <p:sldId id="323" r:id="rId109"/>
    <p:sldId id="321" r:id="rId110"/>
    <p:sldId id="870" r:id="rId111"/>
    <p:sldId id="887" r:id="rId112"/>
    <p:sldId id="905" r:id="rId113"/>
    <p:sldId id="1922" r:id="rId114"/>
    <p:sldId id="1920" r:id="rId115"/>
    <p:sldId id="1921" r:id="rId116"/>
    <p:sldId id="1939" r:id="rId117"/>
    <p:sldId id="1940" r:id="rId118"/>
    <p:sldId id="478" r:id="rId119"/>
    <p:sldId id="500" r:id="rId120"/>
    <p:sldId id="1941" r:id="rId121"/>
    <p:sldId id="1944" r:id="rId122"/>
    <p:sldId id="1946" r:id="rId123"/>
    <p:sldId id="936" r:id="rId124"/>
    <p:sldId id="1936" r:id="rId125"/>
    <p:sldId id="1947" r:id="rId126"/>
    <p:sldId id="2019" r:id="rId127"/>
    <p:sldId id="1942" r:id="rId128"/>
    <p:sldId id="1943" r:id="rId129"/>
    <p:sldId id="1948" r:id="rId130"/>
    <p:sldId id="767" r:id="rId131"/>
    <p:sldId id="1949" r:id="rId132"/>
    <p:sldId id="1062" r:id="rId133"/>
    <p:sldId id="1935" r:id="rId134"/>
    <p:sldId id="386" r:id="rId135"/>
    <p:sldId id="1701" r:id="rId136"/>
    <p:sldId id="860" r:id="rId137"/>
    <p:sldId id="596" r:id="rId138"/>
    <p:sldId id="727" r:id="rId139"/>
    <p:sldId id="1950" r:id="rId140"/>
    <p:sldId id="494" r:id="rId141"/>
    <p:sldId id="1951" r:id="rId142"/>
    <p:sldId id="770" r:id="rId143"/>
    <p:sldId id="775" r:id="rId144"/>
    <p:sldId id="774" r:id="rId145"/>
    <p:sldId id="854" r:id="rId146"/>
    <p:sldId id="1952" r:id="rId147"/>
    <p:sldId id="2020" r:id="rId148"/>
    <p:sldId id="1973" r:id="rId149"/>
    <p:sldId id="1972" r:id="rId150"/>
    <p:sldId id="1974" r:id="rId151"/>
    <p:sldId id="1980" r:id="rId152"/>
    <p:sldId id="1476" r:id="rId153"/>
    <p:sldId id="1447" r:id="rId154"/>
    <p:sldId id="1444" r:id="rId155"/>
    <p:sldId id="740" r:id="rId156"/>
    <p:sldId id="804" r:id="rId157"/>
    <p:sldId id="1482" r:id="rId158"/>
    <p:sldId id="796" r:id="rId159"/>
    <p:sldId id="1542" r:id="rId160"/>
    <p:sldId id="1370" r:id="rId161"/>
    <p:sldId id="2035" r:id="rId162"/>
    <p:sldId id="1982" r:id="rId163"/>
    <p:sldId id="1539" r:id="rId164"/>
    <p:sldId id="1541" r:id="rId165"/>
    <p:sldId id="1443" r:id="rId166"/>
    <p:sldId id="1350" r:id="rId167"/>
    <p:sldId id="1504" r:id="rId168"/>
    <p:sldId id="1510" r:id="rId169"/>
    <p:sldId id="1046" r:id="rId170"/>
    <p:sldId id="1554" r:id="rId171"/>
    <p:sldId id="2018" r:id="rId172"/>
    <p:sldId id="1740" r:id="rId173"/>
    <p:sldId id="1983" r:id="rId174"/>
    <p:sldId id="1984" r:id="rId175"/>
    <p:sldId id="1998" r:id="rId176"/>
    <p:sldId id="1999" r:id="rId177"/>
    <p:sldId id="1743" r:id="rId178"/>
    <p:sldId id="1014" r:id="rId179"/>
    <p:sldId id="2000" r:id="rId180"/>
    <p:sldId id="2001" r:id="rId181"/>
    <p:sldId id="1967" r:id="rId182"/>
    <p:sldId id="1022" r:id="rId183"/>
    <p:sldId id="1700" r:id="rId184"/>
    <p:sldId id="946" r:id="rId185"/>
    <p:sldId id="1052" r:id="rId186"/>
    <p:sldId id="2006" r:id="rId187"/>
    <p:sldId id="2007" r:id="rId188"/>
    <p:sldId id="944" r:id="rId189"/>
    <p:sldId id="2008" r:id="rId190"/>
    <p:sldId id="2009" r:id="rId191"/>
    <p:sldId id="2010" r:id="rId192"/>
    <p:sldId id="2011" r:id="rId193"/>
    <p:sldId id="1995" r:id="rId194"/>
    <p:sldId id="1054" r:id="rId195"/>
    <p:sldId id="1002" r:id="rId196"/>
    <p:sldId id="1003" r:id="rId197"/>
    <p:sldId id="2012" r:id="rId198"/>
    <p:sldId id="2013" r:id="rId199"/>
    <p:sldId id="1786" r:id="rId200"/>
    <p:sldId id="1713" r:id="rId201"/>
    <p:sldId id="1785" r:id="rId202"/>
    <p:sldId id="1957" r:id="rId203"/>
    <p:sldId id="1985" r:id="rId204"/>
    <p:sldId id="2014" r:id="rId205"/>
    <p:sldId id="981" r:id="rId206"/>
    <p:sldId id="1658" r:id="rId207"/>
    <p:sldId id="1588" r:id="rId208"/>
    <p:sldId id="2015" r:id="rId209"/>
    <p:sldId id="2016" r:id="rId210"/>
    <p:sldId id="449" r:id="rId211"/>
    <p:sldId id="448" r:id="rId212"/>
    <p:sldId id="2017" r:id="rId213"/>
    <p:sldId id="1749" r:id="rId214"/>
    <p:sldId id="1024" r:id="rId215"/>
    <p:sldId id="1748" r:id="rId216"/>
    <p:sldId id="1463" r:id="rId217"/>
    <p:sldId id="1758" r:id="rId2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67A"/>
    <a:srgbClr val="25099B"/>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0" autoAdjust="0"/>
    <p:restoredTop sz="94660"/>
  </p:normalViewPr>
  <p:slideViewPr>
    <p:cSldViewPr snapToGrid="0">
      <p:cViewPr varScale="1">
        <p:scale>
          <a:sx n="91" d="100"/>
          <a:sy n="91" d="100"/>
        </p:scale>
        <p:origin x="32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notesMaster" Target="notesMasters/notesMaster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DFA4F-CC0C-40A5-AB4F-C4810DEC9383}" type="datetimeFigureOut">
              <a:rPr lang="nl-NL" smtClean="0"/>
              <a:t>12-11-2024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7AB51-03BB-4C47-9102-CA914E8BDCEA}" type="slidenum">
              <a:rPr lang="nl-NL" smtClean="0"/>
              <a:t>‹nr.›</a:t>
            </a:fld>
            <a:endParaRPr lang="nl-NL"/>
          </a:p>
        </p:txBody>
      </p:sp>
    </p:spTree>
    <p:extLst>
      <p:ext uri="{BB962C8B-B14F-4D97-AF65-F5344CB8AC3E}">
        <p14:creationId xmlns:p14="http://schemas.microsoft.com/office/powerpoint/2010/main" val="3751544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Celbio</a:t>
            </a:r>
            <a:r>
              <a:rPr lang="nl-NL" dirty="0"/>
              <a:t> 6: stamcellen</a:t>
            </a:r>
          </a:p>
        </p:txBody>
      </p:sp>
      <p:sp>
        <p:nvSpPr>
          <p:cNvPr id="4" name="Tijdelijke aanduiding voor dianummer 3"/>
          <p:cNvSpPr>
            <a:spLocks noGrp="1"/>
          </p:cNvSpPr>
          <p:nvPr>
            <p:ph type="sldNum" sz="quarter" idx="10"/>
          </p:nvPr>
        </p:nvSpPr>
        <p:spPr/>
        <p:txBody>
          <a:bodyPr/>
          <a:lstStyle/>
          <a:p>
            <a:pPr>
              <a:defRPr/>
            </a:pPr>
            <a:fld id="{E1621C25-74F4-4746-A69D-0841677635B5}" type="slidenum">
              <a:rPr lang="nl-NL" altLang="en-US" smtClean="0"/>
              <a:pPr>
                <a:defRPr/>
              </a:pPr>
              <a:t>38</a:t>
            </a:fld>
            <a:endParaRPr lang="nl-NL" altLang="en-US"/>
          </a:p>
        </p:txBody>
      </p:sp>
    </p:spTree>
    <p:extLst>
      <p:ext uri="{BB962C8B-B14F-4D97-AF65-F5344CB8AC3E}">
        <p14:creationId xmlns:p14="http://schemas.microsoft.com/office/powerpoint/2010/main" val="1880926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Preciezer:</a:t>
            </a:r>
            <a:r>
              <a:rPr lang="nl-NL" baseline="0" dirty="0"/>
              <a:t> </a:t>
            </a:r>
            <a:r>
              <a:rPr lang="nl-NL" dirty="0"/>
              <a:t>1</a:t>
            </a:r>
            <a:r>
              <a:rPr lang="nl-NL" baseline="0" dirty="0"/>
              <a:t> eiwit is een plank, meerdere eiwitten bij elkaar vormen de kast. 1 kast heeft meerdere onderdelen die hetzelfde zijn</a:t>
            </a:r>
          </a:p>
          <a:p>
            <a:r>
              <a:rPr lang="nl-NL" baseline="0" dirty="0"/>
              <a:t>Een bot bestaat uit miljoenen individuele eiwitten, met meerdere onderdelen die hetzelfde zijn (</a:t>
            </a:r>
            <a:r>
              <a:rPr lang="nl-NL" baseline="0" dirty="0" err="1"/>
              <a:t>bijv</a:t>
            </a:r>
            <a:r>
              <a:rPr lang="nl-NL" baseline="0" dirty="0"/>
              <a:t> collageen) en dus kunnen worden gecodeerd door maar een paar genen.</a:t>
            </a:r>
            <a:endParaRPr lang="nl-NL" dirty="0"/>
          </a:p>
        </p:txBody>
      </p:sp>
      <p:sp>
        <p:nvSpPr>
          <p:cNvPr id="4" name="Tijdelijke aanduiding voor dianummer 3"/>
          <p:cNvSpPr>
            <a:spLocks noGrp="1"/>
          </p:cNvSpPr>
          <p:nvPr>
            <p:ph type="sldNum" sz="quarter" idx="10"/>
          </p:nvPr>
        </p:nvSpPr>
        <p:spPr/>
        <p:txBody>
          <a:bodyPr/>
          <a:lstStyle/>
          <a:p>
            <a:pPr>
              <a:defRPr/>
            </a:pPr>
            <a:fld id="{E1621C25-74F4-4746-A69D-0841677635B5}" type="slidenum">
              <a:rPr lang="nl-NL" altLang="en-US" smtClean="0"/>
              <a:pPr>
                <a:defRPr/>
              </a:pPr>
              <a:t>156</a:t>
            </a:fld>
            <a:endParaRPr lang="nl-NL" altLang="en-US"/>
          </a:p>
        </p:txBody>
      </p:sp>
    </p:spTree>
    <p:extLst>
      <p:ext uri="{BB962C8B-B14F-4D97-AF65-F5344CB8AC3E}">
        <p14:creationId xmlns:p14="http://schemas.microsoft.com/office/powerpoint/2010/main" val="539905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9886BC-1A2F-404C-969C-9CEAF40AF1F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FB52FDF-EF14-44A7-A10E-934F235D9C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D6C31BD-CB47-4061-ABF1-9723F9148092}"/>
              </a:ext>
            </a:extLst>
          </p:cNvPr>
          <p:cNvSpPr>
            <a:spLocks noGrp="1"/>
          </p:cNvSpPr>
          <p:nvPr>
            <p:ph type="dt" sz="half" idx="10"/>
          </p:nvPr>
        </p:nvSpPr>
        <p:spPr/>
        <p:txBody>
          <a:bodyPr/>
          <a:lstStyle/>
          <a:p>
            <a:fld id="{19235A67-3B00-496C-8180-E0F733E3627B}" type="datetimeFigureOut">
              <a:rPr lang="nl-NL" smtClean="0"/>
              <a:t>12-11-2024</a:t>
            </a:fld>
            <a:endParaRPr lang="nl-NL"/>
          </a:p>
        </p:txBody>
      </p:sp>
      <p:sp>
        <p:nvSpPr>
          <p:cNvPr id="5" name="Tijdelijke aanduiding voor voettekst 4">
            <a:extLst>
              <a:ext uri="{FF2B5EF4-FFF2-40B4-BE49-F238E27FC236}">
                <a16:creationId xmlns:a16="http://schemas.microsoft.com/office/drawing/2014/main" id="{A223FC59-BDF3-4D70-AF7A-C8153F7C53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60B82D-BDD6-4F4C-82E1-D0D797B96EAD}"/>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233362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8F8249-2E0B-407E-B5C3-03768098915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D71D63B-5320-4977-B487-52EE1EB5C4E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A65831-9045-48A9-9B0A-41FFCFBD4B7C}"/>
              </a:ext>
            </a:extLst>
          </p:cNvPr>
          <p:cNvSpPr>
            <a:spLocks noGrp="1"/>
          </p:cNvSpPr>
          <p:nvPr>
            <p:ph type="dt" sz="half" idx="10"/>
          </p:nvPr>
        </p:nvSpPr>
        <p:spPr/>
        <p:txBody>
          <a:bodyPr/>
          <a:lstStyle/>
          <a:p>
            <a:fld id="{19235A67-3B00-496C-8180-E0F733E3627B}" type="datetimeFigureOut">
              <a:rPr lang="nl-NL" smtClean="0"/>
              <a:t>12-11-2024</a:t>
            </a:fld>
            <a:endParaRPr lang="nl-NL"/>
          </a:p>
        </p:txBody>
      </p:sp>
      <p:sp>
        <p:nvSpPr>
          <p:cNvPr id="5" name="Tijdelijke aanduiding voor voettekst 4">
            <a:extLst>
              <a:ext uri="{FF2B5EF4-FFF2-40B4-BE49-F238E27FC236}">
                <a16:creationId xmlns:a16="http://schemas.microsoft.com/office/drawing/2014/main" id="{CDAA1F25-3077-453B-B09D-A69DD93A89F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C77BA39-0D68-4AB5-9465-E8E5F2CAAE45}"/>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1477685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FE44931-7CB6-403E-8DE8-C45FFA4F4C5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F005436-0289-42DC-8F13-36591EAA636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EB2F6B3-81AC-4225-A606-03324A4FE97A}"/>
              </a:ext>
            </a:extLst>
          </p:cNvPr>
          <p:cNvSpPr>
            <a:spLocks noGrp="1"/>
          </p:cNvSpPr>
          <p:nvPr>
            <p:ph type="dt" sz="half" idx="10"/>
          </p:nvPr>
        </p:nvSpPr>
        <p:spPr/>
        <p:txBody>
          <a:bodyPr/>
          <a:lstStyle/>
          <a:p>
            <a:fld id="{19235A67-3B00-496C-8180-E0F733E3627B}" type="datetimeFigureOut">
              <a:rPr lang="nl-NL" smtClean="0"/>
              <a:t>12-11-2024</a:t>
            </a:fld>
            <a:endParaRPr lang="nl-NL"/>
          </a:p>
        </p:txBody>
      </p:sp>
      <p:sp>
        <p:nvSpPr>
          <p:cNvPr id="5" name="Tijdelijke aanduiding voor voettekst 4">
            <a:extLst>
              <a:ext uri="{FF2B5EF4-FFF2-40B4-BE49-F238E27FC236}">
                <a16:creationId xmlns:a16="http://schemas.microsoft.com/office/drawing/2014/main" id="{5D149B02-1311-4D9D-B0F8-DF32EA2249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8177220-13CE-4403-B476-219A09B8A550}"/>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4160538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el en vier objecten">
    <p:spTree>
      <p:nvGrpSpPr>
        <p:cNvPr id="1" name=""/>
        <p:cNvGrpSpPr/>
        <p:nvPr/>
      </p:nvGrpSpPr>
      <p:grpSpPr>
        <a:xfrm>
          <a:off x="0" y="0"/>
          <a:ext cx="0" cy="0"/>
          <a:chOff x="0" y="0"/>
          <a:chExt cx="0" cy="0"/>
        </a:xfrm>
      </p:grpSpPr>
      <p:sp>
        <p:nvSpPr>
          <p:cNvPr id="2" name="Titel 1"/>
          <p:cNvSpPr>
            <a:spLocks noGrp="1"/>
          </p:cNvSpPr>
          <p:nvPr>
            <p:ph type="title" sz="quarter"/>
          </p:nvPr>
        </p:nvSpPr>
        <p:spPr>
          <a:xfrm>
            <a:off x="1826684" y="301625"/>
            <a:ext cx="9751483" cy="1143000"/>
          </a:xfrm>
        </p:spPr>
        <p:txBody>
          <a:bodyPr/>
          <a:lstStyle/>
          <a:p>
            <a:r>
              <a:rPr lang="nl-NL"/>
              <a:t>Klik om de stijl te bewerken</a:t>
            </a:r>
          </a:p>
        </p:txBody>
      </p:sp>
      <p:sp>
        <p:nvSpPr>
          <p:cNvPr id="3" name="Tijdelijke aanduiding voor inhoud 2"/>
          <p:cNvSpPr>
            <a:spLocks noGrp="1"/>
          </p:cNvSpPr>
          <p:nvPr>
            <p:ph sz="quarter" idx="1"/>
          </p:nvPr>
        </p:nvSpPr>
        <p:spPr>
          <a:xfrm>
            <a:off x="1875367" y="1839913"/>
            <a:ext cx="4773084" cy="1981200"/>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6851651" y="1839913"/>
            <a:ext cx="4775200" cy="1981200"/>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p:cNvSpPr>
            <a:spLocks noGrp="1"/>
          </p:cNvSpPr>
          <p:nvPr>
            <p:ph sz="quarter" idx="3"/>
          </p:nvPr>
        </p:nvSpPr>
        <p:spPr>
          <a:xfrm>
            <a:off x="1875367" y="3973513"/>
            <a:ext cx="4773084" cy="1981200"/>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inhoud 5"/>
          <p:cNvSpPr>
            <a:spLocks noGrp="1"/>
          </p:cNvSpPr>
          <p:nvPr>
            <p:ph sz="quarter" idx="4"/>
          </p:nvPr>
        </p:nvSpPr>
        <p:spPr>
          <a:xfrm>
            <a:off x="6851651" y="3973513"/>
            <a:ext cx="4775200" cy="1981200"/>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8">
            <a:extLst>
              <a:ext uri="{FF2B5EF4-FFF2-40B4-BE49-F238E27FC236}">
                <a16:creationId xmlns:a16="http://schemas.microsoft.com/office/drawing/2014/main" id="{16A2FB2D-1128-41D2-B998-70C2F7FD1BB0}"/>
              </a:ext>
            </a:extLst>
          </p:cNvPr>
          <p:cNvSpPr>
            <a:spLocks noGrp="1" noChangeArrowheads="1"/>
          </p:cNvSpPr>
          <p:nvPr>
            <p:ph type="dt" sz="half" idx="10"/>
          </p:nvPr>
        </p:nvSpPr>
        <p:spPr>
          <a:xfrm>
            <a:off x="609600" y="6248400"/>
            <a:ext cx="2844800" cy="457200"/>
          </a:xfrm>
          <a:prstGeom prst="rect">
            <a:avLst/>
          </a:prstGeom>
        </p:spPr>
        <p:txBody>
          <a:bodyPr/>
          <a:lstStyle>
            <a:lvl1pPr>
              <a:defRPr>
                <a:cs typeface="Arial" charset="0"/>
              </a:defRPr>
            </a:lvl1pPr>
          </a:lstStyle>
          <a:p>
            <a:pPr>
              <a:defRPr/>
            </a:pPr>
            <a:endParaRPr lang="nl-NL"/>
          </a:p>
        </p:txBody>
      </p:sp>
      <p:sp>
        <p:nvSpPr>
          <p:cNvPr id="8" name="Rectangle 9">
            <a:extLst>
              <a:ext uri="{FF2B5EF4-FFF2-40B4-BE49-F238E27FC236}">
                <a16:creationId xmlns:a16="http://schemas.microsoft.com/office/drawing/2014/main" id="{BFB66F98-A473-4BD4-9455-DE84FCB33915}"/>
              </a:ext>
            </a:extLst>
          </p:cNvPr>
          <p:cNvSpPr>
            <a:spLocks noGrp="1" noChangeArrowheads="1"/>
          </p:cNvSpPr>
          <p:nvPr>
            <p:ph type="ftr" sz="quarter" idx="11"/>
          </p:nvPr>
        </p:nvSpPr>
        <p:spPr>
          <a:xfrm>
            <a:off x="4165600" y="6248400"/>
            <a:ext cx="3860800" cy="457200"/>
          </a:xfrm>
          <a:prstGeom prst="rect">
            <a:avLst/>
          </a:prstGeom>
        </p:spPr>
        <p:txBody>
          <a:bodyPr/>
          <a:lstStyle>
            <a:lvl1pPr>
              <a:defRPr>
                <a:cs typeface="Arial" charset="0"/>
              </a:defRPr>
            </a:lvl1pPr>
          </a:lstStyle>
          <a:p>
            <a:pPr>
              <a:defRPr/>
            </a:pPr>
            <a:endParaRPr lang="nl-NL"/>
          </a:p>
        </p:txBody>
      </p:sp>
      <p:sp>
        <p:nvSpPr>
          <p:cNvPr id="9" name="Rectangle 10">
            <a:extLst>
              <a:ext uri="{FF2B5EF4-FFF2-40B4-BE49-F238E27FC236}">
                <a16:creationId xmlns:a16="http://schemas.microsoft.com/office/drawing/2014/main" id="{FB2E4C00-C1F0-498D-8F3F-6D5EA00B705E}"/>
              </a:ext>
            </a:extLst>
          </p:cNvPr>
          <p:cNvSpPr>
            <a:spLocks noGrp="1" noChangeArrowheads="1"/>
          </p:cNvSpPr>
          <p:nvPr>
            <p:ph type="sldNum" sz="quarter" idx="12"/>
          </p:nvPr>
        </p:nvSpPr>
        <p:spPr>
          <a:xfrm>
            <a:off x="8737600" y="62484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D47F5B1-C86E-4479-9E99-3849047FFD1D}" type="slidenum">
              <a:rPr lang="nl-NL" altLang="nl-NL"/>
              <a:pPr/>
              <a:t>‹nr.›</a:t>
            </a:fld>
            <a:endParaRPr lang="nl-NL" altLang="nl-NL"/>
          </a:p>
        </p:txBody>
      </p:sp>
    </p:spTree>
    <p:extLst>
      <p:ext uri="{BB962C8B-B14F-4D97-AF65-F5344CB8AC3E}">
        <p14:creationId xmlns:p14="http://schemas.microsoft.com/office/powerpoint/2010/main" val="365919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klein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76000" y="1600200"/>
            <a:ext cx="10896000" cy="4091153"/>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Pct val="130000"/>
              <a:buFont typeface="Arial"/>
              <a:buNone/>
              <a:tabLst/>
              <a:defRPr sz="2400" baseline="0">
                <a:solidFill>
                  <a:schemeClr val="bg1"/>
                </a:solidFill>
              </a:defRPr>
            </a:lvl1pPr>
          </a:lstStyle>
          <a:p>
            <a:pPr lvl="0"/>
            <a:r>
              <a:rPr lang="nl-NL" dirty="0"/>
              <a:t>Tekststijl van het model bewerken</a:t>
            </a:r>
          </a:p>
        </p:txBody>
      </p:sp>
      <p:sp>
        <p:nvSpPr>
          <p:cNvPr id="5" name="Tijdelijke aanduiding voor titel 1"/>
          <p:cNvSpPr>
            <a:spLocks noGrp="1"/>
          </p:cNvSpPr>
          <p:nvPr>
            <p:ph type="title"/>
          </p:nvPr>
        </p:nvSpPr>
        <p:spPr>
          <a:xfrm>
            <a:off x="576000" y="396001"/>
            <a:ext cx="10896000" cy="550430"/>
          </a:xfrm>
          <a:prstGeom prst="rect">
            <a:avLst/>
          </a:prstGeom>
        </p:spPr>
        <p:txBody>
          <a:bodyPr rtlCol="0">
            <a:noAutofit/>
          </a:bodyPr>
          <a:lstStyle/>
          <a:p>
            <a:r>
              <a:rPr lang="nl-NL" dirty="0"/>
              <a:t>Titel bewerken</a:t>
            </a:r>
          </a:p>
        </p:txBody>
      </p:sp>
    </p:spTree>
    <p:extLst>
      <p:ext uri="{BB962C8B-B14F-4D97-AF65-F5344CB8AC3E}">
        <p14:creationId xmlns:p14="http://schemas.microsoft.com/office/powerpoint/2010/main" val="4023141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8770C-5C21-4B43-A003-59B6C0651618}"/>
              </a:ext>
            </a:extLst>
          </p:cNvPr>
          <p:cNvSpPr>
            <a:spLocks noGrp="1"/>
          </p:cNvSpPr>
          <p:nvPr>
            <p:ph type="title"/>
          </p:nvPr>
        </p:nvSpPr>
        <p:spPr/>
        <p:txBody>
          <a:bodyPr/>
          <a:lstStyle>
            <a:lvl1pPr>
              <a:defRPr>
                <a:solidFill>
                  <a:srgbClr val="FFFF00"/>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1EE494D0-B509-4875-92BF-6C6281169BE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7" name="Picture 2">
            <a:extLst>
              <a:ext uri="{FF2B5EF4-FFF2-40B4-BE49-F238E27FC236}">
                <a16:creationId xmlns:a16="http://schemas.microsoft.com/office/drawing/2014/main" id="{C5F2F942-4E28-4493-A18C-A95E771EC8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11547" y="482727"/>
            <a:ext cx="1224136" cy="109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3902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F5E9C3-531C-49E8-A507-C1570925888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CB57248-0CB7-4BBF-815E-7C14A7FBFE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095758C-716B-42C2-A5D0-8F76BB9D8352}"/>
              </a:ext>
            </a:extLst>
          </p:cNvPr>
          <p:cNvSpPr>
            <a:spLocks noGrp="1"/>
          </p:cNvSpPr>
          <p:nvPr>
            <p:ph type="dt" sz="half" idx="10"/>
          </p:nvPr>
        </p:nvSpPr>
        <p:spPr/>
        <p:txBody>
          <a:bodyPr/>
          <a:lstStyle/>
          <a:p>
            <a:fld id="{19235A67-3B00-496C-8180-E0F733E3627B}" type="datetimeFigureOut">
              <a:rPr lang="nl-NL" smtClean="0"/>
              <a:t>12-11-2024</a:t>
            </a:fld>
            <a:endParaRPr lang="nl-NL"/>
          </a:p>
        </p:txBody>
      </p:sp>
      <p:sp>
        <p:nvSpPr>
          <p:cNvPr id="5" name="Tijdelijke aanduiding voor voettekst 4">
            <a:extLst>
              <a:ext uri="{FF2B5EF4-FFF2-40B4-BE49-F238E27FC236}">
                <a16:creationId xmlns:a16="http://schemas.microsoft.com/office/drawing/2014/main" id="{54D81F60-51DB-465D-9EA3-7006B9AF6F9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C1EEC0F-C4FD-4513-9E32-3B72D544155E}"/>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1287260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D48521-FAE5-44A6-8004-17EC7A46268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F615EF3-7F08-44BB-8089-F141776E31D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875F0D5-5BDF-4EB9-8EBA-391576422C3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B1E554A-DDBA-4128-A28B-00A3D307A154}"/>
              </a:ext>
            </a:extLst>
          </p:cNvPr>
          <p:cNvSpPr>
            <a:spLocks noGrp="1"/>
          </p:cNvSpPr>
          <p:nvPr>
            <p:ph type="dt" sz="half" idx="10"/>
          </p:nvPr>
        </p:nvSpPr>
        <p:spPr/>
        <p:txBody>
          <a:bodyPr/>
          <a:lstStyle/>
          <a:p>
            <a:fld id="{19235A67-3B00-496C-8180-E0F733E3627B}" type="datetimeFigureOut">
              <a:rPr lang="nl-NL" smtClean="0"/>
              <a:t>12-11-2024</a:t>
            </a:fld>
            <a:endParaRPr lang="nl-NL"/>
          </a:p>
        </p:txBody>
      </p:sp>
      <p:sp>
        <p:nvSpPr>
          <p:cNvPr id="6" name="Tijdelijke aanduiding voor voettekst 5">
            <a:extLst>
              <a:ext uri="{FF2B5EF4-FFF2-40B4-BE49-F238E27FC236}">
                <a16:creationId xmlns:a16="http://schemas.microsoft.com/office/drawing/2014/main" id="{831A6C29-18F7-42B8-A228-10F7C845DC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36E35E8-E415-4AC5-8911-AB522A1125DC}"/>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358811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A3C52-29FC-4B60-9F42-601D529918D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8DA4C98-F52F-4D9C-AFE0-A6F4934053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861D49C-1043-44B3-86CA-3C17003F260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0F3E94D-EDD3-4EE1-BEC5-D20A21D337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3F980D2-C133-4BB3-9421-AFEE3448371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8DCE72B-3AB2-4BE5-BE81-09EAA447FC1B}"/>
              </a:ext>
            </a:extLst>
          </p:cNvPr>
          <p:cNvSpPr>
            <a:spLocks noGrp="1"/>
          </p:cNvSpPr>
          <p:nvPr>
            <p:ph type="dt" sz="half" idx="10"/>
          </p:nvPr>
        </p:nvSpPr>
        <p:spPr/>
        <p:txBody>
          <a:bodyPr/>
          <a:lstStyle/>
          <a:p>
            <a:fld id="{19235A67-3B00-496C-8180-E0F733E3627B}" type="datetimeFigureOut">
              <a:rPr lang="nl-NL" smtClean="0"/>
              <a:t>12-11-2024</a:t>
            </a:fld>
            <a:endParaRPr lang="nl-NL"/>
          </a:p>
        </p:txBody>
      </p:sp>
      <p:sp>
        <p:nvSpPr>
          <p:cNvPr id="8" name="Tijdelijke aanduiding voor voettekst 7">
            <a:extLst>
              <a:ext uri="{FF2B5EF4-FFF2-40B4-BE49-F238E27FC236}">
                <a16:creationId xmlns:a16="http://schemas.microsoft.com/office/drawing/2014/main" id="{CBE7DA73-BF11-4C55-BC7E-87F55C7E5D2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AA6B0BD-651B-4D37-A5FD-C51BDAE1FC85}"/>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1512725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186B87-5E1C-49E8-BD35-CC4744E1E9A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C89EFDB-3A30-4F88-976D-FD5AAF20036B}"/>
              </a:ext>
            </a:extLst>
          </p:cNvPr>
          <p:cNvSpPr>
            <a:spLocks noGrp="1"/>
          </p:cNvSpPr>
          <p:nvPr>
            <p:ph type="dt" sz="half" idx="10"/>
          </p:nvPr>
        </p:nvSpPr>
        <p:spPr/>
        <p:txBody>
          <a:bodyPr/>
          <a:lstStyle/>
          <a:p>
            <a:fld id="{19235A67-3B00-496C-8180-E0F733E3627B}" type="datetimeFigureOut">
              <a:rPr lang="nl-NL" smtClean="0"/>
              <a:t>12-11-2024</a:t>
            </a:fld>
            <a:endParaRPr lang="nl-NL"/>
          </a:p>
        </p:txBody>
      </p:sp>
      <p:sp>
        <p:nvSpPr>
          <p:cNvPr id="4" name="Tijdelijke aanduiding voor voettekst 3">
            <a:extLst>
              <a:ext uri="{FF2B5EF4-FFF2-40B4-BE49-F238E27FC236}">
                <a16:creationId xmlns:a16="http://schemas.microsoft.com/office/drawing/2014/main" id="{3DFA3D5B-9397-4FA4-A9C0-97BA046F263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1310AD2-5AFF-4B4F-B970-E8E7307B6F53}"/>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1133148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AF4AB08-2EB9-4BCE-8904-A8CE91D24588}"/>
              </a:ext>
            </a:extLst>
          </p:cNvPr>
          <p:cNvSpPr>
            <a:spLocks noGrp="1"/>
          </p:cNvSpPr>
          <p:nvPr>
            <p:ph type="dt" sz="half" idx="10"/>
          </p:nvPr>
        </p:nvSpPr>
        <p:spPr/>
        <p:txBody>
          <a:bodyPr/>
          <a:lstStyle/>
          <a:p>
            <a:fld id="{19235A67-3B00-496C-8180-E0F733E3627B}" type="datetimeFigureOut">
              <a:rPr lang="nl-NL" smtClean="0"/>
              <a:t>12-11-2024</a:t>
            </a:fld>
            <a:endParaRPr lang="nl-NL"/>
          </a:p>
        </p:txBody>
      </p:sp>
      <p:sp>
        <p:nvSpPr>
          <p:cNvPr id="3" name="Tijdelijke aanduiding voor voettekst 2">
            <a:extLst>
              <a:ext uri="{FF2B5EF4-FFF2-40B4-BE49-F238E27FC236}">
                <a16:creationId xmlns:a16="http://schemas.microsoft.com/office/drawing/2014/main" id="{6E10A8BC-CE2D-4598-9B48-F9C3FD01CF6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057C5C6-7E56-4E79-B8AD-E429F68A200D}"/>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1106289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7CBF86-D8FF-48BF-99E9-6150E58C9A9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384D833-6172-42E4-AD6A-8345FF150E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837AB15-BAC3-4966-8C69-27F6EBA76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ED1166D-B8F8-4461-8AB6-BA39D5BEDB69}"/>
              </a:ext>
            </a:extLst>
          </p:cNvPr>
          <p:cNvSpPr>
            <a:spLocks noGrp="1"/>
          </p:cNvSpPr>
          <p:nvPr>
            <p:ph type="dt" sz="half" idx="10"/>
          </p:nvPr>
        </p:nvSpPr>
        <p:spPr/>
        <p:txBody>
          <a:bodyPr/>
          <a:lstStyle/>
          <a:p>
            <a:fld id="{19235A67-3B00-496C-8180-E0F733E3627B}" type="datetimeFigureOut">
              <a:rPr lang="nl-NL" smtClean="0"/>
              <a:t>12-11-2024</a:t>
            </a:fld>
            <a:endParaRPr lang="nl-NL"/>
          </a:p>
        </p:txBody>
      </p:sp>
      <p:sp>
        <p:nvSpPr>
          <p:cNvPr id="6" name="Tijdelijke aanduiding voor voettekst 5">
            <a:extLst>
              <a:ext uri="{FF2B5EF4-FFF2-40B4-BE49-F238E27FC236}">
                <a16:creationId xmlns:a16="http://schemas.microsoft.com/office/drawing/2014/main" id="{0770BB35-B436-4A2F-9684-F776F0CA85B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0E8EB15-B415-4DD7-88B9-4EBF00C8CF2A}"/>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3357599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4EC535-DD78-4C41-BF10-B20B7CEA23C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D61F8B3-19EC-4841-980D-38054128BF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353DC54-0123-46B9-9A7A-EF337512A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A488FC0-15A1-499D-9BC5-623DED24002C}"/>
              </a:ext>
            </a:extLst>
          </p:cNvPr>
          <p:cNvSpPr>
            <a:spLocks noGrp="1"/>
          </p:cNvSpPr>
          <p:nvPr>
            <p:ph type="dt" sz="half" idx="10"/>
          </p:nvPr>
        </p:nvSpPr>
        <p:spPr/>
        <p:txBody>
          <a:bodyPr/>
          <a:lstStyle/>
          <a:p>
            <a:fld id="{19235A67-3B00-496C-8180-E0F733E3627B}" type="datetimeFigureOut">
              <a:rPr lang="nl-NL" smtClean="0"/>
              <a:t>12-11-2024</a:t>
            </a:fld>
            <a:endParaRPr lang="nl-NL"/>
          </a:p>
        </p:txBody>
      </p:sp>
      <p:sp>
        <p:nvSpPr>
          <p:cNvPr id="6" name="Tijdelijke aanduiding voor voettekst 5">
            <a:extLst>
              <a:ext uri="{FF2B5EF4-FFF2-40B4-BE49-F238E27FC236}">
                <a16:creationId xmlns:a16="http://schemas.microsoft.com/office/drawing/2014/main" id="{C26E88F4-C4EB-40B9-8B25-6DE07A3F9FA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EA57BB5-C548-42D8-98E1-623382FB8A35}"/>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3643216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67A"/>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25612D-5520-400C-8177-FF5CCC03F6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25A1C95-A5A4-408E-AE95-29C92FC88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3B496CA-02BB-4B13-85EB-3366CF327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35A67-3B00-496C-8180-E0F733E3627B}" type="datetimeFigureOut">
              <a:rPr lang="nl-NL" smtClean="0"/>
              <a:t>12-11-2024</a:t>
            </a:fld>
            <a:endParaRPr lang="nl-NL"/>
          </a:p>
        </p:txBody>
      </p:sp>
      <p:sp>
        <p:nvSpPr>
          <p:cNvPr id="5" name="Tijdelijke aanduiding voor voettekst 4">
            <a:extLst>
              <a:ext uri="{FF2B5EF4-FFF2-40B4-BE49-F238E27FC236}">
                <a16:creationId xmlns:a16="http://schemas.microsoft.com/office/drawing/2014/main" id="{E2554BDB-CC71-4863-A163-ADF313B3A4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89CA300-7186-49CA-BEF8-D67547FD9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E2B0C9-8050-46DD-8BD1-3D43E104F2E7}" type="slidenum">
              <a:rPr lang="nl-NL" smtClean="0"/>
              <a:t>‹nr.›</a:t>
            </a:fld>
            <a:endParaRPr lang="nl-NL"/>
          </a:p>
        </p:txBody>
      </p:sp>
    </p:spTree>
    <p:extLst>
      <p:ext uri="{BB962C8B-B14F-4D97-AF65-F5344CB8AC3E}">
        <p14:creationId xmlns:p14="http://schemas.microsoft.com/office/powerpoint/2010/main" val="404449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integrativepro.com/Resources/Integrative-Blog/2016/Closer-Look-Cytokines" TargetMode="External"/><Relationship Id="rId2" Type="http://schemas.openxmlformats.org/officeDocument/2006/relationships/hyperlink" Target="https://en.wikipedia.org/wiki/Cytokine"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hyperlink" Target="https://science.sciencemag.org/content/369/6501/256#ref-3" TargetMode="External"/><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hyperlink" Target="https://science.sciencemag.org/content/369/6501/256" TargetMode="External"/></Relationships>
</file>

<file path=ppt/slides/_rels/slide101.xml.rels><?xml version="1.0" encoding="UTF-8" standalone="yes"?>
<Relationships xmlns="http://schemas.openxmlformats.org/package/2006/relationships"><Relationship Id="rId2" Type="http://schemas.openxmlformats.org/officeDocument/2006/relationships/hyperlink" Target="https://en.wikipedia.org/wiki/Inflammaging"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hyperlink" Target="http://science.howstuffworks.com/life/cellular-microscopic/fat-cell2.htm"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healthletter.mayoclinic.com/editorial/editorial.cfm/i/163/t/Buzzed%20on%20inflammation/" TargetMode="External"/><Relationship Id="rId2" Type="http://schemas.openxmlformats.org/officeDocument/2006/relationships/hyperlink" Target="http://www.ncbi.nlm.nih.gov/pubmed/20388068"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www.bbc.com/news/health-28670584"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hal.archives-ouvertes.fr/hal-01673352/document"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watch?v=gnZEge78_78"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s://youtu.be/rgphaHmAC_A"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cience.sciencemag.org/content/359/6380/1151" TargetMode="External"/><Relationship Id="rId2" Type="http://schemas.openxmlformats.org/officeDocument/2006/relationships/hyperlink" Target="https://www.ncbi.nlm.nih.gov/pubmed/28462705" TargetMode="External"/><Relationship Id="rId1" Type="http://schemas.openxmlformats.org/officeDocument/2006/relationships/slideLayout" Target="../slideLayouts/slideLayout1.xml"/><Relationship Id="rId5" Type="http://schemas.openxmlformats.org/officeDocument/2006/relationships/hyperlink" Target="http://stm.sciencemag.org/content/6/263/263ra158" TargetMode="External"/><Relationship Id="rId4" Type="http://schemas.openxmlformats.org/officeDocument/2006/relationships/hyperlink" Target="http://stm.sciencemag.org/content/7/271/271ps1?_ga=2.208311067.86198411.1521703021-1095472977.1521703021"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www.youtube.com/watch?v=zQGOcOUBi6s"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youtu.be/R83JCXSjvJo?t=2121"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immunopaedia.org.za/immunology/advanced/2-central-peripheral-tolerance/"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hyperlink" Target="https://www.nature.com/articles/d41586-022-03368-2#ref-CR4" TargetMode="External"/><Relationship Id="rId3" Type="http://schemas.openxmlformats.org/officeDocument/2006/relationships/hyperlink" Target="https://www.nature.com/articles/s41586-022-05141-x" TargetMode="External"/><Relationship Id="rId7" Type="http://schemas.openxmlformats.org/officeDocument/2006/relationships/hyperlink" Target="https://www.nature.com/articles/s41586-022-05309-5" TargetMode="External"/><Relationship Id="rId2" Type="http://schemas.openxmlformats.org/officeDocument/2006/relationships/hyperlink" Target="https://www.nature.com/articles/d41586-022-03368-2#ref-CR1" TargetMode="External"/><Relationship Id="rId1" Type="http://schemas.openxmlformats.org/officeDocument/2006/relationships/slideLayout" Target="../slideLayouts/slideLayout2.xml"/><Relationship Id="rId6" Type="http://schemas.openxmlformats.org/officeDocument/2006/relationships/hyperlink" Target="https://www.nature.com/articles/d41586-022-03368-2#ref-CR3" TargetMode="External"/><Relationship Id="rId5" Type="http://schemas.openxmlformats.org/officeDocument/2006/relationships/hyperlink" Target="https://www.nature.com/articles/s41586-022-05089-y" TargetMode="External"/><Relationship Id="rId4" Type="http://schemas.openxmlformats.org/officeDocument/2006/relationships/hyperlink" Target="https://www.nature.com/articles/d41586-022-03368-2#ref-CR2" TargetMode="External"/></Relationships>
</file>

<file path=ppt/slides/_rels/slide11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hyperlink" Target="https://www.youtube.com/watch?v=Qs1H5P0SaLU" TargetMode="Externa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ncbi.nlm.nih.gov/pmc/articles/PMC5891049/" TargetMode="Externa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www.youtube.com/watch?v=zQGOcOUBi6s"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hyperlink" Target="https://www.ncbi.nlm.nih.gov/pmc/articles/PMC4192899/" TargetMode="External"/><Relationship Id="rId2" Type="http://schemas.openxmlformats.org/officeDocument/2006/relationships/hyperlink" Target="https://www.sciencemag.org/topic/crispr?r3f_986=http://science.sciencemag.org/content/327/5962/167.full"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01.png"/><Relationship Id="rId4" Type="http://schemas.openxmlformats.org/officeDocument/2006/relationships/image" Target="../media/image43.png"/></Relationships>
</file>

<file path=ppt/slides/_rels/slide1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youtu.be/R83JCXSjvJo?t=212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en.wikipedia.org/wiki/Neutrophil_granulocyte" TargetMode="External"/></Relationships>
</file>

<file path=ppt/slides/_rels/slide1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hyperlink" Target="https://www.ncbi.nlm.nih.gov/pubmed/28668320" TargetMode="External"/><Relationship Id="rId4" Type="http://schemas.openxmlformats.org/officeDocument/2006/relationships/hyperlink" Target="https://www.the-scientist.com/bio-business/the-car-t-cell-race-35701"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en.wikipedia.org/wiki/Immune_checkpoint"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hyperlink" Target="https://www.maasstadziekenhuis.nl/behandelingen/immunotherapie-bij-lymfeklierkanker/"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nl.wikipedia.org/wiki/Kankerimmunotherapie" TargetMode="External"/><Relationship Id="rId2" Type="http://schemas.openxmlformats.org/officeDocument/2006/relationships/hyperlink" Target="https://www.mijnantonius.nl/behandeling-met-herceptin" TargetMode="Externa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hyperlink" Target="https://www.ncbi.nlm.nih.gov/pmc/articles/PMC4170925/"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www.npowetenschap.nl/" TargetMode="External"/><Relationship Id="rId2" Type="http://schemas.openxmlformats.org/officeDocument/2006/relationships/hyperlink" Target="https://youtu.be/fXOsltJn6Zo" TargetMode="Externa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41.xml.rels><?xml version="1.0" encoding="UTF-8" standalone="yes"?>
<Relationships xmlns="http://schemas.openxmlformats.org/package/2006/relationships"><Relationship Id="rId3" Type="http://schemas.openxmlformats.org/officeDocument/2006/relationships/hyperlink" Target="http://www.genmab.com/" TargetMode="External"/><Relationship Id="rId2" Type="http://schemas.openxmlformats.org/officeDocument/2006/relationships/hyperlink" Target="https://en.wikipedia.org/wiki/Humanized_antibody"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ww.ncbi.nlm.nih.gov/pubmed/28668320"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www.ncbi.nlm.nih.gov/pubmed/27372731?dopt=Abstract"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science.sciencemag.org/content/359/6382/1355" TargetMode="External"/><Relationship Id="rId2" Type="http://schemas.openxmlformats.org/officeDocument/2006/relationships/hyperlink" Target="https://en.wikipedia.org/wiki/Cancer_immunotherapy" TargetMode="Externa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46.xml.rels><?xml version="1.0" encoding="UTF-8" standalone="yes"?>
<Relationships xmlns="http://schemas.openxmlformats.org/package/2006/relationships"><Relationship Id="rId3" Type="http://schemas.openxmlformats.org/officeDocument/2006/relationships/hyperlink" Target="https://youtu.be/WRSJhZYq7UM" TargetMode="External"/><Relationship Id="rId2" Type="http://schemas.openxmlformats.org/officeDocument/2006/relationships/hyperlink" Target="https://youtu.be/KCeO39ISCdk" TargetMode="Externa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47.xml.rels><?xml version="1.0" encoding="UTF-8" standalone="yes"?>
<Relationships xmlns="http://schemas.openxmlformats.org/package/2006/relationships"><Relationship Id="rId3" Type="http://schemas.openxmlformats.org/officeDocument/2006/relationships/hyperlink" Target="https://www.youtube.com/watch?v=zQGOcOUBi6s"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parool.nl/nieuws/waarom-we-massaal-huidhonger-hebben~b087e17f/"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www.sciencedirect.com/science/article/pii/S1567134820303336"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s://www.nationalgeographic.nl/de-mens-creeert-hotspots-waar-vleermuizen-zoonoses-kunnen-overbrengen" TargetMode="External"/><Relationship Id="rId2" Type="http://schemas.openxmlformats.org/officeDocument/2006/relationships/hyperlink" Target="https://www.nature.com/articles/s41564-019-0430-9" TargetMode="Externa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1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s://www.nature.com/articles/s41586-020-2798-3" TargetMode="Externa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www.nature.com/nature/volumes/586/issues/7830"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https://www.youtube.com/watch?v=erOP76_qLW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youtube.com/watch?v=gG7uCskUOrA" TargetMode="External"/></Relationships>
</file>

<file path=ppt/slides/_rels/slide157.xml.rels><?xml version="1.0" encoding="UTF-8" standalone="yes"?>
<Relationships xmlns="http://schemas.openxmlformats.org/package/2006/relationships"><Relationship Id="rId8" Type="http://schemas.openxmlformats.org/officeDocument/2006/relationships/hyperlink" Target="https://en.wikipedia.org/wiki/Codons" TargetMode="External"/><Relationship Id="rId13" Type="http://schemas.openxmlformats.org/officeDocument/2006/relationships/image" Target="../media/image129.png"/><Relationship Id="rId3" Type="http://schemas.openxmlformats.org/officeDocument/2006/relationships/hyperlink" Target="https://en.wikipedia.org/wiki/DNA" TargetMode="External"/><Relationship Id="rId7" Type="http://schemas.openxmlformats.org/officeDocument/2006/relationships/hyperlink" Target="https://en.wikipedia.org/wiki/Uracil" TargetMode="External"/><Relationship Id="rId12" Type="http://schemas.openxmlformats.org/officeDocument/2006/relationships/hyperlink" Target="https://en.wikipedia.org/wiki/Coding_strand" TargetMode="External"/><Relationship Id="rId2" Type="http://schemas.openxmlformats.org/officeDocument/2006/relationships/hyperlink" Target="https://en.wikipedia.org/wiki/Transcription_(genetics)" TargetMode="External"/><Relationship Id="rId1" Type="http://schemas.openxmlformats.org/officeDocument/2006/relationships/slideLayout" Target="../slideLayouts/slideLayout2.xml"/><Relationship Id="rId6" Type="http://schemas.openxmlformats.org/officeDocument/2006/relationships/hyperlink" Target="https://en.wikipedia.org/wiki/Thymine" TargetMode="External"/><Relationship Id="rId11" Type="http://schemas.openxmlformats.org/officeDocument/2006/relationships/hyperlink" Target="https://en.wikipedia.org/wiki/Directionality_(molecular_biology)" TargetMode="External"/><Relationship Id="rId5" Type="http://schemas.openxmlformats.org/officeDocument/2006/relationships/hyperlink" Target="https://en.wikipedia.org/wiki/RNA" TargetMode="External"/><Relationship Id="rId10" Type="http://schemas.openxmlformats.org/officeDocument/2006/relationships/hyperlink" Target="https://en.wikipedia.org/wiki/RNA_polymerase_II" TargetMode="External"/><Relationship Id="rId4" Type="http://schemas.openxmlformats.org/officeDocument/2006/relationships/hyperlink" Target="https://en.wikipedia.org/wiki/Nucleobase" TargetMode="External"/><Relationship Id="rId9" Type="http://schemas.openxmlformats.org/officeDocument/2006/relationships/hyperlink" Target="https://en.wikipedia.org/wiki/Transfer_RNA#Anticodon" TargetMode="External"/></Relationships>
</file>

<file path=ppt/slides/_rels/slide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https://genetics.thetech.org/ask/ask328" TargetMode="External"/><Relationship Id="rId2" Type="http://schemas.openxmlformats.org/officeDocument/2006/relationships/hyperlink" Target="https://en.wikipedia.org/wiki/Stem-loop" TargetMode="Externa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hyperlink" Target="https://www.nature.com/scitable/topicpage/dna-transcription-426"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www.sciencedirect.com/science/article/abs/pii/S1097276520309369?via%3Dihub"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s://en.wikipedia.org/wiki/Co-stimulation" TargetMode="External"/><Relationship Id="rId2" Type="http://schemas.openxmlformats.org/officeDocument/2006/relationships/hyperlink" Target="https://www.nature.com/articles/nri1245" TargetMode="Externa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hyperlink" Target="https://en.wikipedia.org/wiki/CTLA-4"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s://youtu.be/UbFjiWOBErA"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youtu.be/hY_IGPkWh-s" TargetMode="Externa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s://youtu.be/vc823HKfYDI" TargetMode="External"/><Relationship Id="rId7" Type="http://schemas.openxmlformats.org/officeDocument/2006/relationships/image" Target="../media/image138.png"/><Relationship Id="rId2" Type="http://schemas.openxmlformats.org/officeDocument/2006/relationships/hyperlink" Target="https://youtu.be/ThG_02miq-4" TargetMode="Externa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167.xml.rels><?xml version="1.0" encoding="UTF-8" standalone="yes"?>
<Relationships xmlns="http://schemas.openxmlformats.org/package/2006/relationships"><Relationship Id="rId3" Type="http://schemas.openxmlformats.org/officeDocument/2006/relationships/hyperlink" Target="https://ourworldindata.org/excess-mortality-covid" TargetMode="External"/><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s://www.youtube.com/watch?v=KYoV3RxwFD8"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hyperlink" Target="https://youtu.be/UbFjiWOBErA"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hyperlink" Target="https://www.cell.com/action/showPdf?pii=S2211-1247%2821%2901227-4"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s://science.sciencemag.org/content/369/6501/256#ref-3" TargetMode="External"/><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hyperlink" Target="https://science.sciencemag.org/content/369/6501/256" TargetMode="External"/></Relationships>
</file>

<file path=ppt/slides/_rels/slide1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hyperlink" Target="https://en.wikipedia.org/wiki/Inflammaging"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hyperlink" Target="https://www.cell.com/cell/fulltext/S0092-8674(22)01322-8" TargetMode="External"/><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www.ncbi.nlm.nih.gov/pmc/articles/PMC2915550/" TargetMode="Externa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46.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en.wikipedia.org/wiki/Autophagy#cite_note-mizushima_2011_review-4" TargetMode="External"/><Relationship Id="rId1" Type="http://schemas.openxmlformats.org/officeDocument/2006/relationships/slideLayout" Target="../slideLayouts/slideLayout1.xml"/><Relationship Id="rId4" Type="http://schemas.openxmlformats.org/officeDocument/2006/relationships/hyperlink" Target="https://www.nature.com/collections/xcrrrjbbyy" TargetMode="External"/></Relationships>
</file>

<file path=ppt/slides/_rels/slide188.xml.rels><?xml version="1.0" encoding="UTF-8" standalone="yes"?>
<Relationships xmlns="http://schemas.openxmlformats.org/package/2006/relationships"><Relationship Id="rId3" Type="http://schemas.openxmlformats.org/officeDocument/2006/relationships/hyperlink" Target="https://www.ncbi.nlm.nih.gov/pmc/articles/PMC6424591/" TargetMode="External"/><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hyperlink" Target="https://www.youtube.com/watch?v=KYoV3RxwFD8"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integrativepro.com/Resources/Integrative-Blog/2016/Closer-Look-Cytokines" TargetMode="External"/><Relationship Id="rId2" Type="http://schemas.openxmlformats.org/officeDocument/2006/relationships/hyperlink" Target="https://en.wikipedia.org/wiki/Cytokine"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0.xml.rels><?xml version="1.0" encoding="UTF-8" standalone="yes"?>
<Relationships xmlns="http://schemas.openxmlformats.org/package/2006/relationships"><Relationship Id="rId3" Type="http://schemas.openxmlformats.org/officeDocument/2006/relationships/hyperlink" Target="https://www.youtube.com/watch?v=KYoV3RxwFD8"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hyperlink" Target="http://healthletter.mayoclinic.com/editorial/editorial.cfm/i/163/t/Buzzed%20on%20inflammation/" TargetMode="External"/><Relationship Id="rId2" Type="http://schemas.openxmlformats.org/officeDocument/2006/relationships/hyperlink" Target="http://www.ncbi.nlm.nih.gov/pubmed/20388068" TargetMode="Externa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hyperlink" Target="http://science.howstuffworks.com/life/cellular-microscopic/fat-cell2.htm" TargetMode="External"/></Relationships>
</file>

<file path=ppt/slides/_rels/slide196.xml.rels><?xml version="1.0" encoding="UTF-8" standalone="yes"?>
<Relationships xmlns="http://schemas.openxmlformats.org/package/2006/relationships"><Relationship Id="rId3" Type="http://schemas.openxmlformats.org/officeDocument/2006/relationships/hyperlink" Target="https://physoc.onlinelibrary.wiley.com/doi/full/10.1113/JP270659" TargetMode="External"/><Relationship Id="rId2" Type="http://schemas.openxmlformats.org/officeDocument/2006/relationships/hyperlink" Target="https://medlineplus.gov/ency/article/007165.htm" TargetMode="Externa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9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hyperlink" Target="https://www.youtube.com/watch?v=gnZEge78_78"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s://youtu.be/rgphaHmAC_A" TargetMode="External"/></Relationships>
</file>

<file path=ppt/slides/_rels/slide199.xml.rels><?xml version="1.0" encoding="UTF-8" standalone="yes"?>
<Relationships xmlns="http://schemas.openxmlformats.org/package/2006/relationships"><Relationship Id="rId2" Type="http://schemas.openxmlformats.org/officeDocument/2006/relationships/hyperlink" Target="https://microbiomejournal.biomedcentral.com/articles/10.1186/s40168-018-0457-9"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KYoV3RxwFD8"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www.cell.com/cell/fulltext/S0092-8674(17)31513-1" TargetMode="Externa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hyperlink" Target="https://www.npostart.nl/atlas/09-11-2022/VPWON_1340580" TargetMode="Externa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hyperlink" Target="https://www.nature.com/" TargetMode="External"/><Relationship Id="rId2" Type="http://schemas.openxmlformats.org/officeDocument/2006/relationships/hyperlink" Target="https://www.nature.com/articles/s41586-022-05380-y#article-info" TargetMode="External"/><Relationship Id="rId1" Type="http://schemas.openxmlformats.org/officeDocument/2006/relationships/slideLayout" Target="../slideLayouts/slideLayout2.xml"/><Relationship Id="rId6" Type="http://schemas.openxmlformats.org/officeDocument/2006/relationships/hyperlink" Target="https://www.nature.com/articles/s41586-022-05380-y#ref-CR2" TargetMode="External"/><Relationship Id="rId5" Type="http://schemas.openxmlformats.org/officeDocument/2006/relationships/hyperlink" Target="https://www.nature.com/articles/s41586-022-05380-y#ref-CR1" TargetMode="External"/><Relationship Id="rId4" Type="http://schemas.openxmlformats.org/officeDocument/2006/relationships/hyperlink" Target="https://www.nature.com/articles/s41586-022-05380-y#citeas"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s://youtu.be/UbFjiWOBErA"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8" Type="http://schemas.openxmlformats.org/officeDocument/2006/relationships/hyperlink" Target="https://www.nature.com/articles/s41577-021-00522-1#ref-CR165" TargetMode="External"/><Relationship Id="rId3" Type="http://schemas.openxmlformats.org/officeDocument/2006/relationships/hyperlink" Target="https://www.nature.com/articles/s41577-021-00522-1#ref-CR160" TargetMode="External"/><Relationship Id="rId7" Type="http://schemas.openxmlformats.org/officeDocument/2006/relationships/hyperlink" Target="https://www.nature.com/articles/s41577-021-00522-1#ref-CR164" TargetMode="External"/><Relationship Id="rId2" Type="http://schemas.openxmlformats.org/officeDocument/2006/relationships/hyperlink" Target="https://www.nature.com/articles/s41577-021-00522-1#ref-CR159" TargetMode="External"/><Relationship Id="rId1" Type="http://schemas.openxmlformats.org/officeDocument/2006/relationships/slideLayout" Target="../slideLayouts/slideLayout2.xml"/><Relationship Id="rId6" Type="http://schemas.openxmlformats.org/officeDocument/2006/relationships/hyperlink" Target="https://www.nature.com/articles/s41577-021-00522-1?utm_source=Nature+Briefing&amp;utm_campaign=09b55fc449-briefing-dy-20210319&amp;utm_medium=email&amp;utm_term=0_c9dfd39373-09b55fc449-43663969#ref-CR163" TargetMode="External"/><Relationship Id="rId5" Type="http://schemas.openxmlformats.org/officeDocument/2006/relationships/hyperlink" Target="https://www.nature.com/articles/s41577-021-00522-1?utm_source=Nature+Briefing&amp;utm_campaign=09b55fc449-briefing-dy-20210319&amp;utm_medium=email&amp;utm_term=0_c9dfd39373-09b55fc449-43663969#ref-CR162" TargetMode="External"/><Relationship Id="rId4" Type="http://schemas.openxmlformats.org/officeDocument/2006/relationships/hyperlink" Target="https://www.nature.com/articles/s41577-021-00522-1#ref-CR161" TargetMode="External"/></Relationships>
</file>

<file path=ppt/slides/_rels/slide207.xml.rels><?xml version="1.0" encoding="UTF-8" standalone="yes"?>
<Relationships xmlns="http://schemas.openxmlformats.org/package/2006/relationships"><Relationship Id="rId3" Type="http://schemas.openxmlformats.org/officeDocument/2006/relationships/hyperlink" Target="https://www.ncbi.nlm.nih.gov/pmc/articles/PMC4873896/" TargetMode="External"/><Relationship Id="rId2" Type="http://schemas.openxmlformats.org/officeDocument/2006/relationships/hyperlink" Target="https://en.wikipedia.org/wiki/List_of_human_disease_case_fatality_rates" TargetMode="External"/><Relationship Id="rId1" Type="http://schemas.openxmlformats.org/officeDocument/2006/relationships/slideLayout" Target="../slideLayouts/slideLayout1.xml"/><Relationship Id="rId4" Type="http://schemas.openxmlformats.org/officeDocument/2006/relationships/image" Target="../media/image153.jpeg"/></Relationships>
</file>

<file path=ppt/slides/_rels/slide20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KYoV3RxwFD8"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hyperlink" Target="https://www.nature.com/articles/s41396-023-01548-0" TargetMode="External"/><Relationship Id="rId2" Type="http://schemas.openxmlformats.org/officeDocument/2006/relationships/hyperlink" Target="https://www.nrc.nl/nieuws/2023/11/16/" TargetMode="Externa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hyperlink" Target="https://www.youtube.com/watch?v=KYoV3RxwFD8"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hyperlink" Target="https://www.nobelprize.org/prizes/medicine/2022/paabo/facts/" TargetMode="External"/><Relationship Id="rId2" Type="http://schemas.openxmlformats.org/officeDocument/2006/relationships/hyperlink" Target="https://www.nobelprize.org/prizes/medicine/2022/press-release/" TargetMode="External"/><Relationship Id="rId1" Type="http://schemas.openxmlformats.org/officeDocument/2006/relationships/slideLayout" Target="../slideLayouts/slideLayout2.xml"/><Relationship Id="rId4" Type="http://schemas.openxmlformats.org/officeDocument/2006/relationships/hyperlink" Target="https://scientias.nl/genvarianten-van-neanderthalers-blijken-ook-te-beschermen-tegen-ernstige-covid-19/"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ell.com/action/showPdf?pii=S2211-1247%2821%2901227-4"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zQGOcOUBi6s"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nature.com/articles/s41586-020-2798-3"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www.nature.com/nature/volumes/586/issues/7830"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gnZEge78_78"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s://youtu.be/rgphaHmAC_A"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Fever" TargetMode="External"/><Relationship Id="rId2" Type="http://schemas.openxmlformats.org/officeDocument/2006/relationships/hyperlink" Target="https://nl.wikipedia.org/wiki/Koort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nl.wikipedia.org/wiki/Bloedvergiftiging" TargetMode="External"/><Relationship Id="rId2" Type="http://schemas.openxmlformats.org/officeDocument/2006/relationships/hyperlink" Target="https://en.wikipedia.org/wiki/Neutrophil_extracellular_traps" TargetMode="Externa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en.wikipedia.org/wiki/Haematopoiesi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en.wikipedia.org/wiki/Monocyte"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zQGOcOUBi6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ncbi.nlm.nih.gov/pmc/articles/PMC4192899/" TargetMode="External"/><Relationship Id="rId2" Type="http://schemas.openxmlformats.org/officeDocument/2006/relationships/hyperlink" Target="https://www.sciencemag.org/topic/crispr?r3f_986=http://science.sciencemag.org/content/327/5962/167.full" TargetMode="Externa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en.wikipedia.org/wiki/Autophagy#cite_note-mizushima_2011_review-4" TargetMode="External"/><Relationship Id="rId1" Type="http://schemas.openxmlformats.org/officeDocument/2006/relationships/slideLayout" Target="../slideLayouts/slideLayout1.xml"/><Relationship Id="rId4" Type="http://schemas.openxmlformats.org/officeDocument/2006/relationships/hyperlink" Target="https://www.nature.com/collections/xcrrrjbbyy"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www.ncbi.nlm.nih.gov/pubmed/24052108"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zQGOcOUBi6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3.gif"/><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2" Type="http://schemas.openxmlformats.org/officeDocument/2006/relationships/hyperlink" Target="https://nl.wikipedia.org/wiki/Apoptose"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zQGOcOUBi6s"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hyperlink" Target="https://en.wikipedia.org/wiki/Clonal_selection" TargetMode="External"/><Relationship Id="rId4" Type="http://schemas.openxmlformats.org/officeDocument/2006/relationships/hyperlink" Target="https://www.youtube.com/watch?v=dTb0iEUS1oA"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hyperlink" Target="https://www.youtube.com/watch?v=Bf2t8n1ibwQ" TargetMode="External"/><Relationship Id="rId4" Type="http://schemas.openxmlformats.org/officeDocument/2006/relationships/hyperlink" Target="https://youtu.be/oUpcRfpEh3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youtu.be/gEwzDydciWc"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hyperlink" Target="https://youtu.be/VRuHxEUggS0"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ncbi.nlm.nih.gov/pmc/articles/PMC2670196/"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en.wikipedia.org/wiki/Co-stimulation" TargetMode="External"/><Relationship Id="rId2" Type="http://schemas.openxmlformats.org/officeDocument/2006/relationships/hyperlink" Target="https://www.nature.com/articles/nri1245" TargetMode="Externa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hyperlink" Target="https://en.wikipedia.org/wiki/CTLA-4"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hyperlink" Target="https://www.youtube.com/watch?v=zQGOcOUBi6s"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youtu.be/I7orwMgTQ5I" TargetMode="External"/><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hyperlink" Target="https://www.cell.com/heliyon/fulltext/S2405-8440(21)00292-9"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www.youtube.com/watch?v=BDr44vLNnPY"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youtu.be/9bvMv5dQ7RU" TargetMode="External"/><Relationship Id="rId2" Type="http://schemas.openxmlformats.org/officeDocument/2006/relationships/hyperlink" Target="https://nl.wikipedia.org/wiki/Ontsteking_(geneeskunde)"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en.wikipedia.org/wiki/Sentinel_lymph_node"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MI-BLaj5nFk" TargetMode="External"/><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hyperlink" Target="https://www.youtube.com/watch?v=9DMsGNvVGfI"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s://www.frontiersin.org/articles/10.3389/fimmu.2018.00590/full" TargetMode="External"/><Relationship Id="rId2" Type="http://schemas.openxmlformats.org/officeDocument/2006/relationships/hyperlink" Target="https://www.ncbi.nlm.nih.gov/pmc/articles/PMC7267035/"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frontiersin.org/articles/10.3389/fimmu.2014.00057/full"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hyperlink" Target="https://en.wikipedia.org/wiki/Clonal_selection" TargetMode="External"/><Relationship Id="rId4" Type="http://schemas.openxmlformats.org/officeDocument/2006/relationships/hyperlink" Target="https://www.youtube.com/watch?v=dTb0iEUS1oA"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nl.wikipedia.org/wiki/Major_histocompatibility_complex" TargetMode="External"/><Relationship Id="rId1" Type="http://schemas.openxmlformats.org/officeDocument/2006/relationships/slideLayout" Target="../slideLayouts/slideLayout2.xml"/><Relationship Id="rId4" Type="http://schemas.openxmlformats.org/officeDocument/2006/relationships/hyperlink" Target="http://www.doctor-jones.co.uk/Immunology/Tutorial/The%20Major%20Histocompatibility%20Complex.htm"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youtu.be/dTb0iEUS1oA" TargetMode="External"/><Relationship Id="rId2" Type="http://schemas.openxmlformats.org/officeDocument/2006/relationships/hyperlink" Target="https://youtu.be/oUpcRfpEh3c" TargetMode="Externa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en.wikipedia.org/wiki/Immune_repertoire"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nature.com/articles/s41586-020-2798-3" TargetMode="Externa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www.nature.com/nature/volumes/586/issues/7830"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en.wikipedia.org/wiki/Immune_repertoire"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immunopaedia.org.za/immunology/advanced/2-central-peripheral-tolerance/"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rHx30H3dUKQ" TargetMode="External"/><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hyperlink" Target="https://www.youtube.com/watch?v=2jEBTeAgtFY"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youtube.com/watch?v=gnZEge78_78"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s://youtu.be/rgphaHmAC_A"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science.org/doi/10.1126/science.adf2350" TargetMode="External"/><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hyperlink" Target="https://en.wikipedia.org/wiki/Clonal_selection" TargetMode="External"/><Relationship Id="rId4" Type="http://schemas.openxmlformats.org/officeDocument/2006/relationships/hyperlink" Target="https://www.youtube.com/watch?v=dTb0iEUS1o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24BDA1A-8DB9-661A-4FAF-A33B06EDC8F9}"/>
              </a:ext>
            </a:extLst>
          </p:cNvPr>
          <p:cNvSpPr>
            <a:spLocks noGrp="1"/>
          </p:cNvSpPr>
          <p:nvPr>
            <p:ph idx="1"/>
          </p:nvPr>
        </p:nvSpPr>
        <p:spPr>
          <a:xfrm>
            <a:off x="989202" y="1820411"/>
            <a:ext cx="10515600" cy="4351338"/>
          </a:xfrm>
        </p:spPr>
        <p:txBody>
          <a:bodyPr>
            <a:normAutofit/>
          </a:bodyPr>
          <a:lstStyle/>
          <a:p>
            <a:pPr marL="12700" marR="5080"/>
            <a:r>
              <a:rPr lang="nl-NL" sz="1800" spc="-5" dirty="0">
                <a:solidFill>
                  <a:schemeClr val="bg1"/>
                </a:solidFill>
                <a:cs typeface="Carlito"/>
              </a:rPr>
              <a:t>Celbiologie </a:t>
            </a:r>
            <a:r>
              <a:rPr lang="nl-NL" sz="1800" spc="-10" dirty="0">
                <a:solidFill>
                  <a:schemeClr val="bg1"/>
                </a:solidFill>
                <a:cs typeface="Carlito"/>
              </a:rPr>
              <a:t>(introductiecursus)</a:t>
            </a:r>
          </a:p>
          <a:p>
            <a:pPr marL="0" marR="5080" indent="0">
              <a:buNone/>
            </a:pPr>
            <a:r>
              <a:rPr lang="nl-NL" sz="1800" spc="-10" dirty="0">
                <a:solidFill>
                  <a:schemeClr val="bg1"/>
                </a:solidFill>
                <a:cs typeface="Carlito"/>
              </a:rPr>
              <a:t>=&gt; </a:t>
            </a:r>
            <a:r>
              <a:rPr lang="nl-NL" sz="1800" spc="-5" dirty="0">
                <a:solidFill>
                  <a:schemeClr val="bg1"/>
                </a:solidFill>
                <a:cs typeface="Carlito"/>
              </a:rPr>
              <a:t>Hoe </a:t>
            </a:r>
            <a:r>
              <a:rPr lang="nl-NL" sz="1800" spc="-10" dirty="0">
                <a:solidFill>
                  <a:schemeClr val="bg1"/>
                </a:solidFill>
                <a:cs typeface="Carlito"/>
              </a:rPr>
              <a:t>werkt</a:t>
            </a:r>
            <a:r>
              <a:rPr lang="nl-NL" sz="1800" spc="-185" dirty="0">
                <a:solidFill>
                  <a:schemeClr val="bg1"/>
                </a:solidFill>
                <a:cs typeface="Carlito"/>
              </a:rPr>
              <a:t> </a:t>
            </a:r>
            <a:r>
              <a:rPr lang="nl-NL" sz="1800" spc="-10" dirty="0">
                <a:solidFill>
                  <a:schemeClr val="bg1"/>
                </a:solidFill>
                <a:cs typeface="Carlito"/>
              </a:rPr>
              <a:t>leven?</a:t>
            </a:r>
            <a:endParaRPr lang="nl-NL" sz="1800" dirty="0">
              <a:solidFill>
                <a:schemeClr val="bg1"/>
              </a:solidFill>
              <a:cs typeface="Carlito"/>
            </a:endParaRPr>
          </a:p>
          <a:p>
            <a:pPr marL="12700" marR="5080">
              <a:lnSpc>
                <a:spcPct val="100000"/>
              </a:lnSpc>
            </a:pPr>
            <a:endParaRPr lang="nl-NL" sz="1800" spc="-5" dirty="0">
              <a:solidFill>
                <a:schemeClr val="bg1"/>
              </a:solidFill>
              <a:cs typeface="Carlito"/>
            </a:endParaRPr>
          </a:p>
          <a:p>
            <a:pPr marL="12700" marR="5080"/>
            <a:r>
              <a:rPr lang="nl-NL" sz="1800" spc="-5" dirty="0">
                <a:solidFill>
                  <a:schemeClr val="bg1"/>
                </a:solidFill>
                <a:cs typeface="Carlito"/>
              </a:rPr>
              <a:t>Biotechnologie:</a:t>
            </a:r>
          </a:p>
          <a:p>
            <a:pPr marL="0" marR="5080" indent="0">
              <a:buNone/>
            </a:pPr>
            <a:r>
              <a:rPr lang="nl-NL" sz="1800" spc="-5" dirty="0">
                <a:solidFill>
                  <a:schemeClr val="bg1"/>
                </a:solidFill>
                <a:cs typeface="Carlito"/>
              </a:rPr>
              <a:t>=&gt; Het manipuleren van</a:t>
            </a:r>
            <a:r>
              <a:rPr lang="nl-NL" sz="1800" spc="-185" dirty="0">
                <a:solidFill>
                  <a:schemeClr val="bg1"/>
                </a:solidFill>
                <a:cs typeface="Carlito"/>
              </a:rPr>
              <a:t> </a:t>
            </a:r>
            <a:r>
              <a:rPr lang="nl-NL" sz="1800" spc="-10" dirty="0">
                <a:solidFill>
                  <a:schemeClr val="bg1"/>
                </a:solidFill>
                <a:cs typeface="Carlito"/>
              </a:rPr>
              <a:t>leven</a:t>
            </a:r>
            <a:endParaRPr lang="nl-NL" sz="1800" dirty="0">
              <a:solidFill>
                <a:schemeClr val="bg1"/>
              </a:solidFill>
              <a:cs typeface="Carlito"/>
            </a:endParaRPr>
          </a:p>
          <a:p>
            <a:pPr marL="12700" marR="5080">
              <a:lnSpc>
                <a:spcPct val="100000"/>
              </a:lnSpc>
            </a:pPr>
            <a:endParaRPr lang="nl-NL" sz="1800" dirty="0">
              <a:cs typeface="Carlito"/>
            </a:endParaRPr>
          </a:p>
          <a:p>
            <a:pPr marL="12700" marR="1399540">
              <a:lnSpc>
                <a:spcPct val="100000"/>
              </a:lnSpc>
            </a:pPr>
            <a:r>
              <a:rPr lang="nl-NL" sz="1800" spc="-5" dirty="0">
                <a:solidFill>
                  <a:srgbClr val="FFFFFF"/>
                </a:solidFill>
                <a:cs typeface="Carlito"/>
              </a:rPr>
              <a:t>Afweer:</a:t>
            </a:r>
          </a:p>
          <a:p>
            <a:pPr marL="0" marR="1399540" indent="0">
              <a:lnSpc>
                <a:spcPct val="100000"/>
              </a:lnSpc>
              <a:buNone/>
            </a:pPr>
            <a:r>
              <a:rPr lang="nl-NL" sz="1800" spc="-5" dirty="0">
                <a:solidFill>
                  <a:srgbClr val="FFFF00"/>
                </a:solidFill>
                <a:cs typeface="Carlito"/>
              </a:rPr>
              <a:t>=&gt; Hoe blijven we in leven?</a:t>
            </a:r>
          </a:p>
          <a:p>
            <a:pPr marL="12700" marR="1399540">
              <a:lnSpc>
                <a:spcPct val="100000"/>
              </a:lnSpc>
            </a:pPr>
            <a:endParaRPr lang="nl-NL" sz="1800" spc="-5" dirty="0">
              <a:solidFill>
                <a:schemeClr val="bg1"/>
              </a:solidFill>
              <a:cs typeface="Carlito"/>
            </a:endParaRPr>
          </a:p>
          <a:p>
            <a:pPr marL="12700" marR="1399540">
              <a:lnSpc>
                <a:spcPct val="100000"/>
              </a:lnSpc>
            </a:pPr>
            <a:r>
              <a:rPr lang="nl-NL" sz="1800" spc="-5" dirty="0">
                <a:solidFill>
                  <a:schemeClr val="bg1"/>
                </a:solidFill>
                <a:cs typeface="Carlito"/>
              </a:rPr>
              <a:t>O</a:t>
            </a:r>
            <a:r>
              <a:rPr lang="nl-NL" sz="1800" spc="-15" dirty="0">
                <a:solidFill>
                  <a:schemeClr val="bg1"/>
                </a:solidFill>
                <a:cs typeface="Carlito"/>
              </a:rPr>
              <a:t>n</a:t>
            </a:r>
            <a:r>
              <a:rPr lang="nl-NL" sz="1800" dirty="0">
                <a:solidFill>
                  <a:schemeClr val="bg1"/>
                </a:solidFill>
                <a:cs typeface="Carlito"/>
              </a:rPr>
              <a:t>t</a:t>
            </a:r>
            <a:r>
              <a:rPr lang="nl-NL" sz="1800" spc="-10" dirty="0">
                <a:solidFill>
                  <a:schemeClr val="bg1"/>
                </a:solidFill>
                <a:cs typeface="Carlito"/>
              </a:rPr>
              <a:t>w</a:t>
            </a:r>
            <a:r>
              <a:rPr lang="nl-NL" sz="1800" dirty="0">
                <a:solidFill>
                  <a:schemeClr val="bg1"/>
                </a:solidFill>
                <a:cs typeface="Carlito"/>
              </a:rPr>
              <a:t>ik</a:t>
            </a:r>
            <a:r>
              <a:rPr lang="nl-NL" sz="1800" spc="-70" dirty="0">
                <a:solidFill>
                  <a:schemeClr val="bg1"/>
                </a:solidFill>
                <a:cs typeface="Carlito"/>
              </a:rPr>
              <a:t>k</a:t>
            </a:r>
            <a:r>
              <a:rPr lang="nl-NL" sz="1800" dirty="0">
                <a:solidFill>
                  <a:schemeClr val="bg1"/>
                </a:solidFill>
                <a:cs typeface="Carlito"/>
              </a:rPr>
              <a:t>elin</a:t>
            </a:r>
            <a:r>
              <a:rPr lang="nl-NL" sz="1800" spc="-20" dirty="0">
                <a:solidFill>
                  <a:schemeClr val="bg1"/>
                </a:solidFill>
                <a:cs typeface="Carlito"/>
              </a:rPr>
              <a:t>g</a:t>
            </a:r>
            <a:r>
              <a:rPr lang="nl-NL" sz="1800" dirty="0">
                <a:solidFill>
                  <a:schemeClr val="bg1"/>
                </a:solidFill>
                <a:cs typeface="Carlito"/>
              </a:rPr>
              <a:t>en (elke 2 jaar?):</a:t>
            </a:r>
          </a:p>
          <a:p>
            <a:pPr marL="0" marR="1399540" indent="0">
              <a:lnSpc>
                <a:spcPct val="100000"/>
              </a:lnSpc>
              <a:buNone/>
            </a:pPr>
            <a:r>
              <a:rPr lang="nl-NL" sz="1800" spc="-15" dirty="0">
                <a:solidFill>
                  <a:schemeClr val="bg1"/>
                </a:solidFill>
                <a:latin typeface="Carlito"/>
                <a:cs typeface="Carlito"/>
              </a:rPr>
              <a:t>=&gt; Wat is er nieuw binnen de levenswetenschappen</a:t>
            </a:r>
            <a:endParaRPr lang="nl-NL" sz="1800" dirty="0">
              <a:solidFill>
                <a:schemeClr val="bg1"/>
              </a:solidFill>
              <a:cs typeface="Carlito"/>
            </a:endParaRPr>
          </a:p>
        </p:txBody>
      </p:sp>
      <p:sp>
        <p:nvSpPr>
          <p:cNvPr id="5" name="object 4">
            <a:extLst>
              <a:ext uri="{FF2B5EF4-FFF2-40B4-BE49-F238E27FC236}">
                <a16:creationId xmlns:a16="http://schemas.microsoft.com/office/drawing/2014/main" id="{68970D5D-087C-7056-84D9-8EF390BDE91A}"/>
              </a:ext>
            </a:extLst>
          </p:cNvPr>
          <p:cNvSpPr txBox="1">
            <a:spLocks noGrp="1"/>
          </p:cNvSpPr>
          <p:nvPr>
            <p:ph type="title"/>
          </p:nvPr>
        </p:nvSpPr>
        <p:spPr>
          <a:xfrm>
            <a:off x="1165371" y="268778"/>
            <a:ext cx="10515600" cy="1736373"/>
          </a:xfrm>
          <a:prstGeom prst="rect">
            <a:avLst/>
          </a:prstGeom>
        </p:spPr>
        <p:txBody>
          <a:bodyPr vert="horz" wrap="square" lIns="0" tIns="12700" rIns="0" bIns="0" rtlCol="0">
            <a:spAutoFit/>
          </a:bodyPr>
          <a:lstStyle/>
          <a:p>
            <a:pPr marL="12700">
              <a:lnSpc>
                <a:spcPct val="100000"/>
              </a:lnSpc>
              <a:spcBef>
                <a:spcPts val="100"/>
              </a:spcBef>
            </a:pPr>
            <a:r>
              <a:rPr lang="nl-NL" sz="2800" spc="-15" dirty="0">
                <a:solidFill>
                  <a:srgbClr val="FFFFFF"/>
                </a:solidFill>
                <a:latin typeface="Carlito"/>
                <a:cs typeface="Carlito"/>
              </a:rPr>
              <a:t>Leergang </a:t>
            </a:r>
            <a:r>
              <a:rPr lang="nl-NL" sz="2800" spc="-15" dirty="0">
                <a:solidFill>
                  <a:srgbClr val="FFFF00"/>
                </a:solidFill>
                <a:latin typeface="Carlito"/>
                <a:cs typeface="Carlito"/>
              </a:rPr>
              <a:t>Levenswetenschappen </a:t>
            </a:r>
            <a:br>
              <a:rPr lang="nl-NL" sz="2800" spc="-15" dirty="0">
                <a:solidFill>
                  <a:srgbClr val="FFFF00"/>
                </a:solidFill>
                <a:latin typeface="Carlito"/>
                <a:cs typeface="Carlito"/>
              </a:rPr>
            </a:br>
            <a:r>
              <a:rPr lang="nl-NL" sz="2800" spc="-15" dirty="0">
                <a:solidFill>
                  <a:schemeClr val="bg1"/>
                </a:solidFill>
                <a:latin typeface="Carlito"/>
                <a:cs typeface="Carlito"/>
              </a:rPr>
              <a:t>(Live Sciences)</a:t>
            </a:r>
            <a:br>
              <a:rPr lang="nl-NL" sz="2800" spc="-15" dirty="0">
                <a:solidFill>
                  <a:schemeClr val="bg1"/>
                </a:solidFill>
                <a:latin typeface="Carlito"/>
                <a:cs typeface="Carlito"/>
              </a:rPr>
            </a:br>
            <a:br>
              <a:rPr lang="nl-NL" sz="2800" dirty="0"/>
            </a:br>
            <a:endParaRPr sz="2800" dirty="0">
              <a:solidFill>
                <a:schemeClr val="bg1"/>
              </a:solidFill>
              <a:latin typeface="Carlito"/>
              <a:cs typeface="Carlito"/>
            </a:endParaRPr>
          </a:p>
        </p:txBody>
      </p:sp>
      <p:pic>
        <p:nvPicPr>
          <p:cNvPr id="2" name="Picture 2">
            <a:extLst>
              <a:ext uri="{FF2B5EF4-FFF2-40B4-BE49-F238E27FC236}">
                <a16:creationId xmlns:a16="http://schemas.microsoft.com/office/drawing/2014/main" id="{71937132-E7D2-B012-7955-926409B32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5312" y="1820411"/>
            <a:ext cx="4511019" cy="338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59820FEF-4B61-DC62-5099-340ABCF598F3}"/>
              </a:ext>
            </a:extLst>
          </p:cNvPr>
          <p:cNvSpPr txBox="1"/>
          <p:nvPr/>
        </p:nvSpPr>
        <p:spPr>
          <a:xfrm>
            <a:off x="8673517" y="5721897"/>
            <a:ext cx="3426204" cy="369332"/>
          </a:xfrm>
          <a:prstGeom prst="rect">
            <a:avLst/>
          </a:prstGeom>
          <a:noFill/>
        </p:spPr>
        <p:txBody>
          <a:bodyPr wrap="square" rtlCol="0">
            <a:spAutoFit/>
          </a:bodyPr>
          <a:lstStyle/>
          <a:p>
            <a:r>
              <a:rPr lang="nl-NL" sz="1800" spc="-30" dirty="0">
                <a:solidFill>
                  <a:schemeClr val="bg1"/>
                </a:solidFill>
                <a:cs typeface="Carlito"/>
              </a:rPr>
              <a:t>Wat </a:t>
            </a:r>
            <a:r>
              <a:rPr lang="nl-NL" sz="1800" dirty="0">
                <a:solidFill>
                  <a:schemeClr val="bg1"/>
                </a:solidFill>
                <a:cs typeface="Carlito"/>
              </a:rPr>
              <a:t>is</a:t>
            </a:r>
            <a:r>
              <a:rPr lang="nl-NL" sz="1800" spc="-170" dirty="0">
                <a:solidFill>
                  <a:schemeClr val="bg1"/>
                </a:solidFill>
                <a:cs typeface="Carlito"/>
              </a:rPr>
              <a:t> </a:t>
            </a:r>
            <a:r>
              <a:rPr lang="nl-NL" sz="1800" spc="-10" dirty="0">
                <a:solidFill>
                  <a:schemeClr val="bg1"/>
                </a:solidFill>
                <a:cs typeface="Carlito"/>
              </a:rPr>
              <a:t>leven?</a:t>
            </a:r>
            <a:r>
              <a:rPr lang="nl-NL" sz="1800" dirty="0">
                <a:solidFill>
                  <a:schemeClr val="bg1"/>
                </a:solidFill>
                <a:cs typeface="Carlito"/>
              </a:rPr>
              <a:t> </a:t>
            </a:r>
          </a:p>
        </p:txBody>
      </p:sp>
    </p:spTree>
    <p:extLst>
      <p:ext uri="{BB962C8B-B14F-4D97-AF65-F5344CB8AC3E}">
        <p14:creationId xmlns:p14="http://schemas.microsoft.com/office/powerpoint/2010/main" val="1525578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E873FCDC-8680-4EA2-BCBE-0FF98D9B33C5}"/>
              </a:ext>
            </a:extLst>
          </p:cNvPr>
          <p:cNvSpPr txBox="1">
            <a:spLocks noGrp="1"/>
          </p:cNvSpPr>
          <p:nvPr>
            <p:ph type="title"/>
          </p:nvPr>
        </p:nvSpPr>
        <p:spPr/>
        <p:txBody>
          <a:bodyPr>
            <a:normAutofit/>
          </a:bodyPr>
          <a:lstStyle/>
          <a:p>
            <a:r>
              <a:rPr lang="nl-NL" altLang="nl-NL" sz="2800" dirty="0">
                <a:latin typeface="Arial" panose="020B0604020202020204" pitchFamily="34" charset="0"/>
              </a:rPr>
              <a:t>Cytokines:</a:t>
            </a:r>
            <a:br>
              <a:rPr lang="nl-NL" altLang="nl-NL" sz="2800" dirty="0">
                <a:latin typeface="Arial" panose="020B0604020202020204" pitchFamily="34" charset="0"/>
              </a:rPr>
            </a:br>
            <a:r>
              <a:rPr altLang="nl-NL" sz="2800" dirty="0">
                <a:solidFill>
                  <a:schemeClr val="bg1"/>
                </a:solidFill>
                <a:latin typeface="Arial" panose="020B0604020202020204" pitchFamily="34" charset="0"/>
              </a:rPr>
              <a:t>Signalen tussen </a:t>
            </a:r>
            <a:r>
              <a:rPr lang="nl-NL" altLang="nl-NL" sz="2800" dirty="0">
                <a:solidFill>
                  <a:schemeClr val="bg1"/>
                </a:solidFill>
                <a:latin typeface="Arial" panose="020B0604020202020204" pitchFamily="34" charset="0"/>
              </a:rPr>
              <a:t>afweer</a:t>
            </a:r>
            <a:r>
              <a:rPr altLang="nl-NL" sz="2800" dirty="0">
                <a:solidFill>
                  <a:schemeClr val="bg1"/>
                </a:solidFill>
                <a:latin typeface="Arial" panose="020B0604020202020204" pitchFamily="34" charset="0"/>
              </a:rPr>
              <a:t>cellen</a:t>
            </a:r>
          </a:p>
        </p:txBody>
      </p:sp>
      <p:sp>
        <p:nvSpPr>
          <p:cNvPr id="16387" name="Tijdelijke aanduiding voor inhoud 2">
            <a:extLst>
              <a:ext uri="{FF2B5EF4-FFF2-40B4-BE49-F238E27FC236}">
                <a16:creationId xmlns:a16="http://schemas.microsoft.com/office/drawing/2014/main" id="{F662F2FF-1165-413B-B510-E12048A69C1D}"/>
              </a:ext>
            </a:extLst>
          </p:cNvPr>
          <p:cNvSpPr txBox="1">
            <a:spLocks noGrp="1"/>
          </p:cNvSpPr>
          <p:nvPr>
            <p:ph idx="1"/>
          </p:nvPr>
        </p:nvSpPr>
        <p:spPr>
          <a:xfrm>
            <a:off x="838200" y="1790621"/>
            <a:ext cx="3289183" cy="4319588"/>
          </a:xfrm>
        </p:spPr>
        <p:txBody>
          <a:bodyPr>
            <a:normAutofit/>
          </a:bodyPr>
          <a:lstStyle/>
          <a:p>
            <a:pPr>
              <a:defRPr/>
            </a:pPr>
            <a:r>
              <a:rPr altLang="nl-NL" sz="1800" dirty="0">
                <a:solidFill>
                  <a:schemeClr val="bg1"/>
                </a:solidFill>
                <a:latin typeface="Arial" pitchFamily="34" charset="0"/>
              </a:rPr>
              <a:t>Pro-inflammatoir</a:t>
            </a:r>
          </a:p>
          <a:p>
            <a:pPr>
              <a:defRPr/>
            </a:pPr>
            <a:r>
              <a:rPr altLang="nl-NL" sz="1800" dirty="0">
                <a:solidFill>
                  <a:schemeClr val="bg1"/>
                </a:solidFill>
                <a:latin typeface="Arial" pitchFamily="34" charset="0"/>
              </a:rPr>
              <a:t>Anti-inflammatoir</a:t>
            </a:r>
          </a:p>
          <a:p>
            <a:pPr>
              <a:defRPr/>
            </a:pPr>
            <a:endParaRPr altLang="nl-NL" sz="1800" dirty="0">
              <a:solidFill>
                <a:schemeClr val="bg1"/>
              </a:solidFill>
              <a:latin typeface="Arial" pitchFamily="34" charset="0"/>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marL="0" indent="0">
              <a:buNone/>
              <a:defRPr/>
            </a:pPr>
            <a:endParaRPr lang="nl-NL" altLang="nl-NL" sz="1800" dirty="0">
              <a:solidFill>
                <a:schemeClr val="bg1"/>
              </a:solidFill>
              <a:latin typeface="Arial" pitchFamily="34" charset="0"/>
            </a:endParaRPr>
          </a:p>
          <a:p>
            <a:pPr marL="0" indent="0">
              <a:buNone/>
              <a:defRPr/>
            </a:pPr>
            <a:endParaRPr lang="nl-NL" altLang="nl-NL" sz="1800" dirty="0">
              <a:solidFill>
                <a:schemeClr val="bg1"/>
              </a:solidFill>
              <a:latin typeface="Arial" pitchFamily="34" charset="0"/>
            </a:endParaRPr>
          </a:p>
          <a:p>
            <a:pPr marL="0" indent="0">
              <a:buNone/>
              <a:defRPr/>
            </a:pPr>
            <a:endParaRPr lang="nl-NL" altLang="nl-NL" sz="1800" dirty="0">
              <a:solidFill>
                <a:schemeClr val="bg1"/>
              </a:solidFill>
              <a:latin typeface="Arial" pitchFamily="34" charset="0"/>
            </a:endParaRPr>
          </a:p>
          <a:p>
            <a:pPr marL="0" indent="0">
              <a:buNone/>
              <a:defRPr/>
            </a:pPr>
            <a:endParaRPr lang="nl-NL" altLang="nl-NL" sz="1800" dirty="0">
              <a:solidFill>
                <a:schemeClr val="bg1"/>
              </a:solidFill>
              <a:latin typeface="Arial" pitchFamily="34" charset="0"/>
            </a:endParaRPr>
          </a:p>
          <a:p>
            <a:pPr marL="0" indent="0">
              <a:buNone/>
              <a:defRPr/>
            </a:pPr>
            <a:endParaRPr altLang="nl-NL" sz="1800" dirty="0">
              <a:solidFill>
                <a:schemeClr val="bg1"/>
              </a:solidFill>
              <a:latin typeface="Arial" pitchFamily="34" charset="0"/>
            </a:endParaRPr>
          </a:p>
        </p:txBody>
      </p:sp>
      <p:sp>
        <p:nvSpPr>
          <p:cNvPr id="28676" name="Tekstvak 1">
            <a:extLst>
              <a:ext uri="{FF2B5EF4-FFF2-40B4-BE49-F238E27FC236}">
                <a16:creationId xmlns:a16="http://schemas.microsoft.com/office/drawing/2014/main" id="{F23CBB65-65A1-4FAA-8E08-979DAAD1B4B9}"/>
              </a:ext>
            </a:extLst>
          </p:cNvPr>
          <p:cNvSpPr txBox="1">
            <a:spLocks noChangeArrowheads="1"/>
          </p:cNvSpPr>
          <p:nvPr/>
        </p:nvSpPr>
        <p:spPr bwMode="auto">
          <a:xfrm>
            <a:off x="10315226" y="2887433"/>
            <a:ext cx="1457735" cy="255454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600" dirty="0">
                <a:solidFill>
                  <a:schemeClr val="tx1"/>
                </a:solidFill>
                <a:latin typeface="+mj-lt"/>
                <a:hlinkClick r:id="rId2"/>
              </a:rPr>
              <a:t>https://en.wikipedia.org/wiki/Cytokine</a:t>
            </a:r>
            <a:endParaRPr lang="nl-NL" altLang="nl-NL" sz="1600" dirty="0">
              <a:solidFill>
                <a:schemeClr val="tx1"/>
              </a:solidFill>
              <a:latin typeface="+mj-lt"/>
            </a:endParaRPr>
          </a:p>
          <a:p>
            <a:pPr eaLnBrk="1" hangingPunct="1">
              <a:spcBef>
                <a:spcPct val="0"/>
              </a:spcBef>
              <a:buSzTx/>
              <a:buFontTx/>
              <a:buNone/>
            </a:pPr>
            <a:r>
              <a:rPr lang="nl-NL" sz="1600" dirty="0">
                <a:latin typeface="+mj-lt"/>
                <a:hlinkClick r:id="rId3"/>
              </a:rPr>
              <a:t>https://www.integrativepro.com/Resources/Integrative-Blog/2016/Closer-Look-Cytokines</a:t>
            </a:r>
            <a:endParaRPr lang="nl-NL" altLang="nl-NL" sz="1600" dirty="0">
              <a:solidFill>
                <a:schemeClr val="tx1"/>
              </a:solidFill>
              <a:latin typeface="+mj-lt"/>
            </a:endParaRPr>
          </a:p>
        </p:txBody>
      </p:sp>
      <p:pic>
        <p:nvPicPr>
          <p:cNvPr id="3" name="Afbeelding 2">
            <a:extLst>
              <a:ext uri="{FF2B5EF4-FFF2-40B4-BE49-F238E27FC236}">
                <a16:creationId xmlns:a16="http://schemas.microsoft.com/office/drawing/2014/main" id="{695DD5B0-7D82-442F-8FC2-A4C9DC9C77D6}"/>
              </a:ext>
            </a:extLst>
          </p:cNvPr>
          <p:cNvPicPr>
            <a:picLocks noChangeAspect="1"/>
          </p:cNvPicPr>
          <p:nvPr/>
        </p:nvPicPr>
        <p:blipFill>
          <a:blip r:embed="rId4"/>
          <a:stretch>
            <a:fillRect/>
          </a:stretch>
        </p:blipFill>
        <p:spPr>
          <a:xfrm>
            <a:off x="4382177" y="1790621"/>
            <a:ext cx="5327856" cy="3651357"/>
          </a:xfrm>
          <a:prstGeom prst="rect">
            <a:avLst/>
          </a:prstGeom>
        </p:spPr>
      </p:pic>
    </p:spTree>
    <p:extLst>
      <p:ext uri="{BB962C8B-B14F-4D97-AF65-F5344CB8AC3E}">
        <p14:creationId xmlns:p14="http://schemas.microsoft.com/office/powerpoint/2010/main" val="705118656"/>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4376C96-4096-4DE3-811C-E576E36610B8}"/>
              </a:ext>
            </a:extLst>
          </p:cNvPr>
          <p:cNvPicPr>
            <a:picLocks noChangeAspect="1"/>
          </p:cNvPicPr>
          <p:nvPr/>
        </p:nvPicPr>
        <p:blipFill>
          <a:blip r:embed="rId2"/>
          <a:stretch>
            <a:fillRect/>
          </a:stretch>
        </p:blipFill>
        <p:spPr>
          <a:xfrm>
            <a:off x="4942739" y="116632"/>
            <a:ext cx="5691998" cy="6021288"/>
          </a:xfrm>
          <a:prstGeom prst="rect">
            <a:avLst/>
          </a:prstGeom>
        </p:spPr>
      </p:pic>
      <p:sp>
        <p:nvSpPr>
          <p:cNvPr id="3" name="Tekstvak 2">
            <a:extLst>
              <a:ext uri="{FF2B5EF4-FFF2-40B4-BE49-F238E27FC236}">
                <a16:creationId xmlns:a16="http://schemas.microsoft.com/office/drawing/2014/main" id="{A00B13C7-E101-4A72-8747-FBD51E2C5172}"/>
              </a:ext>
            </a:extLst>
          </p:cNvPr>
          <p:cNvSpPr txBox="1"/>
          <p:nvPr/>
        </p:nvSpPr>
        <p:spPr>
          <a:xfrm>
            <a:off x="1035738" y="1616953"/>
            <a:ext cx="2952327" cy="4770537"/>
          </a:xfrm>
          <a:prstGeom prst="rect">
            <a:avLst/>
          </a:prstGeom>
          <a:noFill/>
        </p:spPr>
        <p:txBody>
          <a:bodyPr wrap="square" rtlCol="0">
            <a:spAutoFit/>
          </a:bodyPr>
          <a:lstStyle/>
          <a:p>
            <a:r>
              <a:rPr lang="en-US" sz="1600" dirty="0">
                <a:solidFill>
                  <a:schemeClr val="bg1"/>
                </a:solidFill>
              </a:rPr>
              <a:t>Older healthy individuals (60 years and above) exhibit chronic low-grade sterile inflammation (not caused by a pathogen) characterized by high baseline serum concentrations of C reactive protein (CRP) and cytokines, including interleukin-6 (IL-6), and IL-8. </a:t>
            </a:r>
            <a:r>
              <a:rPr lang="en-US" sz="1600" dirty="0" err="1">
                <a:solidFill>
                  <a:srgbClr val="FFFF00"/>
                </a:solidFill>
              </a:rPr>
              <a:t>Inflammaging</a:t>
            </a:r>
            <a:r>
              <a:rPr lang="en-US" sz="1600" dirty="0">
                <a:solidFill>
                  <a:schemeClr val="bg1"/>
                </a:solidFill>
              </a:rPr>
              <a:t> may arise as a result of multiple mechanisms, including the accumulation of misfolded proteins, compromised gut barrier function, and obesity (</a:t>
            </a:r>
            <a:r>
              <a:rPr lang="en-US" sz="1600" b="1" i="1" dirty="0">
                <a:solidFill>
                  <a:schemeClr val="bg1"/>
                </a:solidFill>
                <a:hlinkClick r:id="rId3">
                  <a:extLst>
                    <a:ext uri="{A12FA001-AC4F-418D-AE19-62706E023703}">
                      <ahyp:hlinkClr xmlns:ahyp="http://schemas.microsoft.com/office/drawing/2018/hyperlinkcolor" val="tx"/>
                    </a:ext>
                  </a:extLst>
                </a:hlinkClick>
              </a:rPr>
              <a:t>3</a:t>
            </a:r>
            <a:r>
              <a:rPr lang="en-US" sz="1600" dirty="0">
                <a:solidFill>
                  <a:schemeClr val="bg1"/>
                </a:solidFill>
              </a:rPr>
              <a:t>). Senescent cells, which no longer divide, accumulate in every organ during aging and contribute to increased baseline inflammation</a:t>
            </a:r>
          </a:p>
          <a:p>
            <a:endParaRPr lang="nl-NL" sz="1600" dirty="0">
              <a:solidFill>
                <a:schemeClr val="bg1"/>
              </a:solidFill>
            </a:endParaRPr>
          </a:p>
        </p:txBody>
      </p:sp>
      <p:sp>
        <p:nvSpPr>
          <p:cNvPr id="4" name="Tekstvak 3">
            <a:extLst>
              <a:ext uri="{FF2B5EF4-FFF2-40B4-BE49-F238E27FC236}">
                <a16:creationId xmlns:a16="http://schemas.microsoft.com/office/drawing/2014/main" id="{7882D94E-CF3C-484B-90CE-338913449217}"/>
              </a:ext>
            </a:extLst>
          </p:cNvPr>
          <p:cNvSpPr txBox="1"/>
          <p:nvPr/>
        </p:nvSpPr>
        <p:spPr>
          <a:xfrm>
            <a:off x="4942739" y="6309320"/>
            <a:ext cx="5691998" cy="369332"/>
          </a:xfrm>
          <a:prstGeom prst="rect">
            <a:avLst/>
          </a:prstGeom>
          <a:solidFill>
            <a:schemeClr val="accent1"/>
          </a:solidFill>
        </p:spPr>
        <p:txBody>
          <a:bodyPr wrap="square" rtlCol="0">
            <a:spAutoFit/>
          </a:bodyPr>
          <a:lstStyle/>
          <a:p>
            <a:r>
              <a:rPr lang="nl-NL" dirty="0">
                <a:hlinkClick r:id="rId4"/>
              </a:rPr>
              <a:t>https://science.sciencemag.org/content/369/6501/256</a:t>
            </a:r>
            <a:endParaRPr lang="nl-NL" dirty="0"/>
          </a:p>
        </p:txBody>
      </p:sp>
      <p:sp>
        <p:nvSpPr>
          <p:cNvPr id="5" name="Tekstvak 4">
            <a:extLst>
              <a:ext uri="{FF2B5EF4-FFF2-40B4-BE49-F238E27FC236}">
                <a16:creationId xmlns:a16="http://schemas.microsoft.com/office/drawing/2014/main" id="{1BFD4602-C34A-430F-AAD9-9D1DDFAFBAC1}"/>
              </a:ext>
            </a:extLst>
          </p:cNvPr>
          <p:cNvSpPr txBox="1"/>
          <p:nvPr/>
        </p:nvSpPr>
        <p:spPr>
          <a:xfrm>
            <a:off x="1035738" y="188640"/>
            <a:ext cx="3620102" cy="1384995"/>
          </a:xfrm>
          <a:prstGeom prst="rect">
            <a:avLst/>
          </a:prstGeom>
          <a:noFill/>
        </p:spPr>
        <p:txBody>
          <a:bodyPr wrap="square" rtlCol="0">
            <a:spAutoFit/>
          </a:bodyPr>
          <a:lstStyle/>
          <a:p>
            <a:r>
              <a:rPr lang="en-US" sz="2800" dirty="0">
                <a:solidFill>
                  <a:schemeClr val="bg1"/>
                </a:solidFill>
              </a:rPr>
              <a:t>Aging immunity may exacerbate COVID-19</a:t>
            </a:r>
          </a:p>
          <a:p>
            <a:endParaRPr lang="nl-NL" sz="2800" dirty="0">
              <a:solidFill>
                <a:schemeClr val="bg1"/>
              </a:solidFill>
            </a:endParaRPr>
          </a:p>
        </p:txBody>
      </p:sp>
    </p:spTree>
    <p:extLst>
      <p:ext uri="{BB962C8B-B14F-4D97-AF65-F5344CB8AC3E}">
        <p14:creationId xmlns:p14="http://schemas.microsoft.com/office/powerpoint/2010/main" val="3744500147"/>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366105-F259-439E-9867-38D6692C55FF}"/>
              </a:ext>
            </a:extLst>
          </p:cNvPr>
          <p:cNvSpPr>
            <a:spLocks noGrp="1"/>
          </p:cNvSpPr>
          <p:nvPr>
            <p:ph type="title"/>
          </p:nvPr>
        </p:nvSpPr>
        <p:spPr/>
        <p:txBody>
          <a:bodyPr/>
          <a:lstStyle/>
          <a:p>
            <a:r>
              <a:rPr lang="nl-NL" dirty="0" err="1"/>
              <a:t>Inflammaging</a:t>
            </a:r>
            <a:endParaRPr lang="nl-NL" dirty="0"/>
          </a:p>
        </p:txBody>
      </p:sp>
      <p:sp>
        <p:nvSpPr>
          <p:cNvPr id="3" name="Tijdelijke aanduiding voor inhoud 2">
            <a:extLst>
              <a:ext uri="{FF2B5EF4-FFF2-40B4-BE49-F238E27FC236}">
                <a16:creationId xmlns:a16="http://schemas.microsoft.com/office/drawing/2014/main" id="{B347DA5C-C57F-4160-887B-FA12FA62FF65}"/>
              </a:ext>
            </a:extLst>
          </p:cNvPr>
          <p:cNvSpPr>
            <a:spLocks noGrp="1"/>
          </p:cNvSpPr>
          <p:nvPr>
            <p:ph idx="1"/>
          </p:nvPr>
        </p:nvSpPr>
        <p:spPr>
          <a:xfrm>
            <a:off x="629523" y="1502168"/>
            <a:ext cx="9202374" cy="4114800"/>
          </a:xfrm>
        </p:spPr>
        <p:txBody>
          <a:bodyPr>
            <a:noAutofit/>
          </a:bodyPr>
          <a:lstStyle/>
          <a:p>
            <a:pPr algn="l"/>
            <a:r>
              <a:rPr lang="en-US" sz="1600" dirty="0">
                <a:solidFill>
                  <a:schemeClr val="bg1"/>
                </a:solidFill>
                <a:latin typeface="Arial" panose="020B0604020202020204" pitchFamily="34" charset="0"/>
                <a:cs typeface="Arial" panose="020B0604020202020204" pitchFamily="34" charset="0"/>
              </a:rPr>
              <a:t>The immune system declines as aging persists. This drastically affects an individual's adaptive immune system. It causes it to become less effective as the B and T lymphocyte numbers gradually reduce as time passes by. These cells can be seen in the bone marrow, thymus, and the mature lymphocytes found in the secondary lymphoid tissues. This was seen when the elderly were given </a:t>
            </a:r>
            <a:r>
              <a:rPr lang="en-US" sz="1600" dirty="0">
                <a:solidFill>
                  <a:srgbClr val="FFFF00"/>
                </a:solidFill>
                <a:latin typeface="Arial" panose="020B0604020202020204" pitchFamily="34" charset="0"/>
                <a:cs typeface="Arial" panose="020B0604020202020204" pitchFamily="34" charset="0"/>
              </a:rPr>
              <a:t>vaccinations. They were very much less effective</a:t>
            </a:r>
            <a:r>
              <a:rPr lang="en-US" sz="1600" dirty="0">
                <a:solidFill>
                  <a:schemeClr val="bg1"/>
                </a:solidFill>
                <a:latin typeface="Arial" panose="020B0604020202020204" pitchFamily="34" charset="0"/>
                <a:cs typeface="Arial" panose="020B0604020202020204" pitchFamily="34" charset="0"/>
              </a:rPr>
              <a:t>.</a:t>
            </a:r>
          </a:p>
          <a:p>
            <a:pPr algn="l"/>
            <a:r>
              <a:rPr lang="en-US" sz="1600" dirty="0">
                <a:solidFill>
                  <a:schemeClr val="bg1"/>
                </a:solidFill>
                <a:latin typeface="Arial" panose="020B0604020202020204" pitchFamily="34" charset="0"/>
                <a:cs typeface="Arial" panose="020B0604020202020204" pitchFamily="34" charset="0"/>
              </a:rPr>
              <a:t>While effectiveness of adaptive immune system declines, innate immune mechanisms become more active. This is represented by increased number of natural killer cells and increased production of pro-inflammatory cytokines. This chronic activation of innate immune system results in </a:t>
            </a:r>
            <a:r>
              <a:rPr lang="en-US" sz="1600" dirty="0">
                <a:solidFill>
                  <a:srgbClr val="FFFF00"/>
                </a:solidFill>
                <a:latin typeface="Arial" panose="020B0604020202020204" pitchFamily="34" charset="0"/>
                <a:cs typeface="Arial" panose="020B0604020202020204" pitchFamily="34" charset="0"/>
              </a:rPr>
              <a:t>a low-grade chronic inflammation </a:t>
            </a:r>
            <a:r>
              <a:rPr lang="en-US" sz="1600" dirty="0">
                <a:solidFill>
                  <a:schemeClr val="bg1"/>
                </a:solidFill>
                <a:latin typeface="Arial" panose="020B0604020202020204" pitchFamily="34" charset="0"/>
                <a:cs typeface="Arial" panose="020B0604020202020204" pitchFamily="34" charset="0"/>
              </a:rPr>
              <a:t>development in the elderly. </a:t>
            </a:r>
          </a:p>
          <a:p>
            <a:pPr algn="l"/>
            <a:r>
              <a:rPr lang="en-US" sz="1600" dirty="0" err="1">
                <a:solidFill>
                  <a:schemeClr val="bg1"/>
                </a:solidFill>
                <a:latin typeface="Arial" panose="020B0604020202020204" pitchFamily="34" charset="0"/>
                <a:cs typeface="Arial" panose="020B0604020202020204" pitchFamily="34" charset="0"/>
              </a:rPr>
              <a:t>Inflammaging</a:t>
            </a:r>
            <a:r>
              <a:rPr lang="en-US" sz="1600" dirty="0">
                <a:solidFill>
                  <a:schemeClr val="bg1"/>
                </a:solidFill>
                <a:latin typeface="Arial" panose="020B0604020202020204" pitchFamily="34" charset="0"/>
                <a:cs typeface="Arial" panose="020B0604020202020204" pitchFamily="34" charset="0"/>
              </a:rPr>
              <a:t> is described as a low grade, chronic, controlled and asymptomatic inflammation which occurs in the absence of infection and is primarily driven by endogenous signals. Key molecules associated with </a:t>
            </a:r>
            <a:r>
              <a:rPr lang="en-US" sz="1600" dirty="0" err="1">
                <a:solidFill>
                  <a:schemeClr val="bg1"/>
                </a:solidFill>
                <a:latin typeface="Arial" panose="020B0604020202020204" pitchFamily="34" charset="0"/>
                <a:cs typeface="Arial" panose="020B0604020202020204" pitchFamily="34" charset="0"/>
              </a:rPr>
              <a:t>inflammaging</a:t>
            </a:r>
            <a:r>
              <a:rPr lang="en-US" sz="1600" dirty="0">
                <a:solidFill>
                  <a:schemeClr val="bg1"/>
                </a:solidFill>
                <a:latin typeface="Arial" panose="020B0604020202020204" pitchFamily="34" charset="0"/>
                <a:cs typeface="Arial" panose="020B0604020202020204" pitchFamily="34" charset="0"/>
              </a:rPr>
              <a:t> are elevated pro-inflammatory cytokines, especially</a:t>
            </a:r>
            <a:r>
              <a:rPr lang="en-US" sz="1600" dirty="0">
                <a:solidFill>
                  <a:srgbClr val="FFFF00"/>
                </a:solidFill>
                <a:latin typeface="Arial" panose="020B0604020202020204" pitchFamily="34" charset="0"/>
                <a:cs typeface="Arial" panose="020B0604020202020204" pitchFamily="34" charset="0"/>
              </a:rPr>
              <a:t> IL-6.</a:t>
            </a:r>
          </a:p>
          <a:p>
            <a:pPr algn="l"/>
            <a:r>
              <a:rPr lang="en-US" sz="1600" dirty="0">
                <a:solidFill>
                  <a:schemeClr val="bg1"/>
                </a:solidFill>
                <a:latin typeface="Arial" panose="020B0604020202020204" pitchFamily="34" charset="0"/>
                <a:cs typeface="Arial" panose="020B0604020202020204" pitchFamily="34" charset="0"/>
              </a:rPr>
              <a:t>This chronic inflamed state has detrimental effect on health and contributes to biological ageing and development of age-related pathologies.</a:t>
            </a:r>
            <a:r>
              <a:rPr lang="en-US" sz="1600" baseline="300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Inflammaging</a:t>
            </a:r>
            <a:r>
              <a:rPr lang="en-US" sz="1600" dirty="0">
                <a:solidFill>
                  <a:schemeClr val="bg1"/>
                </a:solidFill>
                <a:latin typeface="Arial" panose="020B0604020202020204" pitchFamily="34" charset="0"/>
                <a:cs typeface="Arial" panose="020B0604020202020204" pitchFamily="34" charset="0"/>
              </a:rPr>
              <a:t> was shown to help development and worsen course of Alzheimer’s disease,</a:t>
            </a:r>
            <a:r>
              <a:rPr lang="en-US" sz="1600" baseline="300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atherosclerosis, </a:t>
            </a:r>
            <a:r>
              <a:rPr lang="en-US" sz="1600" dirty="0">
                <a:solidFill>
                  <a:srgbClr val="FFFF00"/>
                </a:solidFill>
                <a:latin typeface="Arial" panose="020B0604020202020204" pitchFamily="34" charset="0"/>
                <a:cs typeface="Arial" panose="020B0604020202020204" pitchFamily="34" charset="0"/>
              </a:rPr>
              <a:t>type II diabetes </a:t>
            </a:r>
            <a:r>
              <a:rPr lang="en-US" sz="1600" dirty="0">
                <a:solidFill>
                  <a:schemeClr val="bg1"/>
                </a:solidFill>
                <a:latin typeface="Arial" panose="020B0604020202020204" pitchFamily="34" charset="0"/>
                <a:cs typeface="Arial" panose="020B0604020202020204" pitchFamily="34" charset="0"/>
              </a:rPr>
              <a:t>and chronic heart diseases.</a:t>
            </a:r>
          </a:p>
          <a:p>
            <a:endParaRPr lang="nl-NL" sz="1600" dirty="0">
              <a:solidFill>
                <a:schemeClr val="bg1"/>
              </a:solidFill>
              <a:latin typeface="Arial" panose="020B0604020202020204" pitchFamily="34" charset="0"/>
              <a:cs typeface="Arial" panose="020B0604020202020204" pitchFamily="34" charset="0"/>
            </a:endParaRPr>
          </a:p>
        </p:txBody>
      </p:sp>
      <p:sp>
        <p:nvSpPr>
          <p:cNvPr id="4" name="Tekstvak 3">
            <a:extLst>
              <a:ext uri="{FF2B5EF4-FFF2-40B4-BE49-F238E27FC236}">
                <a16:creationId xmlns:a16="http://schemas.microsoft.com/office/drawing/2014/main" id="{D17632FA-BDA6-405A-B598-46BF53022A77}"/>
              </a:ext>
            </a:extLst>
          </p:cNvPr>
          <p:cNvSpPr txBox="1"/>
          <p:nvPr/>
        </p:nvSpPr>
        <p:spPr>
          <a:xfrm>
            <a:off x="1956001" y="6348046"/>
            <a:ext cx="6461169" cy="369332"/>
          </a:xfrm>
          <a:prstGeom prst="rect">
            <a:avLst/>
          </a:prstGeom>
          <a:solidFill>
            <a:schemeClr val="tx1">
              <a:lumMod val="25000"/>
              <a:lumOff val="75000"/>
            </a:schemeClr>
          </a:solidFill>
        </p:spPr>
        <p:txBody>
          <a:bodyPr wrap="square" rtlCol="0">
            <a:spAutoFit/>
          </a:bodyPr>
          <a:lstStyle/>
          <a:p>
            <a:pPr algn="l"/>
            <a:r>
              <a:rPr lang="nl-NL" dirty="0">
                <a:hlinkClick r:id="rId2"/>
              </a:rPr>
              <a:t>https://en.wikipedia.org/wiki/Inflammaging</a:t>
            </a:r>
            <a:endParaRPr lang="nl-NL" dirty="0"/>
          </a:p>
        </p:txBody>
      </p:sp>
    </p:spTree>
    <p:extLst>
      <p:ext uri="{BB962C8B-B14F-4D97-AF65-F5344CB8AC3E}">
        <p14:creationId xmlns:p14="http://schemas.microsoft.com/office/powerpoint/2010/main" val="3813131703"/>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txBox="1">
            <a:spLocks noGrp="1"/>
          </p:cNvSpPr>
          <p:nvPr>
            <p:ph type="title"/>
          </p:nvPr>
        </p:nvSpPr>
        <p:spPr/>
        <p:txBody>
          <a:bodyPr>
            <a:normAutofit/>
          </a:bodyPr>
          <a:lstStyle/>
          <a:p>
            <a:r>
              <a:rPr altLang="nl-NL" sz="2800" dirty="0" err="1">
                <a:solidFill>
                  <a:schemeClr val="bg1"/>
                </a:solidFill>
                <a:latin typeface="Arial" pitchFamily="34" charset="0"/>
              </a:rPr>
              <a:t>Activiteit</a:t>
            </a:r>
            <a:r>
              <a:rPr altLang="nl-NL" sz="2800" dirty="0">
                <a:solidFill>
                  <a:schemeClr val="bg1"/>
                </a:solidFill>
                <a:latin typeface="Arial" pitchFamily="34" charset="0"/>
              </a:rPr>
              <a:t> </a:t>
            </a:r>
            <a:r>
              <a:rPr altLang="nl-NL" sz="2800" dirty="0" err="1">
                <a:solidFill>
                  <a:schemeClr val="bg1"/>
                </a:solidFill>
                <a:latin typeface="Arial" pitchFamily="34" charset="0"/>
              </a:rPr>
              <a:t>en</a:t>
            </a:r>
            <a:r>
              <a:rPr altLang="nl-NL" sz="2800" dirty="0">
                <a:solidFill>
                  <a:schemeClr val="bg1"/>
                </a:solidFill>
                <a:latin typeface="Arial" pitchFamily="34" charset="0"/>
              </a:rPr>
              <a:t> </a:t>
            </a:r>
            <a:r>
              <a:rPr lang="nl-NL" altLang="nl-NL" sz="2800" dirty="0">
                <a:solidFill>
                  <a:schemeClr val="bg1"/>
                </a:solidFill>
                <a:latin typeface="Arial" pitchFamily="34" charset="0"/>
              </a:rPr>
              <a:t>afweer</a:t>
            </a:r>
            <a:endParaRPr altLang="nl-NL" sz="2800" dirty="0">
              <a:solidFill>
                <a:schemeClr val="bg1"/>
              </a:solidFill>
              <a:latin typeface="Arial" pitchFamily="34" charset="0"/>
            </a:endParaRPr>
          </a:p>
        </p:txBody>
      </p:sp>
      <p:sp>
        <p:nvSpPr>
          <p:cNvPr id="41987" name="Tijdelijke aanduiding voor inhoud 2"/>
          <p:cNvSpPr txBox="1">
            <a:spLocks noGrp="1"/>
          </p:cNvSpPr>
          <p:nvPr>
            <p:ph idx="1"/>
          </p:nvPr>
        </p:nvSpPr>
        <p:spPr>
          <a:xfrm>
            <a:off x="1175591" y="5454254"/>
            <a:ext cx="7772400" cy="649287"/>
          </a:xfrm>
        </p:spPr>
        <p:txBody>
          <a:bodyPr/>
          <a:lstStyle/>
          <a:p>
            <a:r>
              <a:rPr altLang="nl-NL" dirty="0">
                <a:solidFill>
                  <a:srgbClr val="FFFF00"/>
                </a:solidFill>
                <a:latin typeface="Arial" pitchFamily="34" charset="0"/>
              </a:rPr>
              <a:t>Feedback</a:t>
            </a:r>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6" y="2133600"/>
            <a:ext cx="5630863" cy="396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972" y="1500982"/>
            <a:ext cx="3621088" cy="377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90" name="Tekstvak 1"/>
          <p:cNvSpPr txBox="1">
            <a:spLocks noChangeArrowheads="1"/>
          </p:cNvSpPr>
          <p:nvPr/>
        </p:nvSpPr>
        <p:spPr bwMode="auto">
          <a:xfrm>
            <a:off x="2063751" y="6283325"/>
            <a:ext cx="7432675" cy="3698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MS PGothic" pitchFamily="34" charset="-128"/>
              </a:defRPr>
            </a:lvl1pPr>
            <a:lvl2pPr marL="742950" indent="-285750" eaLnBrk="0" hangingPunct="0">
              <a:spcBef>
                <a:spcPts val="500"/>
              </a:spcBef>
              <a:buSzPct val="100000"/>
              <a:buChar char="–"/>
              <a:defRPr sz="1900">
                <a:solidFill>
                  <a:srgbClr val="00FF00"/>
                </a:solidFill>
                <a:latin typeface="Arial" pitchFamily="34" charset="0"/>
                <a:ea typeface="MS PGothic" pitchFamily="34" charset="-128"/>
              </a:defRPr>
            </a:lvl2pPr>
            <a:lvl3pPr marL="1143000" indent="-228600" eaLnBrk="0" hangingPunct="0">
              <a:spcBef>
                <a:spcPts val="500"/>
              </a:spcBef>
              <a:buSzPct val="100000"/>
              <a:buChar char="•"/>
              <a:defRPr sz="1900">
                <a:solidFill>
                  <a:srgbClr val="00FF00"/>
                </a:solidFill>
                <a:latin typeface="Arial" pitchFamily="34" charset="0"/>
                <a:ea typeface="MS PGothic" pitchFamily="34" charset="-128"/>
              </a:defRPr>
            </a:lvl3pPr>
            <a:lvl4pPr marL="1600200" indent="-228600" eaLnBrk="0" hangingPunct="0">
              <a:spcBef>
                <a:spcPts val="500"/>
              </a:spcBef>
              <a:buSzPct val="100000"/>
              <a:buChar char="–"/>
              <a:defRPr sz="1900">
                <a:solidFill>
                  <a:srgbClr val="00FF00"/>
                </a:solidFill>
                <a:latin typeface="Arial" pitchFamily="34" charset="0"/>
                <a:ea typeface="MS PGothic" pitchFamily="34" charset="-128"/>
              </a:defRPr>
            </a:lvl4pPr>
            <a:lvl5pPr marL="2057400" indent="-228600" eaLnBrk="0" hangingPunct="0">
              <a:spcBef>
                <a:spcPts val="500"/>
              </a:spcBef>
              <a:buSzPct val="100000"/>
              <a:buChar char="»"/>
              <a:defRPr sz="1900">
                <a:solidFill>
                  <a:srgbClr val="00FF00"/>
                </a:solidFill>
                <a:latin typeface="Arial" pitchFamily="34" charset="0"/>
                <a:ea typeface="MS PGothic"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9pPr>
          </a:lstStyle>
          <a:p>
            <a:pPr eaLnBrk="1" hangingPunct="1">
              <a:spcBef>
                <a:spcPct val="0"/>
              </a:spcBef>
              <a:buSzTx/>
              <a:buFontTx/>
              <a:buNone/>
            </a:pPr>
            <a:r>
              <a:rPr lang="nl-NL" altLang="nl-NL" sz="1800">
                <a:solidFill>
                  <a:schemeClr val="tx1"/>
                </a:solidFill>
                <a:latin typeface="Calibri" pitchFamily="34" charset="0"/>
                <a:hlinkClick r:id="rId4"/>
              </a:rPr>
              <a:t>http://science.howstuffworks.com/life/cellular-microscopic/fat-cell2.htm</a:t>
            </a:r>
            <a:endParaRPr lang="nl-NL" altLang="nl-NL" sz="1800">
              <a:solidFill>
                <a:schemeClr val="tx1"/>
              </a:solidFill>
              <a:latin typeface="Calibri" pitchFamily="34" charset="0"/>
            </a:endParaRPr>
          </a:p>
        </p:txBody>
      </p:sp>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txBox="1">
            <a:spLocks noGrp="1"/>
          </p:cNvSpPr>
          <p:nvPr>
            <p:ph type="title"/>
          </p:nvPr>
        </p:nvSpPr>
        <p:spPr/>
        <p:txBody>
          <a:bodyPr/>
          <a:lstStyle/>
          <a:p>
            <a:r>
              <a:rPr altLang="nl-NL">
                <a:latin typeface="Arial" pitchFamily="34" charset="0"/>
              </a:rPr>
              <a:t>Ontsteking en veroudering</a:t>
            </a:r>
          </a:p>
        </p:txBody>
      </p:sp>
      <p:sp>
        <p:nvSpPr>
          <p:cNvPr id="3" name="Tijdelijke aanduiding voor inhoud 2"/>
          <p:cNvSpPr>
            <a:spLocks noGrp="1"/>
          </p:cNvSpPr>
          <p:nvPr>
            <p:ph idx="1"/>
          </p:nvPr>
        </p:nvSpPr>
        <p:spPr/>
        <p:txBody>
          <a:bodyPr>
            <a:normAutofit/>
          </a:bodyPr>
          <a:lstStyle/>
          <a:p>
            <a:pPr>
              <a:defRPr/>
            </a:pPr>
            <a:r>
              <a:rPr lang="en-US" sz="1800" u="sng" dirty="0">
                <a:solidFill>
                  <a:schemeClr val="bg1"/>
                </a:solidFill>
              </a:rPr>
              <a:t>Low grade </a:t>
            </a:r>
            <a:r>
              <a:rPr lang="en-US" sz="1800" dirty="0">
                <a:solidFill>
                  <a:schemeClr val="bg1"/>
                </a:solidFill>
              </a:rPr>
              <a:t>inflammation as a common </a:t>
            </a:r>
            <a:r>
              <a:rPr lang="en-US" sz="1800" dirty="0" err="1">
                <a:solidFill>
                  <a:schemeClr val="bg1"/>
                </a:solidFill>
              </a:rPr>
              <a:t>pathogenetic</a:t>
            </a:r>
            <a:r>
              <a:rPr lang="en-US" sz="1800" dirty="0">
                <a:solidFill>
                  <a:schemeClr val="bg1"/>
                </a:solidFill>
              </a:rPr>
              <a:t> denominator in age-related diseases: novel drug targets for anti-ageing strategies and successful ageing achievement.</a:t>
            </a:r>
          </a:p>
          <a:p>
            <a:pPr marL="0" indent="0">
              <a:buNone/>
              <a:defRPr/>
            </a:pPr>
            <a:endParaRPr lang="en-US" sz="1800" dirty="0">
              <a:solidFill>
                <a:schemeClr val="bg1"/>
              </a:solidFill>
            </a:endParaRPr>
          </a:p>
          <a:p>
            <a:pPr>
              <a:defRPr/>
            </a:pPr>
            <a:endParaRPr lang="en-US" sz="1800" dirty="0">
              <a:solidFill>
                <a:schemeClr val="bg1"/>
              </a:solidFill>
            </a:endParaRPr>
          </a:p>
          <a:p>
            <a:pPr>
              <a:defRPr/>
            </a:pPr>
            <a:endParaRPr lang="en-US" sz="1800" dirty="0">
              <a:solidFill>
                <a:schemeClr val="bg1"/>
              </a:solidFill>
            </a:endParaRPr>
          </a:p>
          <a:p>
            <a:pPr>
              <a:defRPr/>
            </a:pPr>
            <a:endParaRPr lang="en-US" sz="1800" dirty="0">
              <a:solidFill>
                <a:schemeClr val="bg1"/>
              </a:solidFill>
            </a:endParaRPr>
          </a:p>
          <a:p>
            <a:pPr marL="0" indent="0">
              <a:buNone/>
              <a:defRPr/>
            </a:pPr>
            <a:endParaRPr lang="en-US" sz="1800" dirty="0">
              <a:solidFill>
                <a:schemeClr val="bg1"/>
              </a:solidFill>
            </a:endParaRPr>
          </a:p>
          <a:p>
            <a:pPr>
              <a:defRPr/>
            </a:pPr>
            <a:r>
              <a:rPr lang="en-US" sz="1800" dirty="0">
                <a:solidFill>
                  <a:schemeClr val="bg1"/>
                </a:solidFill>
              </a:rPr>
              <a:t>What you can do, though, is make a point to avoid certain things that cause inflammation and are proven unhealthy like smoking. </a:t>
            </a:r>
          </a:p>
          <a:p>
            <a:pPr>
              <a:defRPr/>
            </a:pPr>
            <a:r>
              <a:rPr lang="en-US" sz="1800" dirty="0">
                <a:solidFill>
                  <a:schemeClr val="bg1"/>
                </a:solidFill>
              </a:rPr>
              <a:t>But also things like treating gum infections.</a:t>
            </a:r>
          </a:p>
          <a:p>
            <a:pPr>
              <a:defRPr/>
            </a:pPr>
            <a:r>
              <a:rPr lang="en-US" sz="1800" dirty="0">
                <a:solidFill>
                  <a:schemeClr val="bg1"/>
                </a:solidFill>
              </a:rPr>
              <a:t>Or stress</a:t>
            </a:r>
          </a:p>
          <a:p>
            <a:pPr>
              <a:defRPr/>
            </a:pPr>
            <a:endParaRPr sz="1800" dirty="0">
              <a:solidFill>
                <a:schemeClr val="bg1"/>
              </a:solidFill>
            </a:endParaRPr>
          </a:p>
        </p:txBody>
      </p:sp>
      <p:sp>
        <p:nvSpPr>
          <p:cNvPr id="49156" name="Tekstvak 3"/>
          <p:cNvSpPr txBox="1">
            <a:spLocks noChangeArrowheads="1"/>
          </p:cNvSpPr>
          <p:nvPr/>
        </p:nvSpPr>
        <p:spPr bwMode="auto">
          <a:xfrm>
            <a:off x="2495550" y="2781300"/>
            <a:ext cx="7200900" cy="12001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MS PGothic" pitchFamily="34" charset="-128"/>
              </a:defRPr>
            </a:lvl1pPr>
            <a:lvl2pPr marL="742950" indent="-285750" eaLnBrk="0" hangingPunct="0">
              <a:spcBef>
                <a:spcPts val="500"/>
              </a:spcBef>
              <a:buSzPct val="100000"/>
              <a:buChar char="–"/>
              <a:defRPr sz="1900">
                <a:solidFill>
                  <a:srgbClr val="00FF00"/>
                </a:solidFill>
                <a:latin typeface="Arial" pitchFamily="34" charset="0"/>
                <a:ea typeface="MS PGothic" pitchFamily="34" charset="-128"/>
              </a:defRPr>
            </a:lvl2pPr>
            <a:lvl3pPr marL="1143000" indent="-228600" eaLnBrk="0" hangingPunct="0">
              <a:spcBef>
                <a:spcPts val="500"/>
              </a:spcBef>
              <a:buSzPct val="100000"/>
              <a:buChar char="•"/>
              <a:defRPr sz="1900">
                <a:solidFill>
                  <a:srgbClr val="00FF00"/>
                </a:solidFill>
                <a:latin typeface="Arial" pitchFamily="34" charset="0"/>
                <a:ea typeface="MS PGothic" pitchFamily="34" charset="-128"/>
              </a:defRPr>
            </a:lvl3pPr>
            <a:lvl4pPr marL="1600200" indent="-228600" eaLnBrk="0" hangingPunct="0">
              <a:spcBef>
                <a:spcPts val="500"/>
              </a:spcBef>
              <a:buSzPct val="100000"/>
              <a:buChar char="–"/>
              <a:defRPr sz="1900">
                <a:solidFill>
                  <a:srgbClr val="00FF00"/>
                </a:solidFill>
                <a:latin typeface="Arial" pitchFamily="34" charset="0"/>
                <a:ea typeface="MS PGothic" pitchFamily="34" charset="-128"/>
              </a:defRPr>
            </a:lvl4pPr>
            <a:lvl5pPr marL="2057400" indent="-228600" eaLnBrk="0" hangingPunct="0">
              <a:spcBef>
                <a:spcPts val="500"/>
              </a:spcBef>
              <a:buSzPct val="100000"/>
              <a:buChar char="»"/>
              <a:defRPr sz="1900">
                <a:solidFill>
                  <a:srgbClr val="00FF00"/>
                </a:solidFill>
                <a:latin typeface="Arial" pitchFamily="34" charset="0"/>
                <a:ea typeface="MS PGothic"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9pPr>
          </a:lstStyle>
          <a:p>
            <a:pPr eaLnBrk="1" hangingPunct="1">
              <a:spcBef>
                <a:spcPct val="0"/>
              </a:spcBef>
              <a:buSzTx/>
              <a:buFontTx/>
              <a:buNone/>
            </a:pPr>
            <a:r>
              <a:rPr lang="nl-NL" altLang="nl-NL" sz="1800">
                <a:solidFill>
                  <a:schemeClr val="tx1"/>
                </a:solidFill>
                <a:latin typeface="Calibri" pitchFamily="34" charset="0"/>
                <a:hlinkClick r:id="rId2"/>
              </a:rPr>
              <a:t>http://www.ncbi.nlm.nih.gov/pubmed/20388068</a:t>
            </a:r>
            <a:endParaRPr lang="nl-NL" altLang="nl-NL" sz="1800">
              <a:solidFill>
                <a:schemeClr val="tx1"/>
              </a:solidFill>
              <a:latin typeface="Calibri" pitchFamily="34" charset="0"/>
            </a:endParaRPr>
          </a:p>
          <a:p>
            <a:pPr eaLnBrk="1" hangingPunct="1">
              <a:spcBef>
                <a:spcPct val="0"/>
              </a:spcBef>
              <a:buSzTx/>
              <a:buFontTx/>
              <a:buNone/>
            </a:pPr>
            <a:endParaRPr lang="nl-NL" altLang="nl-NL" sz="1800">
              <a:solidFill>
                <a:schemeClr val="tx1"/>
              </a:solidFill>
              <a:latin typeface="Calibri" pitchFamily="34" charset="0"/>
              <a:hlinkClick r:id="rId3"/>
            </a:endParaRPr>
          </a:p>
          <a:p>
            <a:pPr eaLnBrk="1" hangingPunct="1">
              <a:spcBef>
                <a:spcPct val="0"/>
              </a:spcBef>
              <a:buSzTx/>
              <a:buFontTx/>
              <a:buNone/>
            </a:pPr>
            <a:r>
              <a:rPr lang="nl-NL" altLang="nl-NL" sz="1800">
                <a:solidFill>
                  <a:schemeClr val="tx1"/>
                </a:solidFill>
                <a:latin typeface="Calibri" pitchFamily="34" charset="0"/>
                <a:hlinkClick r:id="rId3"/>
              </a:rPr>
              <a:t>http://healthletter.mayoclinic.com/editorial/editorial.cfm/i/163/t/Buzzed%20on%20inflammation/</a:t>
            </a:r>
            <a:endParaRPr lang="nl-NL" altLang="nl-NL" sz="1800">
              <a:solidFill>
                <a:schemeClr val="tx1"/>
              </a:solidFill>
              <a:latin typeface="Calibri" pitchFamily="34" charset="0"/>
            </a:endParaRPr>
          </a:p>
        </p:txBody>
      </p:sp>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txBox="1">
            <a:spLocks noGrp="1"/>
          </p:cNvSpPr>
          <p:nvPr>
            <p:ph type="title"/>
          </p:nvPr>
        </p:nvSpPr>
        <p:spPr>
          <a:xfrm>
            <a:off x="645458" y="340659"/>
            <a:ext cx="8688668" cy="1143000"/>
          </a:xfrm>
        </p:spPr>
        <p:txBody>
          <a:bodyPr>
            <a:normAutofit/>
          </a:bodyPr>
          <a:lstStyle/>
          <a:p>
            <a:r>
              <a:rPr lang="en-US" altLang="nl-NL" sz="2800" dirty="0">
                <a:solidFill>
                  <a:schemeClr val="bg1"/>
                </a:solidFill>
                <a:latin typeface="Arial" pitchFamily="34" charset="0"/>
              </a:rPr>
              <a:t>Daily aspirin 'cuts bowel and stomach cancer deaths‘, </a:t>
            </a:r>
          </a:p>
        </p:txBody>
      </p:sp>
      <p:sp>
        <p:nvSpPr>
          <p:cNvPr id="3" name="Tijdelijke aanduiding voor inhoud 2"/>
          <p:cNvSpPr>
            <a:spLocks noGrp="1"/>
          </p:cNvSpPr>
          <p:nvPr>
            <p:ph idx="1"/>
          </p:nvPr>
        </p:nvSpPr>
        <p:spPr/>
        <p:txBody>
          <a:bodyPr>
            <a:normAutofit/>
          </a:bodyPr>
          <a:lstStyle/>
          <a:p>
            <a:pPr marL="0" indent="0">
              <a:buNone/>
              <a:defRPr/>
            </a:pPr>
            <a:r>
              <a:rPr lang="en-US" sz="1800" dirty="0">
                <a:solidFill>
                  <a:schemeClr val="bg1"/>
                </a:solidFill>
              </a:rPr>
              <a:t>Researchers predicted if 1,000 individuals aged 60 took the drug for 10 years, a further decade later there would be:</a:t>
            </a:r>
          </a:p>
          <a:p>
            <a:pPr>
              <a:defRPr/>
            </a:pPr>
            <a:r>
              <a:rPr lang="en-US" sz="1800" dirty="0">
                <a:solidFill>
                  <a:schemeClr val="bg1"/>
                </a:solidFill>
              </a:rPr>
              <a:t>16 fewer deaths from cancer</a:t>
            </a:r>
          </a:p>
          <a:p>
            <a:pPr>
              <a:defRPr/>
            </a:pPr>
            <a:r>
              <a:rPr lang="en-US" sz="1800" dirty="0">
                <a:solidFill>
                  <a:schemeClr val="bg1"/>
                </a:solidFill>
              </a:rPr>
              <a:t>One fewer death from heart attack</a:t>
            </a:r>
          </a:p>
          <a:p>
            <a:pPr>
              <a:defRPr/>
            </a:pPr>
            <a:r>
              <a:rPr lang="en-US" sz="1800" u="sng" dirty="0">
                <a:solidFill>
                  <a:schemeClr val="bg1"/>
                </a:solidFill>
              </a:rPr>
              <a:t>Two extra deaths from bleeding </a:t>
            </a:r>
            <a:r>
              <a:rPr lang="en-US" sz="1800" dirty="0">
                <a:solidFill>
                  <a:schemeClr val="bg1"/>
                </a:solidFill>
              </a:rPr>
              <a:t>(</a:t>
            </a:r>
            <a:r>
              <a:rPr lang="en-US" sz="1800" dirty="0" err="1">
                <a:solidFill>
                  <a:schemeClr val="bg1"/>
                </a:solidFill>
              </a:rPr>
              <a:t>bijwerking</a:t>
            </a:r>
            <a:r>
              <a:rPr lang="en-US" sz="1800" dirty="0">
                <a:solidFill>
                  <a:schemeClr val="bg1"/>
                </a:solidFill>
              </a:rPr>
              <a:t>)</a:t>
            </a:r>
          </a:p>
          <a:p>
            <a:pPr>
              <a:defRPr/>
            </a:pPr>
            <a:endParaRPr lang="en-US" sz="1800" dirty="0">
              <a:solidFill>
                <a:schemeClr val="bg1"/>
              </a:solidFill>
            </a:endParaRPr>
          </a:p>
          <a:p>
            <a:pPr>
              <a:defRPr/>
            </a:pPr>
            <a:r>
              <a:rPr lang="en-US" sz="1800" u="sng" dirty="0" err="1">
                <a:solidFill>
                  <a:schemeClr val="bg1"/>
                </a:solidFill>
              </a:rPr>
              <a:t>Werking</a:t>
            </a:r>
            <a:r>
              <a:rPr lang="en-US" sz="1800" u="sng" dirty="0">
                <a:solidFill>
                  <a:schemeClr val="bg1"/>
                </a:solidFill>
              </a:rPr>
              <a:t> is </a:t>
            </a:r>
            <a:r>
              <a:rPr lang="en-US" sz="1800" u="sng" dirty="0" err="1">
                <a:solidFill>
                  <a:schemeClr val="bg1"/>
                </a:solidFill>
              </a:rPr>
              <a:t>onbekend</a:t>
            </a:r>
            <a:r>
              <a:rPr lang="en-US" sz="1800" u="sng" dirty="0">
                <a:solidFill>
                  <a:schemeClr val="bg1"/>
                </a:solidFill>
              </a:rPr>
              <a:t> (</a:t>
            </a:r>
            <a:r>
              <a:rPr lang="en-US" sz="1800" dirty="0">
                <a:solidFill>
                  <a:schemeClr val="bg1"/>
                </a:solidFill>
              </a:rPr>
              <a:t>maar </a:t>
            </a:r>
            <a:r>
              <a:rPr lang="en-US" sz="1800" dirty="0" err="1">
                <a:solidFill>
                  <a:schemeClr val="bg1"/>
                </a:solidFill>
              </a:rPr>
              <a:t>gaat</a:t>
            </a:r>
            <a:r>
              <a:rPr lang="en-US" sz="1800" dirty="0">
                <a:solidFill>
                  <a:schemeClr val="bg1"/>
                </a:solidFill>
              </a:rPr>
              <a:t> </a:t>
            </a:r>
            <a:r>
              <a:rPr lang="en-US" sz="1800" dirty="0" err="1">
                <a:solidFill>
                  <a:schemeClr val="bg1"/>
                </a:solidFill>
              </a:rPr>
              <a:t>waarschijnlijk</a:t>
            </a:r>
            <a:r>
              <a:rPr lang="en-US" sz="1800" dirty="0">
                <a:solidFill>
                  <a:schemeClr val="bg1"/>
                </a:solidFill>
              </a:rPr>
              <a:t> via </a:t>
            </a:r>
            <a:r>
              <a:rPr lang="en-US" sz="1800" dirty="0" err="1">
                <a:solidFill>
                  <a:schemeClr val="bg1"/>
                </a:solidFill>
              </a:rPr>
              <a:t>remmen</a:t>
            </a:r>
            <a:r>
              <a:rPr lang="en-US" sz="1800" dirty="0">
                <a:solidFill>
                  <a:schemeClr val="bg1"/>
                </a:solidFill>
              </a:rPr>
              <a:t> van </a:t>
            </a:r>
            <a:r>
              <a:rPr lang="en-US" sz="1800" dirty="0" err="1">
                <a:solidFill>
                  <a:schemeClr val="bg1"/>
                </a:solidFill>
              </a:rPr>
              <a:t>ontstekingsfactoren</a:t>
            </a:r>
            <a:r>
              <a:rPr lang="en-US" sz="1800" dirty="0">
                <a:solidFill>
                  <a:schemeClr val="bg1"/>
                </a:solidFill>
              </a:rPr>
              <a:t> die </a:t>
            </a:r>
            <a:r>
              <a:rPr lang="en-US" sz="1800" dirty="0" err="1">
                <a:solidFill>
                  <a:schemeClr val="bg1"/>
                </a:solidFill>
              </a:rPr>
              <a:t>ook</a:t>
            </a:r>
            <a:r>
              <a:rPr lang="en-US" sz="1800" dirty="0">
                <a:solidFill>
                  <a:schemeClr val="bg1"/>
                </a:solidFill>
              </a:rPr>
              <a:t> </a:t>
            </a:r>
            <a:r>
              <a:rPr lang="en-US" sz="1800" dirty="0" err="1">
                <a:solidFill>
                  <a:schemeClr val="bg1"/>
                </a:solidFill>
              </a:rPr>
              <a:t>andere</a:t>
            </a:r>
            <a:r>
              <a:rPr lang="en-US" sz="1800" dirty="0">
                <a:solidFill>
                  <a:schemeClr val="bg1"/>
                </a:solidFill>
              </a:rPr>
              <a:t> </a:t>
            </a:r>
            <a:r>
              <a:rPr lang="en-US" sz="1800" dirty="0" err="1">
                <a:solidFill>
                  <a:schemeClr val="bg1"/>
                </a:solidFill>
              </a:rPr>
              <a:t>rollen</a:t>
            </a:r>
            <a:r>
              <a:rPr lang="en-US" sz="1800" dirty="0">
                <a:solidFill>
                  <a:schemeClr val="bg1"/>
                </a:solidFill>
              </a:rPr>
              <a:t> </a:t>
            </a:r>
            <a:r>
              <a:rPr lang="en-US" sz="1800" dirty="0" err="1">
                <a:solidFill>
                  <a:schemeClr val="bg1"/>
                </a:solidFill>
              </a:rPr>
              <a:t>hebben</a:t>
            </a:r>
            <a:r>
              <a:rPr lang="en-US" sz="1800" dirty="0">
                <a:solidFill>
                  <a:schemeClr val="bg1"/>
                </a:solidFill>
              </a:rPr>
              <a:t>).</a:t>
            </a:r>
          </a:p>
          <a:p>
            <a:pPr>
              <a:defRPr/>
            </a:pPr>
            <a:endParaRPr lang="en-US" sz="1800" dirty="0">
              <a:solidFill>
                <a:schemeClr val="bg1"/>
              </a:solidFill>
            </a:endParaRPr>
          </a:p>
          <a:p>
            <a:pPr>
              <a:defRPr/>
            </a:pPr>
            <a:r>
              <a:rPr sz="1800" dirty="0">
                <a:solidFill>
                  <a:schemeClr val="bg1"/>
                </a:solidFill>
                <a:hlinkClick r:id="rId2">
                  <a:extLst>
                    <a:ext uri="{A12FA001-AC4F-418D-AE19-62706E023703}">
                      <ahyp:hlinkClr xmlns:ahyp="http://schemas.microsoft.com/office/drawing/2018/hyperlinkcolor" val="tx"/>
                    </a:ext>
                  </a:extLst>
                </a:hlinkClick>
              </a:rPr>
              <a:t>http://www.bbc.com/news/health-28670584</a:t>
            </a:r>
            <a:endParaRPr sz="1800" dirty="0">
              <a:solidFill>
                <a:schemeClr val="bg1"/>
              </a:solidFill>
            </a:endParaRPr>
          </a:p>
          <a:p>
            <a:pPr>
              <a:defRPr/>
            </a:pPr>
            <a:endParaRPr sz="1800" dirty="0">
              <a:solidFill>
                <a:schemeClr val="bg1"/>
              </a:solidFill>
            </a:endParaRPr>
          </a:p>
        </p:txBody>
      </p:sp>
    </p:spTree>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7995407" cy="1325563"/>
          </a:xfrm>
          <a:solidFill>
            <a:schemeClr val="accent5"/>
          </a:solidFill>
        </p:spPr>
        <p:txBody>
          <a:bodyPr>
            <a:normAutofit/>
          </a:bodyPr>
          <a:lstStyle/>
          <a:p>
            <a:r>
              <a:rPr lang="nl-NL" sz="2800" dirty="0">
                <a:solidFill>
                  <a:schemeClr val="bg1"/>
                </a:solidFill>
              </a:rPr>
              <a:t>Waar het afweersysteem op moet reageren, en hoe</a:t>
            </a:r>
          </a:p>
        </p:txBody>
      </p:sp>
      <p:sp>
        <p:nvSpPr>
          <p:cNvPr id="3" name="Tijdelijke aanduiding voor inhoud 2"/>
          <p:cNvSpPr>
            <a:spLocks noGrp="1"/>
          </p:cNvSpPr>
          <p:nvPr>
            <p:ph idx="1"/>
          </p:nvPr>
        </p:nvSpPr>
        <p:spPr/>
        <p:txBody>
          <a:bodyPr>
            <a:noAutofit/>
          </a:bodyPr>
          <a:lstStyle/>
          <a:p>
            <a:r>
              <a:rPr lang="nl-NL" sz="1800" dirty="0">
                <a:solidFill>
                  <a:schemeClr val="bg1"/>
                </a:solidFill>
              </a:rPr>
              <a:t>Parasieten/splinters	= groot		=&gt; gifstoffen</a:t>
            </a:r>
          </a:p>
          <a:p>
            <a:endParaRPr lang="nl-NL" sz="1800" dirty="0">
              <a:solidFill>
                <a:schemeClr val="bg1"/>
              </a:solidFill>
            </a:endParaRPr>
          </a:p>
          <a:p>
            <a:r>
              <a:rPr lang="nl-NL" sz="1800" dirty="0">
                <a:solidFill>
                  <a:schemeClr val="bg1"/>
                </a:solidFill>
              </a:rPr>
              <a:t>Kanker cellen		= groot		=&gt; gifstoffen</a:t>
            </a:r>
          </a:p>
          <a:p>
            <a:endParaRPr lang="nl-NL" sz="1800" dirty="0">
              <a:solidFill>
                <a:schemeClr val="bg1"/>
              </a:solidFill>
            </a:endParaRPr>
          </a:p>
          <a:p>
            <a:r>
              <a:rPr lang="nl-NL" sz="1800" dirty="0">
                <a:solidFill>
                  <a:schemeClr val="bg1"/>
                </a:solidFill>
              </a:rPr>
              <a:t>Dode cellen		= klein		=&gt; fagocytose</a:t>
            </a:r>
          </a:p>
          <a:p>
            <a:endParaRPr lang="nl-NL" sz="1800" dirty="0">
              <a:solidFill>
                <a:schemeClr val="bg1"/>
              </a:solidFill>
            </a:endParaRPr>
          </a:p>
          <a:p>
            <a:r>
              <a:rPr lang="nl-NL" sz="1800" dirty="0" err="1">
                <a:solidFill>
                  <a:schemeClr val="bg1"/>
                </a:solidFill>
              </a:rPr>
              <a:t>Bacterien</a:t>
            </a:r>
            <a:r>
              <a:rPr lang="nl-NL" sz="1800" dirty="0">
                <a:solidFill>
                  <a:schemeClr val="bg1"/>
                </a:solidFill>
              </a:rPr>
              <a:t> 		= klein		=&gt; fagocytose</a:t>
            </a:r>
          </a:p>
          <a:p>
            <a:endParaRPr lang="nl-NL" sz="1800" dirty="0">
              <a:solidFill>
                <a:schemeClr val="bg1"/>
              </a:solidFill>
            </a:endParaRPr>
          </a:p>
          <a:p>
            <a:r>
              <a:rPr lang="nl-NL" sz="1800" dirty="0">
                <a:solidFill>
                  <a:schemeClr val="bg1"/>
                </a:solidFill>
              </a:rPr>
              <a:t>Virussen		= in cellen	=&gt; gifstoffen</a:t>
            </a:r>
          </a:p>
          <a:p>
            <a:endParaRPr lang="nl-NL" sz="1800" dirty="0">
              <a:solidFill>
                <a:schemeClr val="bg1"/>
              </a:solidFill>
            </a:endParaRPr>
          </a:p>
          <a:p>
            <a:pPr marL="0" indent="0">
              <a:buNone/>
            </a:pPr>
            <a:r>
              <a:rPr lang="nl-NL" sz="1800" dirty="0">
                <a:solidFill>
                  <a:schemeClr val="bg1"/>
                </a:solidFill>
              </a:rPr>
              <a:t>NB Antilichamen en complement helpen bij alles </a:t>
            </a:r>
          </a:p>
          <a:p>
            <a:pPr marL="0" indent="0">
              <a:buNone/>
            </a:pPr>
            <a:r>
              <a:rPr lang="nl-NL" sz="1800" dirty="0">
                <a:solidFill>
                  <a:schemeClr val="bg1"/>
                </a:solidFill>
              </a:rPr>
              <a:t>=&gt; verhogen activatie en effectiviteit (</a:t>
            </a:r>
            <a:r>
              <a:rPr lang="nl-NL" sz="1800" dirty="0" err="1">
                <a:solidFill>
                  <a:schemeClr val="bg1"/>
                </a:solidFill>
              </a:rPr>
              <a:t>opsonisatie</a:t>
            </a:r>
            <a:r>
              <a:rPr lang="nl-NL" sz="1800" dirty="0">
                <a:solidFill>
                  <a:schemeClr val="bg1"/>
                </a:solidFill>
              </a:rPr>
              <a:t>)</a:t>
            </a:r>
          </a:p>
          <a:p>
            <a:endParaRPr lang="nl-NL" sz="1800" dirty="0">
              <a:solidFill>
                <a:schemeClr val="bg1"/>
              </a:solidFill>
            </a:endParaRPr>
          </a:p>
          <a:p>
            <a:endParaRPr lang="nl-NL" sz="1800" dirty="0">
              <a:solidFill>
                <a:schemeClr val="bg1"/>
              </a:solidFill>
            </a:endParaRPr>
          </a:p>
        </p:txBody>
      </p:sp>
    </p:spTree>
    <p:extLst>
      <p:ext uri="{BB962C8B-B14F-4D97-AF65-F5344CB8AC3E}">
        <p14:creationId xmlns:p14="http://schemas.microsoft.com/office/powerpoint/2010/main" val="2734469862"/>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7349455" cy="1325563"/>
          </a:xfrm>
          <a:solidFill>
            <a:schemeClr val="accent5"/>
          </a:solidFill>
        </p:spPr>
        <p:txBody>
          <a:bodyPr>
            <a:normAutofit/>
          </a:bodyPr>
          <a:lstStyle/>
          <a:p>
            <a:r>
              <a:rPr lang="nl-NL" sz="2800" dirty="0">
                <a:solidFill>
                  <a:schemeClr val="bg1"/>
                </a:solidFill>
              </a:rPr>
              <a:t>Waar het afweersysteem </a:t>
            </a:r>
            <a:r>
              <a:rPr lang="nl-NL" sz="2800" u="sng" dirty="0">
                <a:solidFill>
                  <a:schemeClr val="bg1"/>
                </a:solidFill>
              </a:rPr>
              <a:t>niet </a:t>
            </a:r>
            <a:r>
              <a:rPr lang="nl-NL" sz="2800" dirty="0">
                <a:solidFill>
                  <a:schemeClr val="bg1"/>
                </a:solidFill>
              </a:rPr>
              <a:t>op moet reageren, en hoe</a:t>
            </a:r>
          </a:p>
        </p:txBody>
      </p:sp>
      <p:sp>
        <p:nvSpPr>
          <p:cNvPr id="3" name="Tijdelijke aanduiding voor inhoud 2"/>
          <p:cNvSpPr>
            <a:spLocks noGrp="1"/>
          </p:cNvSpPr>
          <p:nvPr>
            <p:ph idx="1"/>
          </p:nvPr>
        </p:nvSpPr>
        <p:spPr>
          <a:xfrm>
            <a:off x="838200" y="1901126"/>
            <a:ext cx="10515600" cy="4351338"/>
          </a:xfrm>
        </p:spPr>
        <p:txBody>
          <a:bodyPr>
            <a:noAutofit/>
          </a:bodyPr>
          <a:lstStyle/>
          <a:p>
            <a:r>
              <a:rPr lang="nl-NL" sz="1800" dirty="0" err="1">
                <a:solidFill>
                  <a:schemeClr val="bg1"/>
                </a:solidFill>
              </a:rPr>
              <a:t>Lichaams</a:t>
            </a:r>
            <a:r>
              <a:rPr lang="nl-NL" sz="1800" dirty="0">
                <a:solidFill>
                  <a:schemeClr val="bg1"/>
                </a:solidFill>
              </a:rPr>
              <a:t> eigen cellen</a:t>
            </a:r>
          </a:p>
          <a:p>
            <a:r>
              <a:rPr lang="nl-NL" sz="1800" dirty="0">
                <a:solidFill>
                  <a:schemeClr val="bg1"/>
                </a:solidFill>
              </a:rPr>
              <a:t>Voedingsstoffen</a:t>
            </a:r>
          </a:p>
          <a:p>
            <a:r>
              <a:rPr lang="nl-NL" sz="1800" dirty="0">
                <a:solidFill>
                  <a:schemeClr val="bg1"/>
                </a:solidFill>
              </a:rPr>
              <a:t>Niet gevaarlijke stoffen in de omgeving (pollen)</a:t>
            </a:r>
          </a:p>
          <a:p>
            <a:r>
              <a:rPr lang="nl-NL" sz="1800" dirty="0" err="1">
                <a:solidFill>
                  <a:schemeClr val="bg1"/>
                </a:solidFill>
              </a:rPr>
              <a:t>Bacterien</a:t>
            </a:r>
            <a:r>
              <a:rPr lang="nl-NL" sz="1800" dirty="0">
                <a:solidFill>
                  <a:schemeClr val="bg1"/>
                </a:solidFill>
              </a:rPr>
              <a:t> op de huid/ in de darm</a:t>
            </a:r>
          </a:p>
          <a:p>
            <a:r>
              <a:rPr lang="nl-NL" sz="1800" dirty="0">
                <a:solidFill>
                  <a:schemeClr val="bg1"/>
                </a:solidFill>
              </a:rPr>
              <a:t>Schimmels op de huid/ in de darm</a:t>
            </a:r>
          </a:p>
          <a:p>
            <a:r>
              <a:rPr lang="nl-NL" sz="1800" dirty="0">
                <a:solidFill>
                  <a:schemeClr val="bg1"/>
                </a:solidFill>
              </a:rPr>
              <a:t>Virussen (bacteriofagen) in de darm</a:t>
            </a:r>
          </a:p>
          <a:p>
            <a:r>
              <a:rPr lang="nl-NL" sz="1800" dirty="0">
                <a:solidFill>
                  <a:schemeClr val="bg1"/>
                </a:solidFill>
              </a:rPr>
              <a:t>Virusresten (</a:t>
            </a:r>
            <a:r>
              <a:rPr lang="nl-NL" sz="1800" dirty="0" err="1">
                <a:solidFill>
                  <a:schemeClr val="bg1"/>
                </a:solidFill>
              </a:rPr>
              <a:t>transposons</a:t>
            </a:r>
            <a:r>
              <a:rPr lang="nl-NL" sz="1800" dirty="0">
                <a:solidFill>
                  <a:schemeClr val="bg1"/>
                </a:solidFill>
              </a:rPr>
              <a:t>) in het genoom</a:t>
            </a:r>
          </a:p>
          <a:p>
            <a:endParaRPr lang="nl-NL" sz="1800" dirty="0">
              <a:solidFill>
                <a:schemeClr val="bg1"/>
              </a:solidFill>
            </a:endParaRPr>
          </a:p>
          <a:p>
            <a:r>
              <a:rPr lang="nl-NL" sz="1800" dirty="0">
                <a:solidFill>
                  <a:schemeClr val="bg1"/>
                </a:solidFill>
              </a:rPr>
              <a:t>NB Dezelfde bacterie in het bloed wel op reageren =&gt; gevaar</a:t>
            </a:r>
          </a:p>
          <a:p>
            <a:endParaRPr lang="nl-NL" sz="1800" dirty="0">
              <a:solidFill>
                <a:schemeClr val="bg1"/>
              </a:solidFill>
            </a:endParaRPr>
          </a:p>
        </p:txBody>
      </p:sp>
    </p:spTree>
    <p:extLst>
      <p:ext uri="{BB962C8B-B14F-4D97-AF65-F5344CB8AC3E}">
        <p14:creationId xmlns:p14="http://schemas.microsoft.com/office/powerpoint/2010/main" val="2712355661"/>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txBox="1">
            <a:spLocks noGrp="1"/>
          </p:cNvSpPr>
          <p:nvPr>
            <p:ph type="title"/>
          </p:nvPr>
        </p:nvSpPr>
        <p:spPr/>
        <p:txBody>
          <a:bodyPr>
            <a:normAutofit/>
          </a:bodyPr>
          <a:lstStyle/>
          <a:p>
            <a:pPr>
              <a:defRPr/>
            </a:pPr>
            <a:r>
              <a:rPr altLang="nl-NL" sz="2800" dirty="0">
                <a:solidFill>
                  <a:schemeClr val="bg1"/>
                </a:solidFill>
                <a:latin typeface="Arial" pitchFamily="34" charset="0"/>
                <a:ea typeface="ＭＳ Ｐゴシック" pitchFamily="34" charset="-128"/>
              </a:rPr>
              <a:t>Reageren op lichaamsvreemd en gevaar</a:t>
            </a:r>
            <a:br>
              <a:rPr altLang="nl-NL" sz="2800" dirty="0">
                <a:solidFill>
                  <a:schemeClr val="bg1"/>
                </a:solidFill>
                <a:latin typeface="Arial" pitchFamily="34" charset="0"/>
                <a:ea typeface="ＭＳ Ｐゴシック" pitchFamily="34" charset="-128"/>
              </a:rPr>
            </a:br>
            <a:r>
              <a:rPr altLang="nl-NL" sz="2800" dirty="0">
                <a:solidFill>
                  <a:schemeClr val="bg1"/>
                </a:solidFill>
                <a:latin typeface="Arial" pitchFamily="34" charset="0"/>
                <a:ea typeface="ＭＳ Ｐゴシック" pitchFamily="34" charset="-128"/>
              </a:rPr>
              <a:t>Voor de rest moet het </a:t>
            </a:r>
            <a:r>
              <a:rPr altLang="nl-NL" sz="2800" u="sng" dirty="0">
                <a:latin typeface="Arial" pitchFamily="34" charset="0"/>
                <a:ea typeface="ＭＳ Ｐゴシック" pitchFamily="34" charset="-128"/>
              </a:rPr>
              <a:t>tolerant</a:t>
            </a:r>
            <a:r>
              <a:rPr altLang="nl-NL" sz="2800" dirty="0">
                <a:solidFill>
                  <a:schemeClr val="bg1"/>
                </a:solidFill>
                <a:latin typeface="Arial" pitchFamily="34" charset="0"/>
                <a:ea typeface="ＭＳ Ｐゴシック" pitchFamily="34" charset="-128"/>
              </a:rPr>
              <a:t> zijn.</a:t>
            </a:r>
          </a:p>
        </p:txBody>
      </p:sp>
      <p:sp>
        <p:nvSpPr>
          <p:cNvPr id="64515" name="Tijdelijke aanduiding voor inhoud 2"/>
          <p:cNvSpPr txBox="1">
            <a:spLocks noGrp="1"/>
          </p:cNvSpPr>
          <p:nvPr>
            <p:ph idx="1"/>
          </p:nvPr>
        </p:nvSpPr>
        <p:spPr>
          <a:xfrm>
            <a:off x="583266" y="2050116"/>
            <a:ext cx="7772400" cy="4114800"/>
          </a:xfrm>
        </p:spPr>
        <p:txBody>
          <a:bodyPr>
            <a:normAutofit/>
          </a:bodyPr>
          <a:lstStyle/>
          <a:p>
            <a:pPr>
              <a:defRPr/>
            </a:pPr>
            <a:r>
              <a:rPr altLang="nl-NL" sz="1800" dirty="0">
                <a:solidFill>
                  <a:schemeClr val="bg1"/>
                </a:solidFill>
                <a:latin typeface="Arial" pitchFamily="34" charset="0"/>
                <a:ea typeface="ＭＳ Ｐゴシック" pitchFamily="34" charset="-128"/>
              </a:rPr>
              <a:t>Alleen lichaamsvreemd moet worden aangevallen</a:t>
            </a:r>
          </a:p>
          <a:p>
            <a:pPr>
              <a:buFont typeface="Symbol" pitchFamily="18" charset="2"/>
              <a:buChar char="Þ"/>
              <a:defRPr/>
            </a:pPr>
            <a:r>
              <a:rPr lang="nl-NL" altLang="nl-NL" sz="1800" dirty="0">
                <a:solidFill>
                  <a:schemeClr val="bg1"/>
                </a:solidFill>
                <a:latin typeface="Arial" pitchFamily="34" charset="0"/>
                <a:ea typeface="ＭＳ Ｐゴシック" pitchFamily="34" charset="-128"/>
              </a:rPr>
              <a:t> </a:t>
            </a:r>
            <a:r>
              <a:rPr altLang="nl-NL" sz="1800" dirty="0">
                <a:solidFill>
                  <a:schemeClr val="bg1"/>
                </a:solidFill>
                <a:latin typeface="Arial" pitchFamily="34" charset="0"/>
                <a:ea typeface="ＭＳ Ｐゴシック" pitchFamily="34" charset="-128"/>
              </a:rPr>
              <a:t>Centrale Tolerantie (Opleiding)</a:t>
            </a:r>
          </a:p>
          <a:p>
            <a:pPr>
              <a:buFont typeface="Symbol" pitchFamily="18" charset="2"/>
              <a:buChar char="Þ"/>
              <a:defRPr/>
            </a:pPr>
            <a:endParaRPr altLang="nl-NL" sz="1800" dirty="0">
              <a:solidFill>
                <a:schemeClr val="bg1"/>
              </a:solidFill>
              <a:latin typeface="Arial" pitchFamily="34" charset="0"/>
              <a:ea typeface="ＭＳ Ｐゴシック" pitchFamily="34" charset="-128"/>
            </a:endParaRPr>
          </a:p>
          <a:p>
            <a:pPr>
              <a:defRPr/>
            </a:pPr>
            <a:r>
              <a:rPr altLang="nl-NL" sz="1800" dirty="0">
                <a:solidFill>
                  <a:schemeClr val="bg1"/>
                </a:solidFill>
                <a:latin typeface="Arial" pitchFamily="34" charset="0"/>
                <a:ea typeface="ＭＳ Ｐゴシック" pitchFamily="34" charset="-128"/>
              </a:rPr>
              <a:t>Maar niet alles wat lichaamsvreemd is (pollen), is gevaarlijk.</a:t>
            </a:r>
          </a:p>
          <a:p>
            <a:pPr marL="0" indent="0">
              <a:buNone/>
              <a:defRPr/>
            </a:pPr>
            <a:r>
              <a:rPr altLang="nl-NL" sz="1800" dirty="0">
                <a:solidFill>
                  <a:schemeClr val="bg1"/>
                </a:solidFill>
                <a:latin typeface="Arial" pitchFamily="34" charset="0"/>
                <a:ea typeface="ＭＳ Ｐゴシック" pitchFamily="34" charset="-128"/>
              </a:rPr>
              <a:t>=&gt; Perifere Tolerantie  (Controle)</a:t>
            </a:r>
          </a:p>
          <a:p>
            <a:pPr>
              <a:defRPr/>
            </a:pPr>
            <a:endParaRPr altLang="nl-NL" sz="1800" dirty="0">
              <a:solidFill>
                <a:schemeClr val="bg1"/>
              </a:solidFill>
              <a:latin typeface="Arial" pitchFamily="34" charset="0"/>
              <a:ea typeface="ＭＳ Ｐゴシック" pitchFamily="34" charset="-128"/>
            </a:endParaRPr>
          </a:p>
          <a:p>
            <a:pPr>
              <a:defRPr/>
            </a:pPr>
            <a:endParaRPr altLang="nl-NL" sz="1800" dirty="0">
              <a:solidFill>
                <a:schemeClr val="bg1"/>
              </a:solidFill>
              <a:latin typeface="Arial" pitchFamily="34" charset="0"/>
              <a:ea typeface="ＭＳ Ｐゴシック" pitchFamily="34" charset="-128"/>
            </a:endParaRP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1972" y="2590706"/>
            <a:ext cx="4576762" cy="348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8981333"/>
      </p:ext>
    </p:extLst>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p:cNvSpPr txBox="1">
            <a:spLocks noGrp="1"/>
          </p:cNvSpPr>
          <p:nvPr>
            <p:ph type="title"/>
          </p:nvPr>
        </p:nvSpPr>
        <p:spPr/>
        <p:txBody>
          <a:bodyPr>
            <a:normAutofit/>
          </a:bodyPr>
          <a:lstStyle/>
          <a:p>
            <a:r>
              <a:rPr altLang="nl-NL" sz="2800" dirty="0" err="1">
                <a:solidFill>
                  <a:schemeClr val="bg1"/>
                </a:solidFill>
                <a:latin typeface="Arial" pitchFamily="34" charset="0"/>
              </a:rPr>
              <a:t>Gevaar</a:t>
            </a:r>
            <a:r>
              <a:rPr altLang="nl-NL" sz="2800" dirty="0">
                <a:solidFill>
                  <a:schemeClr val="bg1"/>
                </a:solidFill>
                <a:latin typeface="Arial" pitchFamily="34" charset="0"/>
              </a:rPr>
              <a:t> </a:t>
            </a:r>
            <a:r>
              <a:rPr altLang="nl-NL" sz="2800" dirty="0" err="1">
                <a:solidFill>
                  <a:schemeClr val="bg1"/>
                </a:solidFill>
                <a:latin typeface="Arial" pitchFamily="34" charset="0"/>
              </a:rPr>
              <a:t>als</a:t>
            </a:r>
            <a:r>
              <a:rPr altLang="nl-NL" sz="2800" dirty="0">
                <a:solidFill>
                  <a:schemeClr val="bg1"/>
                </a:solidFill>
                <a:latin typeface="Arial" pitchFamily="34" charset="0"/>
              </a:rPr>
              <a:t> </a:t>
            </a:r>
            <a:r>
              <a:rPr altLang="nl-NL" sz="2800" dirty="0" err="1">
                <a:solidFill>
                  <a:schemeClr val="bg1"/>
                </a:solidFill>
                <a:latin typeface="Arial" pitchFamily="34" charset="0"/>
              </a:rPr>
              <a:t>leidend</a:t>
            </a:r>
            <a:r>
              <a:rPr altLang="nl-NL" sz="2800" dirty="0">
                <a:solidFill>
                  <a:schemeClr val="bg1"/>
                </a:solidFill>
                <a:latin typeface="Arial" pitchFamily="34" charset="0"/>
              </a:rPr>
              <a:t> </a:t>
            </a:r>
            <a:r>
              <a:rPr altLang="nl-NL" sz="2800" dirty="0" err="1">
                <a:solidFill>
                  <a:schemeClr val="bg1"/>
                </a:solidFill>
                <a:latin typeface="Arial" pitchFamily="34" charset="0"/>
              </a:rPr>
              <a:t>principe</a:t>
            </a:r>
            <a:br>
              <a:rPr altLang="nl-NL" sz="2800" dirty="0">
                <a:solidFill>
                  <a:schemeClr val="bg1"/>
                </a:solidFill>
                <a:latin typeface="Arial" pitchFamily="34" charset="0"/>
              </a:rPr>
            </a:br>
            <a:r>
              <a:rPr altLang="nl-NL" sz="2800" dirty="0">
                <a:latin typeface="Arial" pitchFamily="34" charset="0"/>
              </a:rPr>
              <a:t>"Danger Hypothesis”</a:t>
            </a:r>
          </a:p>
        </p:txBody>
      </p:sp>
      <p:sp>
        <p:nvSpPr>
          <p:cNvPr id="3" name="Tijdelijke aanduiding voor inhoud 2"/>
          <p:cNvSpPr>
            <a:spLocks noGrp="1"/>
          </p:cNvSpPr>
          <p:nvPr>
            <p:ph idx="1"/>
          </p:nvPr>
        </p:nvSpPr>
        <p:spPr>
          <a:xfrm>
            <a:off x="838200" y="1717167"/>
            <a:ext cx="3071070" cy="4114800"/>
          </a:xfrm>
        </p:spPr>
        <p:txBody>
          <a:bodyPr>
            <a:normAutofit/>
          </a:bodyPr>
          <a:lstStyle/>
          <a:p>
            <a:pPr>
              <a:defRPr/>
            </a:pPr>
            <a:r>
              <a:rPr sz="1800" dirty="0">
                <a:solidFill>
                  <a:schemeClr val="bg1"/>
                </a:solidFill>
                <a:ea typeface="MS PGothic" pitchFamily="34" charset="-128"/>
              </a:rPr>
              <a:t>Veel discussie over</a:t>
            </a:r>
          </a:p>
          <a:p>
            <a:pPr>
              <a:buFont typeface="Symbol" pitchFamily="18" charset="2"/>
              <a:buChar char="Þ"/>
              <a:defRPr/>
            </a:pPr>
            <a:r>
              <a:rPr sz="1800" dirty="0">
                <a:solidFill>
                  <a:schemeClr val="bg1"/>
                </a:solidFill>
                <a:ea typeface="MS PGothic" pitchFamily="34" charset="-128"/>
              </a:rPr>
              <a:t> Complementair aan </a:t>
            </a:r>
            <a:r>
              <a:rPr sz="1800" dirty="0" err="1">
                <a:solidFill>
                  <a:schemeClr val="bg1"/>
                </a:solidFill>
                <a:ea typeface="MS PGothic" pitchFamily="34" charset="-128"/>
              </a:rPr>
              <a:t>self</a:t>
            </a:r>
            <a:r>
              <a:rPr sz="1800" dirty="0">
                <a:solidFill>
                  <a:schemeClr val="bg1"/>
                </a:solidFill>
                <a:ea typeface="MS PGothic" pitchFamily="34" charset="-128"/>
              </a:rPr>
              <a:t> / non-</a:t>
            </a:r>
            <a:r>
              <a:rPr sz="1800" dirty="0" err="1">
                <a:solidFill>
                  <a:schemeClr val="bg1"/>
                </a:solidFill>
                <a:ea typeface="MS PGothic" pitchFamily="34" charset="-128"/>
              </a:rPr>
              <a:t>self</a:t>
            </a:r>
            <a:r>
              <a:rPr sz="1800" dirty="0">
                <a:solidFill>
                  <a:schemeClr val="bg1"/>
                </a:solidFill>
                <a:ea typeface="MS PGothic" pitchFamily="34" charset="-128"/>
              </a:rPr>
              <a:t> ?</a:t>
            </a:r>
          </a:p>
          <a:p>
            <a:pPr>
              <a:buFont typeface="Symbol" pitchFamily="18" charset="2"/>
              <a:buChar char="Þ"/>
              <a:defRPr/>
            </a:pPr>
            <a:endParaRPr sz="1800" dirty="0">
              <a:solidFill>
                <a:schemeClr val="bg1"/>
              </a:solidFill>
              <a:ea typeface="MS PGothic" pitchFamily="34" charset="-128"/>
            </a:endParaRPr>
          </a:p>
          <a:p>
            <a:pPr marL="0" indent="0">
              <a:buNone/>
              <a:defRPr/>
            </a:pPr>
            <a:r>
              <a:rPr sz="1800" dirty="0">
                <a:solidFill>
                  <a:schemeClr val="bg1"/>
                </a:solidFill>
                <a:ea typeface="MS PGothic" pitchFamily="34" charset="-128"/>
              </a:rPr>
              <a:t>Locatie</a:t>
            </a:r>
          </a:p>
          <a:p>
            <a:pPr marL="0" indent="0">
              <a:buNone/>
              <a:defRPr/>
            </a:pPr>
            <a:endParaRPr sz="1800" dirty="0">
              <a:solidFill>
                <a:schemeClr val="bg1"/>
              </a:solidFill>
              <a:ea typeface="MS PGothic" pitchFamily="34" charset="-128"/>
            </a:endParaRPr>
          </a:p>
          <a:p>
            <a:pPr marL="0" indent="0">
              <a:buNone/>
              <a:defRPr/>
            </a:pPr>
            <a:r>
              <a:rPr sz="1800" dirty="0">
                <a:solidFill>
                  <a:schemeClr val="bg1"/>
                </a:solidFill>
                <a:ea typeface="MS PGothic" pitchFamily="34" charset="-128"/>
              </a:rPr>
              <a:t>Frequentie</a:t>
            </a:r>
          </a:p>
          <a:p>
            <a:pPr marL="0" indent="0">
              <a:buNone/>
              <a:defRPr/>
            </a:pPr>
            <a:endParaRPr sz="1800" dirty="0">
              <a:solidFill>
                <a:schemeClr val="bg1"/>
              </a:solidFill>
              <a:ea typeface="MS PGothic" pitchFamily="34" charset="-128"/>
            </a:endParaRPr>
          </a:p>
          <a:p>
            <a:pPr marL="0" indent="0">
              <a:buNone/>
              <a:defRPr/>
            </a:pPr>
            <a:r>
              <a:rPr sz="1800" dirty="0">
                <a:solidFill>
                  <a:schemeClr val="bg1"/>
                </a:solidFill>
                <a:ea typeface="MS PGothic" pitchFamily="34" charset="-128"/>
              </a:rPr>
              <a:t>Dosis</a:t>
            </a:r>
          </a:p>
        </p:txBody>
      </p:sp>
      <p:pic>
        <p:nvPicPr>
          <p:cNvPr id="583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1064" y="1690688"/>
            <a:ext cx="6080125" cy="460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0050899"/>
      </p:ext>
    </p:extLst>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kstvak 1"/>
          <p:cNvSpPr txBox="1">
            <a:spLocks noChangeArrowheads="1"/>
          </p:cNvSpPr>
          <p:nvPr/>
        </p:nvSpPr>
        <p:spPr bwMode="auto">
          <a:xfrm>
            <a:off x="2566989" y="188913"/>
            <a:ext cx="4537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endParaRPr lang="en-US" altLang="nl-NL" sz="1800">
              <a:solidFill>
                <a:schemeClr val="tx1"/>
              </a:solidFill>
              <a:latin typeface="Calibri" pitchFamily="34" charset="0"/>
            </a:endParaRPr>
          </a:p>
          <a:p>
            <a:pPr eaLnBrk="1" hangingPunct="1">
              <a:spcBef>
                <a:spcPct val="0"/>
              </a:spcBef>
              <a:buSzTx/>
              <a:buFontTx/>
              <a:buNone/>
            </a:pPr>
            <a:endParaRPr lang="nl-NL" altLang="nl-NL" sz="1800">
              <a:solidFill>
                <a:schemeClr val="tx1"/>
              </a:solidFill>
              <a:latin typeface="Calibri" pitchFamily="34" charset="0"/>
            </a:endParaRPr>
          </a:p>
        </p:txBody>
      </p:sp>
      <p:sp>
        <p:nvSpPr>
          <p:cNvPr id="130052" name="Tekstvak 3"/>
          <p:cNvSpPr txBox="1">
            <a:spLocks noChangeArrowheads="1"/>
          </p:cNvSpPr>
          <p:nvPr/>
        </p:nvSpPr>
        <p:spPr bwMode="auto">
          <a:xfrm>
            <a:off x="1631951" y="28576"/>
            <a:ext cx="777716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en-US" altLang="nl-NL" sz="1800" dirty="0">
                <a:solidFill>
                  <a:schemeClr val="bg1"/>
                </a:solidFill>
                <a:latin typeface="Calibri" pitchFamily="34" charset="0"/>
              </a:rPr>
              <a:t>Towards a General Theory of Immunity? </a:t>
            </a:r>
          </a:p>
          <a:p>
            <a:pPr eaLnBrk="1" hangingPunct="1">
              <a:spcBef>
                <a:spcPct val="0"/>
              </a:spcBef>
              <a:buSzTx/>
              <a:buFontTx/>
              <a:buNone/>
            </a:pPr>
            <a:r>
              <a:rPr lang="en-US" altLang="nl-NL" sz="1800" dirty="0">
                <a:solidFill>
                  <a:schemeClr val="bg1"/>
                </a:solidFill>
                <a:latin typeface="Calibri" pitchFamily="34" charset="0"/>
              </a:rPr>
              <a:t>A combination of different models to develop a unifying theory of immunity which situates immunology in the wider context of physiology.</a:t>
            </a:r>
          </a:p>
          <a:p>
            <a:pPr eaLnBrk="1" hangingPunct="1">
              <a:spcBef>
                <a:spcPct val="0"/>
              </a:spcBef>
              <a:buSzTx/>
              <a:buFontTx/>
              <a:buNone/>
            </a:pPr>
            <a:r>
              <a:rPr lang="en-US" altLang="nl-NL" sz="1800" dirty="0">
                <a:solidFill>
                  <a:schemeClr val="bg1"/>
                </a:solidFill>
                <a:latin typeface="Calibri" pitchFamily="34" charset="0"/>
                <a:hlinkClick r:id="rId2"/>
              </a:rPr>
              <a:t>https://hal.archives-ouvertes.fr/hal-01673352/document</a:t>
            </a:r>
            <a:endParaRPr lang="en-US" altLang="nl-NL" sz="1800" dirty="0">
              <a:solidFill>
                <a:schemeClr val="bg1"/>
              </a:solidFill>
              <a:latin typeface="Calibri" pitchFamily="34" charset="0"/>
            </a:endParaRPr>
          </a:p>
          <a:p>
            <a:pPr eaLnBrk="1" hangingPunct="1">
              <a:spcBef>
                <a:spcPct val="0"/>
              </a:spcBef>
              <a:buSzTx/>
              <a:buFontTx/>
              <a:buNone/>
            </a:pPr>
            <a:r>
              <a:rPr lang="en-US" altLang="nl-NL" sz="1800" dirty="0">
                <a:solidFill>
                  <a:schemeClr val="bg1"/>
                </a:solidFill>
                <a:latin typeface="Calibri" pitchFamily="34" charset="0"/>
              </a:rPr>
              <a:t> </a:t>
            </a:r>
            <a:endParaRPr lang="nl-NL" altLang="nl-NL" sz="1800" dirty="0">
              <a:solidFill>
                <a:schemeClr val="bg1"/>
              </a:solidFill>
              <a:latin typeface="Calibri" pitchFamily="34" charset="0"/>
            </a:endParaRPr>
          </a:p>
        </p:txBody>
      </p:sp>
      <p:pic>
        <p:nvPicPr>
          <p:cNvPr id="130053" name="Picture 3"/>
          <p:cNvPicPr>
            <a:picLocks noChangeAspect="1" noChangeArrowheads="1"/>
          </p:cNvPicPr>
          <p:nvPr/>
        </p:nvPicPr>
        <p:blipFill>
          <a:blip r:embed="rId3">
            <a:extLst>
              <a:ext uri="{28A0092B-C50C-407E-A947-70E740481C1C}">
                <a14:useLocalDpi xmlns:a14="http://schemas.microsoft.com/office/drawing/2010/main" val="0"/>
              </a:ext>
            </a:extLst>
          </a:blip>
          <a:srcRect l="20789" t="16965" r="20490" b="9218"/>
          <a:stretch>
            <a:fillRect/>
          </a:stretch>
        </p:blipFill>
        <p:spPr bwMode="auto">
          <a:xfrm>
            <a:off x="1696744" y="1410449"/>
            <a:ext cx="7127875" cy="5040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164581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descr="http://www.nature.com/nri/journal/v2/n10/images/nri915-f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5094" y="1925919"/>
            <a:ext cx="76581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18" y="1925919"/>
            <a:ext cx="2095500" cy="186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F4517637-58AF-4046-B1A2-660ADEDE9834}"/>
              </a:ext>
            </a:extLst>
          </p:cNvPr>
          <p:cNvSpPr txBox="1"/>
          <p:nvPr/>
        </p:nvSpPr>
        <p:spPr>
          <a:xfrm>
            <a:off x="1409350" y="321706"/>
            <a:ext cx="6443502" cy="954107"/>
          </a:xfrm>
          <a:prstGeom prst="rect">
            <a:avLst/>
          </a:prstGeom>
          <a:noFill/>
        </p:spPr>
        <p:txBody>
          <a:bodyPr wrap="square" rtlCol="0">
            <a:spAutoFit/>
          </a:bodyPr>
          <a:lstStyle/>
          <a:p>
            <a:r>
              <a:rPr lang="nl-NL" altLang="nl-NL" sz="2800" dirty="0">
                <a:solidFill>
                  <a:srgbClr val="FFFF00"/>
                </a:solidFill>
                <a:latin typeface="Arial" pitchFamily="34" charset="0"/>
              </a:rPr>
              <a:t>Ontsteking: </a:t>
            </a:r>
            <a:r>
              <a:rPr lang="nl-NL" altLang="nl-NL" sz="2800" dirty="0">
                <a:solidFill>
                  <a:schemeClr val="bg1"/>
                </a:solidFill>
                <a:latin typeface="Arial" pitchFamily="34" charset="0"/>
              </a:rPr>
              <a:t>Wat gebeurt er in de tijd.</a:t>
            </a:r>
            <a:br>
              <a:rPr lang="nl-NL" altLang="nl-NL" sz="2800" dirty="0">
                <a:solidFill>
                  <a:schemeClr val="bg1"/>
                </a:solidFill>
                <a:latin typeface="Arial" pitchFamily="34" charset="0"/>
              </a:rPr>
            </a:br>
            <a:r>
              <a:rPr lang="nl-NL" altLang="nl-NL" sz="2800" dirty="0">
                <a:solidFill>
                  <a:schemeClr val="bg1"/>
                </a:solidFill>
                <a:latin typeface="Arial" pitchFamily="34" charset="0"/>
              </a:rPr>
              <a:t>Splinter als voorbeeld</a:t>
            </a:r>
            <a:endParaRPr lang="nl-NL" sz="2800" dirty="0">
              <a:solidFill>
                <a:schemeClr val="bg1"/>
              </a:solidFill>
            </a:endParaRPr>
          </a:p>
        </p:txBody>
      </p:sp>
      <p:sp>
        <p:nvSpPr>
          <p:cNvPr id="7" name="Ovaal 6">
            <a:extLst>
              <a:ext uri="{FF2B5EF4-FFF2-40B4-BE49-F238E27FC236}">
                <a16:creationId xmlns:a16="http://schemas.microsoft.com/office/drawing/2014/main" id="{7272A160-548A-4FD3-BF66-247A7C81AA24}"/>
              </a:ext>
            </a:extLst>
          </p:cNvPr>
          <p:cNvSpPr/>
          <p:nvPr/>
        </p:nvSpPr>
        <p:spPr>
          <a:xfrm>
            <a:off x="2778218" y="5148384"/>
            <a:ext cx="1468633" cy="101036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81513182"/>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el 1">
            <a:extLst>
              <a:ext uri="{FF2B5EF4-FFF2-40B4-BE49-F238E27FC236}">
                <a16:creationId xmlns:a16="http://schemas.microsoft.com/office/drawing/2014/main" id="{44285201-4795-453F-BD1D-3562D6D00F79}"/>
              </a:ext>
            </a:extLst>
          </p:cNvPr>
          <p:cNvSpPr txBox="1">
            <a:spLocks noGrp="1"/>
          </p:cNvSpPr>
          <p:nvPr>
            <p:ph type="title"/>
          </p:nvPr>
        </p:nvSpPr>
        <p:spPr/>
        <p:txBody>
          <a:bodyPr>
            <a:normAutofit/>
          </a:bodyPr>
          <a:lstStyle/>
          <a:p>
            <a:r>
              <a:rPr altLang="nl-NL" sz="2800" dirty="0" err="1">
                <a:solidFill>
                  <a:schemeClr val="bg1"/>
                </a:solidFill>
                <a:latin typeface="Arial" panose="020B0604020202020204" pitchFamily="34" charset="0"/>
              </a:rPr>
              <a:t>Slijmvliezen</a:t>
            </a:r>
            <a:br>
              <a:rPr altLang="nl-NL" sz="2800" dirty="0">
                <a:solidFill>
                  <a:schemeClr val="bg1"/>
                </a:solidFill>
                <a:latin typeface="Arial" panose="020B0604020202020204" pitchFamily="34" charset="0"/>
              </a:rPr>
            </a:br>
            <a:r>
              <a:rPr altLang="nl-NL" sz="2800" dirty="0" err="1">
                <a:solidFill>
                  <a:schemeClr val="bg1"/>
                </a:solidFill>
                <a:latin typeface="Arial" panose="020B0604020202020204" pitchFamily="34" charset="0"/>
              </a:rPr>
              <a:t>Mucosale</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immuniteit</a:t>
            </a:r>
            <a:endParaRPr altLang="nl-NL" sz="2800" dirty="0">
              <a:solidFill>
                <a:schemeClr val="bg1"/>
              </a:solidFill>
              <a:latin typeface="Arial" panose="020B0604020202020204" pitchFamily="34" charset="0"/>
            </a:endParaRPr>
          </a:p>
        </p:txBody>
      </p:sp>
      <p:sp>
        <p:nvSpPr>
          <p:cNvPr id="3" name="Tijdelijke aanduiding voor inhoud 2">
            <a:extLst>
              <a:ext uri="{FF2B5EF4-FFF2-40B4-BE49-F238E27FC236}">
                <a16:creationId xmlns:a16="http://schemas.microsoft.com/office/drawing/2014/main" id="{B580A017-64FB-4386-8374-BB0F7BC47E05}"/>
              </a:ext>
            </a:extLst>
          </p:cNvPr>
          <p:cNvSpPr>
            <a:spLocks noGrp="1"/>
          </p:cNvSpPr>
          <p:nvPr>
            <p:ph idx="1"/>
          </p:nvPr>
        </p:nvSpPr>
        <p:spPr>
          <a:xfrm>
            <a:off x="725164" y="1690688"/>
            <a:ext cx="8235950" cy="4114800"/>
          </a:xfrm>
        </p:spPr>
        <p:txBody>
          <a:bodyPr>
            <a:normAutofit/>
          </a:bodyPr>
          <a:lstStyle/>
          <a:p>
            <a:pPr>
              <a:defRPr/>
            </a:pPr>
            <a:r>
              <a:rPr sz="1800" dirty="0">
                <a:solidFill>
                  <a:schemeClr val="bg1"/>
                </a:solidFill>
              </a:rPr>
              <a:t>Geen stevige </a:t>
            </a:r>
            <a:r>
              <a:rPr sz="1800" dirty="0" err="1">
                <a:solidFill>
                  <a:schemeClr val="bg1"/>
                </a:solidFill>
              </a:rPr>
              <a:t>barriere</a:t>
            </a:r>
            <a:endParaRPr sz="1800" dirty="0">
              <a:solidFill>
                <a:schemeClr val="bg1"/>
              </a:solidFill>
            </a:endParaRPr>
          </a:p>
          <a:p>
            <a:pPr>
              <a:defRPr/>
            </a:pPr>
            <a:r>
              <a:rPr sz="1800" dirty="0">
                <a:solidFill>
                  <a:schemeClr val="bg1"/>
                </a:solidFill>
              </a:rPr>
              <a:t>Extra aandacht</a:t>
            </a:r>
          </a:p>
          <a:p>
            <a:pPr>
              <a:defRPr/>
            </a:pPr>
            <a:endParaRPr sz="1800" dirty="0">
              <a:solidFill>
                <a:schemeClr val="bg1"/>
              </a:solidFill>
            </a:endParaRPr>
          </a:p>
          <a:p>
            <a:pPr>
              <a:defRPr/>
            </a:pPr>
            <a:r>
              <a:rPr sz="1800" dirty="0">
                <a:solidFill>
                  <a:schemeClr val="bg1"/>
                </a:solidFill>
              </a:rPr>
              <a:t>Virussen</a:t>
            </a:r>
          </a:p>
          <a:p>
            <a:pPr>
              <a:defRPr/>
            </a:pPr>
            <a:r>
              <a:rPr sz="1800" dirty="0" err="1">
                <a:solidFill>
                  <a:schemeClr val="bg1"/>
                </a:solidFill>
              </a:rPr>
              <a:t>Bacterien</a:t>
            </a:r>
            <a:r>
              <a:rPr sz="1800" dirty="0">
                <a:solidFill>
                  <a:schemeClr val="bg1"/>
                </a:solidFill>
              </a:rPr>
              <a:t> (darm)</a:t>
            </a:r>
          </a:p>
          <a:p>
            <a:pPr>
              <a:defRPr/>
            </a:pPr>
            <a:endParaRPr sz="1800" dirty="0">
              <a:solidFill>
                <a:schemeClr val="bg1"/>
              </a:solidFill>
            </a:endParaRPr>
          </a:p>
          <a:p>
            <a:pPr>
              <a:defRPr/>
            </a:pPr>
            <a:r>
              <a:rPr sz="1800" u="sng" dirty="0">
                <a:solidFill>
                  <a:schemeClr val="bg1"/>
                </a:solidFill>
              </a:rPr>
              <a:t>Controle</a:t>
            </a:r>
          </a:p>
          <a:p>
            <a:pPr>
              <a:buFont typeface="Symbol" pitchFamily="18" charset="2"/>
              <a:buChar char="Þ"/>
              <a:defRPr/>
            </a:pPr>
            <a:r>
              <a:rPr sz="1800" dirty="0">
                <a:solidFill>
                  <a:schemeClr val="bg1"/>
                </a:solidFill>
              </a:rPr>
              <a:t>Veel lymfeklieren </a:t>
            </a:r>
          </a:p>
          <a:p>
            <a:pPr marL="0" indent="0">
              <a:buNone/>
              <a:defRPr/>
            </a:pPr>
            <a:r>
              <a:rPr sz="1800" dirty="0">
                <a:solidFill>
                  <a:schemeClr val="bg1"/>
                </a:solidFill>
              </a:rPr>
              <a:t>     (</a:t>
            </a:r>
            <a:r>
              <a:rPr sz="1800" dirty="0" err="1">
                <a:solidFill>
                  <a:schemeClr val="bg1"/>
                </a:solidFill>
              </a:rPr>
              <a:t>Peyers</a:t>
            </a:r>
            <a:r>
              <a:rPr sz="1800" dirty="0">
                <a:solidFill>
                  <a:schemeClr val="bg1"/>
                </a:solidFill>
              </a:rPr>
              <a:t> patches)</a:t>
            </a:r>
          </a:p>
          <a:p>
            <a:pPr marL="0" indent="0">
              <a:buNone/>
              <a:defRPr/>
            </a:pPr>
            <a:r>
              <a:rPr sz="1800" dirty="0">
                <a:solidFill>
                  <a:schemeClr val="bg1"/>
                </a:solidFill>
              </a:rPr>
              <a:t>=&gt; T-reg cellen (Frequentie van blootstelling speelt hier een belangrijke rol: Hoge frequentie =&gt; geen gevaar = “</a:t>
            </a:r>
            <a:r>
              <a:rPr sz="1800" dirty="0" err="1">
                <a:solidFill>
                  <a:schemeClr val="bg1"/>
                </a:solidFill>
              </a:rPr>
              <a:t>danger</a:t>
            </a:r>
            <a:r>
              <a:rPr sz="1800" dirty="0">
                <a:solidFill>
                  <a:schemeClr val="bg1"/>
                </a:solidFill>
              </a:rPr>
              <a:t> hypothesis”)</a:t>
            </a:r>
          </a:p>
          <a:p>
            <a:pPr>
              <a:defRPr/>
            </a:pPr>
            <a:endParaRPr sz="1800" dirty="0">
              <a:solidFill>
                <a:schemeClr val="bg1"/>
              </a:solidFill>
            </a:endParaRPr>
          </a:p>
        </p:txBody>
      </p:sp>
      <p:pic>
        <p:nvPicPr>
          <p:cNvPr id="65540" name="Picture 2">
            <a:extLst>
              <a:ext uri="{FF2B5EF4-FFF2-40B4-BE49-F238E27FC236}">
                <a16:creationId xmlns:a16="http://schemas.microsoft.com/office/drawing/2014/main" id="{5840DAAC-8E09-406C-A90E-41BFCB672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788" y="1340767"/>
            <a:ext cx="5418325" cy="356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jdelijke aanduiding voor inhoud 2">
            <a:extLst>
              <a:ext uri="{FF2B5EF4-FFF2-40B4-BE49-F238E27FC236}">
                <a16:creationId xmlns:a16="http://schemas.microsoft.com/office/drawing/2014/main" id="{16E242BD-BB3E-45B7-803C-C54AEC785166}"/>
              </a:ext>
            </a:extLst>
          </p:cNvPr>
          <p:cNvSpPr txBox="1">
            <a:spLocks/>
          </p:cNvSpPr>
          <p:nvPr/>
        </p:nvSpPr>
        <p:spPr bwMode="auto">
          <a:xfrm>
            <a:off x="7252447" y="5554429"/>
            <a:ext cx="4688541" cy="7381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500"/>
              </a:spcBef>
              <a:spcAft>
                <a:spcPct val="0"/>
              </a:spcAft>
              <a:buSzPct val="100000"/>
              <a:buChar char="•"/>
              <a:defRPr lang="nl-NL" sz="1900">
                <a:solidFill>
                  <a:srgbClr val="00FF00"/>
                </a:solidFill>
                <a:latin typeface="Arial"/>
                <a:ea typeface="MS PGothic" pitchFamily="34" charset="-128"/>
                <a:cs typeface=""/>
              </a:defRPr>
            </a:lvl1pPr>
            <a:lvl2pPr marL="742950" lvl="1" indent="-285750" algn="l" rtl="0" eaLnBrk="0" fontAlgn="base" hangingPunct="0">
              <a:spcBef>
                <a:spcPts val="500"/>
              </a:spcBef>
              <a:spcAft>
                <a:spcPct val="0"/>
              </a:spcAft>
              <a:buSzPct val="100000"/>
              <a:buChar char="–"/>
              <a:defRPr lang="nl-NL" sz="1900">
                <a:solidFill>
                  <a:srgbClr val="00FF00"/>
                </a:solidFill>
                <a:latin typeface="Arial"/>
                <a:ea typeface="MS PGothic" pitchFamily="34" charset="-128"/>
              </a:defRPr>
            </a:lvl2pPr>
            <a:lvl3pPr marL="1143000" lvl="2" indent="-228600" algn="l" rtl="0" eaLnBrk="0" fontAlgn="base" hangingPunct="0">
              <a:spcBef>
                <a:spcPts val="500"/>
              </a:spcBef>
              <a:spcAft>
                <a:spcPct val="0"/>
              </a:spcAft>
              <a:buSzPct val="100000"/>
              <a:buChar char="•"/>
              <a:defRPr lang="nl-NL" sz="1900">
                <a:solidFill>
                  <a:srgbClr val="00FF00"/>
                </a:solidFill>
                <a:latin typeface="Arial"/>
                <a:ea typeface="MS PGothic" pitchFamily="34" charset="-128"/>
              </a:defRPr>
            </a:lvl3pPr>
            <a:lvl4pPr marL="1600200" lvl="3" indent="-228600" algn="l" rtl="0" eaLnBrk="0" fontAlgn="base" hangingPunct="0">
              <a:spcBef>
                <a:spcPts val="500"/>
              </a:spcBef>
              <a:spcAft>
                <a:spcPct val="0"/>
              </a:spcAft>
              <a:buSzPct val="100000"/>
              <a:buChar char="–"/>
              <a:defRPr lang="nl-NL" sz="1900">
                <a:solidFill>
                  <a:srgbClr val="00FF00"/>
                </a:solidFill>
                <a:latin typeface="Arial"/>
                <a:ea typeface="MS PGothic" pitchFamily="34" charset="-128"/>
              </a:defRPr>
            </a:lvl4pPr>
            <a:lvl5pPr marL="2057400" lvl="4" indent="-228600" algn="l" rtl="0" eaLnBrk="0" fontAlgn="base" hangingPunct="0">
              <a:spcBef>
                <a:spcPts val="500"/>
              </a:spcBef>
              <a:spcAft>
                <a:spcPct val="0"/>
              </a:spcAft>
              <a:buSzPct val="100000"/>
              <a:buChar char="»"/>
              <a:defRPr lang="nl-NL" sz="1900">
                <a:solidFill>
                  <a:srgbClr val="00FF00"/>
                </a:solidFill>
                <a:latin typeface="Arial"/>
                <a:ea typeface="MS PGothic"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marL="0" indent="0">
              <a:buNone/>
              <a:defRPr/>
            </a:pPr>
            <a:r>
              <a:rPr altLang="nl-NL" sz="1600" kern="0" dirty="0">
                <a:latin typeface="Arial" charset="0"/>
                <a:hlinkClick r:id="rId3"/>
              </a:rPr>
              <a:t>https://www.youtube.com/watch?v=gnZEge78_78</a:t>
            </a:r>
            <a:endParaRPr lang="nl-NL" altLang="nl-NL" sz="1600" kern="0" dirty="0">
              <a:latin typeface="Arial" charset="0"/>
            </a:endParaRPr>
          </a:p>
          <a:p>
            <a:pPr marL="0" indent="0">
              <a:buNone/>
              <a:defRPr/>
            </a:pPr>
            <a:r>
              <a:rPr lang="nl-NL" altLang="nl-NL" sz="1600" kern="0" dirty="0">
                <a:latin typeface="Arial" charset="0"/>
                <a:hlinkClick r:id="rId4"/>
              </a:rPr>
              <a:t>https://youtu.be/rgphaHmAC_A</a:t>
            </a:r>
            <a:endParaRPr lang="nl-NL" altLang="nl-NL" sz="1600" kern="0" dirty="0">
              <a:latin typeface="Arial" charset="0"/>
            </a:endParaRPr>
          </a:p>
          <a:p>
            <a:pPr>
              <a:defRPr/>
            </a:pPr>
            <a:endParaRPr altLang="nl-NL" sz="1600" kern="0" dirty="0">
              <a:latin typeface="Arial" charset="0"/>
            </a:endParaRPr>
          </a:p>
          <a:p>
            <a:pPr>
              <a:defRPr/>
            </a:pPr>
            <a:endParaRPr altLang="nl-NL" sz="1600" kern="0" dirty="0">
              <a:latin typeface="Arial" charset="0"/>
            </a:endParaRPr>
          </a:p>
        </p:txBody>
      </p:sp>
      <p:sp>
        <p:nvSpPr>
          <p:cNvPr id="65543" name="Rechthoek 1">
            <a:extLst>
              <a:ext uri="{FF2B5EF4-FFF2-40B4-BE49-F238E27FC236}">
                <a16:creationId xmlns:a16="http://schemas.microsoft.com/office/drawing/2014/main" id="{5C17DBE7-2409-464A-A84A-876E070A3958}"/>
              </a:ext>
            </a:extLst>
          </p:cNvPr>
          <p:cNvSpPr>
            <a:spLocks noChangeArrowheads="1"/>
          </p:cNvSpPr>
          <p:nvPr/>
        </p:nvSpPr>
        <p:spPr bwMode="auto">
          <a:xfrm>
            <a:off x="666563" y="6041556"/>
            <a:ext cx="7918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800" dirty="0" err="1">
                <a:solidFill>
                  <a:schemeClr val="bg1"/>
                </a:solidFill>
                <a:latin typeface="Calibri" panose="020F0502020204030204" pitchFamily="34" charset="0"/>
              </a:rPr>
              <a:t>Treg</a:t>
            </a:r>
            <a:r>
              <a:rPr lang="nl-NL" altLang="nl-NL" sz="1800" dirty="0">
                <a:solidFill>
                  <a:schemeClr val="bg1"/>
                </a:solidFill>
                <a:latin typeface="Calibri" panose="020F0502020204030204" pitchFamily="34" charset="0"/>
              </a:rPr>
              <a:t> aangestuurd door darmflora</a:t>
            </a:r>
          </a:p>
          <a:p>
            <a:pPr eaLnBrk="1" hangingPunct="1">
              <a:spcBef>
                <a:spcPct val="0"/>
              </a:spcBef>
              <a:buSzTx/>
              <a:buFontTx/>
              <a:buNone/>
            </a:pPr>
            <a:r>
              <a:rPr lang="nl-NL" altLang="nl-NL" sz="1800" dirty="0">
                <a:solidFill>
                  <a:schemeClr val="bg1"/>
                </a:solidFill>
                <a:latin typeface="Calibri" panose="020F0502020204030204" pitchFamily="34" charset="0"/>
              </a:rPr>
              <a:t>=&gt; symbiotisch intermediair, </a:t>
            </a:r>
            <a:r>
              <a:rPr lang="nl-NL" altLang="nl-NL" sz="1800" dirty="0" err="1">
                <a:solidFill>
                  <a:schemeClr val="bg1"/>
                </a:solidFill>
                <a:latin typeface="Calibri" panose="020F0502020204030204" pitchFamily="34" charset="0"/>
              </a:rPr>
              <a:t>danger</a:t>
            </a:r>
            <a:r>
              <a:rPr lang="nl-NL" altLang="nl-NL" sz="1800" dirty="0">
                <a:solidFill>
                  <a:schemeClr val="bg1"/>
                </a:solidFill>
                <a:latin typeface="Calibri" panose="020F0502020204030204" pitchFamily="34" charset="0"/>
              </a:rPr>
              <a:t> hypothesis is logischer bij symbiose</a:t>
            </a:r>
          </a:p>
        </p:txBody>
      </p:sp>
    </p:spTree>
    <p:extLst>
      <p:ext uri="{BB962C8B-B14F-4D97-AF65-F5344CB8AC3E}">
        <p14:creationId xmlns:p14="http://schemas.microsoft.com/office/powerpoint/2010/main" val="397489689"/>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a:extLst>
              <a:ext uri="{FF2B5EF4-FFF2-40B4-BE49-F238E27FC236}">
                <a16:creationId xmlns:a16="http://schemas.microsoft.com/office/drawing/2014/main" id="{1E15C038-E4D9-47F7-A9A6-9FF4642E8BBF}"/>
              </a:ext>
            </a:extLst>
          </p:cNvPr>
          <p:cNvSpPr txBox="1">
            <a:spLocks noGrp="1"/>
          </p:cNvSpPr>
          <p:nvPr>
            <p:ph type="ctrTitle"/>
          </p:nvPr>
        </p:nvSpPr>
        <p:spPr>
          <a:xfrm>
            <a:off x="1919288" y="-100013"/>
            <a:ext cx="7772400" cy="1470026"/>
          </a:xfrm>
        </p:spPr>
        <p:txBody>
          <a:bodyPr>
            <a:normAutofit fontScale="90000"/>
          </a:bodyPr>
          <a:lstStyle/>
          <a:p>
            <a:r>
              <a:rPr altLang="nl-NL">
                <a:latin typeface="Arial" panose="020B0604020202020204" pitchFamily="34" charset="0"/>
              </a:rPr>
              <a:t>Symbiose:</a:t>
            </a:r>
            <a:br>
              <a:rPr altLang="nl-NL">
                <a:latin typeface="Arial" panose="020B0604020202020204" pitchFamily="34" charset="0"/>
              </a:rPr>
            </a:br>
            <a:r>
              <a:rPr altLang="nl-NL">
                <a:latin typeface="Arial" panose="020B0604020202020204" pitchFamily="34" charset="0"/>
              </a:rPr>
              <a:t>Beide partijen beinvloeden elkaar</a:t>
            </a:r>
          </a:p>
        </p:txBody>
      </p:sp>
      <p:sp>
        <p:nvSpPr>
          <p:cNvPr id="66563" name="Ondertitel 2">
            <a:extLst>
              <a:ext uri="{FF2B5EF4-FFF2-40B4-BE49-F238E27FC236}">
                <a16:creationId xmlns:a16="http://schemas.microsoft.com/office/drawing/2014/main" id="{CD951C92-7883-4827-B0A6-6420EF515B5B}"/>
              </a:ext>
            </a:extLst>
          </p:cNvPr>
          <p:cNvSpPr txBox="1">
            <a:spLocks noGrp="1"/>
          </p:cNvSpPr>
          <p:nvPr>
            <p:ph type="subTitle" idx="1"/>
          </p:nvPr>
        </p:nvSpPr>
        <p:spPr>
          <a:xfrm>
            <a:off x="1703388" y="1844676"/>
            <a:ext cx="8812212" cy="4392613"/>
          </a:xfrm>
          <a:solidFill>
            <a:schemeClr val="accent1"/>
          </a:solidFill>
        </p:spPr>
        <p:txBody>
          <a:bodyPr>
            <a:normAutofit fontScale="85000" lnSpcReduction="20000"/>
          </a:bodyPr>
          <a:lstStyle/>
          <a:p>
            <a:pPr algn="l"/>
            <a:r>
              <a:rPr lang="en-US" altLang="nl-NL">
                <a:latin typeface="Arial" panose="020B0604020202020204" pitchFamily="34" charset="0"/>
              </a:rPr>
              <a:t>The food-gut human axis: the effects of diet on gut microbiota and metabolome.</a:t>
            </a:r>
          </a:p>
          <a:p>
            <a:pPr algn="l"/>
            <a:r>
              <a:rPr lang="en-US" altLang="nl-NL">
                <a:latin typeface="Arial" panose="020B0604020202020204" pitchFamily="34" charset="0"/>
                <a:hlinkClick r:id="rId2"/>
              </a:rPr>
              <a:t>https://www.ncbi.nlm.nih.gov/pubmed/28462705</a:t>
            </a:r>
            <a:endParaRPr lang="en-US" altLang="nl-NL">
              <a:latin typeface="Arial" panose="020B0604020202020204" pitchFamily="34" charset="0"/>
            </a:endParaRPr>
          </a:p>
          <a:p>
            <a:pPr algn="l"/>
            <a:endParaRPr lang="en-US" altLang="nl-NL">
              <a:latin typeface="Arial" panose="020B0604020202020204" pitchFamily="34" charset="0"/>
            </a:endParaRPr>
          </a:p>
          <a:p>
            <a:pPr algn="l"/>
            <a:r>
              <a:rPr lang="en-US" altLang="nl-NL">
                <a:latin typeface="Arial" panose="020B0604020202020204" pitchFamily="34" charset="0"/>
              </a:rPr>
              <a:t>Gut bacteria selectively promoted by dietary fibers alleviate type 2 diabetes</a:t>
            </a:r>
            <a:endParaRPr altLang="nl-NL">
              <a:latin typeface="Arial" panose="020B0604020202020204" pitchFamily="34" charset="0"/>
            </a:endParaRPr>
          </a:p>
          <a:p>
            <a:pPr algn="l"/>
            <a:r>
              <a:rPr altLang="nl-NL">
                <a:latin typeface="Arial" panose="020B0604020202020204" pitchFamily="34" charset="0"/>
                <a:hlinkClick r:id="rId3"/>
              </a:rPr>
              <a:t>http://science.sciencemag.org/content/359/6380/1151</a:t>
            </a:r>
            <a:endParaRPr altLang="nl-NL">
              <a:latin typeface="Arial" panose="020B0604020202020204" pitchFamily="34" charset="0"/>
            </a:endParaRPr>
          </a:p>
          <a:p>
            <a:pPr algn="l"/>
            <a:endParaRPr altLang="nl-NL">
              <a:latin typeface="Arial" panose="020B0604020202020204" pitchFamily="34" charset="0"/>
            </a:endParaRPr>
          </a:p>
          <a:p>
            <a:pPr algn="l"/>
            <a:r>
              <a:rPr lang="en-US" altLang="nl-NL">
                <a:latin typeface="Arial" panose="020B0604020202020204" pitchFamily="34" charset="0"/>
              </a:rPr>
              <a:t>Cancer and the gut microbiota: An unexpected link</a:t>
            </a:r>
          </a:p>
          <a:p>
            <a:pPr algn="l"/>
            <a:r>
              <a:rPr altLang="nl-NL">
                <a:latin typeface="Arial" panose="020B0604020202020204" pitchFamily="34" charset="0"/>
                <a:hlinkClick r:id="rId4"/>
              </a:rPr>
              <a:t>http://stm.sciencemag.org/content/7/271/271ps1?_ga=2.208311067.86198411.1521703021-1095472977.1521703021</a:t>
            </a:r>
            <a:endParaRPr altLang="nl-NL">
              <a:latin typeface="Arial" panose="020B0604020202020204" pitchFamily="34" charset="0"/>
            </a:endParaRPr>
          </a:p>
          <a:p>
            <a:pPr algn="l"/>
            <a:endParaRPr altLang="nl-NL">
              <a:latin typeface="Arial" panose="020B0604020202020204" pitchFamily="34" charset="0"/>
            </a:endParaRPr>
          </a:p>
          <a:p>
            <a:pPr algn="l"/>
            <a:r>
              <a:rPr lang="en-US" altLang="nl-NL">
                <a:latin typeface="Arial" panose="020B0604020202020204" pitchFamily="34" charset="0"/>
              </a:rPr>
              <a:t>The gut microbiota influences blood-brain barrier permeability in mice</a:t>
            </a:r>
          </a:p>
          <a:p>
            <a:pPr algn="l"/>
            <a:r>
              <a:rPr altLang="nl-NL">
                <a:latin typeface="Arial" panose="020B0604020202020204" pitchFamily="34" charset="0"/>
                <a:hlinkClick r:id="rId5"/>
              </a:rPr>
              <a:t>http://stm.sciencemag.org/content/6/263/263ra158</a:t>
            </a:r>
            <a:endParaRPr altLang="nl-NL">
              <a:latin typeface="Arial" panose="020B0604020202020204" pitchFamily="34" charset="0"/>
            </a:endParaRPr>
          </a:p>
          <a:p>
            <a:pPr algn="l"/>
            <a:endParaRPr altLang="nl-NL">
              <a:latin typeface="Arial" panose="020B0604020202020204" pitchFamily="34" charset="0"/>
            </a:endParaRPr>
          </a:p>
        </p:txBody>
      </p:sp>
    </p:spTree>
    <p:extLst>
      <p:ext uri="{BB962C8B-B14F-4D97-AF65-F5344CB8AC3E}">
        <p14:creationId xmlns:p14="http://schemas.microsoft.com/office/powerpoint/2010/main" val="2249487696"/>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txBox="1">
            <a:spLocks noGrp="1"/>
          </p:cNvSpPr>
          <p:nvPr>
            <p:ph type="title"/>
          </p:nvPr>
        </p:nvSpPr>
        <p:spPr/>
        <p:txBody>
          <a:bodyPr/>
          <a:lstStyle/>
          <a:p>
            <a:r>
              <a:rPr altLang="nl-NL">
                <a:latin typeface="Arial" pitchFamily="34" charset="0"/>
              </a:rPr>
              <a:t>Afweersysteem als politie</a:t>
            </a:r>
          </a:p>
        </p:txBody>
      </p:sp>
      <p:sp>
        <p:nvSpPr>
          <p:cNvPr id="3" name="Tijdelijke aanduiding voor inhoud 2"/>
          <p:cNvSpPr>
            <a:spLocks noGrp="1"/>
          </p:cNvSpPr>
          <p:nvPr>
            <p:ph idx="1"/>
          </p:nvPr>
        </p:nvSpPr>
        <p:spPr/>
        <p:txBody>
          <a:bodyPr>
            <a:noAutofit/>
          </a:bodyPr>
          <a:lstStyle/>
          <a:p>
            <a:pPr>
              <a:defRPr/>
            </a:pPr>
            <a:r>
              <a:rPr sz="1800" dirty="0">
                <a:solidFill>
                  <a:schemeClr val="bg1"/>
                </a:solidFill>
                <a:ea typeface="ＭＳ Ｐゴシック" pitchFamily="34" charset="-128"/>
              </a:rPr>
              <a:t>Aspecifiek	: Wijkagent (Macrofaag, Dendritische </a:t>
            </a:r>
            <a:r>
              <a:rPr sz="1800" dirty="0" err="1">
                <a:solidFill>
                  <a:schemeClr val="bg1"/>
                </a:solidFill>
                <a:ea typeface="ＭＳ Ｐゴシック" pitchFamily="34" charset="-128"/>
              </a:rPr>
              <a:t>cel</a:t>
            </a:r>
            <a:r>
              <a:rPr sz="1800" dirty="0">
                <a:solidFill>
                  <a:schemeClr val="bg1"/>
                </a:solidFill>
                <a:ea typeface="ＭＳ Ｐゴシック" pitchFamily="34" charset="-128"/>
              </a:rPr>
              <a:t>)</a:t>
            </a:r>
            <a:r>
              <a:rPr lang="nl-NL" sz="1800" dirty="0">
                <a:solidFill>
                  <a:schemeClr val="bg1"/>
                </a:solidFill>
                <a:ea typeface="ＭＳ Ｐゴシック" pitchFamily="34" charset="-128"/>
              </a:rPr>
              <a:t>, </a:t>
            </a:r>
          </a:p>
          <a:p>
            <a:pPr marL="0" indent="0">
              <a:buNone/>
              <a:defRPr/>
            </a:pPr>
            <a:r>
              <a:rPr lang="nl-NL" sz="1800" dirty="0">
                <a:solidFill>
                  <a:schemeClr val="bg1"/>
                </a:solidFill>
                <a:ea typeface="ＭＳ Ｐゴシック" pitchFamily="34" charset="-128"/>
              </a:rPr>
              <a:t>                                     </a:t>
            </a:r>
            <a:r>
              <a:rPr sz="1800" dirty="0" err="1">
                <a:solidFill>
                  <a:schemeClr val="bg1"/>
                </a:solidFill>
                <a:ea typeface="ＭＳ Ｐゴシック" pitchFamily="34" charset="-128"/>
              </a:rPr>
              <a:t>Arrestatieteam</a:t>
            </a:r>
            <a:r>
              <a:rPr sz="1800" dirty="0">
                <a:solidFill>
                  <a:schemeClr val="bg1"/>
                </a:solidFill>
                <a:ea typeface="ＭＳ Ｐゴシック" pitchFamily="34" charset="-128"/>
              </a:rPr>
              <a:t> (neutrofiel)</a:t>
            </a:r>
          </a:p>
          <a:p>
            <a:pPr>
              <a:defRPr/>
            </a:pPr>
            <a:endParaRPr sz="1800" dirty="0">
              <a:solidFill>
                <a:schemeClr val="bg1"/>
              </a:solidFill>
              <a:ea typeface="ＭＳ Ｐゴシック" pitchFamily="34" charset="-128"/>
            </a:endParaRPr>
          </a:p>
          <a:p>
            <a:pPr>
              <a:defRPr/>
            </a:pPr>
            <a:r>
              <a:rPr sz="1800" dirty="0" err="1">
                <a:solidFill>
                  <a:schemeClr val="bg1"/>
                </a:solidFill>
                <a:ea typeface="ＭＳ Ｐゴシック" pitchFamily="34" charset="-128"/>
              </a:rPr>
              <a:t>Specifiek</a:t>
            </a:r>
            <a:r>
              <a:rPr sz="1800" dirty="0">
                <a:solidFill>
                  <a:schemeClr val="bg1"/>
                </a:solidFill>
                <a:ea typeface="ＭＳ Ｐゴシック" pitchFamily="34" charset="-128"/>
              </a:rPr>
              <a:t>	: Recherche (T / B en </a:t>
            </a:r>
            <a:r>
              <a:rPr sz="1800" dirty="0" err="1">
                <a:solidFill>
                  <a:schemeClr val="bg1"/>
                </a:solidFill>
                <a:ea typeface="ＭＳ Ｐゴシック" pitchFamily="34" charset="-128"/>
              </a:rPr>
              <a:t>antilichamen</a:t>
            </a:r>
            <a:r>
              <a:rPr sz="1800" dirty="0">
                <a:solidFill>
                  <a:schemeClr val="bg1"/>
                </a:solidFill>
                <a:ea typeface="ＭＳ Ｐゴシック" pitchFamily="34" charset="-128"/>
              </a:rPr>
              <a:t>)</a:t>
            </a:r>
            <a:r>
              <a:rPr lang="nl-NL" sz="1800" dirty="0">
                <a:solidFill>
                  <a:schemeClr val="bg1"/>
                </a:solidFill>
                <a:ea typeface="ＭＳ Ｐゴシック" pitchFamily="34" charset="-128"/>
              </a:rPr>
              <a:t>, </a:t>
            </a:r>
          </a:p>
          <a:p>
            <a:pPr marL="0" indent="0">
              <a:buNone/>
              <a:defRPr/>
            </a:pPr>
            <a:r>
              <a:rPr lang="nl-NL" sz="1800" dirty="0">
                <a:solidFill>
                  <a:schemeClr val="bg1"/>
                </a:solidFill>
                <a:ea typeface="ＭＳ Ｐゴシック" pitchFamily="34" charset="-128"/>
              </a:rPr>
              <a:t>                                     </a:t>
            </a:r>
            <a:r>
              <a:rPr sz="1800" dirty="0">
                <a:solidFill>
                  <a:schemeClr val="bg1"/>
                </a:solidFill>
                <a:ea typeface="ＭＳ Ｐゴシック" pitchFamily="34" charset="-128"/>
              </a:rPr>
              <a:t>Database (memory)</a:t>
            </a:r>
          </a:p>
          <a:p>
            <a:pPr marL="0" indent="0">
              <a:buNone/>
              <a:defRPr/>
            </a:pPr>
            <a:endParaRPr sz="1800" dirty="0">
              <a:solidFill>
                <a:schemeClr val="bg1"/>
              </a:solidFill>
              <a:ea typeface="ＭＳ Ｐゴシック" pitchFamily="34" charset="-128"/>
            </a:endParaRPr>
          </a:p>
          <a:p>
            <a:pPr>
              <a:defRPr/>
            </a:pPr>
            <a:r>
              <a:rPr sz="1800" dirty="0">
                <a:solidFill>
                  <a:schemeClr val="bg1"/>
                </a:solidFill>
                <a:ea typeface="ＭＳ Ｐゴシック" pitchFamily="34" charset="-128"/>
              </a:rPr>
              <a:t>Wetten	: Centrale tolerantie</a:t>
            </a:r>
          </a:p>
          <a:p>
            <a:pPr marL="457200" lvl="1" indent="0">
              <a:buNone/>
              <a:defRPr/>
            </a:pPr>
            <a:endParaRPr sz="1800" dirty="0">
              <a:solidFill>
                <a:schemeClr val="bg1"/>
              </a:solidFill>
              <a:ea typeface="ＭＳ Ｐゴシック" pitchFamily="34" charset="-128"/>
            </a:endParaRPr>
          </a:p>
          <a:p>
            <a:pPr>
              <a:defRPr/>
            </a:pPr>
            <a:r>
              <a:rPr sz="1800" dirty="0">
                <a:solidFill>
                  <a:schemeClr val="bg1"/>
                </a:solidFill>
                <a:ea typeface="ＭＳ Ｐゴシック" pitchFamily="34" charset="-128"/>
              </a:rPr>
              <a:t>Praktijk	: Perifere tolerantie (Interpretatie nodig)</a:t>
            </a:r>
          </a:p>
          <a:p>
            <a:pPr marL="0" indent="0">
              <a:buNone/>
              <a:defRPr/>
            </a:pPr>
            <a:endParaRPr sz="1800" dirty="0">
              <a:solidFill>
                <a:schemeClr val="bg1"/>
              </a:solidFill>
              <a:ea typeface="ＭＳ Ｐゴシック" pitchFamily="34" charset="-128"/>
            </a:endParaRPr>
          </a:p>
          <a:p>
            <a:pPr marL="0" indent="0">
              <a:buNone/>
              <a:defRPr/>
            </a:pPr>
            <a:endParaRPr sz="1800" dirty="0">
              <a:solidFill>
                <a:schemeClr val="bg1"/>
              </a:solidFill>
              <a:ea typeface="ＭＳ Ｐゴシック" pitchFamily="34" charset="-128"/>
            </a:endParaRPr>
          </a:p>
          <a:p>
            <a:pPr marL="0" indent="0">
              <a:buNone/>
              <a:defRPr/>
            </a:pPr>
            <a:r>
              <a:rPr sz="1800" dirty="0">
                <a:solidFill>
                  <a:schemeClr val="bg1"/>
                </a:solidFill>
                <a:ea typeface="ＭＳ Ｐゴシック" pitchFamily="34" charset="-128"/>
              </a:rPr>
              <a:t>Belangrijk: Er is geen chef, alleen feedback.                        </a:t>
            </a:r>
          </a:p>
        </p:txBody>
      </p:sp>
    </p:spTree>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FC7EFB4-0CF9-B37F-AC8B-587A7BF08FE3}"/>
              </a:ext>
            </a:extLst>
          </p:cNvPr>
          <p:cNvSpPr txBox="1">
            <a:spLocks/>
          </p:cNvSpPr>
          <p:nvPr/>
        </p:nvSpPr>
        <p:spPr>
          <a:xfrm>
            <a:off x="1518532" y="229764"/>
            <a:ext cx="7772400" cy="10810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00"/>
                </a:solidFill>
                <a:latin typeface="+mj-lt"/>
                <a:ea typeface="+mj-ea"/>
                <a:cs typeface="+mj-cs"/>
              </a:defRPr>
            </a:lvl1pPr>
          </a:lstStyle>
          <a:p>
            <a:r>
              <a:rPr lang="nl-NL" altLang="nl-NL" dirty="0">
                <a:solidFill>
                  <a:schemeClr val="bg1"/>
                </a:solidFill>
                <a:latin typeface="Arial" pitchFamily="34" charset="0"/>
              </a:rPr>
              <a:t>Afweer 3</a:t>
            </a:r>
          </a:p>
        </p:txBody>
      </p:sp>
      <p:pic>
        <p:nvPicPr>
          <p:cNvPr id="12" name="Picture 2" descr="9780323549431 - Basic Immunology: Functions and Disorders of the Immune System">
            <a:extLst>
              <a:ext uri="{FF2B5EF4-FFF2-40B4-BE49-F238E27FC236}">
                <a16:creationId xmlns:a16="http://schemas.microsoft.com/office/drawing/2014/main" id="{4BB1D040-501E-4CFA-C589-0E47DB6FB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581" y="1656990"/>
            <a:ext cx="30861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4">
            <a:extLst>
              <a:ext uri="{FF2B5EF4-FFF2-40B4-BE49-F238E27FC236}">
                <a16:creationId xmlns:a16="http://schemas.microsoft.com/office/drawing/2014/main" id="{FE368E67-66BC-F8D1-D2AF-AEBBBF1BF084}"/>
              </a:ext>
            </a:extLst>
          </p:cNvPr>
          <p:cNvSpPr txBox="1">
            <a:spLocks noChangeArrowheads="1"/>
          </p:cNvSpPr>
          <p:nvPr/>
        </p:nvSpPr>
        <p:spPr bwMode="auto">
          <a:xfrm>
            <a:off x="5530567" y="1576831"/>
            <a:ext cx="456159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marL="342900" indent="-342900" eaLnBrk="1" hangingPunct="1">
              <a:spcBef>
                <a:spcPct val="0"/>
              </a:spcBef>
              <a:buSzTx/>
              <a:buFontTx/>
              <a:buAutoNum type="arabicPeriod"/>
            </a:pPr>
            <a:r>
              <a:rPr lang="nl-NL" altLang="nl-NL" sz="1800" b="1" dirty="0">
                <a:solidFill>
                  <a:schemeClr val="bg1"/>
                </a:solidFill>
                <a:latin typeface="Calibri" pitchFamily="34" charset="0"/>
              </a:rPr>
              <a:t>Onderdelen van het afweersysteem          Cellen, signaalstoffen</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Hoe leert het afweersysteem                </a:t>
            </a:r>
            <a:r>
              <a:rPr lang="nl-NL" altLang="nl-NL" sz="1800" b="1" dirty="0">
                <a:solidFill>
                  <a:srgbClr val="FFFF00"/>
                </a:solidFill>
                <a:latin typeface="Calibri" pitchFamily="34" charset="0"/>
              </a:rPr>
              <a:t>tolerantie, </a:t>
            </a:r>
            <a:r>
              <a:rPr lang="nl-NL" altLang="nl-NL" sz="1800" b="1" dirty="0">
                <a:solidFill>
                  <a:schemeClr val="bg1"/>
                </a:solidFill>
                <a:latin typeface="Calibri" pitchFamily="34" charset="0"/>
              </a:rPr>
              <a:t>memory</a:t>
            </a:r>
          </a:p>
          <a:p>
            <a:pPr marL="342900" indent="-342900" eaLnBrk="1" hangingPunct="1">
              <a:spcBef>
                <a:spcPct val="0"/>
              </a:spcBef>
              <a:buSzTx/>
              <a:buFontTx/>
              <a:buAutoNum type="arabicPeriod"/>
            </a:pPr>
            <a:endParaRPr lang="nl-NL" altLang="nl-NL" sz="1800" b="1" dirty="0">
              <a:solidFill>
                <a:srgbClr val="FFFF00"/>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Huidige kennis                                         </a:t>
            </a:r>
            <a:r>
              <a:rPr lang="nl-NL" altLang="nl-NL" sz="1800" b="1" dirty="0">
                <a:solidFill>
                  <a:srgbClr val="FFFF00"/>
                </a:solidFill>
                <a:latin typeface="Calibri" pitchFamily="34" charset="0"/>
              </a:rPr>
              <a:t>(RNA-)vaccins, immunotherapie</a:t>
            </a:r>
            <a:r>
              <a:rPr lang="nl-NL" altLang="nl-NL" sz="1800" b="1" dirty="0">
                <a:solidFill>
                  <a:schemeClr val="bg1"/>
                </a:solidFill>
                <a:latin typeface="Calibri" pitchFamily="34" charset="0"/>
              </a:rPr>
              <a:t> </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Intracellulaire afweer                                RNA detectie, PCR (</a:t>
            </a:r>
            <a:r>
              <a:rPr lang="nl-NL" altLang="nl-NL" sz="1800" b="1" dirty="0" err="1">
                <a:solidFill>
                  <a:schemeClr val="bg1"/>
                </a:solidFill>
                <a:latin typeface="Calibri" pitchFamily="34" charset="0"/>
              </a:rPr>
              <a:t>mol.biol</a:t>
            </a:r>
            <a:r>
              <a:rPr lang="nl-NL" altLang="nl-NL" sz="1800" b="1" dirty="0">
                <a:solidFill>
                  <a:schemeClr val="bg1"/>
                </a:solidFill>
                <a:latin typeface="Calibri" pitchFamily="34" charset="0"/>
              </a:rPr>
              <a:t>.)</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Afweer en veroudering                                </a:t>
            </a:r>
            <a:r>
              <a:rPr lang="nl-NL" altLang="nl-NL" sz="1800" b="1" dirty="0">
                <a:solidFill>
                  <a:srgbClr val="FFFF00"/>
                </a:solidFill>
                <a:latin typeface="Calibri" pitchFamily="34" charset="0"/>
              </a:rPr>
              <a:t>Symbiose</a:t>
            </a:r>
            <a:r>
              <a:rPr lang="nl-NL" altLang="nl-NL" sz="1800" b="1" dirty="0">
                <a:solidFill>
                  <a:schemeClr val="bg1"/>
                </a:solidFill>
                <a:latin typeface="Calibri" pitchFamily="34" charset="0"/>
              </a:rPr>
              <a:t>, ethiek</a:t>
            </a:r>
          </a:p>
        </p:txBody>
      </p:sp>
      <p:sp>
        <p:nvSpPr>
          <p:cNvPr id="14" name="Ondertitel 2">
            <a:extLst>
              <a:ext uri="{FF2B5EF4-FFF2-40B4-BE49-F238E27FC236}">
                <a16:creationId xmlns:a16="http://schemas.microsoft.com/office/drawing/2014/main" id="{3618F42F-F680-EA82-2A47-43C669F71EB0}"/>
              </a:ext>
            </a:extLst>
          </p:cNvPr>
          <p:cNvSpPr txBox="1">
            <a:spLocks/>
          </p:cNvSpPr>
          <p:nvPr/>
        </p:nvSpPr>
        <p:spPr>
          <a:xfrm>
            <a:off x="5606067" y="5724540"/>
            <a:ext cx="5542901" cy="431800"/>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altLang="nl-NL" sz="1800" dirty="0">
                <a:latin typeface="Arial" pitchFamily="34" charset="0"/>
                <a:hlinkClick r:id="rId3"/>
              </a:rPr>
              <a:t>https://www.youtube.com/watch?v=zQGOcOUBi6s</a:t>
            </a:r>
            <a:endParaRPr lang="nl-NL" altLang="nl-NL" sz="1800" dirty="0">
              <a:latin typeface="Arial" pitchFamily="34" charset="0"/>
            </a:endParaRPr>
          </a:p>
        </p:txBody>
      </p:sp>
      <p:sp>
        <p:nvSpPr>
          <p:cNvPr id="15" name="Tekstvak 14">
            <a:extLst>
              <a:ext uri="{FF2B5EF4-FFF2-40B4-BE49-F238E27FC236}">
                <a16:creationId xmlns:a16="http://schemas.microsoft.com/office/drawing/2014/main" id="{EB2AC9BA-132B-74C8-3CC2-B440FC56DFDD}"/>
              </a:ext>
            </a:extLst>
          </p:cNvPr>
          <p:cNvSpPr txBox="1"/>
          <p:nvPr/>
        </p:nvSpPr>
        <p:spPr>
          <a:xfrm>
            <a:off x="924634" y="5648053"/>
            <a:ext cx="3516842" cy="584775"/>
          </a:xfrm>
          <a:prstGeom prst="rect">
            <a:avLst/>
          </a:prstGeom>
          <a:noFill/>
        </p:spPr>
        <p:txBody>
          <a:bodyPr wrap="square" rtlCol="0">
            <a:spAutoFit/>
          </a:bodyPr>
          <a:lstStyle/>
          <a:p>
            <a:pPr algn="l"/>
            <a:r>
              <a:rPr lang="nl-NL" sz="1600" dirty="0">
                <a:solidFill>
                  <a:schemeClr val="bg1"/>
                </a:solidFill>
              </a:rPr>
              <a:t>Boek: Abbas, Basic Immunology. Aanrader, maar </a:t>
            </a:r>
            <a:r>
              <a:rPr lang="nl-NL" sz="1600" dirty="0">
                <a:solidFill>
                  <a:srgbClr val="FFFF00"/>
                </a:solidFill>
              </a:rPr>
              <a:t>niet noodzakelijk</a:t>
            </a:r>
          </a:p>
        </p:txBody>
      </p:sp>
    </p:spTree>
    <p:extLst>
      <p:ext uri="{BB962C8B-B14F-4D97-AF65-F5344CB8AC3E}">
        <p14:creationId xmlns:p14="http://schemas.microsoft.com/office/powerpoint/2010/main" val="22549146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B837FA-811C-AD9D-86DB-2A4472743A69}"/>
              </a:ext>
            </a:extLst>
          </p:cNvPr>
          <p:cNvSpPr>
            <a:spLocks noGrp="1"/>
          </p:cNvSpPr>
          <p:nvPr>
            <p:ph type="title"/>
          </p:nvPr>
        </p:nvSpPr>
        <p:spPr>
          <a:xfrm>
            <a:off x="838200" y="365125"/>
            <a:ext cx="3423407" cy="1325563"/>
          </a:xfrm>
        </p:spPr>
        <p:txBody>
          <a:bodyPr>
            <a:normAutofit/>
          </a:bodyPr>
          <a:lstStyle/>
          <a:p>
            <a:r>
              <a:rPr lang="nl-NL" sz="2800" dirty="0">
                <a:solidFill>
                  <a:schemeClr val="bg1"/>
                </a:solidFill>
              </a:rPr>
              <a:t>CTL gemedieerde </a:t>
            </a:r>
            <a:r>
              <a:rPr lang="nl-NL" sz="2800" dirty="0"/>
              <a:t>immunotherapie</a:t>
            </a:r>
            <a:r>
              <a:rPr lang="nl-NL" sz="2800" dirty="0">
                <a:solidFill>
                  <a:schemeClr val="bg1"/>
                </a:solidFill>
              </a:rPr>
              <a:t> tegen kanker</a:t>
            </a:r>
          </a:p>
        </p:txBody>
      </p:sp>
      <p:sp>
        <p:nvSpPr>
          <p:cNvPr id="3" name="Tijdelijke aanduiding voor inhoud 2">
            <a:extLst>
              <a:ext uri="{FF2B5EF4-FFF2-40B4-BE49-F238E27FC236}">
                <a16:creationId xmlns:a16="http://schemas.microsoft.com/office/drawing/2014/main" id="{4608E14C-EDD1-A5D5-80BB-998F550C5F4F}"/>
              </a:ext>
            </a:extLst>
          </p:cNvPr>
          <p:cNvSpPr>
            <a:spLocks noGrp="1"/>
          </p:cNvSpPr>
          <p:nvPr>
            <p:ph idx="1"/>
          </p:nvPr>
        </p:nvSpPr>
        <p:spPr>
          <a:xfrm>
            <a:off x="838200" y="1825625"/>
            <a:ext cx="3264017" cy="4351338"/>
          </a:xfrm>
        </p:spPr>
        <p:txBody>
          <a:bodyPr>
            <a:normAutofit lnSpcReduction="10000"/>
          </a:bodyPr>
          <a:lstStyle/>
          <a:p>
            <a:r>
              <a:rPr lang="nl-NL" sz="1800" dirty="0">
                <a:solidFill>
                  <a:schemeClr val="bg1"/>
                </a:solidFill>
              </a:rPr>
              <a:t>Antigeen introduceren</a:t>
            </a:r>
          </a:p>
          <a:p>
            <a:pPr marL="0" indent="0">
              <a:buNone/>
            </a:pPr>
            <a:r>
              <a:rPr lang="nl-NL" sz="1800" dirty="0">
                <a:solidFill>
                  <a:schemeClr val="bg1"/>
                </a:solidFill>
              </a:rPr>
              <a:t>=&gt; kan </a:t>
            </a:r>
            <a:r>
              <a:rPr lang="nl-NL" sz="1800" dirty="0" err="1">
                <a:solidFill>
                  <a:schemeClr val="bg1"/>
                </a:solidFill>
              </a:rPr>
              <a:t>evt</a:t>
            </a:r>
            <a:r>
              <a:rPr lang="nl-NL" sz="1800" dirty="0">
                <a:solidFill>
                  <a:schemeClr val="bg1"/>
                </a:solidFill>
              </a:rPr>
              <a:t> ook via </a:t>
            </a:r>
            <a:r>
              <a:rPr lang="nl-NL" sz="1800" dirty="0">
                <a:solidFill>
                  <a:srgbClr val="FFFF00"/>
                </a:solidFill>
              </a:rPr>
              <a:t>mRNA</a:t>
            </a:r>
          </a:p>
          <a:p>
            <a:r>
              <a:rPr lang="nl-NL" sz="1800" dirty="0">
                <a:solidFill>
                  <a:schemeClr val="bg1"/>
                </a:solidFill>
              </a:rPr>
              <a:t>Activatie (</a:t>
            </a:r>
            <a:r>
              <a:rPr lang="nl-NL" sz="1800" dirty="0" err="1">
                <a:solidFill>
                  <a:schemeClr val="bg1"/>
                </a:solidFill>
              </a:rPr>
              <a:t>priming</a:t>
            </a:r>
            <a:r>
              <a:rPr lang="nl-NL" sz="1800" dirty="0">
                <a:solidFill>
                  <a:schemeClr val="bg1"/>
                </a:solidFill>
              </a:rPr>
              <a:t>) via MHC-1</a:t>
            </a:r>
          </a:p>
          <a:p>
            <a:r>
              <a:rPr lang="nl-NL" sz="1800" dirty="0">
                <a:solidFill>
                  <a:schemeClr val="bg1"/>
                </a:solidFill>
              </a:rPr>
              <a:t>Doden van tumor cel</a:t>
            </a:r>
          </a:p>
          <a:p>
            <a:r>
              <a:rPr lang="nl-NL" sz="1800" dirty="0">
                <a:solidFill>
                  <a:srgbClr val="FFFF00"/>
                </a:solidFill>
              </a:rPr>
              <a:t>Levend medicijn</a:t>
            </a:r>
          </a:p>
          <a:p>
            <a:pPr marL="0" indent="0">
              <a:buNone/>
            </a:pPr>
            <a:r>
              <a:rPr lang="nl-NL" sz="1800" dirty="0">
                <a:solidFill>
                  <a:schemeClr val="bg1"/>
                </a:solidFill>
              </a:rPr>
              <a:t>=&gt; Zie ook H.10 boek</a:t>
            </a:r>
          </a:p>
          <a:p>
            <a:pPr marL="0" indent="0">
              <a:buNone/>
            </a:pPr>
            <a:endParaRPr lang="nl-NL" sz="1800" dirty="0">
              <a:solidFill>
                <a:schemeClr val="bg1"/>
              </a:solidFill>
            </a:endParaRPr>
          </a:p>
          <a:p>
            <a:pPr marL="0" indent="0">
              <a:buNone/>
            </a:pPr>
            <a:r>
              <a:rPr lang="nl-NL" sz="1800" dirty="0">
                <a:solidFill>
                  <a:schemeClr val="bg1"/>
                </a:solidFill>
              </a:rPr>
              <a:t>NB Kanker cellen in een solide tumor zijn niet goed bereikbaar. Daarom vaak eerst operatie, gevolgd door immunotherapie</a:t>
            </a:r>
          </a:p>
          <a:p>
            <a:pPr marL="0" indent="0">
              <a:buNone/>
            </a:pPr>
            <a:r>
              <a:rPr lang="nl-NL" sz="1800" dirty="0">
                <a:solidFill>
                  <a:schemeClr val="bg1"/>
                </a:solidFill>
              </a:rPr>
              <a:t>NB Dit is een behandeling, en geen vaccin (dat vooraf wordt gegeven)</a:t>
            </a:r>
          </a:p>
          <a:p>
            <a:pPr marL="0" indent="0">
              <a:buNone/>
            </a:pPr>
            <a:endParaRPr lang="nl-NL" sz="1800" dirty="0">
              <a:solidFill>
                <a:schemeClr val="bg1"/>
              </a:solidFill>
            </a:endParaRPr>
          </a:p>
        </p:txBody>
      </p:sp>
      <p:pic>
        <p:nvPicPr>
          <p:cNvPr id="4" name="Afbeelding 3">
            <a:extLst>
              <a:ext uri="{FF2B5EF4-FFF2-40B4-BE49-F238E27FC236}">
                <a16:creationId xmlns:a16="http://schemas.microsoft.com/office/drawing/2014/main" id="{A1CA312F-1624-107F-B30A-FD763158D69D}"/>
              </a:ext>
            </a:extLst>
          </p:cNvPr>
          <p:cNvPicPr>
            <a:picLocks noChangeAspect="1"/>
          </p:cNvPicPr>
          <p:nvPr/>
        </p:nvPicPr>
        <p:blipFill>
          <a:blip r:embed="rId2"/>
          <a:stretch>
            <a:fillRect/>
          </a:stretch>
        </p:blipFill>
        <p:spPr>
          <a:xfrm>
            <a:off x="4580388" y="385030"/>
            <a:ext cx="7065365" cy="5959843"/>
          </a:xfrm>
          <a:prstGeom prst="rect">
            <a:avLst/>
          </a:prstGeom>
        </p:spPr>
      </p:pic>
    </p:spTree>
    <p:extLst>
      <p:ext uri="{BB962C8B-B14F-4D97-AF65-F5344CB8AC3E}">
        <p14:creationId xmlns:p14="http://schemas.microsoft.com/office/powerpoint/2010/main" val="30842517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625591-CBC1-A03C-3ECC-DA2685EA532D}"/>
              </a:ext>
            </a:extLst>
          </p:cNvPr>
          <p:cNvSpPr>
            <a:spLocks noGrp="1"/>
          </p:cNvSpPr>
          <p:nvPr>
            <p:ph type="title"/>
          </p:nvPr>
        </p:nvSpPr>
        <p:spPr/>
        <p:txBody>
          <a:bodyPr>
            <a:normAutofit/>
          </a:bodyPr>
          <a:lstStyle/>
          <a:p>
            <a:r>
              <a:rPr lang="nl-NL" sz="2800" dirty="0"/>
              <a:t>mRNA tegen kanker</a:t>
            </a:r>
          </a:p>
        </p:txBody>
      </p:sp>
      <p:sp>
        <p:nvSpPr>
          <p:cNvPr id="3" name="Tijdelijke aanduiding voor inhoud 2">
            <a:extLst>
              <a:ext uri="{FF2B5EF4-FFF2-40B4-BE49-F238E27FC236}">
                <a16:creationId xmlns:a16="http://schemas.microsoft.com/office/drawing/2014/main" id="{68DAF7B4-AA85-7E26-2B55-21EEC458F203}"/>
              </a:ext>
            </a:extLst>
          </p:cNvPr>
          <p:cNvSpPr>
            <a:spLocks noGrp="1"/>
          </p:cNvSpPr>
          <p:nvPr>
            <p:ph idx="1"/>
          </p:nvPr>
        </p:nvSpPr>
        <p:spPr>
          <a:xfrm>
            <a:off x="8841995" y="2046913"/>
            <a:ext cx="2852257" cy="4130049"/>
          </a:xfrm>
        </p:spPr>
        <p:txBody>
          <a:bodyPr>
            <a:normAutofit/>
          </a:bodyPr>
          <a:lstStyle/>
          <a:p>
            <a:r>
              <a:rPr lang="nl-NL" sz="1800" dirty="0">
                <a:solidFill>
                  <a:schemeClr val="bg1"/>
                </a:solidFill>
                <a:hlinkClick r:id="rId2">
                  <a:extLst>
                    <a:ext uri="{A12FA001-AC4F-418D-AE19-62706E023703}">
                      <ahyp:hlinkClr xmlns:ahyp="http://schemas.microsoft.com/office/drawing/2018/hyperlinkcolor" val="tx"/>
                    </a:ext>
                  </a:extLst>
                </a:hlinkClick>
              </a:rPr>
              <a:t>https://youtu.be/R83JCXSjvJo?t=2121</a:t>
            </a:r>
            <a:endParaRPr lang="nl-NL" sz="1800" dirty="0">
              <a:solidFill>
                <a:schemeClr val="bg1"/>
              </a:solidFill>
            </a:endParaRPr>
          </a:p>
          <a:p>
            <a:endParaRPr lang="nl-NL" sz="1800" dirty="0">
              <a:solidFill>
                <a:schemeClr val="bg1"/>
              </a:solidFill>
            </a:endParaRPr>
          </a:p>
        </p:txBody>
      </p:sp>
      <p:pic>
        <p:nvPicPr>
          <p:cNvPr id="5" name="Afbeelding 4">
            <a:extLst>
              <a:ext uri="{FF2B5EF4-FFF2-40B4-BE49-F238E27FC236}">
                <a16:creationId xmlns:a16="http://schemas.microsoft.com/office/drawing/2014/main" id="{E8D12E4C-C4F9-9374-3A1B-33B464EB138E}"/>
              </a:ext>
            </a:extLst>
          </p:cNvPr>
          <p:cNvPicPr>
            <a:picLocks noChangeAspect="1"/>
          </p:cNvPicPr>
          <p:nvPr/>
        </p:nvPicPr>
        <p:blipFill rotWithShape="1">
          <a:blip r:embed="rId3"/>
          <a:srcRect l="4335" t="22507" r="32981" b="11315"/>
          <a:stretch/>
        </p:blipFill>
        <p:spPr>
          <a:xfrm>
            <a:off x="838200" y="1638518"/>
            <a:ext cx="7642371" cy="4538444"/>
          </a:xfrm>
          <a:prstGeom prst="rect">
            <a:avLst/>
          </a:prstGeom>
        </p:spPr>
      </p:pic>
    </p:spTree>
    <p:extLst>
      <p:ext uri="{BB962C8B-B14F-4D97-AF65-F5344CB8AC3E}">
        <p14:creationId xmlns:p14="http://schemas.microsoft.com/office/powerpoint/2010/main" val="529378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txBox="1">
            <a:spLocks noGrp="1"/>
          </p:cNvSpPr>
          <p:nvPr>
            <p:ph type="title"/>
          </p:nvPr>
        </p:nvSpPr>
        <p:spPr/>
        <p:txBody>
          <a:bodyPr>
            <a:normAutofit/>
          </a:bodyPr>
          <a:lstStyle/>
          <a:p>
            <a:r>
              <a:rPr lang="nl-NL" altLang="nl-NL" sz="2800" dirty="0" err="1">
                <a:solidFill>
                  <a:schemeClr val="bg1"/>
                </a:solidFill>
                <a:latin typeface="Arial" pitchFamily="34" charset="0"/>
              </a:rPr>
              <a:t>Peripheral</a:t>
            </a:r>
            <a:r>
              <a:rPr lang="nl-NL" altLang="nl-NL" sz="2800" dirty="0">
                <a:solidFill>
                  <a:schemeClr val="bg1"/>
                </a:solidFill>
                <a:latin typeface="Arial" pitchFamily="34" charset="0"/>
              </a:rPr>
              <a:t> </a:t>
            </a:r>
            <a:r>
              <a:rPr altLang="nl-NL" sz="2800" dirty="0">
                <a:solidFill>
                  <a:schemeClr val="bg1"/>
                </a:solidFill>
                <a:latin typeface="Arial" pitchFamily="34" charset="0"/>
              </a:rPr>
              <a:t>T-cell tolerance </a:t>
            </a:r>
            <a:br>
              <a:rPr altLang="nl-NL" sz="2800" dirty="0">
                <a:latin typeface="Arial" pitchFamily="34" charset="0"/>
              </a:rPr>
            </a:br>
            <a:r>
              <a:rPr lang="nl-NL" altLang="nl-NL" sz="2800" dirty="0">
                <a:latin typeface="Arial" pitchFamily="34" charset="0"/>
              </a:rPr>
              <a:t>It’s even more </a:t>
            </a:r>
            <a:r>
              <a:rPr lang="nl-NL" altLang="nl-NL" sz="2800" dirty="0" err="1">
                <a:latin typeface="Arial" pitchFamily="34" charset="0"/>
              </a:rPr>
              <a:t>complicated</a:t>
            </a:r>
            <a:endParaRPr altLang="nl-NL" sz="2800" dirty="0">
              <a:latin typeface="Arial" pitchFamily="34" charset="0"/>
            </a:endParaRPr>
          </a:p>
        </p:txBody>
      </p:sp>
      <p:sp>
        <p:nvSpPr>
          <p:cNvPr id="3" name="Tijdelijke aanduiding voor inhoud 2"/>
          <p:cNvSpPr>
            <a:spLocks noGrp="1"/>
          </p:cNvSpPr>
          <p:nvPr>
            <p:ph idx="1"/>
          </p:nvPr>
        </p:nvSpPr>
        <p:spPr>
          <a:xfrm>
            <a:off x="1035050" y="6463026"/>
            <a:ext cx="8745537" cy="360363"/>
          </a:xfrm>
          <a:solidFill>
            <a:schemeClr val="bg2"/>
          </a:solidFill>
        </p:spPr>
        <p:txBody>
          <a:bodyPr/>
          <a:lstStyle/>
          <a:p>
            <a:pPr marL="0" indent="0">
              <a:buNone/>
              <a:defRPr/>
            </a:pPr>
            <a:r>
              <a:rPr sz="1600" dirty="0">
                <a:ea typeface="MS PGothic" pitchFamily="34" charset="-128"/>
                <a:hlinkClick r:id="rId2"/>
              </a:rPr>
              <a:t>https://www.immunopaedia.org.za/immunology/advanced/2-central-peripheral-tolerance/</a:t>
            </a:r>
            <a:endParaRPr sz="1600" dirty="0">
              <a:ea typeface="MS PGothic" pitchFamily="34" charset="-128"/>
            </a:endParaRPr>
          </a:p>
          <a:p>
            <a:pPr>
              <a:defRPr/>
            </a:pPr>
            <a:endParaRPr sz="1600" dirty="0">
              <a:ea typeface="MS PGothic" pitchFamily="34" charset="-128"/>
            </a:endParaRPr>
          </a:p>
        </p:txBody>
      </p:sp>
      <p:pic>
        <p:nvPicPr>
          <p:cNvPr id="491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77" y="1532686"/>
            <a:ext cx="6935787" cy="486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7" name="Tekstvak 3"/>
          <p:cNvSpPr txBox="1">
            <a:spLocks noChangeArrowheads="1"/>
          </p:cNvSpPr>
          <p:nvPr/>
        </p:nvSpPr>
        <p:spPr bwMode="auto">
          <a:xfrm>
            <a:off x="1205100" y="1627404"/>
            <a:ext cx="22034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1800" dirty="0">
                <a:solidFill>
                  <a:schemeClr val="tx1"/>
                </a:solidFill>
                <a:latin typeface="Calibri" pitchFamily="34" charset="0"/>
              </a:rPr>
              <a:t>Aanmaak (lukraak, via husselen van genen = repertoire)</a:t>
            </a:r>
          </a:p>
          <a:p>
            <a:pPr eaLnBrk="1" hangingPunct="1">
              <a:spcBef>
                <a:spcPct val="0"/>
              </a:spcBef>
              <a:buSzTx/>
              <a:buFontTx/>
              <a:buNone/>
            </a:pPr>
            <a:endParaRPr lang="nl-NL" altLang="nl-NL" sz="1800" dirty="0">
              <a:solidFill>
                <a:schemeClr val="tx1"/>
              </a:solidFill>
              <a:latin typeface="Calibri" pitchFamily="34" charset="0"/>
            </a:endParaRPr>
          </a:p>
          <a:p>
            <a:pPr eaLnBrk="1" hangingPunct="1">
              <a:spcBef>
                <a:spcPct val="0"/>
              </a:spcBef>
              <a:buSzTx/>
              <a:buFontTx/>
              <a:buNone/>
            </a:pPr>
            <a:r>
              <a:rPr lang="nl-NL" altLang="nl-NL" sz="1800" dirty="0">
                <a:solidFill>
                  <a:schemeClr val="tx1"/>
                </a:solidFill>
                <a:latin typeface="Calibri" pitchFamily="34" charset="0"/>
              </a:rPr>
              <a:t>=&gt; testen voor allerlei zelf-eiwitten </a:t>
            </a:r>
          </a:p>
        </p:txBody>
      </p:sp>
      <p:sp>
        <p:nvSpPr>
          <p:cNvPr id="49158" name="Tekstvak 5"/>
          <p:cNvSpPr txBox="1">
            <a:spLocks noChangeArrowheads="1"/>
          </p:cNvSpPr>
          <p:nvPr/>
        </p:nvSpPr>
        <p:spPr bwMode="auto">
          <a:xfrm>
            <a:off x="8432610" y="1978783"/>
            <a:ext cx="269595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1800" dirty="0">
                <a:solidFill>
                  <a:srgbClr val="FFFF00"/>
                </a:solidFill>
                <a:latin typeface="Calibri" pitchFamily="34" charset="0"/>
              </a:rPr>
              <a:t>DC in Thymus/beenmerg</a:t>
            </a:r>
          </a:p>
          <a:p>
            <a:pPr eaLnBrk="1" hangingPunct="1">
              <a:spcBef>
                <a:spcPct val="0"/>
              </a:spcBef>
              <a:buSzTx/>
              <a:buFontTx/>
              <a:buNone/>
            </a:pPr>
            <a:endParaRPr lang="nl-NL" altLang="nl-NL" sz="1800" dirty="0">
              <a:solidFill>
                <a:schemeClr val="bg1"/>
              </a:solidFill>
              <a:latin typeface="Calibri" pitchFamily="34" charset="0"/>
            </a:endParaRPr>
          </a:p>
          <a:p>
            <a:pPr eaLnBrk="1" hangingPunct="1">
              <a:spcBef>
                <a:spcPct val="0"/>
              </a:spcBef>
              <a:buSzTx/>
              <a:buFontTx/>
              <a:buNone/>
            </a:pPr>
            <a:r>
              <a:rPr lang="nl-NL" altLang="nl-NL" sz="1800" dirty="0" err="1">
                <a:solidFill>
                  <a:schemeClr val="bg1"/>
                </a:solidFill>
                <a:latin typeface="Calibri" pitchFamily="34" charset="0"/>
              </a:rPr>
              <a:t>Peptides</a:t>
            </a:r>
            <a:r>
              <a:rPr lang="nl-NL" altLang="nl-NL" sz="1800" dirty="0">
                <a:solidFill>
                  <a:schemeClr val="bg1"/>
                </a:solidFill>
                <a:latin typeface="Calibri" pitchFamily="34" charset="0"/>
              </a:rPr>
              <a:t> are </a:t>
            </a:r>
            <a:r>
              <a:rPr lang="nl-NL" altLang="nl-NL" sz="1800" u="sng" dirty="0" err="1">
                <a:solidFill>
                  <a:schemeClr val="bg1"/>
                </a:solidFill>
                <a:latin typeface="Calibri" pitchFamily="34" charset="0"/>
              </a:rPr>
              <a:t>self</a:t>
            </a:r>
            <a:r>
              <a:rPr lang="nl-NL" altLang="nl-NL" sz="1800" dirty="0">
                <a:solidFill>
                  <a:schemeClr val="bg1"/>
                </a:solidFill>
                <a:latin typeface="Calibri" pitchFamily="34" charset="0"/>
              </a:rPr>
              <a:t> </a:t>
            </a:r>
          </a:p>
          <a:p>
            <a:pPr eaLnBrk="1" hangingPunct="1">
              <a:spcBef>
                <a:spcPct val="0"/>
              </a:spcBef>
              <a:buSzTx/>
              <a:buFontTx/>
              <a:buNone/>
            </a:pPr>
            <a:r>
              <a:rPr lang="nl-NL" altLang="nl-NL" sz="1800" dirty="0">
                <a:solidFill>
                  <a:schemeClr val="bg1"/>
                </a:solidFill>
                <a:latin typeface="Calibri" pitchFamily="34" charset="0"/>
              </a:rPr>
              <a:t>=&gt; Strong is </a:t>
            </a:r>
            <a:r>
              <a:rPr lang="nl-NL" altLang="nl-NL" sz="1800" dirty="0" err="1">
                <a:solidFill>
                  <a:schemeClr val="bg1"/>
                </a:solidFill>
                <a:latin typeface="Calibri" pitchFamily="34" charset="0"/>
              </a:rPr>
              <a:t>not</a:t>
            </a:r>
            <a:r>
              <a:rPr lang="nl-NL" altLang="nl-NL" sz="1800" dirty="0">
                <a:solidFill>
                  <a:schemeClr val="bg1"/>
                </a:solidFill>
                <a:latin typeface="Calibri" pitchFamily="34" charset="0"/>
              </a:rPr>
              <a:t> </a:t>
            </a:r>
            <a:r>
              <a:rPr lang="nl-NL" altLang="nl-NL" sz="1800" dirty="0" err="1">
                <a:solidFill>
                  <a:schemeClr val="bg1"/>
                </a:solidFill>
                <a:latin typeface="Calibri" pitchFamily="34" charset="0"/>
              </a:rPr>
              <a:t>good</a:t>
            </a:r>
            <a:r>
              <a:rPr lang="nl-NL" altLang="nl-NL" sz="1800" dirty="0">
                <a:solidFill>
                  <a:schemeClr val="bg1"/>
                </a:solidFill>
                <a:latin typeface="Calibri" pitchFamily="34" charset="0"/>
              </a:rPr>
              <a:t> (</a:t>
            </a:r>
            <a:r>
              <a:rPr lang="nl-NL" altLang="nl-NL" sz="1800" dirty="0" err="1">
                <a:solidFill>
                  <a:schemeClr val="bg1"/>
                </a:solidFill>
                <a:latin typeface="Calibri" pitchFamily="34" charset="0"/>
              </a:rPr>
              <a:t>autoimmune</a:t>
            </a:r>
            <a:r>
              <a:rPr lang="nl-NL" altLang="nl-NL" sz="1800" dirty="0">
                <a:solidFill>
                  <a:schemeClr val="bg1"/>
                </a:solidFill>
                <a:latin typeface="Calibri" pitchFamily="34" charset="0"/>
              </a:rPr>
              <a:t>) </a:t>
            </a:r>
          </a:p>
          <a:p>
            <a:pPr eaLnBrk="1" hangingPunct="1">
              <a:spcBef>
                <a:spcPct val="0"/>
              </a:spcBef>
              <a:buSzTx/>
              <a:buFontTx/>
              <a:buNone/>
            </a:pPr>
            <a:r>
              <a:rPr lang="nl-NL" altLang="nl-NL" sz="1800" dirty="0">
                <a:solidFill>
                  <a:schemeClr val="bg1"/>
                </a:solidFill>
                <a:latin typeface="Calibri" pitchFamily="34" charset="0"/>
              </a:rPr>
              <a:t>=&gt; </a:t>
            </a:r>
            <a:r>
              <a:rPr lang="nl-NL" altLang="nl-NL" sz="1800" dirty="0" err="1">
                <a:solidFill>
                  <a:schemeClr val="bg1"/>
                </a:solidFill>
                <a:latin typeface="Calibri" pitchFamily="34" charset="0"/>
              </a:rPr>
              <a:t>apoptosis</a:t>
            </a:r>
            <a:endParaRPr lang="nl-NL" altLang="nl-NL" sz="1800" dirty="0">
              <a:solidFill>
                <a:schemeClr val="bg1"/>
              </a:solidFill>
              <a:latin typeface="Calibri" pitchFamily="34" charset="0"/>
            </a:endParaRPr>
          </a:p>
          <a:p>
            <a:pPr eaLnBrk="1" hangingPunct="1">
              <a:spcBef>
                <a:spcPct val="0"/>
              </a:spcBef>
              <a:buSzTx/>
              <a:buFontTx/>
              <a:buNone/>
            </a:pPr>
            <a:endParaRPr lang="nl-NL" altLang="nl-NL" sz="1800" dirty="0">
              <a:solidFill>
                <a:schemeClr val="bg1"/>
              </a:solidFill>
              <a:latin typeface="Calibri" pitchFamily="34" charset="0"/>
            </a:endParaRPr>
          </a:p>
          <a:p>
            <a:pPr eaLnBrk="1" hangingPunct="1">
              <a:spcBef>
                <a:spcPct val="0"/>
              </a:spcBef>
              <a:buSzTx/>
              <a:buNone/>
            </a:pPr>
            <a:r>
              <a:rPr lang="nl-NL" altLang="nl-NL" sz="1800" dirty="0" err="1">
                <a:solidFill>
                  <a:schemeClr val="bg1"/>
                </a:solidFill>
                <a:latin typeface="Calibri" pitchFamily="34" charset="0"/>
              </a:rPr>
              <a:t>Instead</a:t>
            </a:r>
            <a:r>
              <a:rPr lang="nl-NL" altLang="nl-NL" sz="1800" dirty="0">
                <a:solidFill>
                  <a:schemeClr val="bg1"/>
                </a:solidFill>
                <a:latin typeface="Calibri" pitchFamily="34" charset="0"/>
              </a:rPr>
              <a:t> of  Yes/no =&gt; </a:t>
            </a:r>
            <a:r>
              <a:rPr lang="nl-NL" altLang="nl-NL" sz="1800" dirty="0" err="1">
                <a:solidFill>
                  <a:schemeClr val="bg1"/>
                </a:solidFill>
                <a:latin typeface="Calibri" pitchFamily="34" charset="0"/>
              </a:rPr>
              <a:t>Weak</a:t>
            </a:r>
            <a:r>
              <a:rPr lang="nl-NL" altLang="nl-NL" sz="1800" dirty="0">
                <a:solidFill>
                  <a:schemeClr val="bg1"/>
                </a:solidFill>
                <a:latin typeface="Calibri" pitchFamily="34" charset="0"/>
              </a:rPr>
              <a:t>/strong</a:t>
            </a:r>
          </a:p>
          <a:p>
            <a:pPr eaLnBrk="1" hangingPunct="1">
              <a:spcBef>
                <a:spcPct val="0"/>
              </a:spcBef>
              <a:buSzTx/>
              <a:buFontTx/>
              <a:buNone/>
            </a:pPr>
            <a:endParaRPr lang="nl-NL" altLang="nl-NL" sz="1800" dirty="0">
              <a:solidFill>
                <a:schemeClr val="bg1"/>
              </a:solidFill>
              <a:latin typeface="Calibri" pitchFamily="34" charset="0"/>
            </a:endParaRPr>
          </a:p>
          <a:p>
            <a:pPr eaLnBrk="1" hangingPunct="1">
              <a:spcBef>
                <a:spcPct val="0"/>
              </a:spcBef>
              <a:buSzTx/>
              <a:buFontTx/>
              <a:buNone/>
            </a:pPr>
            <a:r>
              <a:rPr lang="nl-NL" altLang="nl-NL" sz="1800" dirty="0" err="1">
                <a:solidFill>
                  <a:schemeClr val="bg1"/>
                </a:solidFill>
                <a:latin typeface="Calibri" pitchFamily="34" charset="0"/>
              </a:rPr>
              <a:t>Weak</a:t>
            </a:r>
            <a:r>
              <a:rPr lang="nl-NL" altLang="nl-NL" sz="1800" dirty="0">
                <a:solidFill>
                  <a:schemeClr val="bg1"/>
                </a:solidFill>
                <a:latin typeface="Calibri" pitchFamily="34" charset="0"/>
              </a:rPr>
              <a:t> </a:t>
            </a:r>
            <a:r>
              <a:rPr lang="nl-NL" altLang="nl-NL" sz="1800" dirty="0" err="1">
                <a:solidFill>
                  <a:schemeClr val="bg1"/>
                </a:solidFill>
                <a:latin typeface="Calibri" pitchFamily="34" charset="0"/>
              </a:rPr>
              <a:t>still</a:t>
            </a:r>
            <a:r>
              <a:rPr lang="nl-NL" altLang="nl-NL" sz="1800" dirty="0">
                <a:solidFill>
                  <a:schemeClr val="bg1"/>
                </a:solidFill>
                <a:latin typeface="Calibri" pitchFamily="34" charset="0"/>
              </a:rPr>
              <a:t> means </a:t>
            </a:r>
            <a:r>
              <a:rPr lang="nl-NL" altLang="nl-NL" sz="1800" dirty="0" err="1">
                <a:solidFill>
                  <a:schemeClr val="bg1"/>
                </a:solidFill>
                <a:latin typeface="Calibri" pitchFamily="34" charset="0"/>
              </a:rPr>
              <a:t>good</a:t>
            </a:r>
            <a:r>
              <a:rPr lang="nl-NL" altLang="nl-NL" sz="1800" dirty="0">
                <a:solidFill>
                  <a:schemeClr val="bg1"/>
                </a:solidFill>
                <a:latin typeface="Calibri" pitchFamily="34" charset="0"/>
              </a:rPr>
              <a:t> MHC </a:t>
            </a:r>
            <a:r>
              <a:rPr lang="nl-NL" altLang="nl-NL" sz="1800" dirty="0" err="1">
                <a:solidFill>
                  <a:schemeClr val="bg1"/>
                </a:solidFill>
                <a:latin typeface="Calibri" pitchFamily="34" charset="0"/>
              </a:rPr>
              <a:t>recognition</a:t>
            </a:r>
            <a:endParaRPr lang="nl-NL" altLang="nl-NL" sz="1800" dirty="0">
              <a:solidFill>
                <a:schemeClr val="bg1"/>
              </a:solidFill>
              <a:latin typeface="Calibri" pitchFamily="34" charset="0"/>
            </a:endParaRPr>
          </a:p>
          <a:p>
            <a:pPr eaLnBrk="1" hangingPunct="1">
              <a:spcBef>
                <a:spcPct val="0"/>
              </a:spcBef>
              <a:buSzTx/>
              <a:buFontTx/>
              <a:buNone/>
            </a:pPr>
            <a:endParaRPr lang="nl-NL" altLang="nl-NL" sz="1800" dirty="0">
              <a:solidFill>
                <a:schemeClr val="bg1"/>
              </a:solidFill>
              <a:latin typeface="Calibri" pitchFamily="34" charset="0"/>
            </a:endParaRPr>
          </a:p>
          <a:p>
            <a:pPr eaLnBrk="1" hangingPunct="1">
              <a:spcBef>
                <a:spcPct val="0"/>
              </a:spcBef>
              <a:buSzTx/>
              <a:buFontTx/>
              <a:buNone/>
            </a:pPr>
            <a:r>
              <a:rPr lang="nl-NL" altLang="nl-NL" sz="1800" dirty="0" err="1">
                <a:solidFill>
                  <a:srgbClr val="FFFF00"/>
                </a:solidFill>
                <a:latin typeface="Calibri" pitchFamily="34" charset="0"/>
              </a:rPr>
              <a:t>Treg</a:t>
            </a:r>
            <a:r>
              <a:rPr lang="nl-NL" altLang="nl-NL" sz="1800" dirty="0">
                <a:solidFill>
                  <a:srgbClr val="FFFF00"/>
                </a:solidFill>
                <a:latin typeface="Calibri" pitchFamily="34" charset="0"/>
              </a:rPr>
              <a:t> </a:t>
            </a:r>
            <a:r>
              <a:rPr lang="nl-NL" altLang="nl-NL" sz="1800" dirty="0" err="1">
                <a:solidFill>
                  <a:srgbClr val="FFFF00"/>
                </a:solidFill>
                <a:latin typeface="Calibri" pitchFamily="34" charset="0"/>
              </a:rPr>
              <a:t>induced</a:t>
            </a:r>
            <a:r>
              <a:rPr lang="nl-NL" altLang="nl-NL" sz="1800" dirty="0">
                <a:solidFill>
                  <a:srgbClr val="FFFF00"/>
                </a:solidFill>
                <a:latin typeface="Calibri" pitchFamily="34" charset="0"/>
              </a:rPr>
              <a:t> </a:t>
            </a:r>
            <a:r>
              <a:rPr lang="nl-NL" altLang="nl-NL" sz="1800" dirty="0" err="1">
                <a:solidFill>
                  <a:srgbClr val="FFFF00"/>
                </a:solidFill>
                <a:latin typeface="Calibri" pitchFamily="34" charset="0"/>
              </a:rPr>
              <a:t>by</a:t>
            </a:r>
            <a:r>
              <a:rPr lang="nl-NL" altLang="nl-NL" sz="1800" dirty="0">
                <a:solidFill>
                  <a:srgbClr val="FFFF00"/>
                </a:solidFill>
                <a:latin typeface="Calibri" pitchFamily="34" charset="0"/>
              </a:rPr>
              <a:t> FOXP3</a:t>
            </a:r>
          </a:p>
        </p:txBody>
      </p:sp>
      <p:sp>
        <p:nvSpPr>
          <p:cNvPr id="2" name="Ovaal 1"/>
          <p:cNvSpPr/>
          <p:nvPr/>
        </p:nvSpPr>
        <p:spPr>
          <a:xfrm>
            <a:off x="3408550" y="4682282"/>
            <a:ext cx="1008063"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extLst>
      <p:ext uri="{BB962C8B-B14F-4D97-AF65-F5344CB8AC3E}">
        <p14:creationId xmlns:p14="http://schemas.microsoft.com/office/powerpoint/2010/main" val="2096818341"/>
      </p:ext>
    </p:extLst>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E3C42C-3B25-0999-41AC-481B3028520A}"/>
              </a:ext>
            </a:extLst>
          </p:cNvPr>
          <p:cNvSpPr>
            <a:spLocks noGrp="1"/>
          </p:cNvSpPr>
          <p:nvPr>
            <p:ph type="title"/>
          </p:nvPr>
        </p:nvSpPr>
        <p:spPr/>
        <p:txBody>
          <a:bodyPr>
            <a:normAutofit/>
          </a:bodyPr>
          <a:lstStyle/>
          <a:p>
            <a:r>
              <a:rPr lang="en-US" sz="2800" b="1" dirty="0">
                <a:solidFill>
                  <a:schemeClr val="bg1"/>
                </a:solidFill>
                <a:latin typeface="Harding"/>
              </a:rPr>
              <a:t>How regulatory T cells are primed </a:t>
            </a:r>
            <a:br>
              <a:rPr lang="en-US" sz="2800" b="1" dirty="0">
                <a:solidFill>
                  <a:schemeClr val="bg1"/>
                </a:solidFill>
                <a:latin typeface="Harding"/>
              </a:rPr>
            </a:br>
            <a:r>
              <a:rPr lang="en-US" sz="2800" b="1" dirty="0">
                <a:solidFill>
                  <a:schemeClr val="bg1"/>
                </a:solidFill>
                <a:latin typeface="Harding"/>
              </a:rPr>
              <a:t>to aid tolerance of gut bacteria</a:t>
            </a:r>
            <a:endParaRPr lang="nl-NL" sz="2800" dirty="0">
              <a:solidFill>
                <a:schemeClr val="bg1"/>
              </a:solidFill>
            </a:endParaRPr>
          </a:p>
        </p:txBody>
      </p:sp>
      <p:sp>
        <p:nvSpPr>
          <p:cNvPr id="3" name="Tijdelijke aanduiding voor inhoud 2">
            <a:extLst>
              <a:ext uri="{FF2B5EF4-FFF2-40B4-BE49-F238E27FC236}">
                <a16:creationId xmlns:a16="http://schemas.microsoft.com/office/drawing/2014/main" id="{3ECB76B6-E348-A3C0-BAFF-044E56F3C19B}"/>
              </a:ext>
            </a:extLst>
          </p:cNvPr>
          <p:cNvSpPr>
            <a:spLocks noGrp="1"/>
          </p:cNvSpPr>
          <p:nvPr>
            <p:ph idx="1"/>
          </p:nvPr>
        </p:nvSpPr>
        <p:spPr/>
        <p:txBody>
          <a:bodyPr>
            <a:normAutofit lnSpcReduction="10000"/>
          </a:bodyPr>
          <a:lstStyle/>
          <a:p>
            <a:pPr algn="l">
              <a:buFont typeface="Arial" panose="020B0604020202020204" pitchFamily="34" charset="0"/>
              <a:buChar char="•"/>
            </a:pPr>
            <a:r>
              <a:rPr lang="en-US" sz="1800" b="1" i="0" dirty="0">
                <a:solidFill>
                  <a:schemeClr val="bg1"/>
                </a:solidFill>
                <a:effectLst/>
                <a:latin typeface="-apple-system"/>
              </a:rPr>
              <a:t>NEWS AND VIEWS</a:t>
            </a:r>
            <a:endParaRPr lang="en-US" sz="1800" b="0" i="0" dirty="0">
              <a:solidFill>
                <a:schemeClr val="bg1"/>
              </a:solidFill>
              <a:effectLst/>
              <a:latin typeface="-apple-system"/>
            </a:endParaRPr>
          </a:p>
          <a:p>
            <a:pPr algn="l">
              <a:buFont typeface="Arial" panose="020B0604020202020204" pitchFamily="34" charset="0"/>
              <a:buChar char="•"/>
            </a:pPr>
            <a:r>
              <a:rPr lang="en-US" sz="1800" b="0" i="0" dirty="0">
                <a:solidFill>
                  <a:srgbClr val="FFFF00"/>
                </a:solidFill>
                <a:effectLst/>
                <a:latin typeface="-apple-system"/>
              </a:rPr>
              <a:t>24 October 2022</a:t>
            </a:r>
          </a:p>
          <a:p>
            <a:pPr algn="l"/>
            <a:r>
              <a:rPr lang="en-US" sz="1800" b="1" i="0" dirty="0">
                <a:solidFill>
                  <a:schemeClr val="bg1"/>
                </a:solidFill>
                <a:effectLst/>
                <a:latin typeface="Harding"/>
              </a:rPr>
              <a:t>The immune system must be actively controlled to prevent inflammatory bowel disease. Cell populations have been found that promote immunosuppressive regulatory T cells of the immune system in the gut.</a:t>
            </a:r>
          </a:p>
          <a:p>
            <a:pPr algn="l"/>
            <a:r>
              <a:rPr lang="en-US" sz="1800" b="0" i="0" dirty="0">
                <a:solidFill>
                  <a:schemeClr val="bg1"/>
                </a:solidFill>
                <a:effectLst/>
                <a:latin typeface="Harding"/>
              </a:rPr>
              <a:t>Our immune system must respond quickly to dangerous disease-causing agents but also needs to ignore our own cells and anything benign. This balancing act is precarious in the gut, which is home to a multitude of harmless microorganisms, termed the microbiota. </a:t>
            </a:r>
            <a:r>
              <a:rPr lang="en-US" sz="1800" b="0" i="0" dirty="0">
                <a:solidFill>
                  <a:srgbClr val="FFFF00"/>
                </a:solidFill>
                <a:effectLst/>
                <a:latin typeface="Harding"/>
              </a:rPr>
              <a:t>These microbes should not attract the attention of the immune system</a:t>
            </a:r>
            <a:r>
              <a:rPr lang="en-US" sz="1800" b="0" i="0" dirty="0">
                <a:solidFill>
                  <a:schemeClr val="bg1"/>
                </a:solidFill>
                <a:effectLst/>
                <a:latin typeface="Harding"/>
              </a:rPr>
              <a:t>, but if the immune system fails to ignore them and targets them instead, this can cause inflammation and the development of inflammatory bowel disease</a:t>
            </a:r>
            <a:r>
              <a:rPr lang="en-US" sz="1800" b="0" i="0" baseline="30000" dirty="0">
                <a:solidFill>
                  <a:schemeClr val="bg1"/>
                </a:solidFill>
                <a:effectLst/>
                <a:latin typeface="Harding"/>
                <a:hlinkClick r:id="rId2">
                  <a:extLst>
                    <a:ext uri="{A12FA001-AC4F-418D-AE19-62706E023703}">
                      <ahyp:hlinkClr xmlns:ahyp="http://schemas.microsoft.com/office/drawing/2018/hyperlinkcolor" val="tx"/>
                    </a:ext>
                  </a:extLst>
                </a:hlinkClick>
              </a:rPr>
              <a:t>1</a:t>
            </a:r>
            <a:r>
              <a:rPr lang="en-US" sz="1800" b="0" i="0" dirty="0">
                <a:solidFill>
                  <a:schemeClr val="bg1"/>
                </a:solidFill>
                <a:effectLst/>
                <a:latin typeface="Harding"/>
              </a:rPr>
              <a:t>. Writing in </a:t>
            </a:r>
            <a:r>
              <a:rPr lang="en-US" sz="1800" b="0" i="1" dirty="0">
                <a:solidFill>
                  <a:schemeClr val="bg1"/>
                </a:solidFill>
                <a:effectLst/>
                <a:latin typeface="Harding"/>
              </a:rPr>
              <a:t>Nature</a:t>
            </a:r>
            <a:r>
              <a:rPr lang="en-US" sz="1800" b="0" i="0" dirty="0">
                <a:solidFill>
                  <a:schemeClr val="bg1"/>
                </a:solidFill>
                <a:effectLst/>
                <a:latin typeface="Harding"/>
              </a:rPr>
              <a:t>, </a:t>
            </a:r>
            <a:r>
              <a:rPr lang="en-US" sz="1800" b="0" i="0" dirty="0" err="1">
                <a:solidFill>
                  <a:srgbClr val="0563C1"/>
                </a:solidFill>
                <a:effectLst/>
                <a:latin typeface="Harding"/>
                <a:hlinkClick r:id="rId3">
                  <a:extLst>
                    <a:ext uri="{A12FA001-AC4F-418D-AE19-62706E023703}">
                      <ahyp:hlinkClr xmlns:ahyp="http://schemas.microsoft.com/office/drawing/2018/hyperlinkcolor" val="tx"/>
                    </a:ext>
                  </a:extLst>
                </a:hlinkClick>
              </a:rPr>
              <a:t>Lyu</a:t>
            </a:r>
            <a:r>
              <a:rPr lang="en-US" sz="1800" b="0" i="0" dirty="0">
                <a:solidFill>
                  <a:srgbClr val="0563C1"/>
                </a:solidFill>
                <a:effectLst/>
                <a:latin typeface="Harding"/>
                <a:hlinkClick r:id="rId3">
                  <a:extLst>
                    <a:ext uri="{A12FA001-AC4F-418D-AE19-62706E023703}">
                      <ahyp:hlinkClr xmlns:ahyp="http://schemas.microsoft.com/office/drawing/2018/hyperlinkcolor" val="tx"/>
                    </a:ext>
                  </a:extLst>
                </a:hlinkClick>
              </a:rPr>
              <a:t> </a:t>
            </a:r>
            <a:r>
              <a:rPr lang="en-US" sz="1800" b="0" i="1" dirty="0">
                <a:solidFill>
                  <a:srgbClr val="0563C1"/>
                </a:solidFill>
                <a:effectLst/>
                <a:latin typeface="Harding"/>
                <a:hlinkClick r:id="rId3">
                  <a:extLst>
                    <a:ext uri="{A12FA001-AC4F-418D-AE19-62706E023703}">
                      <ahyp:hlinkClr xmlns:ahyp="http://schemas.microsoft.com/office/drawing/2018/hyperlinkcolor" val="tx"/>
                    </a:ext>
                  </a:extLst>
                </a:hlinkClick>
              </a:rPr>
              <a:t>et al</a:t>
            </a:r>
            <a:r>
              <a:rPr lang="en-US" sz="1800" b="0" i="0" dirty="0">
                <a:solidFill>
                  <a:schemeClr val="bg1"/>
                </a:solidFill>
                <a:effectLst/>
                <a:latin typeface="Harding"/>
                <a:hlinkClick r:id="rId3">
                  <a:extLst>
                    <a:ext uri="{A12FA001-AC4F-418D-AE19-62706E023703}">
                      <ahyp:hlinkClr xmlns:ahyp="http://schemas.microsoft.com/office/drawing/2018/hyperlinkcolor" val="tx"/>
                    </a:ext>
                  </a:extLst>
                </a:hlinkClick>
              </a:rPr>
              <a:t>.</a:t>
            </a:r>
            <a:r>
              <a:rPr lang="en-US" sz="1800" b="0" i="0" baseline="30000" dirty="0">
                <a:solidFill>
                  <a:schemeClr val="bg1"/>
                </a:solidFill>
                <a:effectLst/>
                <a:latin typeface="Harding"/>
                <a:hlinkClick r:id="rId4">
                  <a:extLst>
                    <a:ext uri="{A12FA001-AC4F-418D-AE19-62706E023703}">
                      <ahyp:hlinkClr xmlns:ahyp="http://schemas.microsoft.com/office/drawing/2018/hyperlinkcolor" val="tx"/>
                    </a:ext>
                  </a:extLst>
                </a:hlinkClick>
              </a:rPr>
              <a:t>2</a:t>
            </a:r>
            <a:r>
              <a:rPr lang="en-US" sz="1800" b="0" i="0" dirty="0">
                <a:solidFill>
                  <a:schemeClr val="bg1"/>
                </a:solidFill>
                <a:effectLst/>
                <a:latin typeface="Harding"/>
              </a:rPr>
              <a:t>, </a:t>
            </a:r>
            <a:r>
              <a:rPr lang="en-US" sz="1800" b="0" i="0" dirty="0" err="1">
                <a:solidFill>
                  <a:srgbClr val="0563C1"/>
                </a:solidFill>
                <a:effectLst/>
                <a:latin typeface="Harding"/>
                <a:hlinkClick r:id="rId5">
                  <a:extLst>
                    <a:ext uri="{A12FA001-AC4F-418D-AE19-62706E023703}">
                      <ahyp:hlinkClr xmlns:ahyp="http://schemas.microsoft.com/office/drawing/2018/hyperlinkcolor" val="tx"/>
                    </a:ext>
                  </a:extLst>
                </a:hlinkClick>
              </a:rPr>
              <a:t>Kedmi</a:t>
            </a:r>
            <a:r>
              <a:rPr lang="en-US" sz="1800" b="0" i="0" dirty="0">
                <a:solidFill>
                  <a:srgbClr val="0563C1"/>
                </a:solidFill>
                <a:effectLst/>
                <a:latin typeface="Harding"/>
                <a:hlinkClick r:id="rId5">
                  <a:extLst>
                    <a:ext uri="{A12FA001-AC4F-418D-AE19-62706E023703}">
                      <ahyp:hlinkClr xmlns:ahyp="http://schemas.microsoft.com/office/drawing/2018/hyperlinkcolor" val="tx"/>
                    </a:ext>
                  </a:extLst>
                </a:hlinkClick>
              </a:rPr>
              <a:t> </a:t>
            </a:r>
            <a:r>
              <a:rPr lang="en-US" sz="1800" b="0" i="1" dirty="0">
                <a:solidFill>
                  <a:srgbClr val="0563C1"/>
                </a:solidFill>
                <a:effectLst/>
                <a:latin typeface="Harding"/>
                <a:hlinkClick r:id="rId5">
                  <a:extLst>
                    <a:ext uri="{A12FA001-AC4F-418D-AE19-62706E023703}">
                      <ahyp:hlinkClr xmlns:ahyp="http://schemas.microsoft.com/office/drawing/2018/hyperlinkcolor" val="tx"/>
                    </a:ext>
                  </a:extLst>
                </a:hlinkClick>
              </a:rPr>
              <a:t>et al</a:t>
            </a:r>
            <a:r>
              <a:rPr lang="en-US" sz="1800" b="0" i="0" dirty="0">
                <a:solidFill>
                  <a:schemeClr val="bg1"/>
                </a:solidFill>
                <a:effectLst/>
                <a:latin typeface="Harding"/>
                <a:hlinkClick r:id="rId5">
                  <a:extLst>
                    <a:ext uri="{A12FA001-AC4F-418D-AE19-62706E023703}">
                      <ahyp:hlinkClr xmlns:ahyp="http://schemas.microsoft.com/office/drawing/2018/hyperlinkcolor" val="tx"/>
                    </a:ext>
                  </a:extLst>
                </a:hlinkClick>
              </a:rPr>
              <a:t>.</a:t>
            </a:r>
            <a:r>
              <a:rPr lang="en-US" sz="1800" b="0" i="0" baseline="30000" dirty="0">
                <a:solidFill>
                  <a:schemeClr val="bg1"/>
                </a:solidFill>
                <a:effectLst/>
                <a:latin typeface="Harding"/>
                <a:hlinkClick r:id="rId6">
                  <a:extLst>
                    <a:ext uri="{A12FA001-AC4F-418D-AE19-62706E023703}">
                      <ahyp:hlinkClr xmlns:ahyp="http://schemas.microsoft.com/office/drawing/2018/hyperlinkcolor" val="tx"/>
                    </a:ext>
                  </a:extLst>
                </a:hlinkClick>
              </a:rPr>
              <a:t>3</a:t>
            </a:r>
            <a:r>
              <a:rPr lang="en-US" sz="1800" b="0" i="0" dirty="0">
                <a:solidFill>
                  <a:schemeClr val="bg1"/>
                </a:solidFill>
                <a:effectLst/>
                <a:latin typeface="Harding"/>
              </a:rPr>
              <a:t> and </a:t>
            </a:r>
            <a:r>
              <a:rPr lang="en-US" sz="1800" b="0" i="0" dirty="0" err="1">
                <a:solidFill>
                  <a:srgbClr val="0563C1"/>
                </a:solidFill>
                <a:effectLst/>
                <a:latin typeface="Harding"/>
                <a:hlinkClick r:id="rId7">
                  <a:extLst>
                    <a:ext uri="{A12FA001-AC4F-418D-AE19-62706E023703}">
                      <ahyp:hlinkClr xmlns:ahyp="http://schemas.microsoft.com/office/drawing/2018/hyperlinkcolor" val="tx"/>
                    </a:ext>
                  </a:extLst>
                </a:hlinkClick>
              </a:rPr>
              <a:t>Akagbosu</a:t>
            </a:r>
            <a:r>
              <a:rPr lang="en-US" sz="1800" b="0" i="0" dirty="0">
                <a:solidFill>
                  <a:srgbClr val="0563C1"/>
                </a:solidFill>
                <a:effectLst/>
                <a:latin typeface="Harding"/>
                <a:hlinkClick r:id="rId7">
                  <a:extLst>
                    <a:ext uri="{A12FA001-AC4F-418D-AE19-62706E023703}">
                      <ahyp:hlinkClr xmlns:ahyp="http://schemas.microsoft.com/office/drawing/2018/hyperlinkcolor" val="tx"/>
                    </a:ext>
                  </a:extLst>
                </a:hlinkClick>
              </a:rPr>
              <a:t> </a:t>
            </a:r>
            <a:r>
              <a:rPr lang="en-US" sz="1800" b="0" i="1" dirty="0">
                <a:solidFill>
                  <a:srgbClr val="0563C1"/>
                </a:solidFill>
                <a:effectLst/>
                <a:latin typeface="Harding"/>
                <a:hlinkClick r:id="rId7">
                  <a:extLst>
                    <a:ext uri="{A12FA001-AC4F-418D-AE19-62706E023703}">
                      <ahyp:hlinkClr xmlns:ahyp="http://schemas.microsoft.com/office/drawing/2018/hyperlinkcolor" val="tx"/>
                    </a:ext>
                  </a:extLst>
                </a:hlinkClick>
              </a:rPr>
              <a:t>et al</a:t>
            </a:r>
            <a:r>
              <a:rPr lang="en-US" sz="1800" b="0" i="0" dirty="0">
                <a:solidFill>
                  <a:schemeClr val="bg1"/>
                </a:solidFill>
                <a:effectLst/>
                <a:latin typeface="Harding"/>
                <a:hlinkClick r:id="rId7">
                  <a:extLst>
                    <a:ext uri="{A12FA001-AC4F-418D-AE19-62706E023703}">
                      <ahyp:hlinkClr xmlns:ahyp="http://schemas.microsoft.com/office/drawing/2018/hyperlinkcolor" val="tx"/>
                    </a:ext>
                  </a:extLst>
                </a:hlinkClick>
              </a:rPr>
              <a:t>.</a:t>
            </a:r>
            <a:r>
              <a:rPr lang="en-US" sz="1800" b="0" i="0" baseline="30000" dirty="0">
                <a:solidFill>
                  <a:schemeClr val="bg1"/>
                </a:solidFill>
                <a:effectLst/>
                <a:latin typeface="Harding"/>
                <a:hlinkClick r:id="rId8">
                  <a:extLst>
                    <a:ext uri="{A12FA001-AC4F-418D-AE19-62706E023703}">
                      <ahyp:hlinkClr xmlns:ahyp="http://schemas.microsoft.com/office/drawing/2018/hyperlinkcolor" val="tx"/>
                    </a:ext>
                  </a:extLst>
                </a:hlinkClick>
              </a:rPr>
              <a:t>4</a:t>
            </a:r>
            <a:r>
              <a:rPr lang="en-US" sz="1800" b="0" i="0" dirty="0">
                <a:solidFill>
                  <a:schemeClr val="bg1"/>
                </a:solidFill>
                <a:effectLst/>
                <a:latin typeface="Harding"/>
              </a:rPr>
              <a:t> shed light on </a:t>
            </a:r>
            <a:r>
              <a:rPr lang="en-US" sz="1800" b="0" i="0" dirty="0">
                <a:solidFill>
                  <a:srgbClr val="FFFF00"/>
                </a:solidFill>
                <a:effectLst/>
                <a:latin typeface="Harding"/>
              </a:rPr>
              <a:t>a key process that is required to dampen immune responses </a:t>
            </a:r>
            <a:r>
              <a:rPr lang="en-US" sz="1800" b="0" i="0" dirty="0">
                <a:solidFill>
                  <a:schemeClr val="bg1"/>
                </a:solidFill>
                <a:effectLst/>
                <a:latin typeface="Harding"/>
              </a:rPr>
              <a:t>directed against the microbiota.</a:t>
            </a:r>
          </a:p>
          <a:p>
            <a:r>
              <a:rPr lang="nl-NL" sz="1800" dirty="0">
                <a:solidFill>
                  <a:schemeClr val="bg1"/>
                </a:solidFill>
                <a:hlinkClick r:id="rId3">
                  <a:extLst>
                    <a:ext uri="{A12FA001-AC4F-418D-AE19-62706E023703}">
                      <ahyp:hlinkClr xmlns:ahyp="http://schemas.microsoft.com/office/drawing/2018/hyperlinkcolor" val="tx"/>
                    </a:ext>
                  </a:extLst>
                </a:hlinkClick>
              </a:rPr>
              <a:t>https://www.nature.com/articles/s41586-022-05141-x</a:t>
            </a:r>
            <a:endParaRPr lang="nl-NL" sz="1800" dirty="0">
              <a:solidFill>
                <a:schemeClr val="bg1"/>
              </a:solidFill>
            </a:endParaRPr>
          </a:p>
          <a:p>
            <a:r>
              <a:rPr lang="en-US" sz="1200" b="0" i="0" dirty="0">
                <a:solidFill>
                  <a:schemeClr val="bg1"/>
                </a:solidFill>
                <a:effectLst/>
                <a:latin typeface="Harding"/>
              </a:rPr>
              <a:t>We profiled all </a:t>
            </a:r>
            <a:r>
              <a:rPr lang="en-US" sz="1200" b="0" i="0" dirty="0" err="1">
                <a:solidFill>
                  <a:schemeClr val="bg1"/>
                </a:solidFill>
                <a:effectLst/>
                <a:latin typeface="Harding"/>
              </a:rPr>
              <a:t>RORγt</a:t>
            </a:r>
            <a:r>
              <a:rPr lang="en-US" sz="1200" b="0" i="0" baseline="30000" dirty="0">
                <a:solidFill>
                  <a:schemeClr val="bg1"/>
                </a:solidFill>
                <a:effectLst/>
                <a:latin typeface="Harding"/>
              </a:rPr>
              <a:t>+</a:t>
            </a:r>
            <a:r>
              <a:rPr lang="en-US" sz="1200" b="0" i="0" dirty="0">
                <a:solidFill>
                  <a:schemeClr val="bg1"/>
                </a:solidFill>
                <a:effectLst/>
                <a:latin typeface="Harding"/>
              </a:rPr>
              <a:t> immune cells at single-cell resolution from the intestine-draining lymph nodes of mice and reveal a dominant presence of T regulatory (T</a:t>
            </a:r>
            <a:r>
              <a:rPr lang="en-US" sz="1200" b="0" i="0" baseline="-25000" dirty="0">
                <a:solidFill>
                  <a:schemeClr val="bg1"/>
                </a:solidFill>
                <a:effectLst/>
                <a:latin typeface="Harding"/>
              </a:rPr>
              <a:t>reg</a:t>
            </a:r>
            <a:r>
              <a:rPr lang="en-US" sz="1200" b="0" i="0" dirty="0">
                <a:solidFill>
                  <a:schemeClr val="bg1"/>
                </a:solidFill>
                <a:effectLst/>
                <a:latin typeface="Harding"/>
              </a:rPr>
              <a:t>) cells and </a:t>
            </a:r>
            <a:r>
              <a:rPr lang="en-US" sz="1200" b="0" i="0" dirty="0">
                <a:solidFill>
                  <a:srgbClr val="FFFF00"/>
                </a:solidFill>
                <a:effectLst/>
                <a:latin typeface="Harding"/>
              </a:rPr>
              <a:t>lymphoid tissue inducer-like group 3 innate lymphoid cells (ILC3s</a:t>
            </a:r>
            <a:r>
              <a:rPr lang="en-US" sz="1200" b="0" i="0" dirty="0">
                <a:solidFill>
                  <a:schemeClr val="bg1"/>
                </a:solidFill>
                <a:effectLst/>
                <a:latin typeface="Harding"/>
              </a:rPr>
              <a:t>), which co-localize at interfollicular regions. These ILC3s are distinct from extrathymic AIRE-expressing cells, abundantly </a:t>
            </a:r>
            <a:r>
              <a:rPr lang="en-US" sz="1200" b="0" i="0" dirty="0">
                <a:solidFill>
                  <a:srgbClr val="FFFF00"/>
                </a:solidFill>
                <a:effectLst/>
                <a:latin typeface="Harding"/>
              </a:rPr>
              <a:t>express major histocompatibility complex class II</a:t>
            </a:r>
            <a:r>
              <a:rPr lang="en-US" sz="1200" b="0" i="0" dirty="0">
                <a:solidFill>
                  <a:schemeClr val="bg1"/>
                </a:solidFill>
                <a:effectLst/>
                <a:latin typeface="Harding"/>
              </a:rPr>
              <a:t>, and are necessary and sufficient to promote microbiota-specific </a:t>
            </a:r>
            <a:r>
              <a:rPr lang="en-US" sz="1200" b="0" i="0" dirty="0" err="1">
                <a:solidFill>
                  <a:schemeClr val="bg1"/>
                </a:solidFill>
                <a:effectLst/>
                <a:latin typeface="Harding"/>
              </a:rPr>
              <a:t>RORγt</a:t>
            </a:r>
            <a:r>
              <a:rPr lang="en-US" sz="1200" b="0" i="0" baseline="30000" dirty="0">
                <a:solidFill>
                  <a:schemeClr val="bg1"/>
                </a:solidFill>
                <a:effectLst/>
                <a:latin typeface="Harding"/>
              </a:rPr>
              <a:t>+</a:t>
            </a:r>
            <a:r>
              <a:rPr lang="en-US" sz="1200" b="0" i="0" dirty="0">
                <a:solidFill>
                  <a:schemeClr val="bg1"/>
                </a:solidFill>
                <a:effectLst/>
                <a:latin typeface="Harding"/>
              </a:rPr>
              <a:t> T</a:t>
            </a:r>
            <a:r>
              <a:rPr lang="en-US" sz="1200" b="0" i="0" baseline="-25000" dirty="0">
                <a:solidFill>
                  <a:schemeClr val="bg1"/>
                </a:solidFill>
                <a:effectLst/>
                <a:latin typeface="Harding"/>
              </a:rPr>
              <a:t>reg</a:t>
            </a:r>
            <a:r>
              <a:rPr lang="en-US" sz="1200" b="0" i="0" dirty="0">
                <a:solidFill>
                  <a:schemeClr val="bg1"/>
                </a:solidFill>
                <a:effectLst/>
                <a:latin typeface="Harding"/>
              </a:rPr>
              <a:t> cells and prevent their expansion as inflammatory T helper 17 cells. This occurs through ILC3-mediated antigen presentation, αV integrin and competition for interleukin-2. </a:t>
            </a:r>
            <a:endParaRPr lang="nl-NL" sz="1800" dirty="0">
              <a:solidFill>
                <a:schemeClr val="bg1"/>
              </a:solidFill>
            </a:endParaRPr>
          </a:p>
        </p:txBody>
      </p:sp>
    </p:spTree>
    <p:extLst>
      <p:ext uri="{BB962C8B-B14F-4D97-AF65-F5344CB8AC3E}">
        <p14:creationId xmlns:p14="http://schemas.microsoft.com/office/powerpoint/2010/main" val="27644649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p:cNvSpPr txBox="1">
            <a:spLocks noGrp="1"/>
          </p:cNvSpPr>
          <p:nvPr>
            <p:ph type="title" sz="quarter"/>
          </p:nvPr>
        </p:nvSpPr>
        <p:spPr>
          <a:xfrm>
            <a:off x="2350272" y="203275"/>
            <a:ext cx="7313613" cy="1143000"/>
          </a:xfrm>
        </p:spPr>
        <p:txBody>
          <a:bodyPr/>
          <a:lstStyle/>
          <a:p>
            <a:r>
              <a:rPr lang="nl-NL" altLang="nl-NL" dirty="0">
                <a:solidFill>
                  <a:schemeClr val="bg1"/>
                </a:solidFill>
                <a:latin typeface="Arial" pitchFamily="34" charset="0"/>
              </a:rPr>
              <a:t>Allergie</a:t>
            </a:r>
          </a:p>
        </p:txBody>
      </p:sp>
      <p:sp>
        <p:nvSpPr>
          <p:cNvPr id="63491" name="Tijdelijke aanduiding voor inhoud 2"/>
          <p:cNvSpPr txBox="1">
            <a:spLocks noGrp="1"/>
          </p:cNvSpPr>
          <p:nvPr>
            <p:ph sz="quarter" idx="1"/>
          </p:nvPr>
        </p:nvSpPr>
        <p:spPr/>
        <p:txBody>
          <a:bodyPr/>
          <a:lstStyle/>
          <a:p>
            <a:endParaRPr lang="nl-NL" altLang="nl-NL">
              <a:latin typeface="Arial" pitchFamily="34" charset="0"/>
            </a:endParaRPr>
          </a:p>
        </p:txBody>
      </p:sp>
      <p:sp>
        <p:nvSpPr>
          <p:cNvPr id="63492" name="Tijdelijke aanduiding voor inhoud 3"/>
          <p:cNvSpPr txBox="1">
            <a:spLocks noGrp="1"/>
          </p:cNvSpPr>
          <p:nvPr>
            <p:ph sz="quarter" idx="2"/>
          </p:nvPr>
        </p:nvSpPr>
        <p:spPr>
          <a:xfrm>
            <a:off x="8553815" y="2301307"/>
            <a:ext cx="2444151" cy="1981200"/>
          </a:xfrm>
        </p:spPr>
        <p:txBody>
          <a:bodyPr>
            <a:noAutofit/>
          </a:bodyPr>
          <a:lstStyle/>
          <a:p>
            <a:r>
              <a:rPr lang="nl-NL" altLang="nl-NL" sz="1800" dirty="0">
                <a:solidFill>
                  <a:schemeClr val="bg1"/>
                </a:solidFill>
                <a:latin typeface="Arial" pitchFamily="34" charset="0"/>
              </a:rPr>
              <a:t>Failure of   </a:t>
            </a:r>
            <a:r>
              <a:rPr lang="nl-NL" altLang="nl-NL" sz="1800" dirty="0" err="1">
                <a:solidFill>
                  <a:srgbClr val="FFFF00"/>
                </a:solidFill>
                <a:latin typeface="Arial" pitchFamily="34" charset="0"/>
              </a:rPr>
              <a:t>peripheral</a:t>
            </a:r>
            <a:r>
              <a:rPr lang="nl-NL" altLang="nl-NL" sz="1800" dirty="0">
                <a:solidFill>
                  <a:srgbClr val="FFFF00"/>
                </a:solidFill>
                <a:latin typeface="Arial" pitchFamily="34" charset="0"/>
              </a:rPr>
              <a:t> </a:t>
            </a:r>
            <a:r>
              <a:rPr lang="nl-NL" altLang="nl-NL" sz="1800" dirty="0" err="1">
                <a:solidFill>
                  <a:srgbClr val="FFFF00"/>
                </a:solidFill>
                <a:latin typeface="Arial" pitchFamily="34" charset="0"/>
              </a:rPr>
              <a:t>tolerance</a:t>
            </a:r>
            <a:endParaRPr lang="nl-NL" altLang="nl-NL" sz="1800" dirty="0">
              <a:solidFill>
                <a:srgbClr val="FFFF00"/>
              </a:solidFill>
              <a:latin typeface="Arial" pitchFamily="34" charset="0"/>
            </a:endParaRPr>
          </a:p>
          <a:p>
            <a:pPr marL="285750" indent="-285750">
              <a:buFont typeface="Symbol"/>
              <a:buChar char="Þ"/>
            </a:pPr>
            <a:endParaRPr lang="nl-NL" altLang="nl-NL" sz="1800" dirty="0">
              <a:solidFill>
                <a:schemeClr val="bg1"/>
              </a:solidFill>
            </a:endParaRPr>
          </a:p>
          <a:p>
            <a:r>
              <a:rPr lang="nl-NL" altLang="nl-NL" sz="1800" dirty="0" err="1">
                <a:solidFill>
                  <a:schemeClr val="bg1"/>
                </a:solidFill>
                <a:latin typeface="Arial" pitchFamily="34" charset="0"/>
              </a:rPr>
              <a:t>Not</a:t>
            </a:r>
            <a:r>
              <a:rPr lang="nl-NL" altLang="nl-NL" sz="1800" dirty="0">
                <a:solidFill>
                  <a:schemeClr val="bg1"/>
                </a:solidFill>
                <a:latin typeface="Arial" pitchFamily="34" charset="0"/>
              </a:rPr>
              <a:t> </a:t>
            </a:r>
            <a:r>
              <a:rPr lang="nl-NL" altLang="nl-NL" sz="1800" dirty="0" err="1">
                <a:solidFill>
                  <a:schemeClr val="bg1"/>
                </a:solidFill>
                <a:latin typeface="Arial" pitchFamily="34" charset="0"/>
              </a:rPr>
              <a:t>enough</a:t>
            </a:r>
            <a:r>
              <a:rPr lang="nl-NL" altLang="nl-NL" sz="1800" dirty="0">
                <a:solidFill>
                  <a:schemeClr val="bg1"/>
                </a:solidFill>
                <a:latin typeface="Arial" pitchFamily="34" charset="0"/>
              </a:rPr>
              <a:t> </a:t>
            </a:r>
            <a:r>
              <a:rPr lang="nl-NL" altLang="nl-NL" sz="1800" dirty="0" err="1">
                <a:solidFill>
                  <a:schemeClr val="bg1"/>
                </a:solidFill>
                <a:latin typeface="Arial" pitchFamily="34" charset="0"/>
              </a:rPr>
              <a:t>experience</a:t>
            </a:r>
            <a:r>
              <a:rPr lang="nl-NL" altLang="nl-NL" sz="1800" dirty="0">
                <a:solidFill>
                  <a:schemeClr val="bg1"/>
                </a:solidFill>
                <a:latin typeface="Arial" pitchFamily="34" charset="0"/>
              </a:rPr>
              <a:t> in </a:t>
            </a:r>
            <a:r>
              <a:rPr lang="nl-NL" altLang="nl-NL" sz="1800" dirty="0" err="1">
                <a:solidFill>
                  <a:schemeClr val="bg1"/>
                </a:solidFill>
                <a:latin typeface="Arial" pitchFamily="34" charset="0"/>
              </a:rPr>
              <a:t>recognising</a:t>
            </a:r>
            <a:r>
              <a:rPr lang="nl-NL" altLang="nl-NL" sz="1800" dirty="0">
                <a:solidFill>
                  <a:schemeClr val="bg1"/>
                </a:solidFill>
                <a:latin typeface="Arial" pitchFamily="34" charset="0"/>
              </a:rPr>
              <a:t> </a:t>
            </a:r>
            <a:r>
              <a:rPr lang="nl-NL" altLang="nl-NL" sz="1800" dirty="0" err="1">
                <a:solidFill>
                  <a:schemeClr val="bg1"/>
                </a:solidFill>
                <a:latin typeface="Arial" pitchFamily="34" charset="0"/>
              </a:rPr>
              <a:t>danger</a:t>
            </a:r>
            <a:r>
              <a:rPr lang="nl-NL" altLang="nl-NL" sz="1800" dirty="0">
                <a:solidFill>
                  <a:schemeClr val="bg1"/>
                </a:solidFill>
                <a:latin typeface="Arial" pitchFamily="34" charset="0"/>
              </a:rPr>
              <a:t>?</a:t>
            </a:r>
          </a:p>
          <a:p>
            <a:endParaRPr lang="nl-NL" altLang="nl-NL" sz="1800" dirty="0">
              <a:solidFill>
                <a:schemeClr val="bg1"/>
              </a:solidFill>
            </a:endParaRPr>
          </a:p>
          <a:p>
            <a:r>
              <a:rPr lang="nl-NL" altLang="nl-NL" sz="1800" dirty="0" err="1">
                <a:solidFill>
                  <a:schemeClr val="bg1"/>
                </a:solidFill>
                <a:latin typeface="Arial" pitchFamily="34" charset="0"/>
              </a:rPr>
              <a:t>Mediated</a:t>
            </a:r>
            <a:r>
              <a:rPr lang="nl-NL" altLang="nl-NL" sz="1800" dirty="0">
                <a:solidFill>
                  <a:schemeClr val="bg1"/>
                </a:solidFill>
                <a:latin typeface="Arial" pitchFamily="34" charset="0"/>
              </a:rPr>
              <a:t> </a:t>
            </a:r>
            <a:r>
              <a:rPr lang="nl-NL" altLang="nl-NL" sz="1800" dirty="0" err="1">
                <a:solidFill>
                  <a:schemeClr val="bg1"/>
                </a:solidFill>
                <a:latin typeface="Arial" pitchFamily="34" charset="0"/>
              </a:rPr>
              <a:t>by</a:t>
            </a:r>
            <a:r>
              <a:rPr lang="nl-NL" altLang="nl-NL" sz="1800" dirty="0">
                <a:solidFill>
                  <a:schemeClr val="bg1"/>
                </a:solidFill>
                <a:latin typeface="Arial" pitchFamily="34" charset="0"/>
              </a:rPr>
              <a:t> </a:t>
            </a:r>
            <a:r>
              <a:rPr lang="nl-NL" altLang="nl-NL" sz="1800" dirty="0" err="1">
                <a:solidFill>
                  <a:schemeClr val="bg1"/>
                </a:solidFill>
                <a:latin typeface="Arial" pitchFamily="34" charset="0"/>
              </a:rPr>
              <a:t>IgE</a:t>
            </a:r>
            <a:endParaRPr lang="nl-NL" altLang="nl-NL" sz="1800" dirty="0">
              <a:solidFill>
                <a:schemeClr val="bg1"/>
              </a:solidFill>
              <a:latin typeface="Arial" pitchFamily="34" charset="0"/>
            </a:endParaRPr>
          </a:p>
        </p:txBody>
      </p:sp>
      <p:sp>
        <p:nvSpPr>
          <p:cNvPr id="63493" name="Tijdelijke aanduiding voor inhoud 4"/>
          <p:cNvSpPr txBox="1">
            <a:spLocks noGrp="1"/>
          </p:cNvSpPr>
          <p:nvPr>
            <p:ph sz="quarter" idx="3"/>
          </p:nvPr>
        </p:nvSpPr>
        <p:spPr/>
        <p:txBody>
          <a:bodyPr/>
          <a:lstStyle/>
          <a:p>
            <a:endParaRPr lang="nl-NL" altLang="nl-NL">
              <a:latin typeface="Arial" pitchFamily="34" charset="0"/>
            </a:endParaRPr>
          </a:p>
        </p:txBody>
      </p:sp>
      <p:pic>
        <p:nvPicPr>
          <p:cNvPr id="634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383" y="1285080"/>
            <a:ext cx="6810375"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973693"/>
      </p:ext>
    </p:extLst>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1"/>
          <p:cNvSpPr txBox="1">
            <a:spLocks noGrp="1"/>
          </p:cNvSpPr>
          <p:nvPr>
            <p:ph type="title"/>
          </p:nvPr>
        </p:nvSpPr>
        <p:spPr>
          <a:xfrm>
            <a:off x="1882924" y="307649"/>
            <a:ext cx="8245077" cy="638782"/>
          </a:xfrm>
          <a:noFill/>
        </p:spPr>
        <p:txBody>
          <a:bodyPr>
            <a:normAutofit fontScale="90000"/>
          </a:bodyPr>
          <a:lstStyle/>
          <a:p>
            <a:r>
              <a:rPr altLang="nl-NL" dirty="0" err="1">
                <a:solidFill>
                  <a:schemeClr val="bg1"/>
                </a:solidFill>
                <a:latin typeface="Arial" pitchFamily="34" charset="0"/>
              </a:rPr>
              <a:t>Thelper</a:t>
            </a:r>
            <a:r>
              <a:rPr altLang="nl-NL" dirty="0">
                <a:solidFill>
                  <a:schemeClr val="bg1"/>
                </a:solidFill>
              </a:rPr>
              <a:t>:</a:t>
            </a:r>
            <a:br>
              <a:rPr altLang="nl-NL" dirty="0">
                <a:solidFill>
                  <a:schemeClr val="bg1"/>
                </a:solidFill>
                <a:latin typeface="Arial" pitchFamily="34" charset="0"/>
              </a:rPr>
            </a:br>
            <a:endParaRPr altLang="nl-NL" sz="1600" dirty="0">
              <a:solidFill>
                <a:schemeClr val="bg1"/>
              </a:solidFill>
              <a:latin typeface="Arial" pitchFamily="34" charset="0"/>
            </a:endParaRPr>
          </a:p>
        </p:txBody>
      </p:sp>
      <p:sp>
        <p:nvSpPr>
          <p:cNvPr id="76803" name="Tijdelijke aanduiding voor inhoud 2"/>
          <p:cNvSpPr txBox="1">
            <a:spLocks noGrp="1"/>
          </p:cNvSpPr>
          <p:nvPr>
            <p:ph idx="1"/>
          </p:nvPr>
        </p:nvSpPr>
        <p:spPr>
          <a:xfrm>
            <a:off x="9865452" y="2189527"/>
            <a:ext cx="1921080" cy="3987436"/>
          </a:xfrm>
        </p:spPr>
        <p:txBody>
          <a:bodyPr>
            <a:normAutofit/>
          </a:bodyPr>
          <a:lstStyle/>
          <a:p>
            <a:pPr marL="0" indent="0">
              <a:buNone/>
            </a:pPr>
            <a:endParaRPr lang="nl-NL" altLang="nl-NL" sz="1800" dirty="0">
              <a:solidFill>
                <a:schemeClr val="bg1"/>
              </a:solidFill>
              <a:latin typeface="Arial" pitchFamily="34" charset="0"/>
            </a:endParaRPr>
          </a:p>
          <a:p>
            <a:pPr marL="0" indent="0">
              <a:buNone/>
            </a:pPr>
            <a:r>
              <a:rPr lang="nl-NL" altLang="nl-NL" sz="1800" dirty="0">
                <a:solidFill>
                  <a:schemeClr val="bg1"/>
                </a:solidFill>
                <a:latin typeface="Arial" pitchFamily="34" charset="0"/>
              </a:rPr>
              <a:t>Gebrek aan wormen leidt tot overdreven Th2</a:t>
            </a:r>
          </a:p>
          <a:p>
            <a:pPr marL="0" indent="0">
              <a:buNone/>
            </a:pPr>
            <a:r>
              <a:rPr lang="nl-NL" altLang="nl-NL" sz="1800" dirty="0">
                <a:solidFill>
                  <a:schemeClr val="bg1"/>
                </a:solidFill>
                <a:latin typeface="Arial" pitchFamily="34" charset="0"/>
              </a:rPr>
              <a:t>=&gt; College 5</a:t>
            </a:r>
          </a:p>
          <a:p>
            <a:pPr marL="0" indent="0">
              <a:buNone/>
            </a:pPr>
            <a:endParaRPr altLang="nl-NL" sz="1800" dirty="0">
              <a:solidFill>
                <a:schemeClr val="bg1"/>
              </a:solidFill>
              <a:latin typeface="Arial" pitchFamily="34" charset="0"/>
            </a:endParaRPr>
          </a:p>
        </p:txBody>
      </p:sp>
      <p:pic>
        <p:nvPicPr>
          <p:cNvPr id="768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211" y="1293653"/>
            <a:ext cx="8448675"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806" name="Tekstvak 4"/>
          <p:cNvSpPr txBox="1">
            <a:spLocks noChangeArrowheads="1"/>
          </p:cNvSpPr>
          <p:nvPr/>
        </p:nvSpPr>
        <p:spPr bwMode="auto">
          <a:xfrm>
            <a:off x="1162211" y="6132827"/>
            <a:ext cx="8448675"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1800" dirty="0">
                <a:latin typeface="Arial" pitchFamily="34" charset="0"/>
                <a:hlinkClick r:id="rId3"/>
              </a:rPr>
              <a:t>https://www.youtube.com/watch?v=Qs1H5P0SaLU</a:t>
            </a:r>
            <a:endParaRPr lang="nl-NL" altLang="nl-NL" sz="1800" dirty="0">
              <a:solidFill>
                <a:schemeClr val="tx1"/>
              </a:solidFill>
              <a:latin typeface="Calibri" pitchFamily="34" charset="0"/>
            </a:endParaRPr>
          </a:p>
        </p:txBody>
      </p:sp>
    </p:spTree>
    <p:extLst>
      <p:ext uri="{BB962C8B-B14F-4D97-AF65-F5344CB8AC3E}">
        <p14:creationId xmlns:p14="http://schemas.microsoft.com/office/powerpoint/2010/main" val="185851624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txBox="1">
            <a:spLocks noGrp="1"/>
          </p:cNvSpPr>
          <p:nvPr>
            <p:ph type="title"/>
          </p:nvPr>
        </p:nvSpPr>
        <p:spPr/>
        <p:txBody>
          <a:bodyPr>
            <a:normAutofit/>
          </a:bodyPr>
          <a:lstStyle/>
          <a:p>
            <a:r>
              <a:rPr lang="nl-NL" altLang="nl-NL" sz="2800" dirty="0">
                <a:solidFill>
                  <a:schemeClr val="bg1"/>
                </a:solidFill>
                <a:latin typeface="Arial" pitchFamily="34" charset="0"/>
              </a:rPr>
              <a:t>Ontsteking (</a:t>
            </a:r>
            <a:r>
              <a:rPr lang="nl-NL" altLang="nl-NL" sz="2800" dirty="0" err="1">
                <a:solidFill>
                  <a:schemeClr val="bg1"/>
                </a:solidFill>
                <a:latin typeface="Arial" pitchFamily="34" charset="0"/>
              </a:rPr>
              <a:t>inflammation</a:t>
            </a:r>
            <a:r>
              <a:rPr lang="nl-NL" altLang="nl-NL" sz="2800" dirty="0">
                <a:solidFill>
                  <a:schemeClr val="bg1"/>
                </a:solidFill>
                <a:latin typeface="Arial" pitchFamily="34" charset="0"/>
              </a:rPr>
              <a:t>), effecten van </a:t>
            </a:r>
            <a:br>
              <a:rPr lang="nl-NL" altLang="nl-NL" sz="2800" dirty="0">
                <a:solidFill>
                  <a:schemeClr val="bg1"/>
                </a:solidFill>
                <a:latin typeface="Arial" pitchFamily="34" charset="0"/>
              </a:rPr>
            </a:br>
            <a:r>
              <a:rPr lang="nl-NL" altLang="nl-NL" sz="2800" dirty="0">
                <a:latin typeface="Arial" pitchFamily="34" charset="0"/>
              </a:rPr>
              <a:t>pro-inflammatoir</a:t>
            </a:r>
            <a:r>
              <a:rPr lang="nl-NL" altLang="nl-NL" sz="2800" dirty="0">
                <a:solidFill>
                  <a:schemeClr val="bg1"/>
                </a:solidFill>
                <a:latin typeface="Arial" pitchFamily="34" charset="0"/>
              </a:rPr>
              <a:t>e signalen</a:t>
            </a:r>
            <a:endParaRPr altLang="nl-NL" sz="2800" dirty="0">
              <a:solidFill>
                <a:schemeClr val="bg1"/>
              </a:solidFill>
              <a:latin typeface="Arial" pitchFamily="34" charset="0"/>
            </a:endParaRPr>
          </a:p>
        </p:txBody>
      </p:sp>
      <p:pic>
        <p:nvPicPr>
          <p:cNvPr id="19460" name="Picture 2" descr="http://images.slideplayer.com/24/6983848/slides/slide_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826" y="1592464"/>
            <a:ext cx="6343342" cy="475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94EC7992-85A4-4D3F-808C-2592DB493623}"/>
              </a:ext>
            </a:extLst>
          </p:cNvPr>
          <p:cNvSpPr txBox="1"/>
          <p:nvPr/>
        </p:nvSpPr>
        <p:spPr>
          <a:xfrm>
            <a:off x="7611036" y="5980638"/>
            <a:ext cx="4061011" cy="369332"/>
          </a:xfrm>
          <a:prstGeom prst="rect">
            <a:avLst/>
          </a:prstGeom>
          <a:solidFill>
            <a:schemeClr val="accent6">
              <a:lumMod val="75000"/>
            </a:schemeClr>
          </a:solidFill>
        </p:spPr>
        <p:txBody>
          <a:bodyPr wrap="square" rtlCol="0">
            <a:spAutoFit/>
          </a:bodyPr>
          <a:lstStyle/>
          <a:p>
            <a:pPr algn="l"/>
            <a:r>
              <a:rPr lang="nl-NL" dirty="0"/>
              <a:t>In de longen een probleem! </a:t>
            </a:r>
          </a:p>
        </p:txBody>
      </p:sp>
      <p:pic>
        <p:nvPicPr>
          <p:cNvPr id="4" name="Afbeelding 3">
            <a:extLst>
              <a:ext uri="{FF2B5EF4-FFF2-40B4-BE49-F238E27FC236}">
                <a16:creationId xmlns:a16="http://schemas.microsoft.com/office/drawing/2014/main" id="{8FC859A0-99FB-E68A-7BA5-52522D51DE2D}"/>
              </a:ext>
            </a:extLst>
          </p:cNvPr>
          <p:cNvPicPr>
            <a:picLocks noChangeAspect="1"/>
          </p:cNvPicPr>
          <p:nvPr/>
        </p:nvPicPr>
        <p:blipFill rotWithShape="1">
          <a:blip r:embed="rId3"/>
          <a:srcRect l="4640" t="36517" r="-2673" b="52793"/>
          <a:stretch/>
        </p:blipFill>
        <p:spPr>
          <a:xfrm>
            <a:off x="7611036" y="3083857"/>
            <a:ext cx="4142231" cy="2374671"/>
          </a:xfrm>
          <a:prstGeom prst="rect">
            <a:avLst/>
          </a:prstGeom>
        </p:spPr>
      </p:pic>
    </p:spTree>
    <p:extLst>
      <p:ext uri="{BB962C8B-B14F-4D97-AF65-F5344CB8AC3E}">
        <p14:creationId xmlns:p14="http://schemas.microsoft.com/office/powerpoint/2010/main" val="564362496"/>
      </p:ext>
    </p:extLst>
  </p:cSld>
  <p:clrMapOvr>
    <a:masterClrMapping/>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592224" y="5922236"/>
            <a:ext cx="5922236" cy="369332"/>
          </a:xfrm>
          <a:prstGeom prst="rect">
            <a:avLst/>
          </a:prstGeom>
          <a:solidFill>
            <a:schemeClr val="accent6">
              <a:lumMod val="75000"/>
            </a:schemeClr>
          </a:solidFill>
        </p:spPr>
        <p:txBody>
          <a:bodyPr wrap="square" rtlCol="0">
            <a:spAutoFit/>
          </a:bodyPr>
          <a:lstStyle/>
          <a:p>
            <a:r>
              <a:rPr lang="nl-NL" dirty="0">
                <a:hlinkClick r:id="rId2"/>
              </a:rPr>
              <a:t>https://www.ncbi.nlm.nih.gov/pmc/articles/PMC5891049/</a:t>
            </a:r>
            <a:endParaRPr lang="nl-NL" dirty="0"/>
          </a:p>
        </p:txBody>
      </p:sp>
      <p:sp>
        <p:nvSpPr>
          <p:cNvPr id="3" name="Tekstvak 2"/>
          <p:cNvSpPr txBox="1"/>
          <p:nvPr/>
        </p:nvSpPr>
        <p:spPr>
          <a:xfrm>
            <a:off x="2771686" y="461473"/>
            <a:ext cx="4674550" cy="369332"/>
          </a:xfrm>
          <a:prstGeom prst="rect">
            <a:avLst/>
          </a:prstGeom>
          <a:noFill/>
        </p:spPr>
        <p:txBody>
          <a:bodyPr wrap="square" rtlCol="0">
            <a:spAutoFit/>
          </a:bodyPr>
          <a:lstStyle/>
          <a:p>
            <a:pPr algn="l"/>
            <a:r>
              <a:rPr lang="nl-NL" dirty="0" err="1">
                <a:solidFill>
                  <a:schemeClr val="bg1"/>
                </a:solidFill>
              </a:rPr>
              <a:t>Pathogens</a:t>
            </a:r>
            <a:r>
              <a:rPr lang="nl-NL" dirty="0">
                <a:solidFill>
                  <a:schemeClr val="bg1"/>
                </a:solidFill>
              </a:rPr>
              <a:t> (ziekmakers) </a:t>
            </a:r>
            <a:r>
              <a:rPr lang="nl-NL" dirty="0" err="1">
                <a:solidFill>
                  <a:schemeClr val="bg1"/>
                </a:solidFill>
              </a:rPr>
              <a:t>and</a:t>
            </a:r>
            <a:r>
              <a:rPr lang="nl-NL" dirty="0">
                <a:solidFill>
                  <a:schemeClr val="bg1"/>
                </a:solidFill>
              </a:rPr>
              <a:t> Co-</a:t>
            </a:r>
            <a:r>
              <a:rPr lang="nl-NL" dirty="0" err="1">
                <a:solidFill>
                  <a:schemeClr val="bg1"/>
                </a:solidFill>
              </a:rPr>
              <a:t>evolution</a:t>
            </a:r>
            <a:endParaRPr lang="nl-NL" dirty="0">
              <a:solidFill>
                <a:schemeClr val="bg1"/>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599" y="1040806"/>
            <a:ext cx="5303021" cy="4404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7180621"/>
      </p:ext>
    </p:extLst>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el 1"/>
          <p:cNvSpPr txBox="1">
            <a:spLocks noGrp="1"/>
          </p:cNvSpPr>
          <p:nvPr>
            <p:ph type="title"/>
          </p:nvPr>
        </p:nvSpPr>
        <p:spPr/>
        <p:txBody>
          <a:bodyPr>
            <a:normAutofit/>
          </a:bodyPr>
          <a:lstStyle/>
          <a:p>
            <a:r>
              <a:rPr lang="nl-NL" altLang="nl-NL" sz="2800" dirty="0" err="1">
                <a:latin typeface="Arial" pitchFamily="34" charset="0"/>
              </a:rPr>
              <a:t>Biotech</a:t>
            </a:r>
            <a:r>
              <a:rPr lang="nl-NL" altLang="nl-NL" sz="2800" dirty="0">
                <a:latin typeface="Arial" pitchFamily="34" charset="0"/>
              </a:rPr>
              <a:t>: </a:t>
            </a:r>
            <a:r>
              <a:rPr altLang="nl-NL" sz="2800" dirty="0">
                <a:latin typeface="Arial" pitchFamily="34" charset="0"/>
              </a:rPr>
              <a:t>Wat is leven?</a:t>
            </a:r>
          </a:p>
        </p:txBody>
      </p:sp>
      <p:sp>
        <p:nvSpPr>
          <p:cNvPr id="21507" name="Tijdelijke aanduiding voor inhoud 2"/>
          <p:cNvSpPr txBox="1">
            <a:spLocks noGrp="1"/>
          </p:cNvSpPr>
          <p:nvPr>
            <p:ph idx="1"/>
          </p:nvPr>
        </p:nvSpPr>
        <p:spPr>
          <a:xfrm>
            <a:off x="1221349" y="2030413"/>
            <a:ext cx="7772400" cy="4114800"/>
          </a:xfrm>
        </p:spPr>
        <p:txBody>
          <a:bodyPr>
            <a:normAutofit fontScale="47500" lnSpcReduction="20000"/>
          </a:bodyPr>
          <a:lstStyle/>
          <a:p>
            <a:pPr>
              <a:defRPr/>
            </a:pPr>
            <a:r>
              <a:rPr altLang="nl-NL" dirty="0">
                <a:solidFill>
                  <a:schemeClr val="bg1"/>
                </a:solidFill>
                <a:latin typeface="Arial" pitchFamily="34" charset="0"/>
                <a:ea typeface="ＭＳ Ｐゴシック" pitchFamily="34" charset="-128"/>
              </a:rPr>
              <a:t>Leven is elektrisch</a:t>
            </a:r>
          </a:p>
          <a:p>
            <a:pPr marL="0" indent="0">
              <a:buNone/>
              <a:defRPr/>
            </a:pPr>
            <a:r>
              <a:rPr altLang="nl-NL" dirty="0">
                <a:solidFill>
                  <a:schemeClr val="bg1"/>
                </a:solidFill>
                <a:latin typeface="Arial" pitchFamily="34" charset="0"/>
                <a:ea typeface="ＭＳ Ｐゴシック" pitchFamily="34" charset="-128"/>
              </a:rPr>
              <a:t>=&gt; Interactie met machines is eenvoudig</a:t>
            </a:r>
          </a:p>
          <a:p>
            <a:pPr>
              <a:defRPr/>
            </a:pPr>
            <a:endParaRPr altLang="nl-NL" dirty="0">
              <a:solidFill>
                <a:schemeClr val="bg1"/>
              </a:solidFill>
              <a:latin typeface="Arial" pitchFamily="34" charset="0"/>
              <a:ea typeface="ＭＳ Ｐゴシック" pitchFamily="34" charset="-128"/>
            </a:endParaRPr>
          </a:p>
          <a:p>
            <a:pPr>
              <a:defRPr/>
            </a:pPr>
            <a:r>
              <a:rPr altLang="nl-NL" dirty="0">
                <a:solidFill>
                  <a:schemeClr val="bg1"/>
                </a:solidFill>
                <a:latin typeface="Arial" pitchFamily="34" charset="0"/>
                <a:ea typeface="ＭＳ Ｐゴシック" pitchFamily="34" charset="-128"/>
              </a:rPr>
              <a:t>Leven is informatie</a:t>
            </a:r>
          </a:p>
          <a:p>
            <a:pPr marL="0" indent="0">
              <a:buNone/>
              <a:defRPr/>
            </a:pPr>
            <a:r>
              <a:rPr altLang="nl-NL" dirty="0">
                <a:solidFill>
                  <a:schemeClr val="bg1"/>
                </a:solidFill>
                <a:latin typeface="Arial" pitchFamily="34" charset="0"/>
                <a:ea typeface="ＭＳ Ｐゴシック" pitchFamily="34" charset="-128"/>
              </a:rPr>
              <a:t>=&gt; programmeerbaar</a:t>
            </a:r>
          </a:p>
          <a:p>
            <a:pPr>
              <a:defRPr/>
            </a:pPr>
            <a:endParaRPr altLang="nl-NL" dirty="0">
              <a:solidFill>
                <a:schemeClr val="bg1"/>
              </a:solidFill>
              <a:latin typeface="Arial" pitchFamily="34" charset="0"/>
              <a:ea typeface="ＭＳ Ｐゴシック" pitchFamily="34" charset="-128"/>
            </a:endParaRPr>
          </a:p>
          <a:p>
            <a:pPr>
              <a:defRPr/>
            </a:pPr>
            <a:r>
              <a:rPr altLang="nl-NL" dirty="0">
                <a:solidFill>
                  <a:srgbClr val="FFFF00"/>
                </a:solidFill>
                <a:latin typeface="Arial" pitchFamily="34" charset="0"/>
                <a:ea typeface="ＭＳ Ｐゴシック" pitchFamily="34" charset="-128"/>
              </a:rPr>
              <a:t>Leven is symbiotisch</a:t>
            </a:r>
          </a:p>
          <a:p>
            <a:pPr marL="0" indent="0">
              <a:buNone/>
              <a:defRPr/>
            </a:pPr>
            <a:r>
              <a:rPr altLang="nl-NL" dirty="0">
                <a:solidFill>
                  <a:schemeClr val="bg1"/>
                </a:solidFill>
                <a:latin typeface="Arial" pitchFamily="34" charset="0"/>
                <a:ea typeface="ＭＳ Ｐゴシック" pitchFamily="34" charset="-128"/>
              </a:rPr>
              <a:t>=&gt; "Half of </a:t>
            </a:r>
            <a:r>
              <a:rPr altLang="nl-NL" dirty="0" err="1">
                <a:solidFill>
                  <a:schemeClr val="bg1"/>
                </a:solidFill>
                <a:latin typeface="Arial" pitchFamily="34" charset="0"/>
                <a:ea typeface="ＭＳ Ｐゴシック" pitchFamily="34" charset="-128"/>
              </a:rPr>
              <a:t>you</a:t>
            </a:r>
            <a:r>
              <a:rPr altLang="nl-NL" dirty="0">
                <a:solidFill>
                  <a:schemeClr val="bg1"/>
                </a:solidFill>
                <a:latin typeface="Arial" pitchFamily="34" charset="0"/>
                <a:ea typeface="ＭＳ Ｐゴシック" pitchFamily="34" charset="-128"/>
              </a:rPr>
              <a:t> is </a:t>
            </a:r>
            <a:r>
              <a:rPr altLang="nl-NL" dirty="0" err="1">
                <a:solidFill>
                  <a:schemeClr val="bg1"/>
                </a:solidFill>
                <a:latin typeface="Arial" pitchFamily="34" charset="0"/>
                <a:ea typeface="ＭＳ Ｐゴシック" pitchFamily="34" charset="-128"/>
              </a:rPr>
              <a:t>not</a:t>
            </a:r>
            <a:r>
              <a:rPr altLang="nl-NL" dirty="0">
                <a:solidFill>
                  <a:schemeClr val="bg1"/>
                </a:solidFill>
                <a:latin typeface="Arial" pitchFamily="34" charset="0"/>
                <a:ea typeface="ＭＳ Ｐゴシック" pitchFamily="34" charset="-128"/>
              </a:rPr>
              <a:t> </a:t>
            </a:r>
            <a:r>
              <a:rPr altLang="nl-NL" dirty="0" err="1">
                <a:solidFill>
                  <a:schemeClr val="bg1"/>
                </a:solidFill>
                <a:latin typeface="Arial" pitchFamily="34" charset="0"/>
                <a:ea typeface="ＭＳ Ｐゴシック" pitchFamily="34" charset="-128"/>
              </a:rPr>
              <a:t>actually</a:t>
            </a:r>
            <a:r>
              <a:rPr altLang="nl-NL" dirty="0">
                <a:solidFill>
                  <a:schemeClr val="bg1"/>
                </a:solidFill>
                <a:latin typeface="Arial" pitchFamily="34" charset="0"/>
                <a:ea typeface="ＭＳ Ｐゴシック" pitchFamily="34" charset="-128"/>
              </a:rPr>
              <a:t> </a:t>
            </a:r>
            <a:r>
              <a:rPr altLang="nl-NL" dirty="0" err="1">
                <a:solidFill>
                  <a:schemeClr val="bg1"/>
                </a:solidFill>
                <a:latin typeface="Arial" pitchFamily="34" charset="0"/>
                <a:ea typeface="ＭＳ Ｐゴシック" pitchFamily="34" charset="-128"/>
              </a:rPr>
              <a:t>you</a:t>
            </a:r>
            <a:r>
              <a:rPr altLang="nl-NL" dirty="0">
                <a:solidFill>
                  <a:schemeClr val="bg1"/>
                </a:solidFill>
                <a:latin typeface="Arial" pitchFamily="34" charset="0"/>
                <a:ea typeface="ＭＳ Ｐゴシック" pitchFamily="34" charset="-128"/>
              </a:rPr>
              <a:t>"</a:t>
            </a:r>
          </a:p>
          <a:p>
            <a:pPr>
              <a:defRPr/>
            </a:pPr>
            <a:endParaRPr altLang="nl-NL" dirty="0">
              <a:solidFill>
                <a:schemeClr val="bg1"/>
              </a:solidFill>
              <a:latin typeface="Arial" pitchFamily="34" charset="0"/>
              <a:ea typeface="ＭＳ Ｐゴシック" pitchFamily="34" charset="-128"/>
            </a:endParaRPr>
          </a:p>
          <a:p>
            <a:pPr>
              <a:defRPr/>
            </a:pPr>
            <a:r>
              <a:rPr altLang="nl-NL" dirty="0">
                <a:solidFill>
                  <a:schemeClr val="bg1"/>
                </a:solidFill>
                <a:latin typeface="Arial" pitchFamily="34" charset="0"/>
                <a:ea typeface="ＭＳ Ｐゴシック" pitchFamily="34" charset="-128"/>
              </a:rPr>
              <a:t>Leven is een systeem, dat functioneert in "</a:t>
            </a:r>
            <a:r>
              <a:rPr altLang="nl-NL" dirty="0" err="1">
                <a:solidFill>
                  <a:schemeClr val="bg1"/>
                </a:solidFill>
                <a:latin typeface="Arial" pitchFamily="34" charset="0"/>
                <a:ea typeface="ＭＳ Ｐゴシック" pitchFamily="34" charset="-128"/>
              </a:rPr>
              <a:t>deep</a:t>
            </a:r>
            <a:r>
              <a:rPr altLang="nl-NL" dirty="0">
                <a:solidFill>
                  <a:schemeClr val="bg1"/>
                </a:solidFill>
                <a:latin typeface="Arial" pitchFamily="34" charset="0"/>
                <a:ea typeface="ＭＳ Ｐゴシック" pitchFamily="34" charset="-128"/>
              </a:rPr>
              <a:t> time"</a:t>
            </a:r>
          </a:p>
          <a:p>
            <a:pPr>
              <a:defRPr/>
            </a:pPr>
            <a:r>
              <a:rPr altLang="nl-NL" dirty="0">
                <a:solidFill>
                  <a:schemeClr val="bg1"/>
                </a:solidFill>
                <a:latin typeface="Arial" pitchFamily="34" charset="0"/>
                <a:ea typeface="ＭＳ Ｐゴシック" pitchFamily="34" charset="-128"/>
              </a:rPr>
              <a:t>Leven v. dood is hokjes-denken</a:t>
            </a:r>
          </a:p>
          <a:p>
            <a:pPr>
              <a:defRPr/>
            </a:pPr>
            <a:endParaRPr altLang="nl-NL" dirty="0">
              <a:solidFill>
                <a:schemeClr val="bg1"/>
              </a:solidFill>
              <a:latin typeface="Arial" pitchFamily="34" charset="0"/>
              <a:ea typeface="ＭＳ Ｐゴシック" pitchFamily="34" charset="-128"/>
            </a:endParaRPr>
          </a:p>
          <a:p>
            <a:pPr>
              <a:defRPr/>
            </a:pPr>
            <a:r>
              <a:rPr altLang="nl-NL" dirty="0">
                <a:solidFill>
                  <a:schemeClr val="bg1"/>
                </a:solidFill>
                <a:latin typeface="Arial" pitchFamily="34" charset="0"/>
                <a:ea typeface="ＭＳ Ｐゴシック" pitchFamily="34" charset="-128"/>
              </a:rPr>
              <a:t>Generatiewisseling is essentieel</a:t>
            </a:r>
          </a:p>
          <a:p>
            <a:pPr>
              <a:buFont typeface="Symbol" pitchFamily="18" charset="2"/>
              <a:buChar char="Þ"/>
              <a:defRPr/>
            </a:pPr>
            <a:r>
              <a:rPr altLang="nl-NL" dirty="0">
                <a:solidFill>
                  <a:schemeClr val="bg1"/>
                </a:solidFill>
                <a:latin typeface="Arial" pitchFamily="34" charset="0"/>
                <a:ea typeface="ＭＳ Ｐゴシック" pitchFamily="34" charset="-128"/>
              </a:rPr>
              <a:t>veroudering is essentieel</a:t>
            </a:r>
          </a:p>
          <a:p>
            <a:pPr>
              <a:buFont typeface="Symbol" pitchFamily="18" charset="2"/>
              <a:buChar char="Þ"/>
              <a:defRPr/>
            </a:pPr>
            <a:r>
              <a:rPr altLang="nl-NL" dirty="0">
                <a:solidFill>
                  <a:schemeClr val="bg1"/>
                </a:solidFill>
                <a:latin typeface="Arial" pitchFamily="34" charset="0"/>
                <a:ea typeface="ＭＳ Ｐゴシック" pitchFamily="34" charset="-128"/>
              </a:rPr>
              <a:t>Individuen zijn ondergeschikt aan het systeem</a:t>
            </a:r>
          </a:p>
          <a:p>
            <a:pPr>
              <a:defRPr/>
            </a:pPr>
            <a:endParaRPr altLang="nl-NL" dirty="0">
              <a:solidFill>
                <a:schemeClr val="bg1"/>
              </a:solidFill>
              <a:latin typeface="Arial" pitchFamily="34" charset="0"/>
              <a:ea typeface="ＭＳ Ｐゴシック" pitchFamily="34" charset="-128"/>
            </a:endParaRPr>
          </a:p>
          <a:p>
            <a:pPr>
              <a:defRPr/>
            </a:pPr>
            <a:endParaRPr altLang="nl-NL" dirty="0">
              <a:solidFill>
                <a:schemeClr val="bg1"/>
              </a:solidFill>
              <a:latin typeface="Arial" pitchFamily="34" charset="0"/>
              <a:ea typeface="ＭＳ Ｐゴシック" pitchFamily="34" charset="-128"/>
            </a:endParaRPr>
          </a:p>
        </p:txBody>
      </p:sp>
    </p:spTree>
    <p:extLst>
      <p:ext uri="{BB962C8B-B14F-4D97-AF65-F5344CB8AC3E}">
        <p14:creationId xmlns:p14="http://schemas.microsoft.com/office/powerpoint/2010/main" val="2726422743"/>
      </p:ext>
    </p:extLst>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77278" y="1686362"/>
            <a:ext cx="3145816" cy="4114800"/>
          </a:xfrm>
        </p:spPr>
        <p:txBody>
          <a:bodyPr>
            <a:normAutofit fontScale="77500" lnSpcReduction="20000"/>
          </a:bodyPr>
          <a:lstStyle/>
          <a:p>
            <a:pPr>
              <a:defRPr/>
            </a:pPr>
            <a:r>
              <a:rPr lang="nl-NL" dirty="0">
                <a:solidFill>
                  <a:schemeClr val="bg1"/>
                </a:solidFill>
              </a:rPr>
              <a:t>Netwerk</a:t>
            </a:r>
          </a:p>
          <a:p>
            <a:pPr>
              <a:defRPr/>
            </a:pPr>
            <a:endParaRPr lang="nl-NL" dirty="0">
              <a:solidFill>
                <a:schemeClr val="bg1"/>
              </a:solidFill>
            </a:endParaRPr>
          </a:p>
          <a:p>
            <a:pPr>
              <a:defRPr/>
            </a:pPr>
            <a:r>
              <a:rPr lang="nl-NL" u="sng" dirty="0">
                <a:solidFill>
                  <a:schemeClr val="bg1"/>
                </a:solidFill>
              </a:rPr>
              <a:t>Stabiliteit </a:t>
            </a:r>
          </a:p>
          <a:p>
            <a:pPr>
              <a:buFont typeface="Symbol" pitchFamily="18" charset="2"/>
              <a:buChar char="Þ"/>
              <a:defRPr/>
            </a:pPr>
            <a:endParaRPr lang="nl-NL" u="sng" dirty="0">
              <a:solidFill>
                <a:schemeClr val="bg1"/>
              </a:solidFill>
            </a:endParaRPr>
          </a:p>
          <a:p>
            <a:pPr>
              <a:defRPr/>
            </a:pPr>
            <a:r>
              <a:rPr lang="nl-NL" u="sng" dirty="0" err="1">
                <a:solidFill>
                  <a:schemeClr val="bg1"/>
                </a:solidFill>
              </a:rPr>
              <a:t>Redundancy</a:t>
            </a:r>
            <a:endParaRPr lang="nl-NL" u="sng" dirty="0">
              <a:solidFill>
                <a:schemeClr val="bg1"/>
              </a:solidFill>
            </a:endParaRPr>
          </a:p>
          <a:p>
            <a:pPr>
              <a:defRPr/>
            </a:pPr>
            <a:endParaRPr lang="nl-NL" u="sng" dirty="0">
              <a:solidFill>
                <a:schemeClr val="bg1"/>
              </a:solidFill>
            </a:endParaRPr>
          </a:p>
          <a:p>
            <a:pPr>
              <a:defRPr/>
            </a:pPr>
            <a:r>
              <a:rPr lang="nl-NL" u="sng" dirty="0">
                <a:solidFill>
                  <a:schemeClr val="bg1"/>
                </a:solidFill>
              </a:rPr>
              <a:t>Feedback </a:t>
            </a:r>
          </a:p>
          <a:p>
            <a:endParaRPr lang="nl-NL" dirty="0"/>
          </a:p>
          <a:p>
            <a:endParaRPr lang="nl-NL" dirty="0"/>
          </a:p>
          <a:p>
            <a:r>
              <a:rPr lang="nl-NL" dirty="0">
                <a:solidFill>
                  <a:srgbClr val="FFFF00"/>
                </a:solidFill>
              </a:rPr>
              <a:t>Ziekte bij verstoring van    het netwerk (Th1/Th2) </a:t>
            </a:r>
          </a:p>
        </p:txBody>
      </p:sp>
      <p:sp>
        <p:nvSpPr>
          <p:cNvPr id="5" name="Titel 1"/>
          <p:cNvSpPr txBox="1">
            <a:spLocks/>
          </p:cNvSpPr>
          <p:nvPr/>
        </p:nvSpPr>
        <p:spPr>
          <a:xfrm>
            <a:off x="777278" y="486560"/>
            <a:ext cx="3522408" cy="1014055"/>
          </a:xfrm>
          <a:prstGeom prst="rect">
            <a:avLst/>
          </a:prstGeom>
          <a:solidFill>
            <a:schemeClr val="accent5"/>
          </a:solidFill>
        </p:spPr>
        <p:txBody>
          <a:bodyPr vert="horz" lIns="0" tIns="0" rIns="0" bIns="0" rtlCol="0" anchor="t" anchorCtr="0">
            <a:noAutofit/>
          </a:bodyPr>
          <a:lstStyle>
            <a:lvl1pPr algn="l" defTabSz="457200" rtl="0" eaLnBrk="1" latinLnBrk="0" hangingPunct="1">
              <a:lnSpc>
                <a:spcPct val="100000"/>
              </a:lnSpc>
              <a:spcBef>
                <a:spcPct val="0"/>
              </a:spcBef>
              <a:buNone/>
              <a:defRPr lang="nl-NL" sz="1800" b="1" i="0" kern="1200" baseline="0">
                <a:solidFill>
                  <a:schemeClr val="bg1"/>
                </a:solidFill>
                <a:latin typeface="Arial" pitchFamily="34" charset="0"/>
                <a:ea typeface="+mj-ea"/>
                <a:cs typeface="Arial" pitchFamily="34" charset="0"/>
              </a:defRPr>
            </a:lvl1pPr>
          </a:lstStyle>
          <a:p>
            <a:r>
              <a:rPr lang="nl-NL" altLang="nl-NL" dirty="0"/>
              <a:t>Signalen tussen cellen van het afweersysteem: Cytokines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645"/>
          <a:stretch/>
        </p:blipFill>
        <p:spPr bwMode="auto">
          <a:xfrm>
            <a:off x="5011757" y="486560"/>
            <a:ext cx="5276785" cy="6276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5926834"/>
      </p:ext>
    </p:extLst>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sz="quarter"/>
          </p:nvPr>
        </p:nvSpPr>
        <p:spPr>
          <a:xfrm>
            <a:off x="1847852" y="230737"/>
            <a:ext cx="8555764" cy="1143000"/>
          </a:xfrm>
        </p:spPr>
        <p:txBody>
          <a:bodyPr>
            <a:normAutofit fontScale="90000"/>
          </a:bodyPr>
          <a:lstStyle/>
          <a:p>
            <a:pPr>
              <a:defRPr/>
            </a:pPr>
            <a:r>
              <a:rPr lang="nl-NL" b="0" dirty="0">
                <a:solidFill>
                  <a:schemeClr val="bg1"/>
                </a:solidFill>
              </a:rPr>
              <a:t>Darmwormen teisterden middeleeuwer</a:t>
            </a:r>
            <a:br>
              <a:rPr lang="nl-NL" b="0" dirty="0">
                <a:solidFill>
                  <a:schemeClr val="bg1"/>
                </a:solidFill>
              </a:rPr>
            </a:br>
            <a:r>
              <a:rPr lang="nl-NL" sz="1200" cap="all" dirty="0">
                <a:solidFill>
                  <a:schemeClr val="bg1"/>
                </a:solidFill>
              </a:rPr>
              <a:t>NRC 15 NOVEMBER 2014</a:t>
            </a:r>
          </a:p>
        </p:txBody>
      </p:sp>
      <p:sp>
        <p:nvSpPr>
          <p:cNvPr id="20483" name="Tekstvak 7"/>
          <p:cNvSpPr txBox="1">
            <a:spLocks noChangeArrowheads="1"/>
          </p:cNvSpPr>
          <p:nvPr/>
        </p:nvSpPr>
        <p:spPr bwMode="auto">
          <a:xfrm>
            <a:off x="1847852" y="1557339"/>
            <a:ext cx="8437052"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MS PGothic" pitchFamily="34" charset="-128"/>
              </a:defRPr>
            </a:lvl1pPr>
            <a:lvl2pPr marL="742950" indent="-285750" eaLnBrk="0" hangingPunct="0">
              <a:spcBef>
                <a:spcPts val="500"/>
              </a:spcBef>
              <a:buSzPct val="100000"/>
              <a:buChar char="–"/>
              <a:defRPr sz="1900">
                <a:solidFill>
                  <a:srgbClr val="00FF00"/>
                </a:solidFill>
                <a:latin typeface="Arial" pitchFamily="34" charset="0"/>
                <a:ea typeface="MS PGothic" pitchFamily="34" charset="-128"/>
              </a:defRPr>
            </a:lvl2pPr>
            <a:lvl3pPr marL="1143000" indent="-228600" eaLnBrk="0" hangingPunct="0">
              <a:spcBef>
                <a:spcPts val="500"/>
              </a:spcBef>
              <a:buSzPct val="100000"/>
              <a:buChar char="•"/>
              <a:defRPr sz="1900">
                <a:solidFill>
                  <a:srgbClr val="00FF00"/>
                </a:solidFill>
                <a:latin typeface="Arial" pitchFamily="34" charset="0"/>
                <a:ea typeface="MS PGothic" pitchFamily="34" charset="-128"/>
              </a:defRPr>
            </a:lvl3pPr>
            <a:lvl4pPr marL="1600200" indent="-228600" eaLnBrk="0" hangingPunct="0">
              <a:spcBef>
                <a:spcPts val="500"/>
              </a:spcBef>
              <a:buSzPct val="100000"/>
              <a:buChar char="–"/>
              <a:defRPr sz="1900">
                <a:solidFill>
                  <a:srgbClr val="00FF00"/>
                </a:solidFill>
                <a:latin typeface="Arial" pitchFamily="34" charset="0"/>
                <a:ea typeface="MS PGothic" pitchFamily="34" charset="-128"/>
              </a:defRPr>
            </a:lvl4pPr>
            <a:lvl5pPr marL="2057400" indent="-228600" eaLnBrk="0" hangingPunct="0">
              <a:spcBef>
                <a:spcPts val="500"/>
              </a:spcBef>
              <a:buSzPct val="100000"/>
              <a:buChar char="»"/>
              <a:defRPr sz="1900">
                <a:solidFill>
                  <a:srgbClr val="00FF00"/>
                </a:solidFill>
                <a:latin typeface="Arial" pitchFamily="34" charset="0"/>
                <a:ea typeface="MS PGothic"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9pPr>
          </a:lstStyle>
          <a:p>
            <a:pPr eaLnBrk="1" hangingPunct="1">
              <a:spcBef>
                <a:spcPct val="0"/>
              </a:spcBef>
              <a:buSzTx/>
              <a:buFontTx/>
              <a:buNone/>
            </a:pPr>
            <a:r>
              <a:rPr lang="nl-NL" altLang="nl-NL" sz="1800" dirty="0">
                <a:solidFill>
                  <a:schemeClr val="bg1"/>
                </a:solidFill>
                <a:latin typeface="Calibri" pitchFamily="34" charset="0"/>
              </a:rPr>
              <a:t>In een middeleeuwse begraafplaats in het Belgische Nijvel zijn drie verrassend goed bewaarde lichamen teruggevonden, uit de elfde en twaalfde eeuw. </a:t>
            </a:r>
            <a:r>
              <a:rPr lang="nl-NL" altLang="nl-NL" sz="1800" dirty="0">
                <a:solidFill>
                  <a:srgbClr val="FFFF00"/>
                </a:solidFill>
                <a:latin typeface="Calibri" pitchFamily="34" charset="0"/>
              </a:rPr>
              <a:t>Uit gefossiliseerde poep (coprolieten) die in de kisten werd gevonden, blijkt dat deze mensen enorm geteisterd werden door darmparasieten die nu nauwelijks nog bij mensen voorkomen</a:t>
            </a:r>
            <a:r>
              <a:rPr lang="nl-NL" altLang="nl-NL" sz="1800" dirty="0">
                <a:solidFill>
                  <a:schemeClr val="bg1"/>
                </a:solidFill>
                <a:latin typeface="Calibri" pitchFamily="34" charset="0"/>
              </a:rPr>
              <a:t>: de 15 tot 35 centimeter lange spoelworm en de 3 tot 5 cm lange zweepworm. Bij het individu uit graf 122 werden zelfs de meeste parasieteneitjes in een opgraving ooit gevonden: bijna 300.000 per gram poep (</a:t>
            </a:r>
            <a:r>
              <a:rPr lang="nl-NL" altLang="nl-NL" sz="1800" i="1" dirty="0">
                <a:solidFill>
                  <a:schemeClr val="bg1"/>
                </a:solidFill>
                <a:latin typeface="Calibri" pitchFamily="34" charset="0"/>
              </a:rPr>
              <a:t>Journal of </a:t>
            </a:r>
            <a:r>
              <a:rPr lang="nl-NL" altLang="nl-NL" sz="1800" i="1" dirty="0" err="1">
                <a:solidFill>
                  <a:schemeClr val="bg1"/>
                </a:solidFill>
                <a:latin typeface="Calibri" pitchFamily="34" charset="0"/>
              </a:rPr>
              <a:t>Archaeological</a:t>
            </a:r>
            <a:r>
              <a:rPr lang="nl-NL" altLang="nl-NL" sz="1800" i="1" dirty="0">
                <a:solidFill>
                  <a:schemeClr val="bg1"/>
                </a:solidFill>
                <a:latin typeface="Calibri" pitchFamily="34" charset="0"/>
              </a:rPr>
              <a:t> </a:t>
            </a:r>
            <a:r>
              <a:rPr lang="nl-NL" altLang="nl-NL" sz="1800" i="1" dirty="0" err="1">
                <a:solidFill>
                  <a:schemeClr val="bg1"/>
                </a:solidFill>
                <a:latin typeface="Calibri" pitchFamily="34" charset="0"/>
              </a:rPr>
              <a:t>Science</a:t>
            </a:r>
            <a:r>
              <a:rPr lang="nl-NL" altLang="nl-NL" sz="1800" dirty="0">
                <a:solidFill>
                  <a:schemeClr val="bg1"/>
                </a:solidFill>
                <a:latin typeface="Calibri" pitchFamily="34" charset="0"/>
              </a:rPr>
              <a:t>, </a:t>
            </a:r>
            <a:r>
              <a:rPr lang="nl-NL" altLang="nl-NL" sz="1800" i="1" dirty="0">
                <a:solidFill>
                  <a:schemeClr val="bg1"/>
                </a:solidFill>
                <a:latin typeface="Calibri" pitchFamily="34" charset="0"/>
              </a:rPr>
              <a:t>online</a:t>
            </a:r>
            <a:r>
              <a:rPr lang="nl-NL" altLang="nl-NL" sz="1800" dirty="0">
                <a:solidFill>
                  <a:schemeClr val="bg1"/>
                </a:solidFill>
                <a:latin typeface="Calibri" pitchFamily="34" charset="0"/>
              </a:rPr>
              <a:t> 6 november).</a:t>
            </a:r>
          </a:p>
          <a:p>
            <a:pPr eaLnBrk="1" hangingPunct="1">
              <a:spcBef>
                <a:spcPct val="0"/>
              </a:spcBef>
              <a:buSzTx/>
              <a:buFontTx/>
              <a:buNone/>
            </a:pPr>
            <a:r>
              <a:rPr lang="nl-NL" altLang="nl-NL" sz="1800" dirty="0">
                <a:solidFill>
                  <a:schemeClr val="bg1"/>
                </a:solidFill>
                <a:latin typeface="Calibri" pitchFamily="34" charset="0"/>
              </a:rPr>
              <a:t>In dit graf was een oudere vrouw zonder tanden begraven. Op de plek van haar onderbuik werden 8 gefossiliseerde drollen gevonden, tussen 1 en 12 gram zwaar: uitzonderlijk zwaar en talrijk. Dit leidde hoogst waarschijnlijk tot dodelijke verstopping, aldus het internationale team van archeologen en antropologen dat de lichamen onderzocht. Deze stroeve obstructieve poepballen (‘</a:t>
            </a:r>
            <a:r>
              <a:rPr lang="nl-NL" altLang="nl-NL" sz="1800" dirty="0" err="1">
                <a:solidFill>
                  <a:schemeClr val="bg1"/>
                </a:solidFill>
                <a:latin typeface="Calibri" pitchFamily="34" charset="0"/>
              </a:rPr>
              <a:t>bezoars</a:t>
            </a:r>
            <a:r>
              <a:rPr lang="nl-NL" altLang="nl-NL" sz="1800" dirty="0">
                <a:solidFill>
                  <a:schemeClr val="bg1"/>
                </a:solidFill>
                <a:latin typeface="Calibri" pitchFamily="34" charset="0"/>
              </a:rPr>
              <a:t>’) zijn waarschijnlijk ontstaan door de grote hoeveelheid parasieten in combinatie met het zeer vezelrijke dieet van toen.</a:t>
            </a:r>
          </a:p>
          <a:p>
            <a:pPr eaLnBrk="1" hangingPunct="1">
              <a:spcBef>
                <a:spcPct val="0"/>
              </a:spcBef>
              <a:buSzTx/>
              <a:buFontTx/>
              <a:buNone/>
            </a:pPr>
            <a:r>
              <a:rPr lang="nl-NL" altLang="nl-NL" sz="1800" dirty="0">
                <a:solidFill>
                  <a:schemeClr val="bg1"/>
                </a:solidFill>
                <a:latin typeface="Calibri" pitchFamily="34" charset="0"/>
              </a:rPr>
              <a:t>			</a:t>
            </a:r>
            <a:r>
              <a:rPr lang="nl-NL" altLang="nl-NL" sz="1800" dirty="0">
                <a:solidFill>
                  <a:srgbClr val="FFFF00"/>
                </a:solidFill>
                <a:latin typeface="Calibri" pitchFamily="34" charset="0"/>
              </a:rPr>
              <a:t>.. ongeremde smerigheid ..</a:t>
            </a:r>
          </a:p>
          <a:p>
            <a:pPr eaLnBrk="1" hangingPunct="1">
              <a:spcBef>
                <a:spcPct val="0"/>
              </a:spcBef>
              <a:buSzTx/>
              <a:buFontTx/>
              <a:buNone/>
            </a:pPr>
            <a:endParaRPr lang="nl-NL" altLang="nl-NL" sz="1800" dirty="0">
              <a:solidFill>
                <a:srgbClr val="FFFF00"/>
              </a:solidFill>
              <a:latin typeface="Calibri" pitchFamily="34" charset="0"/>
            </a:endParaRPr>
          </a:p>
          <a:p>
            <a:pPr eaLnBrk="1" hangingPunct="1">
              <a:spcBef>
                <a:spcPct val="0"/>
              </a:spcBef>
              <a:buSzTx/>
              <a:buFontTx/>
              <a:buNone/>
            </a:pPr>
            <a:r>
              <a:rPr lang="nl-NL" altLang="nl-NL" sz="1800" dirty="0">
                <a:solidFill>
                  <a:srgbClr val="FFFF00"/>
                </a:solidFill>
                <a:latin typeface="Calibri" pitchFamily="34" charset="0"/>
              </a:rPr>
              <a:t>Maar geen allergie!</a:t>
            </a:r>
          </a:p>
          <a:p>
            <a:pPr eaLnBrk="1" hangingPunct="1">
              <a:spcBef>
                <a:spcPct val="0"/>
              </a:spcBef>
              <a:buSzTx/>
              <a:buFontTx/>
              <a:buNone/>
            </a:pPr>
            <a:endParaRPr lang="nl-NL" altLang="nl-NL" sz="1800" dirty="0">
              <a:solidFill>
                <a:schemeClr val="bg1"/>
              </a:solidFill>
              <a:latin typeface="Calibri" pitchFamily="34" charset="0"/>
            </a:endParaRPr>
          </a:p>
        </p:txBody>
      </p:sp>
    </p:spTree>
    <p:extLst>
      <p:ext uri="{BB962C8B-B14F-4D97-AF65-F5344CB8AC3E}">
        <p14:creationId xmlns:p14="http://schemas.microsoft.com/office/powerpoint/2010/main" val="1432160347"/>
      </p:ext>
    </p:extLst>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F605A4-75E8-E3D4-82EB-189F393A8E7E}"/>
              </a:ext>
            </a:extLst>
          </p:cNvPr>
          <p:cNvSpPr>
            <a:spLocks noGrp="1"/>
          </p:cNvSpPr>
          <p:nvPr>
            <p:ph type="title"/>
          </p:nvPr>
        </p:nvSpPr>
        <p:spPr/>
        <p:txBody>
          <a:bodyPr/>
          <a:lstStyle/>
          <a:p>
            <a:r>
              <a:rPr lang="nl-NL" dirty="0"/>
              <a:t>Allergie immunotherapie</a:t>
            </a:r>
          </a:p>
        </p:txBody>
      </p:sp>
      <p:sp>
        <p:nvSpPr>
          <p:cNvPr id="3" name="Tijdelijke aanduiding voor inhoud 2">
            <a:extLst>
              <a:ext uri="{FF2B5EF4-FFF2-40B4-BE49-F238E27FC236}">
                <a16:creationId xmlns:a16="http://schemas.microsoft.com/office/drawing/2014/main" id="{6C0BED4D-197C-294F-950C-92DC4C8171F1}"/>
              </a:ext>
            </a:extLst>
          </p:cNvPr>
          <p:cNvSpPr>
            <a:spLocks noGrp="1"/>
          </p:cNvSpPr>
          <p:nvPr>
            <p:ph idx="1"/>
          </p:nvPr>
        </p:nvSpPr>
        <p:spPr/>
        <p:txBody>
          <a:bodyPr>
            <a:normAutofit/>
          </a:bodyPr>
          <a:lstStyle/>
          <a:p>
            <a:r>
              <a:rPr lang="nl-NL" sz="1800" dirty="0">
                <a:solidFill>
                  <a:schemeClr val="bg1"/>
                </a:solidFill>
              </a:rPr>
              <a:t>Herstellen van netwerk</a:t>
            </a:r>
          </a:p>
          <a:p>
            <a:r>
              <a:rPr lang="nl-NL" sz="1800" dirty="0">
                <a:solidFill>
                  <a:schemeClr val="bg1"/>
                </a:solidFill>
              </a:rPr>
              <a:t>Minder gevaar signalen</a:t>
            </a:r>
          </a:p>
          <a:p>
            <a:endParaRPr lang="nl-NL" sz="1800" dirty="0">
              <a:solidFill>
                <a:schemeClr val="bg1"/>
              </a:solidFill>
            </a:endParaRPr>
          </a:p>
          <a:p>
            <a:pPr marL="0" indent="0">
              <a:buNone/>
            </a:pPr>
            <a:r>
              <a:rPr lang="nl-NL" sz="1800" dirty="0">
                <a:solidFill>
                  <a:schemeClr val="bg1"/>
                </a:solidFill>
              </a:rPr>
              <a:t>=&gt; Geven van regelmatige lage dosis van allergeen</a:t>
            </a:r>
          </a:p>
        </p:txBody>
      </p:sp>
    </p:spTree>
    <p:extLst>
      <p:ext uri="{BB962C8B-B14F-4D97-AF65-F5344CB8AC3E}">
        <p14:creationId xmlns:p14="http://schemas.microsoft.com/office/powerpoint/2010/main" val="6884514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ED6B66-93B8-E936-24C5-9285AA467729}"/>
              </a:ext>
            </a:extLst>
          </p:cNvPr>
          <p:cNvSpPr>
            <a:spLocks noGrp="1"/>
          </p:cNvSpPr>
          <p:nvPr>
            <p:ph type="title"/>
          </p:nvPr>
        </p:nvSpPr>
        <p:spPr/>
        <p:txBody>
          <a:bodyPr>
            <a:normAutofit/>
          </a:bodyPr>
          <a:lstStyle/>
          <a:p>
            <a:r>
              <a:rPr lang="nl-NL" sz="2800" dirty="0"/>
              <a:t>Immunotherapie: kansen en problemen</a:t>
            </a:r>
          </a:p>
        </p:txBody>
      </p:sp>
      <p:sp>
        <p:nvSpPr>
          <p:cNvPr id="3" name="Tijdelijke aanduiding voor inhoud 2">
            <a:extLst>
              <a:ext uri="{FF2B5EF4-FFF2-40B4-BE49-F238E27FC236}">
                <a16:creationId xmlns:a16="http://schemas.microsoft.com/office/drawing/2014/main" id="{A19A7C62-20F2-E941-CBF7-1CA205CCC081}"/>
              </a:ext>
            </a:extLst>
          </p:cNvPr>
          <p:cNvSpPr>
            <a:spLocks noGrp="1"/>
          </p:cNvSpPr>
          <p:nvPr>
            <p:ph idx="1"/>
          </p:nvPr>
        </p:nvSpPr>
        <p:spPr/>
        <p:txBody>
          <a:bodyPr>
            <a:normAutofit/>
          </a:bodyPr>
          <a:lstStyle/>
          <a:p>
            <a:r>
              <a:rPr lang="nl-NL" sz="1800" dirty="0">
                <a:solidFill>
                  <a:schemeClr val="bg1"/>
                </a:solidFill>
              </a:rPr>
              <a:t>Allergie</a:t>
            </a:r>
          </a:p>
          <a:p>
            <a:pPr marL="0" indent="0">
              <a:buNone/>
            </a:pPr>
            <a:r>
              <a:rPr lang="nl-NL" sz="1800" dirty="0">
                <a:solidFill>
                  <a:schemeClr val="bg1"/>
                </a:solidFill>
              </a:rPr>
              <a:t>=&gt; Heropvoeding is mogelijk!</a:t>
            </a:r>
          </a:p>
          <a:p>
            <a:endParaRPr lang="nl-NL" sz="1800" dirty="0">
              <a:solidFill>
                <a:schemeClr val="bg1"/>
              </a:solidFill>
            </a:endParaRPr>
          </a:p>
          <a:p>
            <a:r>
              <a:rPr lang="nl-NL" sz="1800" dirty="0" err="1">
                <a:solidFill>
                  <a:schemeClr val="bg1"/>
                </a:solidFill>
              </a:rPr>
              <a:t>Autoimmuniteit</a:t>
            </a:r>
            <a:r>
              <a:rPr lang="nl-NL" sz="1800" dirty="0">
                <a:solidFill>
                  <a:schemeClr val="bg1"/>
                </a:solidFill>
              </a:rPr>
              <a:t> is lastiger. Moet via centrale tolerantie (thymus regeneratie) </a:t>
            </a:r>
          </a:p>
          <a:p>
            <a:endParaRPr lang="nl-NL" sz="1800" dirty="0">
              <a:solidFill>
                <a:schemeClr val="bg1"/>
              </a:solidFill>
            </a:endParaRPr>
          </a:p>
          <a:p>
            <a:r>
              <a:rPr lang="nl-NL" sz="1800" dirty="0">
                <a:solidFill>
                  <a:schemeClr val="bg1"/>
                </a:solidFill>
              </a:rPr>
              <a:t>Kanker is nog lastiger. Is </a:t>
            </a:r>
            <a:r>
              <a:rPr lang="nl-NL" sz="1800" dirty="0" err="1">
                <a:solidFill>
                  <a:srgbClr val="FFFF00"/>
                </a:solidFill>
              </a:rPr>
              <a:t>self</a:t>
            </a:r>
            <a:endParaRPr lang="nl-NL" sz="1800" dirty="0">
              <a:solidFill>
                <a:srgbClr val="FFFF00"/>
              </a:solidFill>
            </a:endParaRPr>
          </a:p>
          <a:p>
            <a:pPr marL="0" indent="0">
              <a:buNone/>
            </a:pPr>
            <a:r>
              <a:rPr lang="nl-NL" sz="1800" dirty="0">
                <a:solidFill>
                  <a:schemeClr val="bg1"/>
                </a:solidFill>
              </a:rPr>
              <a:t>=&gt; CAR-T</a:t>
            </a:r>
          </a:p>
          <a:p>
            <a:pPr marL="0" indent="0">
              <a:buNone/>
            </a:pPr>
            <a:r>
              <a:rPr lang="nl-NL" sz="1800" dirty="0">
                <a:solidFill>
                  <a:schemeClr val="bg1"/>
                </a:solidFill>
              </a:rPr>
              <a:t>=&gt; mRNA</a:t>
            </a:r>
          </a:p>
          <a:p>
            <a:pPr>
              <a:buFont typeface="Symbol" panose="05050102010706020507" pitchFamily="18" charset="2"/>
              <a:buChar char="Þ"/>
            </a:pPr>
            <a:endParaRPr lang="nl-NL" sz="1800" dirty="0">
              <a:solidFill>
                <a:schemeClr val="bg1"/>
              </a:solidFill>
            </a:endParaRPr>
          </a:p>
          <a:p>
            <a:pPr>
              <a:buFont typeface="Symbol" panose="05050102010706020507" pitchFamily="18" charset="2"/>
              <a:buChar char="Þ"/>
            </a:pPr>
            <a:r>
              <a:rPr lang="nl-NL" sz="1800" dirty="0" err="1">
                <a:solidFill>
                  <a:srgbClr val="FFFF00"/>
                </a:solidFill>
              </a:rPr>
              <a:t>Danger</a:t>
            </a:r>
            <a:r>
              <a:rPr lang="nl-NL" sz="1800" dirty="0">
                <a:solidFill>
                  <a:schemeClr val="bg1"/>
                </a:solidFill>
              </a:rPr>
              <a:t> </a:t>
            </a:r>
            <a:r>
              <a:rPr lang="nl-NL" sz="1800" dirty="0" err="1">
                <a:solidFill>
                  <a:schemeClr val="bg1"/>
                </a:solidFill>
              </a:rPr>
              <a:t>signals</a:t>
            </a:r>
            <a:endParaRPr lang="nl-NL" sz="1800" dirty="0">
              <a:solidFill>
                <a:schemeClr val="bg1"/>
              </a:solidFill>
            </a:endParaRPr>
          </a:p>
          <a:p>
            <a:endParaRPr lang="nl-NL" sz="1800" dirty="0">
              <a:solidFill>
                <a:schemeClr val="bg1"/>
              </a:solidFill>
            </a:endParaRPr>
          </a:p>
          <a:p>
            <a:pPr marL="0" indent="0">
              <a:buNone/>
            </a:pPr>
            <a:endParaRPr lang="nl-NL" sz="1800" dirty="0">
              <a:solidFill>
                <a:schemeClr val="bg1"/>
              </a:solidFill>
            </a:endParaRPr>
          </a:p>
        </p:txBody>
      </p:sp>
    </p:spTree>
    <p:extLst>
      <p:ext uri="{BB962C8B-B14F-4D97-AF65-F5344CB8AC3E}">
        <p14:creationId xmlns:p14="http://schemas.microsoft.com/office/powerpoint/2010/main" val="12864832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FC7EFB4-0CF9-B37F-AC8B-587A7BF08FE3}"/>
              </a:ext>
            </a:extLst>
          </p:cNvPr>
          <p:cNvSpPr txBox="1">
            <a:spLocks/>
          </p:cNvSpPr>
          <p:nvPr/>
        </p:nvSpPr>
        <p:spPr>
          <a:xfrm>
            <a:off x="1518532" y="229764"/>
            <a:ext cx="7772400" cy="10810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00"/>
                </a:solidFill>
                <a:latin typeface="+mj-lt"/>
                <a:ea typeface="+mj-ea"/>
                <a:cs typeface="+mj-cs"/>
              </a:defRPr>
            </a:lvl1pPr>
          </a:lstStyle>
          <a:p>
            <a:r>
              <a:rPr lang="nl-NL" altLang="nl-NL" dirty="0">
                <a:solidFill>
                  <a:schemeClr val="bg1"/>
                </a:solidFill>
                <a:latin typeface="Arial" pitchFamily="34" charset="0"/>
              </a:rPr>
              <a:t>Afweer 3</a:t>
            </a:r>
          </a:p>
        </p:txBody>
      </p:sp>
      <p:pic>
        <p:nvPicPr>
          <p:cNvPr id="12" name="Picture 2" descr="9780323549431 - Basic Immunology: Functions and Disorders of the Immune System">
            <a:extLst>
              <a:ext uri="{FF2B5EF4-FFF2-40B4-BE49-F238E27FC236}">
                <a16:creationId xmlns:a16="http://schemas.microsoft.com/office/drawing/2014/main" id="{4BB1D040-501E-4CFA-C589-0E47DB6FB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581" y="1656990"/>
            <a:ext cx="30861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4">
            <a:extLst>
              <a:ext uri="{FF2B5EF4-FFF2-40B4-BE49-F238E27FC236}">
                <a16:creationId xmlns:a16="http://schemas.microsoft.com/office/drawing/2014/main" id="{FE368E67-66BC-F8D1-D2AF-AEBBBF1BF084}"/>
              </a:ext>
            </a:extLst>
          </p:cNvPr>
          <p:cNvSpPr txBox="1">
            <a:spLocks noChangeArrowheads="1"/>
          </p:cNvSpPr>
          <p:nvPr/>
        </p:nvSpPr>
        <p:spPr bwMode="auto">
          <a:xfrm>
            <a:off x="5530567" y="1576831"/>
            <a:ext cx="456159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marL="342900" indent="-342900" eaLnBrk="1" hangingPunct="1">
              <a:spcBef>
                <a:spcPct val="0"/>
              </a:spcBef>
              <a:buSzTx/>
              <a:buFontTx/>
              <a:buAutoNum type="arabicPeriod"/>
            </a:pPr>
            <a:r>
              <a:rPr lang="nl-NL" altLang="nl-NL" sz="1800" b="1" dirty="0">
                <a:solidFill>
                  <a:schemeClr val="bg1"/>
                </a:solidFill>
                <a:latin typeface="Calibri" pitchFamily="34" charset="0"/>
              </a:rPr>
              <a:t>Onderdelen van het afweersysteem          Cellen, signaalstoffen</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Hoe leert het afweersysteem                </a:t>
            </a:r>
            <a:r>
              <a:rPr lang="nl-NL" altLang="nl-NL" sz="1800" b="1" dirty="0">
                <a:solidFill>
                  <a:srgbClr val="FFFF00"/>
                </a:solidFill>
                <a:latin typeface="Calibri" pitchFamily="34" charset="0"/>
              </a:rPr>
              <a:t>tolerantie, </a:t>
            </a:r>
            <a:r>
              <a:rPr lang="nl-NL" altLang="nl-NL" sz="1800" b="1" dirty="0">
                <a:solidFill>
                  <a:schemeClr val="bg1"/>
                </a:solidFill>
                <a:latin typeface="Calibri" pitchFamily="34" charset="0"/>
              </a:rPr>
              <a:t>memory</a:t>
            </a:r>
          </a:p>
          <a:p>
            <a:pPr marL="342900" indent="-342900" eaLnBrk="1" hangingPunct="1">
              <a:spcBef>
                <a:spcPct val="0"/>
              </a:spcBef>
              <a:buSzTx/>
              <a:buFontTx/>
              <a:buAutoNum type="arabicPeriod"/>
            </a:pPr>
            <a:endParaRPr lang="nl-NL" altLang="nl-NL" sz="1800" b="1" dirty="0">
              <a:solidFill>
                <a:srgbClr val="FFFF00"/>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Huidige kennis                                         </a:t>
            </a:r>
            <a:r>
              <a:rPr lang="nl-NL" altLang="nl-NL" sz="1800" b="1" dirty="0">
                <a:solidFill>
                  <a:srgbClr val="FFFF00"/>
                </a:solidFill>
                <a:latin typeface="Calibri" pitchFamily="34" charset="0"/>
              </a:rPr>
              <a:t>(RNA-)vaccins, immunotherapie</a:t>
            </a:r>
            <a:r>
              <a:rPr lang="nl-NL" altLang="nl-NL" sz="1800" b="1" dirty="0">
                <a:solidFill>
                  <a:schemeClr val="bg1"/>
                </a:solidFill>
                <a:latin typeface="Calibri" pitchFamily="34" charset="0"/>
              </a:rPr>
              <a:t> </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Intracellulaire afweer                                RNA detectie, PCR (</a:t>
            </a:r>
            <a:r>
              <a:rPr lang="nl-NL" altLang="nl-NL" sz="1800" b="1" dirty="0" err="1">
                <a:solidFill>
                  <a:schemeClr val="bg1"/>
                </a:solidFill>
                <a:latin typeface="Calibri" pitchFamily="34" charset="0"/>
              </a:rPr>
              <a:t>mol.biol</a:t>
            </a:r>
            <a:r>
              <a:rPr lang="nl-NL" altLang="nl-NL" sz="1800" b="1" dirty="0">
                <a:solidFill>
                  <a:schemeClr val="bg1"/>
                </a:solidFill>
                <a:latin typeface="Calibri" pitchFamily="34" charset="0"/>
              </a:rPr>
              <a:t>.)</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Afweer en veroudering                                </a:t>
            </a:r>
            <a:r>
              <a:rPr lang="nl-NL" altLang="nl-NL" sz="1800" b="1" dirty="0">
                <a:solidFill>
                  <a:srgbClr val="FFFF00"/>
                </a:solidFill>
                <a:latin typeface="Calibri" pitchFamily="34" charset="0"/>
              </a:rPr>
              <a:t>Symbiose</a:t>
            </a:r>
            <a:r>
              <a:rPr lang="nl-NL" altLang="nl-NL" sz="1800" b="1" dirty="0">
                <a:solidFill>
                  <a:schemeClr val="bg1"/>
                </a:solidFill>
                <a:latin typeface="Calibri" pitchFamily="34" charset="0"/>
              </a:rPr>
              <a:t>, ethiek</a:t>
            </a:r>
          </a:p>
        </p:txBody>
      </p:sp>
      <p:sp>
        <p:nvSpPr>
          <p:cNvPr id="14" name="Ondertitel 2">
            <a:extLst>
              <a:ext uri="{FF2B5EF4-FFF2-40B4-BE49-F238E27FC236}">
                <a16:creationId xmlns:a16="http://schemas.microsoft.com/office/drawing/2014/main" id="{3618F42F-F680-EA82-2A47-43C669F71EB0}"/>
              </a:ext>
            </a:extLst>
          </p:cNvPr>
          <p:cNvSpPr txBox="1">
            <a:spLocks/>
          </p:cNvSpPr>
          <p:nvPr/>
        </p:nvSpPr>
        <p:spPr>
          <a:xfrm>
            <a:off x="5606067" y="5724540"/>
            <a:ext cx="5542901" cy="431800"/>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altLang="nl-NL" sz="1800" dirty="0">
                <a:latin typeface="Arial" pitchFamily="34" charset="0"/>
                <a:hlinkClick r:id="rId3"/>
              </a:rPr>
              <a:t>https://www.youtube.com/watch?v=zQGOcOUBi6s</a:t>
            </a:r>
            <a:endParaRPr lang="nl-NL" altLang="nl-NL" sz="1800" dirty="0">
              <a:latin typeface="Arial" pitchFamily="34" charset="0"/>
            </a:endParaRPr>
          </a:p>
        </p:txBody>
      </p:sp>
      <p:sp>
        <p:nvSpPr>
          <p:cNvPr id="15" name="Tekstvak 14">
            <a:extLst>
              <a:ext uri="{FF2B5EF4-FFF2-40B4-BE49-F238E27FC236}">
                <a16:creationId xmlns:a16="http://schemas.microsoft.com/office/drawing/2014/main" id="{EB2AC9BA-132B-74C8-3CC2-B440FC56DFDD}"/>
              </a:ext>
            </a:extLst>
          </p:cNvPr>
          <p:cNvSpPr txBox="1"/>
          <p:nvPr/>
        </p:nvSpPr>
        <p:spPr>
          <a:xfrm>
            <a:off x="924634" y="5648053"/>
            <a:ext cx="3516842" cy="584775"/>
          </a:xfrm>
          <a:prstGeom prst="rect">
            <a:avLst/>
          </a:prstGeom>
          <a:noFill/>
        </p:spPr>
        <p:txBody>
          <a:bodyPr wrap="square" rtlCol="0">
            <a:spAutoFit/>
          </a:bodyPr>
          <a:lstStyle/>
          <a:p>
            <a:pPr algn="l"/>
            <a:r>
              <a:rPr lang="nl-NL" sz="1600" dirty="0">
                <a:solidFill>
                  <a:schemeClr val="bg1"/>
                </a:solidFill>
              </a:rPr>
              <a:t>Boek: Abbas, Basic Immunology. Aanrader, maar </a:t>
            </a:r>
            <a:r>
              <a:rPr lang="nl-NL" sz="1600" dirty="0">
                <a:solidFill>
                  <a:srgbClr val="FFFF00"/>
                </a:solidFill>
              </a:rPr>
              <a:t>niet noodzakelijk</a:t>
            </a:r>
          </a:p>
        </p:txBody>
      </p:sp>
    </p:spTree>
    <p:extLst>
      <p:ext uri="{BB962C8B-B14F-4D97-AF65-F5344CB8AC3E}">
        <p14:creationId xmlns:p14="http://schemas.microsoft.com/office/powerpoint/2010/main" val="29664948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2C0465-DF31-449A-ABF3-8B8BE2B2207B}"/>
              </a:ext>
            </a:extLst>
          </p:cNvPr>
          <p:cNvSpPr txBox="1"/>
          <p:nvPr/>
        </p:nvSpPr>
        <p:spPr>
          <a:xfrm>
            <a:off x="9771137" y="2372483"/>
            <a:ext cx="2018413" cy="830997"/>
          </a:xfrm>
          <a:prstGeom prst="rect">
            <a:avLst/>
          </a:prstGeom>
          <a:solidFill>
            <a:srgbClr val="FF0000"/>
          </a:solidFill>
        </p:spPr>
        <p:txBody>
          <a:bodyPr wrap="square" rtlCol="0">
            <a:spAutoFit/>
          </a:bodyPr>
          <a:lstStyle/>
          <a:p>
            <a:pPr algn="l"/>
            <a:r>
              <a:rPr lang="nl-NL" sz="1600" dirty="0">
                <a:solidFill>
                  <a:schemeClr val="bg1"/>
                </a:solidFill>
              </a:rPr>
              <a:t>Werkingsmechanisme is niet helemaal duidelijk!</a:t>
            </a:r>
          </a:p>
        </p:txBody>
      </p:sp>
      <p:pic>
        <p:nvPicPr>
          <p:cNvPr id="7" name="Afbeelding 6">
            <a:extLst>
              <a:ext uri="{FF2B5EF4-FFF2-40B4-BE49-F238E27FC236}">
                <a16:creationId xmlns:a16="http://schemas.microsoft.com/office/drawing/2014/main" id="{499FF387-1837-433E-89F8-8E742F74D7F4}"/>
              </a:ext>
            </a:extLst>
          </p:cNvPr>
          <p:cNvPicPr>
            <a:picLocks noChangeAspect="1"/>
          </p:cNvPicPr>
          <p:nvPr/>
        </p:nvPicPr>
        <p:blipFill rotWithShape="1">
          <a:blip r:embed="rId2"/>
          <a:srcRect b="8025"/>
          <a:stretch/>
        </p:blipFill>
        <p:spPr>
          <a:xfrm>
            <a:off x="755018" y="1739453"/>
            <a:ext cx="8757139" cy="4372381"/>
          </a:xfrm>
          <a:prstGeom prst="rect">
            <a:avLst/>
          </a:prstGeom>
        </p:spPr>
      </p:pic>
      <p:sp>
        <p:nvSpPr>
          <p:cNvPr id="9" name="Ovaal 8">
            <a:extLst>
              <a:ext uri="{FF2B5EF4-FFF2-40B4-BE49-F238E27FC236}">
                <a16:creationId xmlns:a16="http://schemas.microsoft.com/office/drawing/2014/main" id="{EA81A0AA-3EFC-443A-BE52-441E79B4AD07}"/>
              </a:ext>
            </a:extLst>
          </p:cNvPr>
          <p:cNvSpPr/>
          <p:nvPr/>
        </p:nvSpPr>
        <p:spPr>
          <a:xfrm>
            <a:off x="6312024" y="2924944"/>
            <a:ext cx="914400" cy="79248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3" name="Picture 2">
            <a:extLst>
              <a:ext uri="{FF2B5EF4-FFF2-40B4-BE49-F238E27FC236}">
                <a16:creationId xmlns:a16="http://schemas.microsoft.com/office/drawing/2014/main" id="{9479F5C5-5FB5-DCA5-4811-D913784B7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6886" y="389494"/>
            <a:ext cx="1283238"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AF630491-BC65-BE32-CC29-72EBFEBB7A33}"/>
              </a:ext>
            </a:extLst>
          </p:cNvPr>
          <p:cNvSpPr txBox="1"/>
          <p:nvPr/>
        </p:nvSpPr>
        <p:spPr>
          <a:xfrm>
            <a:off x="842682" y="389494"/>
            <a:ext cx="8139953" cy="954107"/>
          </a:xfrm>
          <a:prstGeom prst="rect">
            <a:avLst/>
          </a:prstGeom>
          <a:noFill/>
        </p:spPr>
        <p:txBody>
          <a:bodyPr wrap="square" rtlCol="0">
            <a:spAutoFit/>
          </a:bodyPr>
          <a:lstStyle/>
          <a:p>
            <a:r>
              <a:rPr lang="nl-NL" sz="2800" dirty="0">
                <a:solidFill>
                  <a:schemeClr val="bg1"/>
                </a:solidFill>
              </a:rPr>
              <a:t>mRNA in Vaccin</a:t>
            </a:r>
          </a:p>
          <a:p>
            <a:r>
              <a:rPr lang="nl-NL" sz="2800" dirty="0">
                <a:solidFill>
                  <a:schemeClr val="bg1"/>
                </a:solidFill>
              </a:rPr>
              <a:t>Direct naar ribosoom, </a:t>
            </a:r>
            <a:r>
              <a:rPr lang="nl-NL" sz="2800" dirty="0">
                <a:solidFill>
                  <a:srgbClr val="FFFF00"/>
                </a:solidFill>
              </a:rPr>
              <a:t>en meer </a:t>
            </a:r>
          </a:p>
        </p:txBody>
      </p:sp>
      <p:sp>
        <p:nvSpPr>
          <p:cNvPr id="5" name="Ovaal 4">
            <a:extLst>
              <a:ext uri="{FF2B5EF4-FFF2-40B4-BE49-F238E27FC236}">
                <a16:creationId xmlns:a16="http://schemas.microsoft.com/office/drawing/2014/main" id="{41C92995-23C7-ADB7-D8CA-F52602ADCE39}"/>
              </a:ext>
            </a:extLst>
          </p:cNvPr>
          <p:cNvSpPr/>
          <p:nvPr/>
        </p:nvSpPr>
        <p:spPr>
          <a:xfrm>
            <a:off x="8012543" y="2345499"/>
            <a:ext cx="1436859" cy="57944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47049048"/>
      </p:ext>
    </p:extLst>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a:extLst>
              <a:ext uri="{FF2B5EF4-FFF2-40B4-BE49-F238E27FC236}">
                <a16:creationId xmlns:a16="http://schemas.microsoft.com/office/drawing/2014/main" id="{9728EF43-E7A5-4636-9F65-0BC8ACB46C4D}"/>
              </a:ext>
            </a:extLst>
          </p:cNvPr>
          <p:cNvSpPr>
            <a:spLocks noGrp="1"/>
          </p:cNvSpPr>
          <p:nvPr>
            <p:ph type="ctrTitle"/>
          </p:nvPr>
        </p:nvSpPr>
        <p:spPr>
          <a:xfrm>
            <a:off x="1462820" y="-343417"/>
            <a:ext cx="7772400" cy="1470025"/>
          </a:xfrm>
        </p:spPr>
        <p:txBody>
          <a:bodyPr>
            <a:normAutofit/>
          </a:bodyPr>
          <a:lstStyle/>
          <a:p>
            <a:r>
              <a:rPr altLang="nl-NL" sz="2800" dirty="0">
                <a:solidFill>
                  <a:schemeClr val="bg1"/>
                </a:solidFill>
              </a:rPr>
              <a:t>Intracellulaire afweer: interferon</a:t>
            </a:r>
            <a:br>
              <a:rPr altLang="nl-NL" sz="2800" dirty="0">
                <a:solidFill>
                  <a:schemeClr val="bg1"/>
                </a:solidFill>
              </a:rPr>
            </a:br>
            <a:r>
              <a:rPr altLang="nl-NL" sz="2800" dirty="0">
                <a:solidFill>
                  <a:schemeClr val="bg1"/>
                </a:solidFill>
              </a:rPr>
              <a:t>=&gt; </a:t>
            </a:r>
            <a:r>
              <a:rPr lang="nl-NL" altLang="nl-NL" sz="2800" dirty="0">
                <a:solidFill>
                  <a:schemeClr val="bg1"/>
                </a:solidFill>
              </a:rPr>
              <a:t>aspecifiek!</a:t>
            </a:r>
            <a:endParaRPr altLang="nl-NL" sz="2800" dirty="0">
              <a:solidFill>
                <a:schemeClr val="bg1"/>
              </a:solidFill>
            </a:endParaRPr>
          </a:p>
        </p:txBody>
      </p:sp>
      <p:sp>
        <p:nvSpPr>
          <p:cNvPr id="26627" name="Ondertitel 2">
            <a:extLst>
              <a:ext uri="{FF2B5EF4-FFF2-40B4-BE49-F238E27FC236}">
                <a16:creationId xmlns:a16="http://schemas.microsoft.com/office/drawing/2014/main" id="{C917C873-3D0F-41CE-B48C-FBD04792A4D8}"/>
              </a:ext>
            </a:extLst>
          </p:cNvPr>
          <p:cNvSpPr>
            <a:spLocks noGrp="1"/>
          </p:cNvSpPr>
          <p:nvPr>
            <p:ph type="subTitle" idx="1"/>
          </p:nvPr>
        </p:nvSpPr>
        <p:spPr bwMode="auto">
          <a:xfrm>
            <a:off x="896401" y="5765801"/>
            <a:ext cx="6735762" cy="942975"/>
          </a:xfrm>
          <a:solidFill>
            <a:schemeClr val="accent2"/>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compatLnSpc="1">
            <a:prstTxWarp prst="textNoShape">
              <a:avLst/>
            </a:prstTxWarp>
            <a:normAutofit fontScale="85000" lnSpcReduction="20000"/>
          </a:bodyPr>
          <a:lstStyle/>
          <a:p>
            <a:r>
              <a:rPr altLang="nl-NL" dirty="0">
                <a:hlinkClick r:id="rId2"/>
              </a:rPr>
              <a:t>https://www.sciencemag.org/topic/crispr?r3f_986=http://science.sciencemag.org/content/327/5962/167.full</a:t>
            </a:r>
            <a:endParaRPr altLang="nl-NL" dirty="0"/>
          </a:p>
          <a:p>
            <a:r>
              <a:rPr altLang="nl-NL" dirty="0">
                <a:hlinkClick r:id="rId3"/>
              </a:rPr>
              <a:t>https://www.ncbi.nlm.nih.gov/pmc/articles/PMC4192899/</a:t>
            </a:r>
            <a:endParaRPr altLang="nl-NL" dirty="0"/>
          </a:p>
          <a:p>
            <a:endParaRPr altLang="nl-NL" dirty="0"/>
          </a:p>
        </p:txBody>
      </p:sp>
      <p:pic>
        <p:nvPicPr>
          <p:cNvPr id="26628" name="Picture 2">
            <a:extLst>
              <a:ext uri="{FF2B5EF4-FFF2-40B4-BE49-F238E27FC236}">
                <a16:creationId xmlns:a16="http://schemas.microsoft.com/office/drawing/2014/main" id="{FD72B674-CDB5-4FCA-BECB-2D84F7E1D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813" y="1126608"/>
            <a:ext cx="6737350"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AF87D36F-F726-4E56-A96E-33FC378BA29E}"/>
              </a:ext>
            </a:extLst>
          </p:cNvPr>
          <p:cNvSpPr txBox="1"/>
          <p:nvPr/>
        </p:nvSpPr>
        <p:spPr>
          <a:xfrm>
            <a:off x="7955709" y="1467290"/>
            <a:ext cx="3660689" cy="2308324"/>
          </a:xfrm>
          <a:prstGeom prst="rect">
            <a:avLst/>
          </a:prstGeom>
          <a:noFill/>
        </p:spPr>
        <p:txBody>
          <a:bodyPr wrap="square" rtlCol="0">
            <a:spAutoFit/>
          </a:bodyPr>
          <a:lstStyle/>
          <a:p>
            <a:pPr algn="l"/>
            <a:r>
              <a:rPr lang="en-US" dirty="0">
                <a:solidFill>
                  <a:schemeClr val="bg1"/>
                </a:solidFill>
                <a:latin typeface="Times New Roman" panose="02020603050405020304" pitchFamily="18" charset="0"/>
              </a:rPr>
              <a:t>Intracellular pathogen sensors are soluble, cytoplasmic proteins. TLR, NLR, and galectin-8 sensing of burst endosomes detect </a:t>
            </a:r>
            <a:r>
              <a:rPr lang="en-US" dirty="0">
                <a:solidFill>
                  <a:srgbClr val="FFFF00"/>
                </a:solidFill>
                <a:latin typeface="Times New Roman" panose="02020603050405020304" pitchFamily="18" charset="0"/>
              </a:rPr>
              <a:t>danger</a:t>
            </a:r>
            <a:r>
              <a:rPr lang="en-US" dirty="0">
                <a:solidFill>
                  <a:schemeClr val="bg1"/>
                </a:solidFill>
                <a:latin typeface="Times New Roman" panose="02020603050405020304" pitchFamily="18" charset="0"/>
              </a:rPr>
              <a:t> associated with infection.</a:t>
            </a:r>
          </a:p>
          <a:p>
            <a:pPr algn="l"/>
            <a:endParaRPr lang="en-US" dirty="0">
              <a:solidFill>
                <a:schemeClr val="bg1"/>
              </a:solidFill>
              <a:latin typeface="Times New Roman" panose="02020603050405020304" pitchFamily="18" charset="0"/>
            </a:endParaRPr>
          </a:p>
          <a:p>
            <a:pPr algn="l"/>
            <a:r>
              <a:rPr lang="en-US" dirty="0">
                <a:solidFill>
                  <a:schemeClr val="bg1"/>
                </a:solidFill>
                <a:latin typeface="Times New Roman" panose="02020603050405020304" pitchFamily="18" charset="0"/>
              </a:rPr>
              <a:t>RNA </a:t>
            </a:r>
            <a:r>
              <a:rPr lang="en-US" dirty="0" err="1">
                <a:solidFill>
                  <a:schemeClr val="bg1"/>
                </a:solidFill>
                <a:latin typeface="Times New Roman" panose="02020603050405020304" pitchFamily="18" charset="0"/>
              </a:rPr>
              <a:t>komt</a:t>
            </a:r>
            <a:r>
              <a:rPr lang="en-US" dirty="0">
                <a:solidFill>
                  <a:schemeClr val="bg1"/>
                </a:solidFill>
                <a:latin typeface="Times New Roman" panose="02020603050405020304" pitchFamily="18" charset="0"/>
              </a:rPr>
              <a:t> in het </a:t>
            </a:r>
            <a:r>
              <a:rPr lang="en-US" dirty="0" err="1">
                <a:solidFill>
                  <a:schemeClr val="bg1"/>
                </a:solidFill>
                <a:latin typeface="Times New Roman" panose="02020603050405020304" pitchFamily="18" charset="0"/>
              </a:rPr>
              <a:t>cytoplasma</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normaal</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niet</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voor</a:t>
            </a:r>
            <a:r>
              <a:rPr lang="en-US" dirty="0">
                <a:solidFill>
                  <a:schemeClr val="bg1"/>
                </a:solidFill>
                <a:latin typeface="Times New Roman" panose="02020603050405020304" pitchFamily="18" charset="0"/>
              </a:rPr>
              <a:t>  =&gt; virus!</a:t>
            </a:r>
            <a:endParaRPr lang="nl-NL" dirty="0">
              <a:solidFill>
                <a:schemeClr val="bg1"/>
              </a:solidFill>
            </a:endParaRPr>
          </a:p>
        </p:txBody>
      </p:sp>
      <p:sp>
        <p:nvSpPr>
          <p:cNvPr id="6" name="Ovaal 5">
            <a:extLst>
              <a:ext uri="{FF2B5EF4-FFF2-40B4-BE49-F238E27FC236}">
                <a16:creationId xmlns:a16="http://schemas.microsoft.com/office/drawing/2014/main" id="{0E8B6A17-21FB-4652-AFFE-FADC070F7DA5}"/>
              </a:ext>
            </a:extLst>
          </p:cNvPr>
          <p:cNvSpPr/>
          <p:nvPr/>
        </p:nvSpPr>
        <p:spPr>
          <a:xfrm>
            <a:off x="3205652" y="935590"/>
            <a:ext cx="1436859" cy="57944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3" name="Picture 3">
            <a:extLst>
              <a:ext uri="{FF2B5EF4-FFF2-40B4-BE49-F238E27FC236}">
                <a16:creationId xmlns:a16="http://schemas.microsoft.com/office/drawing/2014/main" id="{4C29C1BB-64E0-2337-12FE-4ECACDB1D2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8589" y="3710408"/>
            <a:ext cx="3982852" cy="2986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06172985-1101-2B4E-43D4-F451B13524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36886" y="389494"/>
            <a:ext cx="1283238"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172336"/>
      </p:ext>
    </p:extLst>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625591-CBC1-A03C-3ECC-DA2685EA532D}"/>
              </a:ext>
            </a:extLst>
          </p:cNvPr>
          <p:cNvSpPr>
            <a:spLocks noGrp="1"/>
          </p:cNvSpPr>
          <p:nvPr>
            <p:ph type="title"/>
          </p:nvPr>
        </p:nvSpPr>
        <p:spPr/>
        <p:txBody>
          <a:bodyPr>
            <a:normAutofit/>
          </a:bodyPr>
          <a:lstStyle/>
          <a:p>
            <a:r>
              <a:rPr lang="nl-NL" sz="2800" dirty="0"/>
              <a:t>mRNA tegen kanker</a:t>
            </a:r>
          </a:p>
        </p:txBody>
      </p:sp>
      <p:sp>
        <p:nvSpPr>
          <p:cNvPr id="3" name="Tijdelijke aanduiding voor inhoud 2">
            <a:extLst>
              <a:ext uri="{FF2B5EF4-FFF2-40B4-BE49-F238E27FC236}">
                <a16:creationId xmlns:a16="http://schemas.microsoft.com/office/drawing/2014/main" id="{68DAF7B4-AA85-7E26-2B55-21EEC458F203}"/>
              </a:ext>
            </a:extLst>
          </p:cNvPr>
          <p:cNvSpPr>
            <a:spLocks noGrp="1"/>
          </p:cNvSpPr>
          <p:nvPr>
            <p:ph idx="1"/>
          </p:nvPr>
        </p:nvSpPr>
        <p:spPr>
          <a:xfrm>
            <a:off x="8841995" y="2046913"/>
            <a:ext cx="2852257" cy="4130049"/>
          </a:xfrm>
        </p:spPr>
        <p:txBody>
          <a:bodyPr>
            <a:normAutofit/>
          </a:bodyPr>
          <a:lstStyle/>
          <a:p>
            <a:r>
              <a:rPr lang="nl-NL" sz="1800" dirty="0">
                <a:solidFill>
                  <a:schemeClr val="bg1"/>
                </a:solidFill>
                <a:hlinkClick r:id="rId2">
                  <a:extLst>
                    <a:ext uri="{A12FA001-AC4F-418D-AE19-62706E023703}">
                      <ahyp:hlinkClr xmlns:ahyp="http://schemas.microsoft.com/office/drawing/2018/hyperlinkcolor" val="tx"/>
                    </a:ext>
                  </a:extLst>
                </a:hlinkClick>
              </a:rPr>
              <a:t>https://youtu.be/R83JCXSjvJo?t=2121</a:t>
            </a:r>
            <a:endParaRPr lang="nl-NL" sz="1800" dirty="0">
              <a:solidFill>
                <a:schemeClr val="bg1"/>
              </a:solidFill>
            </a:endParaRPr>
          </a:p>
          <a:p>
            <a:endParaRPr lang="nl-NL" sz="1800" dirty="0">
              <a:solidFill>
                <a:schemeClr val="bg1"/>
              </a:solidFill>
            </a:endParaRPr>
          </a:p>
        </p:txBody>
      </p:sp>
      <p:pic>
        <p:nvPicPr>
          <p:cNvPr id="5" name="Afbeelding 4">
            <a:extLst>
              <a:ext uri="{FF2B5EF4-FFF2-40B4-BE49-F238E27FC236}">
                <a16:creationId xmlns:a16="http://schemas.microsoft.com/office/drawing/2014/main" id="{E8D12E4C-C4F9-9374-3A1B-33B464EB138E}"/>
              </a:ext>
            </a:extLst>
          </p:cNvPr>
          <p:cNvPicPr>
            <a:picLocks noChangeAspect="1"/>
          </p:cNvPicPr>
          <p:nvPr/>
        </p:nvPicPr>
        <p:blipFill rotWithShape="1">
          <a:blip r:embed="rId3"/>
          <a:srcRect l="4335" t="22507" r="32981" b="11315"/>
          <a:stretch/>
        </p:blipFill>
        <p:spPr>
          <a:xfrm>
            <a:off x="838200" y="1638518"/>
            <a:ext cx="7642371" cy="4538444"/>
          </a:xfrm>
          <a:prstGeom prst="rect">
            <a:avLst/>
          </a:prstGeom>
        </p:spPr>
      </p:pic>
    </p:spTree>
    <p:extLst>
      <p:ext uri="{BB962C8B-B14F-4D97-AF65-F5344CB8AC3E}">
        <p14:creationId xmlns:p14="http://schemas.microsoft.com/office/powerpoint/2010/main" val="1172832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a:extLst>
              <a:ext uri="{FF2B5EF4-FFF2-40B4-BE49-F238E27FC236}">
                <a16:creationId xmlns:a16="http://schemas.microsoft.com/office/drawing/2014/main" id="{A2AAAB79-2066-4F3A-B292-4E8BD464E6B2}"/>
              </a:ext>
            </a:extLst>
          </p:cNvPr>
          <p:cNvSpPr txBox="1">
            <a:spLocks noGrp="1"/>
          </p:cNvSpPr>
          <p:nvPr>
            <p:ph type="title"/>
          </p:nvPr>
        </p:nvSpPr>
        <p:spPr>
          <a:xfrm>
            <a:off x="1017340" y="100298"/>
            <a:ext cx="7772400" cy="1143000"/>
          </a:xfrm>
        </p:spPr>
        <p:txBody>
          <a:bodyPr/>
          <a:lstStyle/>
          <a:p>
            <a:r>
              <a:rPr lang="nl-NL" altLang="nl-NL" sz="2400" dirty="0">
                <a:solidFill>
                  <a:schemeClr val="bg1"/>
                </a:solidFill>
                <a:latin typeface="Arial" panose="020B0604020202020204" pitchFamily="34" charset="0"/>
              </a:rPr>
              <a:t>Afweer: </a:t>
            </a:r>
            <a:r>
              <a:rPr altLang="nl-NL" sz="2400" dirty="0">
                <a:solidFill>
                  <a:schemeClr val="bg1"/>
                </a:solidFill>
                <a:latin typeface="Arial" panose="020B0604020202020204" pitchFamily="34" charset="0"/>
              </a:rPr>
              <a:t>De neutrofiel </a:t>
            </a:r>
            <a:br>
              <a:rPr lang="nl-NL" altLang="nl-NL" sz="2400" dirty="0">
                <a:latin typeface="Arial" panose="020B0604020202020204" pitchFamily="34" charset="0"/>
              </a:rPr>
            </a:br>
            <a:r>
              <a:rPr lang="nl-NL" altLang="nl-NL" sz="2400" dirty="0">
                <a:latin typeface="Arial" panose="020B0604020202020204" pitchFamily="34" charset="0"/>
              </a:rPr>
              <a:t>“</a:t>
            </a:r>
            <a:r>
              <a:rPr altLang="nl-NL" sz="2400" dirty="0" err="1">
                <a:latin typeface="Arial" panose="020B0604020202020204" pitchFamily="34" charset="0"/>
              </a:rPr>
              <a:t>Death</a:t>
            </a:r>
            <a:r>
              <a:rPr altLang="nl-NL" sz="2400" dirty="0">
                <a:latin typeface="Arial" panose="020B0604020202020204" pitchFamily="34" charset="0"/>
              </a:rPr>
              <a:t> </a:t>
            </a:r>
            <a:r>
              <a:rPr altLang="nl-NL" sz="2400" dirty="0" err="1">
                <a:latin typeface="Arial" panose="020B0604020202020204" pitchFamily="34" charset="0"/>
              </a:rPr>
              <a:t>to</a:t>
            </a:r>
            <a:r>
              <a:rPr altLang="nl-NL" sz="2400" dirty="0">
                <a:latin typeface="Arial" panose="020B0604020202020204" pitchFamily="34" charset="0"/>
              </a:rPr>
              <a:t> </a:t>
            </a:r>
            <a:r>
              <a:rPr altLang="nl-NL" sz="2400" dirty="0" err="1">
                <a:latin typeface="Arial" panose="020B0604020202020204" pitchFamily="34" charset="0"/>
              </a:rPr>
              <a:t>everything</a:t>
            </a:r>
            <a:r>
              <a:rPr altLang="nl-NL" sz="2400" dirty="0">
                <a:latin typeface="Arial" panose="020B0604020202020204" pitchFamily="34" charset="0"/>
              </a:rPr>
              <a:t>!</a:t>
            </a:r>
            <a:r>
              <a:rPr lang="nl-NL" altLang="nl-NL" sz="2400" dirty="0">
                <a:latin typeface="Arial" panose="020B0604020202020204" pitchFamily="34" charset="0"/>
              </a:rPr>
              <a:t>"</a:t>
            </a:r>
            <a:endParaRPr altLang="nl-NL" sz="2400" dirty="0">
              <a:latin typeface="Arial" panose="020B0604020202020204" pitchFamily="34" charset="0"/>
            </a:endParaRPr>
          </a:p>
        </p:txBody>
      </p:sp>
      <p:sp>
        <p:nvSpPr>
          <p:cNvPr id="9219" name="Tijdelijke aanduiding voor inhoud 2">
            <a:extLst>
              <a:ext uri="{FF2B5EF4-FFF2-40B4-BE49-F238E27FC236}">
                <a16:creationId xmlns:a16="http://schemas.microsoft.com/office/drawing/2014/main" id="{8E2CD61B-D1D5-4888-9D90-73EBAA36FC09}"/>
              </a:ext>
            </a:extLst>
          </p:cNvPr>
          <p:cNvSpPr txBox="1">
            <a:spLocks noGrp="1"/>
          </p:cNvSpPr>
          <p:nvPr>
            <p:ph idx="1"/>
          </p:nvPr>
        </p:nvSpPr>
        <p:spPr>
          <a:xfrm>
            <a:off x="912610" y="1628385"/>
            <a:ext cx="3122495" cy="4114800"/>
          </a:xfrm>
        </p:spPr>
        <p:txBody>
          <a:bodyPr>
            <a:normAutofit/>
          </a:bodyPr>
          <a:lstStyle/>
          <a:p>
            <a:pPr marL="0" indent="0">
              <a:buNone/>
              <a:defRPr/>
            </a:pPr>
            <a:r>
              <a:rPr lang="nl-NL" altLang="nl-NL" sz="1800" dirty="0">
                <a:solidFill>
                  <a:schemeClr val="bg1"/>
                </a:solidFill>
                <a:latin typeface="Arial" pitchFamily="34" charset="0"/>
              </a:rPr>
              <a:t>Gaat vanuit het bloed ontstekingsgebied in.</a:t>
            </a:r>
          </a:p>
          <a:p>
            <a:pPr marL="0" indent="0">
              <a:buNone/>
              <a:defRPr/>
            </a:pPr>
            <a:r>
              <a:rPr altLang="nl-NL" sz="1800" dirty="0">
                <a:solidFill>
                  <a:schemeClr val="bg1"/>
                </a:solidFill>
                <a:latin typeface="Arial" pitchFamily="34" charset="0"/>
              </a:rPr>
              <a:t>Groot arsenaal aan gifstoffen</a:t>
            </a:r>
          </a:p>
          <a:p>
            <a:pPr marL="0" indent="0">
              <a:buNone/>
              <a:defRPr/>
            </a:pPr>
            <a:r>
              <a:rPr altLang="nl-NL" sz="1800" dirty="0">
                <a:solidFill>
                  <a:schemeClr val="bg1"/>
                </a:solidFill>
                <a:latin typeface="Arial" pitchFamily="34" charset="0"/>
              </a:rPr>
              <a:t>=&gt; Zuurstofradicalen ! </a:t>
            </a:r>
          </a:p>
          <a:p>
            <a:pPr marL="0" indent="0">
              <a:buNone/>
              <a:defRPr/>
            </a:pPr>
            <a:r>
              <a:rPr altLang="nl-NL" sz="1800" dirty="0" err="1">
                <a:solidFill>
                  <a:srgbClr val="FFFF00"/>
                </a:solidFill>
                <a:latin typeface="Arial" pitchFamily="34" charset="0"/>
              </a:rPr>
              <a:t>Overleven</a:t>
            </a:r>
            <a:r>
              <a:rPr altLang="nl-NL" sz="1800" dirty="0">
                <a:solidFill>
                  <a:srgbClr val="FFFF00"/>
                </a:solidFill>
                <a:latin typeface="Arial" pitchFamily="34" charset="0"/>
              </a:rPr>
              <a:t>!</a:t>
            </a:r>
          </a:p>
          <a:p>
            <a:pPr marL="0" indent="0">
              <a:buNone/>
              <a:defRPr/>
            </a:pPr>
            <a:r>
              <a:rPr altLang="nl-NL" sz="1800" dirty="0">
                <a:solidFill>
                  <a:schemeClr val="bg1"/>
                </a:solidFill>
                <a:latin typeface="Arial" pitchFamily="34" charset="0"/>
              </a:rPr>
              <a:t>Schade op de koop toe.</a:t>
            </a:r>
          </a:p>
          <a:p>
            <a:pPr marL="0" indent="0">
              <a:buNone/>
              <a:defRPr/>
            </a:pPr>
            <a:endParaRPr altLang="nl-NL" sz="1800" dirty="0">
              <a:solidFill>
                <a:schemeClr val="bg1"/>
              </a:solidFill>
              <a:latin typeface="Arial" pitchFamily="34" charset="0"/>
            </a:endParaRPr>
          </a:p>
          <a:p>
            <a:pPr>
              <a:buFont typeface="Symbol" pitchFamily="18" charset="2"/>
              <a:buChar char="Þ"/>
              <a:defRPr/>
            </a:pPr>
            <a:endParaRPr altLang="nl-NL" sz="1800" dirty="0">
              <a:solidFill>
                <a:schemeClr val="bg1"/>
              </a:solidFill>
              <a:latin typeface="Arial" pitchFamily="34" charset="0"/>
            </a:endParaRPr>
          </a:p>
          <a:p>
            <a:pPr>
              <a:defRPr/>
            </a:pPr>
            <a:endParaRPr altLang="nl-NL" sz="1800" dirty="0">
              <a:latin typeface="Arial" pitchFamily="34" charset="0"/>
            </a:endParaRPr>
          </a:p>
          <a:p>
            <a:pPr>
              <a:defRPr/>
            </a:pPr>
            <a:endParaRPr altLang="nl-NL" sz="1800" dirty="0">
              <a:latin typeface="Arial" pitchFamily="34" charset="0"/>
            </a:endParaRPr>
          </a:p>
          <a:p>
            <a:pPr>
              <a:defRPr/>
            </a:pPr>
            <a:endParaRPr altLang="nl-NL" sz="1800" dirty="0">
              <a:latin typeface="Arial" pitchFamily="34" charset="0"/>
            </a:endParaRPr>
          </a:p>
          <a:p>
            <a:pPr>
              <a:defRPr/>
            </a:pPr>
            <a:endParaRPr altLang="nl-NL" sz="1800" dirty="0">
              <a:latin typeface="Arial" pitchFamily="34" charset="0"/>
            </a:endParaRPr>
          </a:p>
          <a:p>
            <a:pPr>
              <a:defRPr/>
            </a:pPr>
            <a:endParaRPr altLang="nl-NL" sz="1800" dirty="0">
              <a:latin typeface="Arial" pitchFamily="34" charset="0"/>
            </a:endParaRPr>
          </a:p>
          <a:p>
            <a:pPr>
              <a:defRPr/>
            </a:pPr>
            <a:endParaRPr altLang="nl-NL" sz="1800" dirty="0">
              <a:latin typeface="Arial" pitchFamily="34" charset="0"/>
            </a:endParaRPr>
          </a:p>
          <a:p>
            <a:pPr>
              <a:defRPr/>
            </a:pPr>
            <a:endParaRPr altLang="nl-NL" sz="1800" dirty="0">
              <a:latin typeface="Arial" pitchFamily="34" charset="0"/>
            </a:endParaRPr>
          </a:p>
          <a:p>
            <a:pPr>
              <a:defRPr/>
            </a:pPr>
            <a:endParaRPr altLang="nl-NL" sz="1800" dirty="0">
              <a:latin typeface="Arial" pitchFamily="34" charset="0"/>
            </a:endParaRPr>
          </a:p>
          <a:p>
            <a:pPr>
              <a:defRPr/>
            </a:pPr>
            <a:endParaRPr altLang="nl-NL" sz="1800" dirty="0">
              <a:latin typeface="Arial" pitchFamily="34" charset="0"/>
            </a:endParaRPr>
          </a:p>
          <a:p>
            <a:pPr>
              <a:defRPr/>
            </a:pPr>
            <a:endParaRPr altLang="nl-NL" sz="1800" dirty="0">
              <a:latin typeface="Arial" pitchFamily="34" charset="0"/>
            </a:endParaRPr>
          </a:p>
          <a:p>
            <a:pPr>
              <a:defRPr/>
            </a:pPr>
            <a:endParaRPr altLang="nl-NL" sz="1800" dirty="0">
              <a:latin typeface="Arial" pitchFamily="34" charset="0"/>
            </a:endParaRPr>
          </a:p>
          <a:p>
            <a:pPr>
              <a:defRPr/>
            </a:pPr>
            <a:endParaRPr altLang="nl-NL" sz="1800" dirty="0">
              <a:latin typeface="Arial" pitchFamily="34" charset="0"/>
            </a:endParaRPr>
          </a:p>
          <a:p>
            <a:pPr>
              <a:defRPr/>
            </a:pPr>
            <a:endParaRPr altLang="nl-NL" sz="1800" dirty="0">
              <a:latin typeface="Arial" pitchFamily="34" charset="0"/>
            </a:endParaRPr>
          </a:p>
          <a:p>
            <a:pPr>
              <a:defRPr/>
            </a:pPr>
            <a:endParaRPr altLang="nl-NL" sz="1800" dirty="0">
              <a:latin typeface="Arial" pitchFamily="34" charset="0"/>
            </a:endParaRPr>
          </a:p>
        </p:txBody>
      </p:sp>
      <p:pic>
        <p:nvPicPr>
          <p:cNvPr id="20484" name="Picture 5">
            <a:extLst>
              <a:ext uri="{FF2B5EF4-FFF2-40B4-BE49-F238E27FC236}">
                <a16:creationId xmlns:a16="http://schemas.microsoft.com/office/drawing/2014/main" id="{CD43A24D-A4F7-429C-B83F-925DAB701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049" y="1731720"/>
            <a:ext cx="5779290" cy="4737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5" name="Picture 6">
            <a:extLst>
              <a:ext uri="{FF2B5EF4-FFF2-40B4-BE49-F238E27FC236}">
                <a16:creationId xmlns:a16="http://schemas.microsoft.com/office/drawing/2014/main" id="{456FE36A-6154-4160-A73B-BA9B9E0FD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719" y="4004258"/>
            <a:ext cx="2545046" cy="2443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6" name="Tekstvak 1">
            <a:extLst>
              <a:ext uri="{FF2B5EF4-FFF2-40B4-BE49-F238E27FC236}">
                <a16:creationId xmlns:a16="http://schemas.microsoft.com/office/drawing/2014/main" id="{A475D7E1-8D43-4995-A077-550CA3EFC509}"/>
              </a:ext>
            </a:extLst>
          </p:cNvPr>
          <p:cNvSpPr txBox="1">
            <a:spLocks noChangeArrowheads="1"/>
          </p:cNvSpPr>
          <p:nvPr/>
        </p:nvSpPr>
        <p:spPr bwMode="auto">
          <a:xfrm>
            <a:off x="9865453" y="2967335"/>
            <a:ext cx="2063692" cy="92333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800">
                <a:solidFill>
                  <a:schemeClr val="tx1"/>
                </a:solidFill>
                <a:latin typeface="Calibri" panose="020F0502020204030204" pitchFamily="34" charset="0"/>
                <a:hlinkClick r:id="rId4"/>
              </a:rPr>
              <a:t>http://en.wikipedia.org/wiki/Neutrophil_granulocyte</a:t>
            </a:r>
            <a:endParaRPr lang="nl-NL" altLang="nl-NL" sz="1800">
              <a:solidFill>
                <a:schemeClr val="tx1"/>
              </a:solidFill>
              <a:latin typeface="Calibri" panose="020F0502020204030204" pitchFamily="34" charset="0"/>
            </a:endParaRPr>
          </a:p>
        </p:txBody>
      </p:sp>
      <p:cxnSp>
        <p:nvCxnSpPr>
          <p:cNvPr id="3" name="Rechte verbindingslijn met pijl 2">
            <a:extLst>
              <a:ext uri="{FF2B5EF4-FFF2-40B4-BE49-F238E27FC236}">
                <a16:creationId xmlns:a16="http://schemas.microsoft.com/office/drawing/2014/main" id="{2A92278D-9C59-4842-98C9-78EAE6A99E32}"/>
              </a:ext>
            </a:extLst>
          </p:cNvPr>
          <p:cNvCxnSpPr>
            <a:cxnSpLocks/>
          </p:cNvCxnSpPr>
          <p:nvPr/>
        </p:nvCxnSpPr>
        <p:spPr>
          <a:xfrm>
            <a:off x="3330429" y="3036815"/>
            <a:ext cx="2765571" cy="103184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97719810"/>
      </p:ext>
    </p:extLst>
  </p:cSld>
  <p:clrMapOvr>
    <a:masterClrMapping/>
  </p:clrMapOvr>
  <p:transition spd="slow"/>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27A19A74-2FD8-F154-1F3C-5358EE78B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649288"/>
            <a:ext cx="5345112" cy="607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7" name="Tekstvak 1">
            <a:extLst>
              <a:ext uri="{FF2B5EF4-FFF2-40B4-BE49-F238E27FC236}">
                <a16:creationId xmlns:a16="http://schemas.microsoft.com/office/drawing/2014/main" id="{41F11B5F-0DE1-705A-2BEC-067E40C35FAD}"/>
              </a:ext>
            </a:extLst>
          </p:cNvPr>
          <p:cNvSpPr txBox="1">
            <a:spLocks noChangeArrowheads="1"/>
          </p:cNvSpPr>
          <p:nvPr/>
        </p:nvSpPr>
        <p:spPr bwMode="auto">
          <a:xfrm>
            <a:off x="1985963" y="187325"/>
            <a:ext cx="4913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nl-NL">
                <a:solidFill>
                  <a:schemeClr val="bg1"/>
                </a:solidFill>
              </a:rPr>
              <a:t>Immunotherapy: A New way of treating cancer</a:t>
            </a:r>
          </a:p>
        </p:txBody>
      </p:sp>
      <p:sp>
        <p:nvSpPr>
          <p:cNvPr id="21508" name="Tekstvak 2">
            <a:extLst>
              <a:ext uri="{FF2B5EF4-FFF2-40B4-BE49-F238E27FC236}">
                <a16:creationId xmlns:a16="http://schemas.microsoft.com/office/drawing/2014/main" id="{E7375904-E682-566B-579C-755752CD763F}"/>
              </a:ext>
            </a:extLst>
          </p:cNvPr>
          <p:cNvSpPr txBox="1">
            <a:spLocks noChangeArrowheads="1"/>
          </p:cNvSpPr>
          <p:nvPr/>
        </p:nvSpPr>
        <p:spPr bwMode="auto">
          <a:xfrm>
            <a:off x="7626350" y="871538"/>
            <a:ext cx="456565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nl-NL" dirty="0" err="1">
                <a:solidFill>
                  <a:schemeClr val="bg1"/>
                </a:solidFill>
              </a:rPr>
              <a:t>Surgery</a:t>
            </a:r>
            <a:r>
              <a:rPr lang="nl-NL" altLang="nl-NL" dirty="0">
                <a:solidFill>
                  <a:schemeClr val="bg1"/>
                </a:solidFill>
              </a:rPr>
              <a:t>: wegsnijden</a:t>
            </a:r>
          </a:p>
          <a:p>
            <a:pPr eaLnBrk="1" hangingPunct="1"/>
            <a:endParaRPr lang="nl-NL" altLang="nl-NL" dirty="0">
              <a:solidFill>
                <a:schemeClr val="bg1"/>
              </a:solidFill>
            </a:endParaRPr>
          </a:p>
          <a:p>
            <a:pPr eaLnBrk="1" hangingPunct="1"/>
            <a:r>
              <a:rPr lang="nl-NL" altLang="nl-NL" dirty="0">
                <a:solidFill>
                  <a:schemeClr val="bg1"/>
                </a:solidFill>
              </a:rPr>
              <a:t>Radio: bestraling</a:t>
            </a:r>
          </a:p>
          <a:p>
            <a:pPr eaLnBrk="1" hangingPunct="1"/>
            <a:endParaRPr lang="nl-NL" altLang="nl-NL" dirty="0">
              <a:solidFill>
                <a:schemeClr val="bg1"/>
              </a:solidFill>
            </a:endParaRPr>
          </a:p>
          <a:p>
            <a:pPr eaLnBrk="1" hangingPunct="1"/>
            <a:r>
              <a:rPr lang="nl-NL" altLang="nl-NL" dirty="0">
                <a:solidFill>
                  <a:schemeClr val="bg1"/>
                </a:solidFill>
              </a:rPr>
              <a:t>Chemo: doden (alle) snel delende cellen</a:t>
            </a:r>
          </a:p>
          <a:p>
            <a:pPr eaLnBrk="1" hangingPunct="1"/>
            <a:endParaRPr lang="nl-NL" altLang="nl-NL" dirty="0">
              <a:solidFill>
                <a:schemeClr val="bg1"/>
              </a:solidFill>
            </a:endParaRPr>
          </a:p>
          <a:p>
            <a:pPr eaLnBrk="1" hangingPunct="1"/>
            <a:r>
              <a:rPr lang="nl-NL" altLang="nl-NL" dirty="0">
                <a:solidFill>
                  <a:schemeClr val="bg1"/>
                </a:solidFill>
              </a:rPr>
              <a:t>Precision: doden specifieke cellen (antilichamen)</a:t>
            </a:r>
          </a:p>
          <a:p>
            <a:pPr eaLnBrk="1" hangingPunct="1"/>
            <a:endParaRPr lang="nl-NL" altLang="nl-NL" dirty="0">
              <a:solidFill>
                <a:schemeClr val="bg1"/>
              </a:solidFill>
            </a:endParaRPr>
          </a:p>
          <a:p>
            <a:pPr eaLnBrk="1" hangingPunct="1"/>
            <a:endParaRPr lang="nl-NL" altLang="nl-NL" dirty="0">
              <a:solidFill>
                <a:srgbClr val="FFFF00"/>
              </a:solidFill>
            </a:endParaRPr>
          </a:p>
          <a:p>
            <a:pPr eaLnBrk="1" hangingPunct="1"/>
            <a:r>
              <a:rPr lang="nl-NL" altLang="nl-NL" dirty="0">
                <a:solidFill>
                  <a:srgbClr val="FFFF00"/>
                </a:solidFill>
              </a:rPr>
              <a:t>Immuuntherapie: </a:t>
            </a:r>
          </a:p>
          <a:p>
            <a:pPr eaLnBrk="1" hangingPunct="1"/>
            <a:endParaRPr lang="nl-NL" altLang="nl-NL" dirty="0">
              <a:solidFill>
                <a:schemeClr val="bg1"/>
              </a:solidFill>
            </a:endParaRPr>
          </a:p>
          <a:p>
            <a:pPr eaLnBrk="1" hangingPunct="1"/>
            <a:r>
              <a:rPr lang="nl-NL" altLang="nl-NL" dirty="0">
                <a:solidFill>
                  <a:schemeClr val="bg1"/>
                </a:solidFill>
              </a:rPr>
              <a:t>Afweercellen opleiden tot tumor bestrijders</a:t>
            </a:r>
          </a:p>
          <a:p>
            <a:pPr eaLnBrk="1" hangingPunct="1"/>
            <a:endParaRPr lang="nl-NL" altLang="nl-NL" dirty="0">
              <a:solidFill>
                <a:schemeClr val="bg1"/>
              </a:solidFill>
            </a:endParaRPr>
          </a:p>
          <a:p>
            <a:pPr eaLnBrk="1" hangingPunct="1"/>
            <a:r>
              <a:rPr lang="nl-NL" altLang="nl-NL" dirty="0">
                <a:solidFill>
                  <a:schemeClr val="bg1"/>
                </a:solidFill>
              </a:rPr>
              <a:t>Verminderen </a:t>
            </a:r>
            <a:r>
              <a:rPr lang="nl-NL" altLang="nl-NL" dirty="0" err="1">
                <a:solidFill>
                  <a:schemeClr val="bg1"/>
                </a:solidFill>
              </a:rPr>
              <a:t>supressie</a:t>
            </a:r>
            <a:r>
              <a:rPr lang="nl-NL" altLang="nl-NL" dirty="0">
                <a:solidFill>
                  <a:schemeClr val="bg1"/>
                </a:solidFill>
              </a:rPr>
              <a:t> (antilichamen)</a:t>
            </a:r>
          </a:p>
          <a:p>
            <a:pPr eaLnBrk="1" hangingPunct="1"/>
            <a:endParaRPr lang="nl-NL" altLang="nl-NL" dirty="0">
              <a:solidFill>
                <a:schemeClr val="bg1"/>
              </a:solidFill>
            </a:endParaRPr>
          </a:p>
          <a:p>
            <a:pPr eaLnBrk="1" hangingPunct="1"/>
            <a:r>
              <a:rPr lang="nl-NL" altLang="nl-NL" dirty="0">
                <a:solidFill>
                  <a:schemeClr val="bg1"/>
                </a:solidFill>
              </a:rPr>
              <a:t>mRNA</a:t>
            </a:r>
          </a:p>
        </p:txBody>
      </p:sp>
    </p:spTree>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B837FA-811C-AD9D-86DB-2A4472743A69}"/>
              </a:ext>
            </a:extLst>
          </p:cNvPr>
          <p:cNvSpPr>
            <a:spLocks noGrp="1"/>
          </p:cNvSpPr>
          <p:nvPr>
            <p:ph type="title"/>
          </p:nvPr>
        </p:nvSpPr>
        <p:spPr>
          <a:xfrm>
            <a:off x="838200" y="365125"/>
            <a:ext cx="3423407" cy="1325563"/>
          </a:xfrm>
        </p:spPr>
        <p:txBody>
          <a:bodyPr>
            <a:normAutofit/>
          </a:bodyPr>
          <a:lstStyle/>
          <a:p>
            <a:r>
              <a:rPr lang="nl-NL" sz="2800" dirty="0">
                <a:solidFill>
                  <a:schemeClr val="bg1"/>
                </a:solidFill>
              </a:rPr>
              <a:t>CTL gemedieerde </a:t>
            </a:r>
            <a:r>
              <a:rPr lang="nl-NL" sz="2800" dirty="0"/>
              <a:t>immunotherapie</a:t>
            </a:r>
            <a:r>
              <a:rPr lang="nl-NL" sz="2800" dirty="0">
                <a:solidFill>
                  <a:schemeClr val="bg1"/>
                </a:solidFill>
              </a:rPr>
              <a:t> tegen kanker</a:t>
            </a:r>
          </a:p>
        </p:txBody>
      </p:sp>
      <p:sp>
        <p:nvSpPr>
          <p:cNvPr id="3" name="Tijdelijke aanduiding voor inhoud 2">
            <a:extLst>
              <a:ext uri="{FF2B5EF4-FFF2-40B4-BE49-F238E27FC236}">
                <a16:creationId xmlns:a16="http://schemas.microsoft.com/office/drawing/2014/main" id="{4608E14C-EDD1-A5D5-80BB-998F550C5F4F}"/>
              </a:ext>
            </a:extLst>
          </p:cNvPr>
          <p:cNvSpPr>
            <a:spLocks noGrp="1"/>
          </p:cNvSpPr>
          <p:nvPr>
            <p:ph idx="1"/>
          </p:nvPr>
        </p:nvSpPr>
        <p:spPr>
          <a:xfrm>
            <a:off x="838200" y="1825625"/>
            <a:ext cx="3264017" cy="4351338"/>
          </a:xfrm>
        </p:spPr>
        <p:txBody>
          <a:bodyPr>
            <a:normAutofit fontScale="92500" lnSpcReduction="20000"/>
          </a:bodyPr>
          <a:lstStyle/>
          <a:p>
            <a:r>
              <a:rPr lang="nl-NL" sz="1800" dirty="0">
                <a:solidFill>
                  <a:schemeClr val="bg1"/>
                </a:solidFill>
              </a:rPr>
              <a:t>Antigeen introduceren</a:t>
            </a:r>
          </a:p>
          <a:p>
            <a:pPr marL="0" indent="0">
              <a:buNone/>
            </a:pPr>
            <a:r>
              <a:rPr lang="nl-NL" sz="1800" dirty="0">
                <a:solidFill>
                  <a:schemeClr val="bg1"/>
                </a:solidFill>
              </a:rPr>
              <a:t>=&gt; kan </a:t>
            </a:r>
            <a:r>
              <a:rPr lang="nl-NL" sz="1800" dirty="0" err="1">
                <a:solidFill>
                  <a:schemeClr val="bg1"/>
                </a:solidFill>
              </a:rPr>
              <a:t>evt</a:t>
            </a:r>
            <a:r>
              <a:rPr lang="nl-NL" sz="1800" dirty="0">
                <a:solidFill>
                  <a:schemeClr val="bg1"/>
                </a:solidFill>
              </a:rPr>
              <a:t> ook via </a:t>
            </a:r>
            <a:r>
              <a:rPr lang="nl-NL" sz="1800" dirty="0">
                <a:solidFill>
                  <a:srgbClr val="FFFF00"/>
                </a:solidFill>
              </a:rPr>
              <a:t>mRNA</a:t>
            </a:r>
          </a:p>
          <a:p>
            <a:r>
              <a:rPr lang="nl-NL" sz="1800" dirty="0">
                <a:solidFill>
                  <a:schemeClr val="bg1"/>
                </a:solidFill>
              </a:rPr>
              <a:t>Activatie (</a:t>
            </a:r>
            <a:r>
              <a:rPr lang="nl-NL" sz="1800" dirty="0" err="1">
                <a:solidFill>
                  <a:schemeClr val="bg1"/>
                </a:solidFill>
              </a:rPr>
              <a:t>priming</a:t>
            </a:r>
            <a:r>
              <a:rPr lang="nl-NL" sz="1800" dirty="0">
                <a:solidFill>
                  <a:schemeClr val="bg1"/>
                </a:solidFill>
              </a:rPr>
              <a:t>) via MHC-1</a:t>
            </a:r>
          </a:p>
          <a:p>
            <a:r>
              <a:rPr lang="nl-NL" sz="1800" dirty="0">
                <a:solidFill>
                  <a:schemeClr val="bg1"/>
                </a:solidFill>
              </a:rPr>
              <a:t>Doden van tumor cel</a:t>
            </a:r>
          </a:p>
          <a:p>
            <a:r>
              <a:rPr lang="nl-NL" sz="1800" dirty="0">
                <a:solidFill>
                  <a:srgbClr val="FFFF00"/>
                </a:solidFill>
              </a:rPr>
              <a:t>Levend medicijn</a:t>
            </a:r>
          </a:p>
          <a:p>
            <a:pPr marL="0" indent="0">
              <a:buNone/>
            </a:pPr>
            <a:r>
              <a:rPr lang="nl-NL" sz="1800" dirty="0">
                <a:solidFill>
                  <a:schemeClr val="bg1"/>
                </a:solidFill>
              </a:rPr>
              <a:t>=&gt; Zie ook H.10 boek</a:t>
            </a:r>
          </a:p>
          <a:p>
            <a:pPr marL="0" indent="0">
              <a:buNone/>
            </a:pPr>
            <a:endParaRPr lang="nl-NL" sz="1800" dirty="0">
              <a:solidFill>
                <a:schemeClr val="bg1"/>
              </a:solidFill>
            </a:endParaRPr>
          </a:p>
          <a:p>
            <a:pPr marL="0" indent="0">
              <a:buNone/>
            </a:pPr>
            <a:r>
              <a:rPr lang="nl-NL" sz="1800" dirty="0">
                <a:solidFill>
                  <a:schemeClr val="bg1"/>
                </a:solidFill>
              </a:rPr>
              <a:t>Kan </a:t>
            </a:r>
            <a:r>
              <a:rPr lang="nl-NL" sz="1800" dirty="0" err="1">
                <a:solidFill>
                  <a:schemeClr val="bg1"/>
                </a:solidFill>
              </a:rPr>
              <a:t>evt</a:t>
            </a:r>
            <a:r>
              <a:rPr lang="nl-NL" sz="1800" dirty="0">
                <a:solidFill>
                  <a:schemeClr val="bg1"/>
                </a:solidFill>
              </a:rPr>
              <a:t> ook buiten het lichaam, en na opleiding terug geven</a:t>
            </a:r>
          </a:p>
          <a:p>
            <a:pPr marL="0" indent="0">
              <a:buNone/>
            </a:pPr>
            <a:endParaRPr lang="nl-NL" sz="1800" dirty="0">
              <a:solidFill>
                <a:schemeClr val="bg1"/>
              </a:solidFill>
            </a:endParaRPr>
          </a:p>
          <a:p>
            <a:pPr marL="0" indent="0">
              <a:buNone/>
            </a:pPr>
            <a:r>
              <a:rPr lang="nl-NL" sz="1800" dirty="0">
                <a:solidFill>
                  <a:schemeClr val="bg1"/>
                </a:solidFill>
              </a:rPr>
              <a:t>NB Kanker cellen in een solide tumor zijn niet goed bereikbaar. Daarom vaak eerst operatie, gevolgd door immunotherapie</a:t>
            </a:r>
          </a:p>
          <a:p>
            <a:pPr marL="0" indent="0">
              <a:buNone/>
            </a:pPr>
            <a:r>
              <a:rPr lang="nl-NL" sz="1800" dirty="0">
                <a:solidFill>
                  <a:schemeClr val="bg1"/>
                </a:solidFill>
              </a:rPr>
              <a:t>NB Dit is een behandeling, en geen vaccin (dat vooraf wordt gegeven)</a:t>
            </a:r>
          </a:p>
          <a:p>
            <a:pPr marL="0" indent="0">
              <a:buNone/>
            </a:pPr>
            <a:endParaRPr lang="nl-NL" sz="1800" dirty="0">
              <a:solidFill>
                <a:schemeClr val="bg1"/>
              </a:solidFill>
            </a:endParaRPr>
          </a:p>
          <a:p>
            <a:pPr marL="0" indent="0">
              <a:buNone/>
            </a:pPr>
            <a:endParaRPr lang="nl-NL" sz="1800" dirty="0">
              <a:solidFill>
                <a:schemeClr val="bg1"/>
              </a:solidFill>
            </a:endParaRPr>
          </a:p>
        </p:txBody>
      </p:sp>
      <p:pic>
        <p:nvPicPr>
          <p:cNvPr id="4" name="Afbeelding 3">
            <a:extLst>
              <a:ext uri="{FF2B5EF4-FFF2-40B4-BE49-F238E27FC236}">
                <a16:creationId xmlns:a16="http://schemas.microsoft.com/office/drawing/2014/main" id="{A1CA312F-1624-107F-B30A-FD763158D69D}"/>
              </a:ext>
            </a:extLst>
          </p:cNvPr>
          <p:cNvPicPr>
            <a:picLocks noChangeAspect="1"/>
          </p:cNvPicPr>
          <p:nvPr/>
        </p:nvPicPr>
        <p:blipFill>
          <a:blip r:embed="rId2"/>
          <a:stretch>
            <a:fillRect/>
          </a:stretch>
        </p:blipFill>
        <p:spPr>
          <a:xfrm>
            <a:off x="4580388" y="385030"/>
            <a:ext cx="7065365" cy="5959843"/>
          </a:xfrm>
          <a:prstGeom prst="rect">
            <a:avLst/>
          </a:prstGeom>
        </p:spPr>
      </p:pic>
    </p:spTree>
    <p:extLst>
      <p:ext uri="{BB962C8B-B14F-4D97-AF65-F5344CB8AC3E}">
        <p14:creationId xmlns:p14="http://schemas.microsoft.com/office/powerpoint/2010/main" val="406184515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2064" y="44624"/>
            <a:ext cx="3888432" cy="365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050" y="3750972"/>
            <a:ext cx="7249447" cy="2990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1703512" y="122553"/>
            <a:ext cx="3672408" cy="923330"/>
          </a:xfrm>
          <a:prstGeom prst="rect">
            <a:avLst/>
          </a:prstGeom>
          <a:noFill/>
        </p:spPr>
        <p:txBody>
          <a:bodyPr wrap="square" rtlCol="0">
            <a:spAutoFit/>
          </a:bodyPr>
          <a:lstStyle/>
          <a:p>
            <a:r>
              <a:rPr lang="nl-NL" b="1" dirty="0">
                <a:solidFill>
                  <a:srgbClr val="FFFF00"/>
                </a:solidFill>
              </a:rPr>
              <a:t>CAR T-</a:t>
            </a:r>
            <a:r>
              <a:rPr lang="nl-NL" b="1" dirty="0" err="1">
                <a:solidFill>
                  <a:srgbClr val="FFFF00"/>
                </a:solidFill>
              </a:rPr>
              <a:t>Cell</a:t>
            </a:r>
            <a:endParaRPr lang="nl-NL" b="1" dirty="0">
              <a:solidFill>
                <a:srgbClr val="FFFF00"/>
              </a:solidFill>
            </a:endParaRPr>
          </a:p>
          <a:p>
            <a:r>
              <a:rPr lang="nl-NL" dirty="0">
                <a:solidFill>
                  <a:schemeClr val="bg1"/>
                </a:solidFill>
                <a:hlinkClick r:id="rId4">
                  <a:extLst>
                    <a:ext uri="{A12FA001-AC4F-418D-AE19-62706E023703}">
                      <ahyp:hlinkClr xmlns:ahyp="http://schemas.microsoft.com/office/drawing/2018/hyperlinkcolor" val="tx"/>
                    </a:ext>
                  </a:extLst>
                </a:hlinkClick>
              </a:rPr>
              <a:t>https://www.the-scientist.com/bio-business/the-car-t-cell-race-35701</a:t>
            </a:r>
            <a:endParaRPr lang="nl-NL" dirty="0">
              <a:solidFill>
                <a:schemeClr val="bg1"/>
              </a:solidFill>
            </a:endParaRPr>
          </a:p>
        </p:txBody>
      </p:sp>
      <p:sp>
        <p:nvSpPr>
          <p:cNvPr id="6" name="Tijdelijke aanduiding voor inhoud 2"/>
          <p:cNvSpPr txBox="1">
            <a:spLocks/>
          </p:cNvSpPr>
          <p:nvPr/>
        </p:nvSpPr>
        <p:spPr>
          <a:xfrm>
            <a:off x="1703513" y="1716011"/>
            <a:ext cx="4751653" cy="1352949"/>
          </a:xfrm>
          <a:prstGeom prst="rect">
            <a:avLst/>
          </a:prstGeom>
          <a:solidFill>
            <a:schemeClr val="accent1"/>
          </a:solidFill>
        </p:spPr>
        <p:txBody>
          <a:bodyPr/>
          <a:lstStyle>
            <a:lvl1pPr marL="342900" indent="-342900" algn="l" rtl="0" eaLnBrk="0" fontAlgn="base" hangingPunct="0">
              <a:spcBef>
                <a:spcPts val="500"/>
              </a:spcBef>
              <a:spcAft>
                <a:spcPct val="0"/>
              </a:spcAft>
              <a:buSzPct val="100000"/>
              <a:buChar char="•"/>
              <a:defRPr lang="en-US" sz="1900">
                <a:solidFill>
                  <a:srgbClr val="00FF00"/>
                </a:solidFill>
                <a:latin typeface="Arial"/>
                <a:ea typeface="ＭＳ Ｐゴシック" pitchFamily="34" charset="-128"/>
                <a:cs typeface=""/>
              </a:defRPr>
            </a:lvl1pPr>
            <a:lvl2pPr marL="742950" lvl="1" indent="-285750" algn="l" rtl="0" eaLnBrk="0" fontAlgn="base" hangingPunct="0">
              <a:spcBef>
                <a:spcPts val="500"/>
              </a:spcBef>
              <a:spcAft>
                <a:spcPct val="0"/>
              </a:spcAft>
              <a:buSzPct val="100000"/>
              <a:buChar char="–"/>
              <a:defRPr lang="en-US" sz="1900">
                <a:solidFill>
                  <a:srgbClr val="00FF00"/>
                </a:solidFill>
                <a:latin typeface="Arial"/>
                <a:ea typeface="ＭＳ Ｐゴシック" pitchFamily="34" charset="-128"/>
              </a:defRPr>
            </a:lvl2pPr>
            <a:lvl3pPr marL="1143000" lvl="2" indent="-228600" algn="l" rtl="0" eaLnBrk="0" fontAlgn="base" hangingPunct="0">
              <a:spcBef>
                <a:spcPts val="500"/>
              </a:spcBef>
              <a:spcAft>
                <a:spcPct val="0"/>
              </a:spcAft>
              <a:buSzPct val="100000"/>
              <a:buChar char="•"/>
              <a:defRPr lang="en-US" sz="1900">
                <a:solidFill>
                  <a:srgbClr val="00FF00"/>
                </a:solidFill>
                <a:latin typeface="Arial"/>
                <a:ea typeface="ＭＳ Ｐゴシック" pitchFamily="34" charset="-128"/>
              </a:defRPr>
            </a:lvl3pPr>
            <a:lvl4pPr marL="1600200" lvl="3" indent="-228600" algn="l" rtl="0" eaLnBrk="0" fontAlgn="base" hangingPunct="0">
              <a:spcBef>
                <a:spcPts val="500"/>
              </a:spcBef>
              <a:spcAft>
                <a:spcPct val="0"/>
              </a:spcAft>
              <a:buSzPct val="100000"/>
              <a:buChar char="–"/>
              <a:defRPr lang="en-US" sz="1900">
                <a:solidFill>
                  <a:srgbClr val="00FF00"/>
                </a:solidFill>
                <a:latin typeface="Arial"/>
                <a:ea typeface="ＭＳ Ｐゴシック" pitchFamily="34" charset="-128"/>
              </a:defRPr>
            </a:lvl4pPr>
            <a:lvl5pPr marL="2057400" lvl="4" indent="-228600" algn="l" rtl="0" eaLnBrk="0" fontAlgn="base" hangingPunct="0">
              <a:spcBef>
                <a:spcPts val="500"/>
              </a:spcBef>
              <a:spcAft>
                <a:spcPct val="0"/>
              </a:spcAft>
              <a:buSzPct val="100000"/>
              <a:buChar char="»"/>
              <a:defRPr lang="en-US" sz="1900">
                <a:solidFill>
                  <a:srgbClr val="00FF00"/>
                </a:solidFill>
                <a:latin typeface="Arial"/>
                <a:ea typeface="ＭＳ Ｐゴシック"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marL="0" indent="0">
              <a:buNone/>
            </a:pPr>
            <a:r>
              <a:rPr lang="en-US" altLang="nl-NL" kern="0" dirty="0">
                <a:solidFill>
                  <a:schemeClr val="bg1"/>
                </a:solidFill>
                <a:latin typeface="Arial" pitchFamily="34" charset="0"/>
              </a:rPr>
              <a:t>T cell engineering, chimeric antigen receptors (CARs) </a:t>
            </a:r>
          </a:p>
          <a:p>
            <a:pPr marL="0" indent="0">
              <a:buNone/>
            </a:pPr>
            <a:r>
              <a:rPr lang="en-US" altLang="nl-NL" kern="0" dirty="0">
                <a:solidFill>
                  <a:schemeClr val="bg1"/>
                </a:solidFill>
                <a:latin typeface="Arial" pitchFamily="34" charset="0"/>
                <a:hlinkClick r:id="rId5">
                  <a:extLst>
                    <a:ext uri="{A12FA001-AC4F-418D-AE19-62706E023703}">
                      <ahyp:hlinkClr xmlns:ahyp="http://schemas.microsoft.com/office/drawing/2018/hyperlinkcolor" val="tx"/>
                    </a:ext>
                  </a:extLst>
                </a:hlinkClick>
              </a:rPr>
              <a:t>https://www.ncbi.nlm.nih.gov/pubmed/28668320</a:t>
            </a:r>
            <a:endParaRPr lang="en-US" altLang="nl-NL" kern="0" dirty="0">
              <a:solidFill>
                <a:schemeClr val="bg1"/>
              </a:solidFill>
              <a:latin typeface="Arial" pitchFamily="34" charset="0"/>
            </a:endParaRPr>
          </a:p>
          <a:p>
            <a:pPr marL="0" indent="0">
              <a:buNone/>
            </a:pPr>
            <a:endParaRPr lang="en-US" altLang="nl-NL" kern="0" dirty="0">
              <a:solidFill>
                <a:schemeClr val="bg1"/>
              </a:solidFill>
              <a:latin typeface="Arial" pitchFamily="34" charset="0"/>
            </a:endParaRPr>
          </a:p>
        </p:txBody>
      </p:sp>
      <p:sp>
        <p:nvSpPr>
          <p:cNvPr id="3" name="Tekstvak 2">
            <a:extLst>
              <a:ext uri="{FF2B5EF4-FFF2-40B4-BE49-F238E27FC236}">
                <a16:creationId xmlns:a16="http://schemas.microsoft.com/office/drawing/2014/main" id="{AB2E0600-8326-E303-AA17-BC7325AB9D39}"/>
              </a:ext>
            </a:extLst>
          </p:cNvPr>
          <p:cNvSpPr txBox="1"/>
          <p:nvPr/>
        </p:nvSpPr>
        <p:spPr>
          <a:xfrm>
            <a:off x="1124125" y="3867325"/>
            <a:ext cx="2186925" cy="369332"/>
          </a:xfrm>
          <a:prstGeom prst="rect">
            <a:avLst/>
          </a:prstGeom>
          <a:noFill/>
        </p:spPr>
        <p:txBody>
          <a:bodyPr wrap="square" rtlCol="0">
            <a:spAutoFit/>
          </a:bodyPr>
          <a:lstStyle/>
          <a:p>
            <a:r>
              <a:rPr lang="nl-NL" dirty="0">
                <a:solidFill>
                  <a:srgbClr val="FFFF00"/>
                </a:solidFill>
              </a:rPr>
              <a:t>Levend medicijn!</a:t>
            </a:r>
          </a:p>
        </p:txBody>
      </p:sp>
    </p:spTree>
    <p:extLst>
      <p:ext uri="{BB962C8B-B14F-4D97-AF65-F5344CB8AC3E}">
        <p14:creationId xmlns:p14="http://schemas.microsoft.com/office/powerpoint/2010/main" val="180024097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el 1">
            <a:extLst>
              <a:ext uri="{FF2B5EF4-FFF2-40B4-BE49-F238E27FC236}">
                <a16:creationId xmlns:a16="http://schemas.microsoft.com/office/drawing/2014/main" id="{55483085-E071-4FB3-9507-A70D53F34AC9}"/>
              </a:ext>
            </a:extLst>
          </p:cNvPr>
          <p:cNvSpPr txBox="1">
            <a:spLocks noGrp="1"/>
          </p:cNvSpPr>
          <p:nvPr>
            <p:ph type="title"/>
          </p:nvPr>
        </p:nvSpPr>
        <p:spPr>
          <a:xfrm>
            <a:off x="1774825" y="34925"/>
            <a:ext cx="8229600" cy="1143000"/>
          </a:xfrm>
        </p:spPr>
        <p:txBody>
          <a:bodyPr>
            <a:normAutofit/>
          </a:bodyPr>
          <a:lstStyle/>
          <a:p>
            <a:r>
              <a:rPr lang="en-US" altLang="nl-NL" sz="2800" dirty="0" err="1">
                <a:solidFill>
                  <a:schemeClr val="bg1"/>
                </a:solidFill>
                <a:latin typeface="Arial" panose="020B0604020202020204" pitchFamily="34" charset="0"/>
              </a:rPr>
              <a:t>perifere</a:t>
            </a:r>
            <a:r>
              <a:rPr lang="en-US" altLang="nl-NL" sz="2800" dirty="0">
                <a:solidFill>
                  <a:schemeClr val="bg1"/>
                </a:solidFill>
                <a:latin typeface="Arial" panose="020B0604020202020204" pitchFamily="34" charset="0"/>
              </a:rPr>
              <a:t> </a:t>
            </a:r>
            <a:r>
              <a:rPr lang="en-US" altLang="nl-NL" sz="2800" dirty="0" err="1">
                <a:solidFill>
                  <a:schemeClr val="bg1"/>
                </a:solidFill>
                <a:latin typeface="Arial" panose="020B0604020202020204" pitchFamily="34" charset="0"/>
              </a:rPr>
              <a:t>tolerantie</a:t>
            </a:r>
            <a:r>
              <a:rPr lang="en-US" altLang="nl-NL" sz="2800" dirty="0">
                <a:solidFill>
                  <a:schemeClr val="bg1"/>
                </a:solidFill>
                <a:latin typeface="Arial" panose="020B0604020202020204" pitchFamily="34" charset="0"/>
              </a:rPr>
              <a:t>: </a:t>
            </a:r>
            <a:r>
              <a:rPr lang="en-US" altLang="nl-NL" sz="2800" dirty="0">
                <a:latin typeface="Arial" panose="020B0604020202020204" pitchFamily="34" charset="0"/>
              </a:rPr>
              <a:t>PD-1 blockade</a:t>
            </a:r>
            <a:br>
              <a:rPr lang="en-US" altLang="nl-NL" sz="2800" dirty="0">
                <a:latin typeface="Arial" panose="020B0604020202020204" pitchFamily="34" charset="0"/>
              </a:rPr>
            </a:br>
            <a:r>
              <a:rPr lang="en-US" altLang="nl-NL" sz="2800" dirty="0">
                <a:latin typeface="Arial" panose="020B0604020202020204" pitchFamily="34" charset="0"/>
              </a:rPr>
              <a:t>=&gt; </a:t>
            </a:r>
            <a:r>
              <a:rPr lang="en-US" altLang="nl-NL" sz="2800" dirty="0" err="1">
                <a:latin typeface="Arial" panose="020B0604020202020204" pitchFamily="34" charset="0"/>
              </a:rPr>
              <a:t>misbruikt</a:t>
            </a:r>
            <a:r>
              <a:rPr lang="en-US" altLang="nl-NL" sz="2800" dirty="0">
                <a:latin typeface="Arial" panose="020B0604020202020204" pitchFamily="34" charset="0"/>
              </a:rPr>
              <a:t> door tumor</a:t>
            </a:r>
            <a:endParaRPr altLang="nl-NL" sz="2800" dirty="0">
              <a:latin typeface="Arial" panose="020B0604020202020204" pitchFamily="34" charset="0"/>
            </a:endParaRPr>
          </a:p>
        </p:txBody>
      </p:sp>
      <p:sp>
        <p:nvSpPr>
          <p:cNvPr id="84995" name="Tijdelijke aanduiding voor inhoud 2">
            <a:extLst>
              <a:ext uri="{FF2B5EF4-FFF2-40B4-BE49-F238E27FC236}">
                <a16:creationId xmlns:a16="http://schemas.microsoft.com/office/drawing/2014/main" id="{78EC5FEF-B698-45F8-957C-29DF08EFBE8C}"/>
              </a:ext>
            </a:extLst>
          </p:cNvPr>
          <p:cNvSpPr txBox="1">
            <a:spLocks noGrp="1"/>
          </p:cNvSpPr>
          <p:nvPr>
            <p:ph idx="1"/>
          </p:nvPr>
        </p:nvSpPr>
        <p:spPr>
          <a:xfrm>
            <a:off x="7009206" y="1345463"/>
            <a:ext cx="2730411" cy="5161700"/>
          </a:xfrm>
          <a:solidFill>
            <a:schemeClr val="accent1"/>
          </a:solidFill>
        </p:spPr>
        <p:txBody>
          <a:bodyPr>
            <a:normAutofit/>
          </a:bodyPr>
          <a:lstStyle/>
          <a:p>
            <a:pPr marL="0" indent="0">
              <a:buNone/>
              <a:defRPr/>
            </a:pPr>
            <a:r>
              <a:rPr lang="en-US" sz="1800" dirty="0">
                <a:solidFill>
                  <a:schemeClr val="bg1"/>
                </a:solidFill>
              </a:rPr>
              <a:t>Programmed cell death in immune cells 1, or PD-1 is widely expressed on activated immune cells, such as T cells and B cells, and  functions as brakes on the immune system, effectively inhibiting the body’s immune response. Molecules that behave like this are known as </a:t>
            </a:r>
            <a:r>
              <a:rPr lang="en-US" sz="1800" dirty="0">
                <a:solidFill>
                  <a:srgbClr val="FFFF00"/>
                </a:solidFill>
              </a:rPr>
              <a:t>immune checkpoints.</a:t>
            </a:r>
            <a:r>
              <a:rPr lang="en-US" sz="1800" dirty="0">
                <a:solidFill>
                  <a:schemeClr val="bg1"/>
                </a:solidFill>
              </a:rPr>
              <a:t> </a:t>
            </a:r>
          </a:p>
          <a:p>
            <a:pPr marL="0" indent="0">
              <a:buNone/>
              <a:defRPr/>
            </a:pPr>
            <a:r>
              <a:rPr altLang="nl-NL" sz="1800" dirty="0">
                <a:solidFill>
                  <a:schemeClr val="bg1"/>
                </a:solidFill>
                <a:latin typeface="Arial" pitchFamily="34" charset="0"/>
                <a:hlinkClick r:id="rId2">
                  <a:extLst>
                    <a:ext uri="{A12FA001-AC4F-418D-AE19-62706E023703}">
                      <ahyp:hlinkClr xmlns:ahyp="http://schemas.microsoft.com/office/drawing/2018/hyperlinkcolor" val="tx"/>
                    </a:ext>
                  </a:extLst>
                </a:hlinkClick>
              </a:rPr>
              <a:t>https://en.wikipedia.org/wiki/Immune_checkpoint</a:t>
            </a:r>
            <a:endParaRPr altLang="nl-NL" sz="1800" dirty="0">
              <a:solidFill>
                <a:schemeClr val="bg1"/>
              </a:solidFill>
              <a:latin typeface="Arial" pitchFamily="34" charset="0"/>
            </a:endParaRPr>
          </a:p>
          <a:p>
            <a:pPr marL="0" indent="0">
              <a:buNone/>
              <a:defRPr/>
            </a:pPr>
            <a:endParaRPr lang="en-US" sz="1800" dirty="0">
              <a:solidFill>
                <a:schemeClr val="bg1"/>
              </a:solidFill>
            </a:endParaRPr>
          </a:p>
          <a:p>
            <a:pPr>
              <a:defRPr/>
            </a:pPr>
            <a:endParaRPr altLang="nl-NL" sz="1800" dirty="0">
              <a:solidFill>
                <a:schemeClr val="bg1"/>
              </a:solidFill>
              <a:latin typeface="Arial" pitchFamily="34" charset="0"/>
            </a:endParaRPr>
          </a:p>
        </p:txBody>
      </p:sp>
      <p:pic>
        <p:nvPicPr>
          <p:cNvPr id="82949" name="Picture 2">
            <a:extLst>
              <a:ext uri="{FF2B5EF4-FFF2-40B4-BE49-F238E27FC236}">
                <a16:creationId xmlns:a16="http://schemas.microsoft.com/office/drawing/2014/main" id="{A0E479B4-996B-45C4-BF96-C2742EB3E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520" y="1345462"/>
            <a:ext cx="5849005" cy="516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6092078"/>
      </p:ext>
    </p:extLst>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txBox="1">
            <a:spLocks noGrp="1"/>
          </p:cNvSpPr>
          <p:nvPr>
            <p:ph type="title"/>
          </p:nvPr>
        </p:nvSpPr>
        <p:spPr>
          <a:xfrm>
            <a:off x="708797" y="55669"/>
            <a:ext cx="7772400" cy="1143000"/>
          </a:xfrm>
        </p:spPr>
        <p:txBody>
          <a:bodyPr>
            <a:normAutofit/>
          </a:bodyPr>
          <a:lstStyle/>
          <a:p>
            <a:br>
              <a:rPr lang="nl-NL" altLang="nl-NL" sz="2800" dirty="0">
                <a:solidFill>
                  <a:schemeClr val="bg1"/>
                </a:solidFill>
                <a:latin typeface="+mn-lt"/>
              </a:rPr>
            </a:br>
            <a:r>
              <a:rPr lang="nl-NL" altLang="nl-NL" sz="2800" dirty="0">
                <a:solidFill>
                  <a:schemeClr val="bg1"/>
                </a:solidFill>
                <a:latin typeface="+mn-lt"/>
              </a:rPr>
              <a:t>Antilichamen</a:t>
            </a:r>
            <a:endParaRPr altLang="nl-NL" sz="2800" dirty="0">
              <a:solidFill>
                <a:schemeClr val="bg1"/>
              </a:solidFill>
              <a:latin typeface="+mn-lt"/>
            </a:endParaRPr>
          </a:p>
        </p:txBody>
      </p:sp>
      <p:sp>
        <p:nvSpPr>
          <p:cNvPr id="14339" name="Tijdelijke aanduiding voor inhoud 2"/>
          <p:cNvSpPr txBox="1">
            <a:spLocks noGrp="1"/>
          </p:cNvSpPr>
          <p:nvPr>
            <p:ph idx="1"/>
          </p:nvPr>
        </p:nvSpPr>
        <p:spPr>
          <a:xfrm>
            <a:off x="708797" y="2487507"/>
            <a:ext cx="7772400" cy="4114800"/>
          </a:xfrm>
        </p:spPr>
        <p:txBody>
          <a:bodyPr>
            <a:normAutofit/>
          </a:bodyPr>
          <a:lstStyle/>
          <a:p>
            <a:pPr marL="0" indent="0">
              <a:buNone/>
              <a:defRPr/>
            </a:pPr>
            <a:r>
              <a:rPr lang="nl-NL" altLang="nl-NL" sz="1800" dirty="0">
                <a:solidFill>
                  <a:schemeClr val="bg1"/>
                </a:solidFill>
                <a:latin typeface="Arial" pitchFamily="34" charset="0"/>
              </a:rPr>
              <a:t>Gemaakt door B-cellen</a:t>
            </a:r>
          </a:p>
          <a:p>
            <a:pPr marL="0" indent="0">
              <a:buNone/>
              <a:defRPr/>
            </a:pPr>
            <a:r>
              <a:rPr altLang="nl-NL" sz="1800" dirty="0">
                <a:solidFill>
                  <a:schemeClr val="bg1"/>
                </a:solidFill>
                <a:latin typeface="Arial" pitchFamily="34" charset="0"/>
              </a:rPr>
              <a:t>Is eiwit =&gt; 3D</a:t>
            </a:r>
          </a:p>
          <a:p>
            <a:pPr marL="0" indent="0">
              <a:buNone/>
              <a:defRPr/>
            </a:pPr>
            <a:r>
              <a:rPr altLang="nl-NL" sz="1800" dirty="0">
                <a:solidFill>
                  <a:schemeClr val="bg1"/>
                </a:solidFill>
                <a:latin typeface="Arial" pitchFamily="34" charset="0"/>
              </a:rPr>
              <a:t>Heeft </a:t>
            </a:r>
            <a:r>
              <a:rPr altLang="nl-NL" sz="1800" dirty="0" err="1">
                <a:solidFill>
                  <a:schemeClr val="bg1"/>
                </a:solidFill>
                <a:latin typeface="Arial" pitchFamily="34" charset="0"/>
              </a:rPr>
              <a:t>Fc</a:t>
            </a:r>
            <a:r>
              <a:rPr altLang="nl-NL" sz="1800" dirty="0">
                <a:solidFill>
                  <a:schemeClr val="bg1"/>
                </a:solidFill>
                <a:latin typeface="Arial" pitchFamily="34" charset="0"/>
              </a:rPr>
              <a:t>-gedeelte en antigeen herkennend (</a:t>
            </a:r>
            <a:r>
              <a:rPr altLang="nl-NL" sz="1800" dirty="0" err="1">
                <a:solidFill>
                  <a:schemeClr val="bg1"/>
                </a:solidFill>
                <a:latin typeface="Arial" pitchFamily="34" charset="0"/>
              </a:rPr>
              <a:t>Fab</a:t>
            </a:r>
            <a:r>
              <a:rPr altLang="nl-NL" sz="1800" dirty="0">
                <a:solidFill>
                  <a:schemeClr val="bg1"/>
                </a:solidFill>
                <a:latin typeface="Arial" pitchFamily="34" charset="0"/>
              </a:rPr>
              <a:t>) deel</a:t>
            </a:r>
          </a:p>
          <a:p>
            <a:pPr marL="0" indent="0">
              <a:buNone/>
              <a:defRPr/>
            </a:pPr>
            <a:r>
              <a:rPr lang="nl-NL" altLang="nl-NL" sz="1800" dirty="0" err="1">
                <a:solidFill>
                  <a:schemeClr val="bg1"/>
                </a:solidFill>
              </a:rPr>
              <a:t>Fc</a:t>
            </a:r>
            <a:r>
              <a:rPr lang="nl-NL" altLang="nl-NL" sz="1800" dirty="0">
                <a:solidFill>
                  <a:schemeClr val="bg1"/>
                </a:solidFill>
              </a:rPr>
              <a:t>-</a:t>
            </a:r>
            <a:r>
              <a:rPr altLang="nl-NL" sz="1800" dirty="0">
                <a:solidFill>
                  <a:schemeClr val="bg1"/>
                </a:solidFill>
                <a:latin typeface="Arial" pitchFamily="34" charset="0"/>
              </a:rPr>
              <a:t>receptoren op Fagocyten binden antilichamen </a:t>
            </a:r>
          </a:p>
          <a:p>
            <a:pPr marL="0" indent="0">
              <a:buNone/>
              <a:defRPr/>
            </a:pPr>
            <a:r>
              <a:rPr altLang="nl-NL" sz="1800" dirty="0">
                <a:solidFill>
                  <a:srgbClr val="FFFF00"/>
                </a:solidFill>
                <a:latin typeface="Arial" pitchFamily="34" charset="0"/>
              </a:rPr>
              <a:t>=&gt; extra </a:t>
            </a:r>
            <a:r>
              <a:rPr altLang="nl-NL" sz="1800" dirty="0" err="1">
                <a:solidFill>
                  <a:srgbClr val="FFFF00"/>
                </a:solidFill>
                <a:latin typeface="Arial" pitchFamily="34" charset="0"/>
              </a:rPr>
              <a:t>efficient</a:t>
            </a:r>
            <a:r>
              <a:rPr altLang="nl-NL" sz="1800" dirty="0">
                <a:solidFill>
                  <a:srgbClr val="FFFF00"/>
                </a:solidFill>
                <a:latin typeface="Arial" pitchFamily="34" charset="0"/>
              </a:rPr>
              <a:t> opruimen van ziekmakers</a:t>
            </a:r>
          </a:p>
          <a:p>
            <a:pPr>
              <a:defRPr/>
            </a:pPr>
            <a:endParaRPr lang="nl-NL"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buFont typeface="Symbol" pitchFamily="18" charset="2"/>
              <a:buChar char="Þ"/>
              <a:defRPr/>
            </a:pPr>
            <a:r>
              <a:rPr altLang="nl-NL" sz="1800" dirty="0" err="1">
                <a:solidFill>
                  <a:schemeClr val="bg1"/>
                </a:solidFill>
                <a:latin typeface="Arial" pitchFamily="34" charset="0"/>
              </a:rPr>
              <a:t>Versterken</a:t>
            </a:r>
            <a:r>
              <a:rPr altLang="nl-NL" sz="1800" dirty="0">
                <a:solidFill>
                  <a:schemeClr val="bg1"/>
                </a:solidFill>
                <a:latin typeface="Arial" pitchFamily="34" charset="0"/>
              </a:rPr>
              <a:t> </a:t>
            </a:r>
            <a:r>
              <a:rPr altLang="nl-NL" sz="1800" dirty="0" err="1">
                <a:solidFill>
                  <a:schemeClr val="bg1"/>
                </a:solidFill>
                <a:latin typeface="Arial" pitchFamily="34" charset="0"/>
              </a:rPr>
              <a:t>ontstekin</a:t>
            </a:r>
            <a:r>
              <a:rPr lang="nl-NL" altLang="nl-NL" sz="1800" dirty="0">
                <a:solidFill>
                  <a:schemeClr val="bg1"/>
                </a:solidFill>
                <a:latin typeface="Arial" pitchFamily="34" charset="0"/>
              </a:rPr>
              <a:t>g</a:t>
            </a:r>
            <a:endParaRPr altLang="nl-NL" sz="1800" dirty="0">
              <a:solidFill>
                <a:schemeClr val="bg1"/>
              </a:solidFill>
              <a:latin typeface="Arial" pitchFamily="34" charset="0"/>
            </a:endParaRPr>
          </a:p>
          <a:p>
            <a:pPr marL="0" indent="0">
              <a:buNone/>
              <a:defRPr/>
            </a:pPr>
            <a:r>
              <a:rPr altLang="nl-NL" sz="1800" dirty="0">
                <a:solidFill>
                  <a:schemeClr val="bg1"/>
                </a:solidFill>
                <a:latin typeface="Arial" pitchFamily="34" charset="0"/>
              </a:rPr>
              <a:t> </a:t>
            </a:r>
            <a:r>
              <a:rPr altLang="nl-NL" sz="1800" dirty="0">
                <a:solidFill>
                  <a:srgbClr val="FFFF00"/>
                </a:solidFill>
                <a:latin typeface="Arial" pitchFamily="34" charset="0"/>
              </a:rPr>
              <a:t>(pro-inflammatoir), </a:t>
            </a:r>
          </a:p>
          <a:p>
            <a:pPr marL="0" indent="0">
              <a:buNone/>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683" y="4521304"/>
            <a:ext cx="3599916" cy="2076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8" name="Picture 2"/>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3560088" y="170237"/>
            <a:ext cx="2489051" cy="2056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572" y="1833139"/>
            <a:ext cx="5019675"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603285"/>
      </p:ext>
    </p:extLst>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1">
            <a:extLst>
              <a:ext uri="{FF2B5EF4-FFF2-40B4-BE49-F238E27FC236}">
                <a16:creationId xmlns:a16="http://schemas.microsoft.com/office/drawing/2014/main" id="{B67F2ED4-65DF-48B6-BC0B-9CB248C6E635}"/>
              </a:ext>
            </a:extLst>
          </p:cNvPr>
          <p:cNvSpPr txBox="1">
            <a:spLocks noGrp="1"/>
          </p:cNvSpPr>
          <p:nvPr>
            <p:ph type="title"/>
          </p:nvPr>
        </p:nvSpPr>
        <p:spPr/>
        <p:txBody>
          <a:bodyPr>
            <a:normAutofit/>
          </a:bodyPr>
          <a:lstStyle/>
          <a:p>
            <a:r>
              <a:rPr altLang="nl-NL" sz="2800" dirty="0" err="1">
                <a:solidFill>
                  <a:schemeClr val="bg1"/>
                </a:solidFill>
                <a:latin typeface="Arial" panose="020B0604020202020204" pitchFamily="34" charset="0"/>
              </a:rPr>
              <a:t>Antilichamen</a:t>
            </a:r>
            <a:r>
              <a:rPr altLang="nl-NL" sz="2800" dirty="0">
                <a:solidFill>
                  <a:schemeClr val="bg1"/>
                </a:solidFill>
                <a:latin typeface="Arial" panose="020B0604020202020204" pitchFamily="34" charset="0"/>
              </a:rPr>
              <a:t>:</a:t>
            </a:r>
            <a:br>
              <a:rPr altLang="nl-NL" sz="2800" dirty="0">
                <a:solidFill>
                  <a:schemeClr val="bg1"/>
                </a:solidFill>
                <a:latin typeface="Arial" panose="020B0604020202020204" pitchFamily="34" charset="0"/>
              </a:rPr>
            </a:br>
            <a:r>
              <a:rPr altLang="nl-NL" sz="2800" dirty="0" err="1">
                <a:solidFill>
                  <a:schemeClr val="bg1"/>
                </a:solidFill>
                <a:latin typeface="Arial" panose="020B0604020202020204" pitchFamily="34" charset="0"/>
              </a:rPr>
              <a:t>Onderzoek</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en</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geneesmiddel</a:t>
            </a:r>
            <a:endParaRPr altLang="nl-NL" sz="2800" dirty="0">
              <a:solidFill>
                <a:schemeClr val="bg1"/>
              </a:solidFill>
              <a:latin typeface="Arial" panose="020B0604020202020204" pitchFamily="34" charset="0"/>
            </a:endParaRPr>
          </a:p>
        </p:txBody>
      </p:sp>
      <p:sp>
        <p:nvSpPr>
          <p:cNvPr id="3" name="Tijdelijke aanduiding voor inhoud 2">
            <a:extLst>
              <a:ext uri="{FF2B5EF4-FFF2-40B4-BE49-F238E27FC236}">
                <a16:creationId xmlns:a16="http://schemas.microsoft.com/office/drawing/2014/main" id="{3FAFFE7E-9DCE-4DAF-9811-60192DC21E50}"/>
              </a:ext>
            </a:extLst>
          </p:cNvPr>
          <p:cNvSpPr>
            <a:spLocks noGrp="1"/>
          </p:cNvSpPr>
          <p:nvPr>
            <p:ph idx="1"/>
          </p:nvPr>
        </p:nvSpPr>
        <p:spPr/>
        <p:txBody>
          <a:bodyPr>
            <a:noAutofit/>
          </a:bodyPr>
          <a:lstStyle/>
          <a:p>
            <a:pPr>
              <a:defRPr/>
            </a:pPr>
            <a:r>
              <a:rPr lang="nl-NL" sz="1800" dirty="0">
                <a:solidFill>
                  <a:schemeClr val="bg1"/>
                </a:solidFill>
              </a:rPr>
              <a:t>                                                                       </a:t>
            </a:r>
            <a:r>
              <a:rPr sz="1800" dirty="0" err="1">
                <a:solidFill>
                  <a:schemeClr val="bg1"/>
                </a:solidFill>
              </a:rPr>
              <a:t>Kennis</a:t>
            </a:r>
            <a:endParaRPr sz="1800" dirty="0">
              <a:solidFill>
                <a:schemeClr val="bg1"/>
              </a:solidFill>
            </a:endParaRPr>
          </a:p>
          <a:p>
            <a:pPr>
              <a:defRPr/>
            </a:pPr>
            <a:r>
              <a:rPr sz="1800" dirty="0" err="1">
                <a:solidFill>
                  <a:schemeClr val="bg1"/>
                </a:solidFill>
              </a:rPr>
              <a:t>Geneesmiddel</a:t>
            </a:r>
            <a:r>
              <a:rPr sz="1800" dirty="0">
                <a:solidFill>
                  <a:schemeClr val="bg1"/>
                </a:solidFill>
              </a:rPr>
              <a:t> </a:t>
            </a:r>
            <a:endParaRPr lang="nl-NL" sz="1800" dirty="0">
              <a:solidFill>
                <a:schemeClr val="bg1"/>
              </a:solidFill>
            </a:endParaRPr>
          </a:p>
          <a:p>
            <a:pPr>
              <a:buFont typeface="Symbol" panose="05050102010706020507" pitchFamily="18" charset="2"/>
              <a:buChar char="Þ"/>
              <a:defRPr/>
            </a:pPr>
            <a:r>
              <a:rPr lang="nl-NL" sz="1800" dirty="0">
                <a:solidFill>
                  <a:schemeClr val="bg1"/>
                </a:solidFill>
              </a:rPr>
              <a:t>Blokkade van interactie</a:t>
            </a:r>
          </a:p>
          <a:p>
            <a:pPr>
              <a:buFont typeface="Symbol" panose="05050102010706020507" pitchFamily="18" charset="2"/>
              <a:buChar char="Þ"/>
              <a:defRPr/>
            </a:pPr>
            <a:r>
              <a:rPr lang="nl-NL" sz="1800" dirty="0">
                <a:solidFill>
                  <a:schemeClr val="bg1"/>
                </a:solidFill>
              </a:rPr>
              <a:t>Delivery van actieve stof</a:t>
            </a:r>
          </a:p>
          <a:p>
            <a:pPr marL="0" indent="0">
              <a:buNone/>
              <a:defRPr/>
            </a:pPr>
            <a:endParaRPr sz="1800" dirty="0">
              <a:solidFill>
                <a:schemeClr val="bg1"/>
              </a:solidFill>
            </a:endParaRPr>
          </a:p>
          <a:p>
            <a:pPr marL="0" indent="0">
              <a:buNone/>
              <a:defRPr/>
            </a:pPr>
            <a:endParaRPr sz="1800" dirty="0">
              <a:solidFill>
                <a:schemeClr val="bg1"/>
              </a:solidFill>
            </a:endParaRPr>
          </a:p>
        </p:txBody>
      </p:sp>
      <p:pic>
        <p:nvPicPr>
          <p:cNvPr id="77829" name="Picture 3">
            <a:extLst>
              <a:ext uri="{FF2B5EF4-FFF2-40B4-BE49-F238E27FC236}">
                <a16:creationId xmlns:a16="http://schemas.microsoft.com/office/drawing/2014/main" id="{11F46325-C2A7-41C1-A46C-C2A1E5E5D4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71" r="16193"/>
          <a:stretch/>
        </p:blipFill>
        <p:spPr bwMode="auto">
          <a:xfrm>
            <a:off x="5922628" y="1800790"/>
            <a:ext cx="4345497" cy="4376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8" name="Picture 2">
            <a:extLst>
              <a:ext uri="{FF2B5EF4-FFF2-40B4-BE49-F238E27FC236}">
                <a16:creationId xmlns:a16="http://schemas.microsoft.com/office/drawing/2014/main" id="{9B7ACA11-3A3F-4372-853E-6DA7AA29E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294" y="3470276"/>
            <a:ext cx="4451350" cy="2706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4033079"/>
      </p:ext>
    </p:extLst>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a:extLst>
              <a:ext uri="{FF2B5EF4-FFF2-40B4-BE49-F238E27FC236}">
                <a16:creationId xmlns:a16="http://schemas.microsoft.com/office/drawing/2014/main" id="{3B7F336E-7D11-EBBA-EA57-25658F2290B5}"/>
              </a:ext>
            </a:extLst>
          </p:cNvPr>
          <p:cNvSpPr>
            <a:spLocks noGrp="1"/>
          </p:cNvSpPr>
          <p:nvPr>
            <p:ph type="ctrTitle"/>
          </p:nvPr>
        </p:nvSpPr>
        <p:spPr>
          <a:xfrm>
            <a:off x="889291" y="0"/>
            <a:ext cx="7772400" cy="1470025"/>
          </a:xfrm>
        </p:spPr>
        <p:txBody>
          <a:bodyPr>
            <a:normAutofit/>
          </a:bodyPr>
          <a:lstStyle/>
          <a:p>
            <a:r>
              <a:rPr lang="en-US" altLang="nl-NL" sz="2800" dirty="0">
                <a:solidFill>
                  <a:schemeClr val="bg1"/>
                </a:solidFill>
              </a:rPr>
              <a:t>Engineering Immunity to Treat Cancer:</a:t>
            </a:r>
            <a:br>
              <a:rPr lang="en-US" altLang="nl-NL" sz="2800" dirty="0">
                <a:solidFill>
                  <a:schemeClr val="bg1"/>
                </a:solidFill>
              </a:rPr>
            </a:br>
            <a:endParaRPr altLang="nl-NL" sz="2800" dirty="0">
              <a:solidFill>
                <a:schemeClr val="bg1"/>
              </a:solidFill>
            </a:endParaRPr>
          </a:p>
        </p:txBody>
      </p:sp>
      <p:sp>
        <p:nvSpPr>
          <p:cNvPr id="24579" name="Ondertitel 2">
            <a:extLst>
              <a:ext uri="{FF2B5EF4-FFF2-40B4-BE49-F238E27FC236}">
                <a16:creationId xmlns:a16="http://schemas.microsoft.com/office/drawing/2014/main" id="{D121BCB7-9288-B591-7119-40EDC953080E}"/>
              </a:ext>
            </a:extLst>
          </p:cNvPr>
          <p:cNvSpPr>
            <a:spLocks noGrp="1"/>
          </p:cNvSpPr>
          <p:nvPr>
            <p:ph type="subTitle" idx="1"/>
          </p:nvPr>
        </p:nvSpPr>
        <p:spPr bwMode="auto">
          <a:xfrm>
            <a:off x="8055440" y="3176748"/>
            <a:ext cx="3269698" cy="287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compatLnSpc="1">
            <a:prstTxWarp prst="textNoShape">
              <a:avLst/>
            </a:prstTxWarp>
            <a:normAutofit/>
          </a:bodyPr>
          <a:lstStyle/>
          <a:p>
            <a:pPr algn="l"/>
            <a:r>
              <a:rPr lang="en-US" altLang="nl-NL" sz="1600" dirty="0">
                <a:solidFill>
                  <a:srgbClr val="FFFF00"/>
                </a:solidFill>
              </a:rPr>
              <a:t>Living Therapies </a:t>
            </a:r>
            <a:r>
              <a:rPr lang="en-US" altLang="nl-NL" sz="1600" dirty="0">
                <a:solidFill>
                  <a:schemeClr val="bg1"/>
                </a:solidFill>
              </a:rPr>
              <a:t>Can Uniquely Perform Complex Sensing and Response Functions</a:t>
            </a:r>
          </a:p>
          <a:p>
            <a:pPr algn="l"/>
            <a:r>
              <a:rPr lang="en-US" altLang="nl-NL" sz="1600" dirty="0">
                <a:solidFill>
                  <a:schemeClr val="bg1"/>
                </a:solidFill>
              </a:rPr>
              <a:t>What perhaps makes these therapies most revolutionary is the concept of using a living cell as the therapeutic platform,  which is capable of </a:t>
            </a:r>
            <a:r>
              <a:rPr lang="en-US" altLang="nl-NL" sz="1600" dirty="0">
                <a:solidFill>
                  <a:srgbClr val="FFFF00"/>
                </a:solidFill>
              </a:rPr>
              <a:t>intelligent sensing and response behaviors. </a:t>
            </a:r>
            <a:endParaRPr altLang="nl-NL" sz="1600" dirty="0">
              <a:solidFill>
                <a:srgbClr val="FFFF00"/>
              </a:solidFill>
            </a:endParaRPr>
          </a:p>
        </p:txBody>
      </p:sp>
      <p:pic>
        <p:nvPicPr>
          <p:cNvPr id="24580" name="Picture 4">
            <a:extLst>
              <a:ext uri="{FF2B5EF4-FFF2-40B4-BE49-F238E27FC236}">
                <a16:creationId xmlns:a16="http://schemas.microsoft.com/office/drawing/2014/main" id="{655BDC19-FBDC-C38F-1268-E873E7590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307" y="1350177"/>
            <a:ext cx="6194425" cy="541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9965964"/>
      </p:ext>
    </p:extLst>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CF943AE1-AC1A-E0EE-2B29-ABC9E59EB862}"/>
              </a:ext>
            </a:extLst>
          </p:cNvPr>
          <p:cNvSpPr>
            <a:spLocks noGrp="1"/>
          </p:cNvSpPr>
          <p:nvPr>
            <p:ph type="title"/>
          </p:nvPr>
        </p:nvSpPr>
        <p:spPr/>
        <p:txBody>
          <a:bodyPr>
            <a:normAutofit fontScale="90000"/>
          </a:bodyPr>
          <a:lstStyle/>
          <a:p>
            <a:r>
              <a:rPr altLang="nl-NL" dirty="0" err="1"/>
              <a:t>Immunotherapie</a:t>
            </a:r>
            <a:r>
              <a:rPr altLang="nl-NL" dirty="0"/>
              <a:t> </a:t>
            </a:r>
            <a:r>
              <a:rPr altLang="nl-NL" dirty="0" err="1"/>
              <a:t>bij</a:t>
            </a:r>
            <a:r>
              <a:rPr altLang="nl-NL" dirty="0"/>
              <a:t> </a:t>
            </a:r>
            <a:r>
              <a:rPr altLang="nl-NL" dirty="0" err="1"/>
              <a:t>lymfeklierkanker</a:t>
            </a:r>
            <a:r>
              <a:rPr altLang="nl-NL" dirty="0"/>
              <a:t> </a:t>
            </a:r>
            <a:br>
              <a:rPr lang="nl-NL" altLang="nl-NL" dirty="0"/>
            </a:br>
            <a:r>
              <a:rPr altLang="nl-NL" dirty="0"/>
              <a:t>(non-Hodgkin)</a:t>
            </a:r>
            <a:br>
              <a:rPr altLang="nl-NL" dirty="0"/>
            </a:br>
            <a:endParaRPr altLang="nl-NL" dirty="0"/>
          </a:p>
        </p:txBody>
      </p:sp>
      <p:sp>
        <p:nvSpPr>
          <p:cNvPr id="17411" name="Tijdelijke aanduiding voor inhoud 2">
            <a:extLst>
              <a:ext uri="{FF2B5EF4-FFF2-40B4-BE49-F238E27FC236}">
                <a16:creationId xmlns:a16="http://schemas.microsoft.com/office/drawing/2014/main" id="{D1AC1E33-F0FC-598B-5488-D28679CDA125}"/>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altLang="nl-NL">
                <a:solidFill>
                  <a:schemeClr val="bg1"/>
                </a:solidFill>
              </a:rPr>
              <a:t>Immunotherapie is een vast onderdeel geworden van de behandeling van Non-Hodgkin-lymfoom. Deze behandeling wordt gegeven in de vorm van monoklonale antilichamen. Monoklonale antilichamen zijn eiwitten (afweer- of antistoffen) die in het laboratorium worden ontwikkeld. Zij worden zo gemaakt dat ze specifieke eiwitten op de kankercellen kunnen herkennen en eraan binden. Hierdoor kunnen de eigen afweercellen de kankercellen vervolgens vernietigen.</a:t>
            </a:r>
            <a:endParaRPr altLang="nl-NL" b="1">
              <a:solidFill>
                <a:schemeClr val="bg1"/>
              </a:solidFill>
            </a:endParaRPr>
          </a:p>
        </p:txBody>
      </p:sp>
      <p:sp>
        <p:nvSpPr>
          <p:cNvPr id="4" name="Tekstvak 3">
            <a:extLst>
              <a:ext uri="{FF2B5EF4-FFF2-40B4-BE49-F238E27FC236}">
                <a16:creationId xmlns:a16="http://schemas.microsoft.com/office/drawing/2014/main" id="{74073F6F-64CB-EA54-806C-8FA7BFF505E6}"/>
              </a:ext>
            </a:extLst>
          </p:cNvPr>
          <p:cNvSpPr txBox="1"/>
          <p:nvPr/>
        </p:nvSpPr>
        <p:spPr>
          <a:xfrm>
            <a:off x="1955800" y="5873751"/>
            <a:ext cx="6699250" cy="646113"/>
          </a:xfrm>
          <a:prstGeom prst="rect">
            <a:avLst/>
          </a:prstGeom>
          <a:solidFill>
            <a:schemeClr val="accent6">
              <a:lumMod val="75000"/>
            </a:schemeClr>
          </a:solidFill>
          <a:ln>
            <a:solidFill>
              <a:schemeClr val="accent6">
                <a:lumMod val="75000"/>
              </a:schemeClr>
            </a:solidFill>
          </a:ln>
        </p:spPr>
        <p:txBody>
          <a:bodyPr>
            <a:spAutoFit/>
          </a:bodyPr>
          <a:lstStyle/>
          <a:p>
            <a:pPr>
              <a:defRPr/>
            </a:pPr>
            <a:r>
              <a:rPr lang="nl-NL" dirty="0">
                <a:hlinkClick r:id="rId2"/>
              </a:rPr>
              <a:t>https://www.maasstadziekenhuis.nl/behandelingen/immunotherapie-bij-lymfeklierkanker/</a:t>
            </a:r>
            <a:endParaRPr lang="nl-NL" dirty="0"/>
          </a:p>
        </p:txBody>
      </p:sp>
    </p:spTree>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a:extLst>
              <a:ext uri="{FF2B5EF4-FFF2-40B4-BE49-F238E27FC236}">
                <a16:creationId xmlns:a16="http://schemas.microsoft.com/office/drawing/2014/main" id="{730F6B89-B6F7-C428-1453-E4E5BC89BAEF}"/>
              </a:ext>
            </a:extLst>
          </p:cNvPr>
          <p:cNvSpPr>
            <a:spLocks noGrp="1"/>
          </p:cNvSpPr>
          <p:nvPr>
            <p:ph type="title"/>
          </p:nvPr>
        </p:nvSpPr>
        <p:spPr/>
        <p:txBody>
          <a:bodyPr/>
          <a:lstStyle/>
          <a:p>
            <a:r>
              <a:rPr altLang="nl-NL"/>
              <a:t>Immunotherapie (Herceptin)</a:t>
            </a:r>
            <a:br>
              <a:rPr altLang="nl-NL" b="0"/>
            </a:br>
            <a:endParaRPr altLang="nl-NL"/>
          </a:p>
        </p:txBody>
      </p:sp>
      <p:sp>
        <p:nvSpPr>
          <p:cNvPr id="18435" name="Tijdelijke aanduiding voor inhoud 2">
            <a:extLst>
              <a:ext uri="{FF2B5EF4-FFF2-40B4-BE49-F238E27FC236}">
                <a16:creationId xmlns:a16="http://schemas.microsoft.com/office/drawing/2014/main" id="{25FC82CC-27F1-3415-4194-6F9BD9A4CCC6}"/>
              </a:ext>
            </a:extLst>
          </p:cNvPr>
          <p:cNvSpPr>
            <a:spLocks noGrp="1"/>
          </p:cNvSpPr>
          <p:nvPr>
            <p:ph idx="1"/>
          </p:nvPr>
        </p:nvSpPr>
        <p:spPr bwMode="auto">
          <a:xfrm>
            <a:off x="647701" y="1227932"/>
            <a:ext cx="7772400" cy="1909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altLang="nl-NL" sz="1800" dirty="0">
                <a:solidFill>
                  <a:schemeClr val="bg1"/>
                </a:solidFill>
              </a:rPr>
              <a:t>Als u </a:t>
            </a:r>
            <a:r>
              <a:rPr altLang="nl-NL" sz="1800" dirty="0" err="1">
                <a:solidFill>
                  <a:schemeClr val="bg1"/>
                </a:solidFill>
              </a:rPr>
              <a:t>borstkanker</a:t>
            </a:r>
            <a:r>
              <a:rPr altLang="nl-NL" sz="1800" dirty="0">
                <a:solidFill>
                  <a:schemeClr val="bg1"/>
                </a:solidFill>
              </a:rPr>
              <a:t> </a:t>
            </a:r>
            <a:r>
              <a:rPr altLang="nl-NL" sz="1800" dirty="0" err="1">
                <a:solidFill>
                  <a:schemeClr val="bg1"/>
                </a:solidFill>
              </a:rPr>
              <a:t>heeft</a:t>
            </a:r>
            <a:r>
              <a:rPr altLang="nl-NL" sz="1800" dirty="0">
                <a:solidFill>
                  <a:schemeClr val="bg1"/>
                </a:solidFill>
              </a:rPr>
              <a:t>, is de </a:t>
            </a:r>
            <a:r>
              <a:rPr altLang="nl-NL" sz="1800" dirty="0" err="1">
                <a:solidFill>
                  <a:schemeClr val="bg1"/>
                </a:solidFill>
              </a:rPr>
              <a:t>kans</a:t>
            </a:r>
            <a:r>
              <a:rPr altLang="nl-NL" sz="1800" dirty="0">
                <a:solidFill>
                  <a:schemeClr val="bg1"/>
                </a:solidFill>
              </a:rPr>
              <a:t> </a:t>
            </a:r>
            <a:r>
              <a:rPr altLang="nl-NL" sz="1800" dirty="0" err="1">
                <a:solidFill>
                  <a:schemeClr val="bg1"/>
                </a:solidFill>
              </a:rPr>
              <a:t>dat</a:t>
            </a:r>
            <a:r>
              <a:rPr altLang="nl-NL" sz="1800" dirty="0">
                <a:solidFill>
                  <a:schemeClr val="bg1"/>
                </a:solidFill>
              </a:rPr>
              <a:t> u HER2-positief bent </a:t>
            </a:r>
            <a:r>
              <a:rPr altLang="nl-NL" sz="1800" dirty="0" err="1">
                <a:solidFill>
                  <a:schemeClr val="bg1"/>
                </a:solidFill>
              </a:rPr>
              <a:t>ongeveer</a:t>
            </a:r>
            <a:r>
              <a:rPr altLang="nl-NL" sz="1800" dirty="0">
                <a:solidFill>
                  <a:schemeClr val="bg1"/>
                </a:solidFill>
              </a:rPr>
              <a:t> 15%. HER2-receptoren </a:t>
            </a:r>
            <a:r>
              <a:rPr altLang="nl-NL" sz="1800" dirty="0" err="1">
                <a:solidFill>
                  <a:schemeClr val="bg1"/>
                </a:solidFill>
              </a:rPr>
              <a:t>zijn</a:t>
            </a:r>
            <a:r>
              <a:rPr altLang="nl-NL" sz="1800" dirty="0">
                <a:solidFill>
                  <a:schemeClr val="bg1"/>
                </a:solidFill>
              </a:rPr>
              <a:t> dan </a:t>
            </a:r>
            <a:r>
              <a:rPr altLang="nl-NL" sz="1800" dirty="0" err="1">
                <a:solidFill>
                  <a:schemeClr val="bg1"/>
                </a:solidFill>
              </a:rPr>
              <a:t>verhoogd</a:t>
            </a:r>
            <a:r>
              <a:rPr altLang="nl-NL" sz="1800" dirty="0">
                <a:solidFill>
                  <a:schemeClr val="bg1"/>
                </a:solidFill>
              </a:rPr>
              <a:t> </a:t>
            </a:r>
            <a:r>
              <a:rPr altLang="nl-NL" sz="1800" dirty="0" err="1">
                <a:solidFill>
                  <a:schemeClr val="bg1"/>
                </a:solidFill>
              </a:rPr>
              <a:t>aanwezig</a:t>
            </a:r>
            <a:r>
              <a:rPr altLang="nl-NL" sz="1800" dirty="0">
                <a:solidFill>
                  <a:schemeClr val="bg1"/>
                </a:solidFill>
              </a:rPr>
              <a:t> op de </a:t>
            </a:r>
            <a:r>
              <a:rPr altLang="nl-NL" sz="1800" dirty="0" err="1">
                <a:solidFill>
                  <a:schemeClr val="bg1"/>
                </a:solidFill>
              </a:rPr>
              <a:t>borstkankercellen</a:t>
            </a:r>
            <a:r>
              <a:rPr altLang="nl-NL" sz="1800" dirty="0">
                <a:solidFill>
                  <a:schemeClr val="bg1"/>
                </a:solidFill>
              </a:rPr>
              <a:t>. Zij </a:t>
            </a:r>
            <a:r>
              <a:rPr altLang="nl-NL" sz="1800" dirty="0" err="1">
                <a:solidFill>
                  <a:schemeClr val="bg1"/>
                </a:solidFill>
              </a:rPr>
              <a:t>spelen</a:t>
            </a:r>
            <a:r>
              <a:rPr altLang="nl-NL" sz="1800" dirty="0">
                <a:solidFill>
                  <a:schemeClr val="bg1"/>
                </a:solidFill>
              </a:rPr>
              <a:t> </a:t>
            </a:r>
            <a:r>
              <a:rPr altLang="nl-NL" sz="1800" dirty="0" err="1">
                <a:solidFill>
                  <a:schemeClr val="bg1"/>
                </a:solidFill>
              </a:rPr>
              <a:t>een</a:t>
            </a:r>
            <a:r>
              <a:rPr altLang="nl-NL" sz="1800" dirty="0">
                <a:solidFill>
                  <a:schemeClr val="bg1"/>
                </a:solidFill>
              </a:rPr>
              <a:t> </a:t>
            </a:r>
            <a:r>
              <a:rPr altLang="nl-NL" sz="1800" dirty="0" err="1">
                <a:solidFill>
                  <a:schemeClr val="bg1"/>
                </a:solidFill>
              </a:rPr>
              <a:t>grote</a:t>
            </a:r>
            <a:r>
              <a:rPr altLang="nl-NL" sz="1800" dirty="0">
                <a:solidFill>
                  <a:schemeClr val="bg1"/>
                </a:solidFill>
              </a:rPr>
              <a:t> </a:t>
            </a:r>
            <a:r>
              <a:rPr altLang="nl-NL" sz="1800" dirty="0" err="1">
                <a:solidFill>
                  <a:schemeClr val="bg1"/>
                </a:solidFill>
              </a:rPr>
              <a:t>rol</a:t>
            </a:r>
            <a:r>
              <a:rPr altLang="nl-NL" sz="1800" dirty="0">
                <a:solidFill>
                  <a:schemeClr val="bg1"/>
                </a:solidFill>
              </a:rPr>
              <a:t> </a:t>
            </a:r>
            <a:r>
              <a:rPr altLang="nl-NL" sz="1800" dirty="0" err="1">
                <a:solidFill>
                  <a:schemeClr val="bg1"/>
                </a:solidFill>
              </a:rPr>
              <a:t>bij</a:t>
            </a:r>
            <a:r>
              <a:rPr altLang="nl-NL" sz="1800" dirty="0">
                <a:solidFill>
                  <a:schemeClr val="bg1"/>
                </a:solidFill>
              </a:rPr>
              <a:t> de </a:t>
            </a:r>
            <a:r>
              <a:rPr altLang="nl-NL" sz="1800" dirty="0" err="1">
                <a:solidFill>
                  <a:schemeClr val="bg1"/>
                </a:solidFill>
              </a:rPr>
              <a:t>groei</a:t>
            </a:r>
            <a:r>
              <a:rPr altLang="nl-NL" sz="1800" dirty="0">
                <a:solidFill>
                  <a:schemeClr val="bg1"/>
                </a:solidFill>
              </a:rPr>
              <a:t> </a:t>
            </a:r>
            <a:r>
              <a:rPr altLang="nl-NL" sz="1800" dirty="0" err="1">
                <a:solidFill>
                  <a:schemeClr val="bg1"/>
                </a:solidFill>
              </a:rPr>
              <a:t>ervan</a:t>
            </a:r>
            <a:r>
              <a:rPr altLang="nl-NL" sz="1800" dirty="0">
                <a:solidFill>
                  <a:schemeClr val="bg1"/>
                </a:solidFill>
              </a:rPr>
              <a:t>. </a:t>
            </a:r>
            <a:r>
              <a:rPr altLang="nl-NL" sz="1800" dirty="0" err="1">
                <a:solidFill>
                  <a:schemeClr val="bg1"/>
                </a:solidFill>
              </a:rPr>
              <a:t>Een</a:t>
            </a:r>
            <a:r>
              <a:rPr altLang="nl-NL" sz="1800" dirty="0">
                <a:solidFill>
                  <a:schemeClr val="bg1"/>
                </a:solidFill>
              </a:rPr>
              <a:t> HER2-positieve tumor </a:t>
            </a:r>
            <a:r>
              <a:rPr altLang="nl-NL" sz="1800" dirty="0" err="1">
                <a:solidFill>
                  <a:schemeClr val="bg1"/>
                </a:solidFill>
              </a:rPr>
              <a:t>wordt</a:t>
            </a:r>
            <a:r>
              <a:rPr altLang="nl-NL" sz="1800" dirty="0">
                <a:solidFill>
                  <a:schemeClr val="bg1"/>
                </a:solidFill>
              </a:rPr>
              <a:t> </a:t>
            </a:r>
            <a:r>
              <a:rPr altLang="nl-NL" sz="1800" dirty="0" err="1">
                <a:solidFill>
                  <a:schemeClr val="bg1"/>
                </a:solidFill>
              </a:rPr>
              <a:t>behandeld</a:t>
            </a:r>
            <a:r>
              <a:rPr altLang="nl-NL" sz="1800" dirty="0">
                <a:solidFill>
                  <a:schemeClr val="bg1"/>
                </a:solidFill>
              </a:rPr>
              <a:t> met HER2 </a:t>
            </a:r>
            <a:r>
              <a:rPr altLang="nl-NL" sz="1800" dirty="0" err="1">
                <a:solidFill>
                  <a:schemeClr val="bg1"/>
                </a:solidFill>
              </a:rPr>
              <a:t>antilichaamtherapie</a:t>
            </a:r>
            <a:r>
              <a:rPr altLang="nl-NL" sz="1800" dirty="0">
                <a:solidFill>
                  <a:schemeClr val="bg1"/>
                </a:solidFill>
              </a:rPr>
              <a:t> (Herceptin®). </a:t>
            </a:r>
            <a:r>
              <a:rPr altLang="nl-NL" sz="1800" dirty="0" err="1">
                <a:solidFill>
                  <a:schemeClr val="bg1"/>
                </a:solidFill>
              </a:rPr>
              <a:t>Dit</a:t>
            </a:r>
            <a:r>
              <a:rPr altLang="nl-NL" sz="1800" dirty="0">
                <a:solidFill>
                  <a:schemeClr val="bg1"/>
                </a:solidFill>
              </a:rPr>
              <a:t> </a:t>
            </a:r>
            <a:r>
              <a:rPr altLang="nl-NL" sz="1800" dirty="0" err="1">
                <a:solidFill>
                  <a:schemeClr val="bg1"/>
                </a:solidFill>
              </a:rPr>
              <a:t>vermindert</a:t>
            </a:r>
            <a:r>
              <a:rPr altLang="nl-NL" sz="1800" dirty="0">
                <a:solidFill>
                  <a:schemeClr val="bg1"/>
                </a:solidFill>
              </a:rPr>
              <a:t> de </a:t>
            </a:r>
            <a:r>
              <a:rPr altLang="nl-NL" sz="1800" dirty="0" err="1">
                <a:solidFill>
                  <a:schemeClr val="bg1"/>
                </a:solidFill>
              </a:rPr>
              <a:t>kans</a:t>
            </a:r>
            <a:r>
              <a:rPr altLang="nl-NL" sz="1800" dirty="0">
                <a:solidFill>
                  <a:schemeClr val="bg1"/>
                </a:solidFill>
              </a:rPr>
              <a:t> </a:t>
            </a:r>
            <a:r>
              <a:rPr altLang="nl-NL" sz="1800" dirty="0" err="1">
                <a:solidFill>
                  <a:schemeClr val="bg1"/>
                </a:solidFill>
              </a:rPr>
              <a:t>dat</a:t>
            </a:r>
            <a:r>
              <a:rPr altLang="nl-NL" sz="1800" dirty="0">
                <a:solidFill>
                  <a:schemeClr val="bg1"/>
                </a:solidFill>
              </a:rPr>
              <a:t> de </a:t>
            </a:r>
            <a:r>
              <a:rPr altLang="nl-NL" sz="1800" dirty="0" err="1">
                <a:solidFill>
                  <a:schemeClr val="bg1"/>
                </a:solidFill>
              </a:rPr>
              <a:t>ziekte</a:t>
            </a:r>
            <a:r>
              <a:rPr altLang="nl-NL" sz="1800" dirty="0">
                <a:solidFill>
                  <a:schemeClr val="bg1"/>
                </a:solidFill>
              </a:rPr>
              <a:t> </a:t>
            </a:r>
            <a:r>
              <a:rPr altLang="nl-NL" sz="1800" dirty="0" err="1">
                <a:solidFill>
                  <a:schemeClr val="bg1"/>
                </a:solidFill>
              </a:rPr>
              <a:t>terugkeert</a:t>
            </a:r>
            <a:r>
              <a:rPr altLang="nl-NL" sz="1800" dirty="0">
                <a:solidFill>
                  <a:schemeClr val="bg1"/>
                </a:solidFill>
              </a:rPr>
              <a:t> </a:t>
            </a:r>
            <a:r>
              <a:rPr altLang="nl-NL" sz="1800" dirty="0" err="1">
                <a:solidFill>
                  <a:schemeClr val="bg1"/>
                </a:solidFill>
              </a:rPr>
              <a:t>en</a:t>
            </a:r>
            <a:r>
              <a:rPr altLang="nl-NL" sz="1800" dirty="0">
                <a:solidFill>
                  <a:schemeClr val="bg1"/>
                </a:solidFill>
              </a:rPr>
              <a:t> er </a:t>
            </a:r>
            <a:r>
              <a:rPr altLang="nl-NL" sz="1800" dirty="0" err="1">
                <a:solidFill>
                  <a:schemeClr val="bg1"/>
                </a:solidFill>
              </a:rPr>
              <a:t>uitzaaiingen</a:t>
            </a:r>
            <a:r>
              <a:rPr altLang="nl-NL" sz="1800" dirty="0">
                <a:solidFill>
                  <a:schemeClr val="bg1"/>
                </a:solidFill>
              </a:rPr>
              <a:t> </a:t>
            </a:r>
            <a:r>
              <a:rPr altLang="nl-NL" sz="1800" dirty="0" err="1">
                <a:solidFill>
                  <a:schemeClr val="bg1"/>
                </a:solidFill>
              </a:rPr>
              <a:t>ontstaan</a:t>
            </a:r>
            <a:r>
              <a:rPr altLang="nl-NL" sz="1800" dirty="0">
                <a:solidFill>
                  <a:schemeClr val="bg1"/>
                </a:solidFill>
              </a:rPr>
              <a:t>.</a:t>
            </a:r>
          </a:p>
        </p:txBody>
      </p:sp>
      <p:sp>
        <p:nvSpPr>
          <p:cNvPr id="4" name="Tekstvak 3">
            <a:extLst>
              <a:ext uri="{FF2B5EF4-FFF2-40B4-BE49-F238E27FC236}">
                <a16:creationId xmlns:a16="http://schemas.microsoft.com/office/drawing/2014/main" id="{9CBE5808-D44A-FCD2-566D-C8968D181A7A}"/>
              </a:ext>
            </a:extLst>
          </p:cNvPr>
          <p:cNvSpPr txBox="1"/>
          <p:nvPr/>
        </p:nvSpPr>
        <p:spPr>
          <a:xfrm>
            <a:off x="2087564" y="5837239"/>
            <a:ext cx="6332537" cy="923925"/>
          </a:xfrm>
          <a:prstGeom prst="rect">
            <a:avLst/>
          </a:prstGeom>
          <a:solidFill>
            <a:schemeClr val="accent6">
              <a:lumMod val="75000"/>
            </a:schemeClr>
          </a:solidFill>
        </p:spPr>
        <p:txBody>
          <a:bodyPr>
            <a:spAutoFit/>
          </a:bodyPr>
          <a:lstStyle/>
          <a:p>
            <a:pPr>
              <a:defRPr/>
            </a:pPr>
            <a:r>
              <a:rPr lang="nl-NL" dirty="0">
                <a:hlinkClick r:id="rId2"/>
              </a:rPr>
              <a:t>https://www.mijnantonius.nl/behandeling-met-herceptin</a:t>
            </a:r>
            <a:endParaRPr lang="nl-NL" dirty="0"/>
          </a:p>
          <a:p>
            <a:pPr>
              <a:defRPr/>
            </a:pPr>
            <a:r>
              <a:rPr lang="nl-NL" dirty="0">
                <a:hlinkClick r:id="rId3"/>
              </a:rPr>
              <a:t>https://nl.wikipedia.org/wiki/Kankerimmunotherapie</a:t>
            </a:r>
            <a:endParaRPr lang="nl-NL" dirty="0"/>
          </a:p>
          <a:p>
            <a:pPr>
              <a:defRPr/>
            </a:pPr>
            <a:r>
              <a:rPr lang="nl-NL" dirty="0">
                <a:hlinkClick r:id="rId4"/>
              </a:rPr>
              <a:t>https://www.ncbi.nlm.nih.gov/pmc/articles/PMC4170925/</a:t>
            </a:r>
            <a:endParaRPr lang="nl-NL" dirty="0"/>
          </a:p>
        </p:txBody>
      </p:sp>
      <p:pic>
        <p:nvPicPr>
          <p:cNvPr id="18437" name="Picture 2">
            <a:extLst>
              <a:ext uri="{FF2B5EF4-FFF2-40B4-BE49-F238E27FC236}">
                <a16:creationId xmlns:a16="http://schemas.microsoft.com/office/drawing/2014/main" id="{61EF0686-39A9-CB30-4E1B-3B70917C0A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4" y="2674939"/>
            <a:ext cx="3640137" cy="3094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EEE2B760-EB1C-A013-1AF6-3C45C43D1E71}"/>
              </a:ext>
            </a:extLst>
          </p:cNvPr>
          <p:cNvSpPr txBox="1"/>
          <p:nvPr/>
        </p:nvSpPr>
        <p:spPr>
          <a:xfrm>
            <a:off x="838201" y="2697163"/>
            <a:ext cx="5006976" cy="2308324"/>
          </a:xfrm>
          <a:prstGeom prst="rect">
            <a:avLst/>
          </a:prstGeom>
          <a:noFill/>
        </p:spPr>
        <p:txBody>
          <a:bodyPr wrap="square">
            <a:spAutoFit/>
          </a:bodyPr>
          <a:lstStyle/>
          <a:p>
            <a:pPr>
              <a:defRPr/>
            </a:pPr>
            <a:r>
              <a:rPr lang="en-US" dirty="0">
                <a:solidFill>
                  <a:schemeClr val="tx1">
                    <a:lumMod val="10000"/>
                    <a:lumOff val="90000"/>
                  </a:schemeClr>
                </a:solidFill>
              </a:rPr>
              <a:t>Human epidermal growth factor receptor 2 (HER2) is a member of the epidermal growth factor receptor family having tyrosine kinase activity. Dimerization of the receptor results in the </a:t>
            </a:r>
            <a:r>
              <a:rPr lang="en-US" dirty="0" err="1">
                <a:solidFill>
                  <a:schemeClr val="tx1">
                    <a:lumMod val="10000"/>
                    <a:lumOff val="90000"/>
                  </a:schemeClr>
                </a:solidFill>
              </a:rPr>
              <a:t>autophosphorylation</a:t>
            </a:r>
            <a:r>
              <a:rPr lang="en-US" dirty="0">
                <a:solidFill>
                  <a:schemeClr val="tx1">
                    <a:lumMod val="10000"/>
                    <a:lumOff val="90000"/>
                  </a:schemeClr>
                </a:solidFill>
              </a:rPr>
              <a:t> of tyrosine residues within the cytoplasmic domain of the receptors and initiates a variety of signaling pathways leading to cell proliferation and tumorigenesis. </a:t>
            </a:r>
            <a:endParaRPr lang="nl-NL" dirty="0"/>
          </a:p>
        </p:txBody>
      </p:sp>
    </p:spTree>
  </p:cSld>
  <p:clrMapOvr>
    <a:masterClrMapping/>
  </p:clrMapOvr>
  <p:transition spd="slow"/>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el 1">
            <a:extLst>
              <a:ext uri="{FF2B5EF4-FFF2-40B4-BE49-F238E27FC236}">
                <a16:creationId xmlns:a16="http://schemas.microsoft.com/office/drawing/2014/main" id="{032160C8-C9C0-1908-CFEB-B7262ABD7C3F}"/>
              </a:ext>
            </a:extLst>
          </p:cNvPr>
          <p:cNvSpPr txBox="1">
            <a:spLocks noGrp="1"/>
          </p:cNvSpPr>
          <p:nvPr>
            <p:ph type="title"/>
          </p:nvPr>
        </p:nvSpPr>
        <p:spPr>
          <a:xfrm>
            <a:off x="2127250" y="395288"/>
            <a:ext cx="8172450" cy="550862"/>
          </a:xfrm>
          <a:solidFill>
            <a:schemeClr val="accent6">
              <a:lumMod val="50000"/>
            </a:schemeClr>
          </a:solidFill>
        </p:spPr>
        <p:txBody>
          <a:bodyPr rtlCol="0">
            <a:noAutofit/>
          </a:bodyPr>
          <a:lstStyle/>
          <a:p>
            <a:pPr>
              <a:defRPr/>
            </a:pPr>
            <a:r>
              <a:rPr altLang="nl-NL" dirty="0"/>
              <a:t>Onderzoek:</a:t>
            </a:r>
            <a:br>
              <a:rPr altLang="nl-NL" dirty="0"/>
            </a:br>
            <a:r>
              <a:rPr altLang="nl-NL" dirty="0"/>
              <a:t>Kennis maakt macht</a:t>
            </a:r>
          </a:p>
        </p:txBody>
      </p:sp>
      <p:sp>
        <p:nvSpPr>
          <p:cNvPr id="16387" name="Tijdelijke aanduiding voor inhoud 2">
            <a:extLst>
              <a:ext uri="{FF2B5EF4-FFF2-40B4-BE49-F238E27FC236}">
                <a16:creationId xmlns:a16="http://schemas.microsoft.com/office/drawing/2014/main" id="{FE8A9CB2-EDC4-CE27-CEC8-0B7598B32B02}"/>
              </a:ext>
            </a:extLst>
          </p:cNvPr>
          <p:cNvSpPr txBox="1">
            <a:spLocks noGrp="1"/>
          </p:cNvSpPr>
          <p:nvPr>
            <p:ph idx="1"/>
          </p:nvPr>
        </p:nvSpPr>
        <p:spPr bwMode="auto">
          <a:xfrm>
            <a:off x="838200" y="2001794"/>
            <a:ext cx="10515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altLang="nl-NL" sz="1800" dirty="0">
                <a:solidFill>
                  <a:schemeClr val="bg1"/>
                </a:solidFill>
              </a:rPr>
              <a:t>Het </a:t>
            </a:r>
            <a:r>
              <a:rPr altLang="nl-NL" sz="1800" dirty="0" err="1">
                <a:solidFill>
                  <a:schemeClr val="bg1"/>
                </a:solidFill>
              </a:rPr>
              <a:t>leven</a:t>
            </a:r>
            <a:r>
              <a:rPr altLang="nl-NL" sz="1800" dirty="0">
                <a:solidFill>
                  <a:schemeClr val="bg1"/>
                </a:solidFill>
              </a:rPr>
              <a:t> </a:t>
            </a:r>
            <a:r>
              <a:rPr altLang="nl-NL" sz="1800" dirty="0" err="1">
                <a:solidFill>
                  <a:schemeClr val="bg1"/>
                </a:solidFill>
              </a:rPr>
              <a:t>kan</a:t>
            </a:r>
            <a:r>
              <a:rPr altLang="nl-NL" sz="1800" dirty="0">
                <a:solidFill>
                  <a:schemeClr val="bg1"/>
                </a:solidFill>
              </a:rPr>
              <a:t> (</a:t>
            </a:r>
            <a:r>
              <a:rPr altLang="nl-NL" sz="1800" dirty="0" err="1">
                <a:solidFill>
                  <a:schemeClr val="bg1"/>
                </a:solidFill>
              </a:rPr>
              <a:t>relatief</a:t>
            </a:r>
            <a:r>
              <a:rPr altLang="nl-NL" sz="1800" dirty="0">
                <a:solidFill>
                  <a:schemeClr val="bg1"/>
                </a:solidFill>
              </a:rPr>
              <a:t>) </a:t>
            </a:r>
            <a:r>
              <a:rPr altLang="nl-NL" sz="1800" dirty="0" err="1">
                <a:solidFill>
                  <a:schemeClr val="bg1"/>
                </a:solidFill>
              </a:rPr>
              <a:t>eenvoudig</a:t>
            </a:r>
            <a:r>
              <a:rPr altLang="nl-NL" sz="1800" dirty="0">
                <a:solidFill>
                  <a:schemeClr val="bg1"/>
                </a:solidFill>
              </a:rPr>
              <a:t> </a:t>
            </a:r>
            <a:r>
              <a:rPr altLang="nl-NL" sz="1800" dirty="0" err="1">
                <a:solidFill>
                  <a:schemeClr val="bg1"/>
                </a:solidFill>
              </a:rPr>
              <a:t>worden</a:t>
            </a:r>
            <a:r>
              <a:rPr altLang="nl-NL" sz="1800" dirty="0">
                <a:solidFill>
                  <a:schemeClr val="bg1"/>
                </a:solidFill>
              </a:rPr>
              <a:t> </a:t>
            </a:r>
            <a:r>
              <a:rPr altLang="nl-NL" sz="1800" dirty="0" err="1">
                <a:solidFill>
                  <a:schemeClr val="bg1"/>
                </a:solidFill>
              </a:rPr>
              <a:t>gemanipuleerd</a:t>
            </a:r>
            <a:endParaRPr altLang="nl-NL" sz="1800" dirty="0">
              <a:solidFill>
                <a:schemeClr val="bg1"/>
              </a:solidFill>
            </a:endParaRPr>
          </a:p>
          <a:p>
            <a:pPr eaLnBrk="1" hangingPunct="1"/>
            <a:endParaRPr altLang="nl-NL" sz="1800" dirty="0">
              <a:solidFill>
                <a:schemeClr val="bg1"/>
              </a:solidFill>
            </a:endParaRPr>
          </a:p>
          <a:p>
            <a:pPr eaLnBrk="1" hangingPunct="1"/>
            <a:endParaRPr altLang="nl-NL" sz="1800" dirty="0">
              <a:solidFill>
                <a:schemeClr val="bg1"/>
              </a:solidFill>
            </a:endParaRPr>
          </a:p>
          <a:p>
            <a:pPr eaLnBrk="1" hangingPunct="1"/>
            <a:r>
              <a:rPr altLang="nl-NL" sz="1800" dirty="0" err="1">
                <a:solidFill>
                  <a:schemeClr val="bg1"/>
                </a:solidFill>
              </a:rPr>
              <a:t>Antilichamen</a:t>
            </a:r>
            <a:r>
              <a:rPr altLang="nl-NL" sz="1800" dirty="0">
                <a:solidFill>
                  <a:schemeClr val="bg1"/>
                </a:solidFill>
              </a:rPr>
              <a:t> </a:t>
            </a:r>
            <a:r>
              <a:rPr altLang="nl-NL" sz="1800" dirty="0" err="1">
                <a:solidFill>
                  <a:schemeClr val="bg1"/>
                </a:solidFill>
              </a:rPr>
              <a:t>voor</a:t>
            </a:r>
            <a:r>
              <a:rPr altLang="nl-NL" sz="1800" dirty="0">
                <a:solidFill>
                  <a:schemeClr val="bg1"/>
                </a:solidFill>
              </a:rPr>
              <a:t> </a:t>
            </a:r>
            <a:r>
              <a:rPr altLang="nl-NL" sz="1800" dirty="0" err="1">
                <a:solidFill>
                  <a:schemeClr val="bg1"/>
                </a:solidFill>
              </a:rPr>
              <a:t>onderzoek</a:t>
            </a:r>
            <a:r>
              <a:rPr altLang="nl-NL" sz="1800" dirty="0">
                <a:solidFill>
                  <a:schemeClr val="bg1"/>
                </a:solidFill>
              </a:rPr>
              <a:t> </a:t>
            </a:r>
            <a:r>
              <a:rPr altLang="nl-NL" sz="1800" dirty="0" err="1">
                <a:solidFill>
                  <a:schemeClr val="bg1"/>
                </a:solidFill>
              </a:rPr>
              <a:t>en</a:t>
            </a:r>
            <a:r>
              <a:rPr altLang="nl-NL" sz="1800" dirty="0">
                <a:solidFill>
                  <a:schemeClr val="bg1"/>
                </a:solidFill>
              </a:rPr>
              <a:t> </a:t>
            </a:r>
            <a:r>
              <a:rPr altLang="nl-NL" sz="1800" dirty="0" err="1">
                <a:solidFill>
                  <a:schemeClr val="bg1"/>
                </a:solidFill>
              </a:rPr>
              <a:t>therapie</a:t>
            </a:r>
            <a:r>
              <a:rPr altLang="nl-NL" sz="1800" dirty="0">
                <a:solidFill>
                  <a:schemeClr val="bg1"/>
                </a:solidFill>
              </a:rPr>
              <a:t>: </a:t>
            </a:r>
          </a:p>
          <a:p>
            <a:pPr eaLnBrk="1" hangingPunct="1"/>
            <a:r>
              <a:rPr altLang="nl-NL" sz="1800" dirty="0">
                <a:solidFill>
                  <a:schemeClr val="bg1"/>
                </a:solidFill>
              </a:rPr>
              <a:t>Hybridoma </a:t>
            </a:r>
            <a:r>
              <a:rPr altLang="nl-NL" sz="1800" dirty="0" err="1">
                <a:solidFill>
                  <a:schemeClr val="bg1"/>
                </a:solidFill>
              </a:rPr>
              <a:t>technologie</a:t>
            </a:r>
            <a:r>
              <a:rPr altLang="nl-NL" sz="1800" dirty="0">
                <a:solidFill>
                  <a:schemeClr val="bg1"/>
                </a:solidFill>
              </a:rPr>
              <a:t> =&gt; </a:t>
            </a:r>
            <a:r>
              <a:rPr altLang="nl-NL" sz="1800" dirty="0" err="1">
                <a:solidFill>
                  <a:schemeClr val="bg1"/>
                </a:solidFill>
              </a:rPr>
              <a:t>kanker</a:t>
            </a:r>
            <a:r>
              <a:rPr altLang="nl-NL" sz="1800" dirty="0">
                <a:solidFill>
                  <a:schemeClr val="bg1"/>
                </a:solidFill>
              </a:rPr>
              <a:t> </a:t>
            </a:r>
            <a:r>
              <a:rPr altLang="nl-NL" sz="1800" dirty="0" err="1">
                <a:solidFill>
                  <a:schemeClr val="bg1"/>
                </a:solidFill>
              </a:rPr>
              <a:t>cel</a:t>
            </a:r>
            <a:r>
              <a:rPr altLang="nl-NL" sz="1800" dirty="0">
                <a:solidFill>
                  <a:schemeClr val="bg1"/>
                </a:solidFill>
              </a:rPr>
              <a:t> </a:t>
            </a:r>
            <a:r>
              <a:rPr altLang="nl-NL" sz="1800" dirty="0" err="1">
                <a:solidFill>
                  <a:schemeClr val="bg1"/>
                </a:solidFill>
              </a:rPr>
              <a:t>wordt</a:t>
            </a:r>
            <a:r>
              <a:rPr altLang="nl-NL" sz="1800" dirty="0">
                <a:solidFill>
                  <a:schemeClr val="bg1"/>
                </a:solidFill>
              </a:rPr>
              <a:t> </a:t>
            </a:r>
            <a:r>
              <a:rPr altLang="nl-NL" sz="1800" dirty="0" err="1">
                <a:solidFill>
                  <a:schemeClr val="bg1"/>
                </a:solidFill>
              </a:rPr>
              <a:t>nuttig</a:t>
            </a:r>
            <a:endParaRPr altLang="nl-NL" sz="1800" dirty="0">
              <a:solidFill>
                <a:schemeClr val="bg1"/>
              </a:solidFill>
            </a:endParaRPr>
          </a:p>
          <a:p>
            <a:pPr eaLnBrk="1" hangingPunct="1"/>
            <a:endParaRPr altLang="nl-NL" sz="1800" dirty="0">
              <a:solidFill>
                <a:schemeClr val="bg1"/>
              </a:solidFill>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txBox="1">
            <a:spLocks noGrp="1"/>
          </p:cNvSpPr>
          <p:nvPr>
            <p:ph type="title"/>
          </p:nvPr>
        </p:nvSpPr>
        <p:spPr>
          <a:xfrm>
            <a:off x="2139554" y="361083"/>
            <a:ext cx="8172000" cy="550430"/>
          </a:xfrm>
        </p:spPr>
        <p:txBody>
          <a:bodyPr>
            <a:noAutofit/>
          </a:bodyPr>
          <a:lstStyle/>
          <a:p>
            <a:r>
              <a:rPr lang="nl-NL" altLang="nl-NL" sz="2800" dirty="0">
                <a:solidFill>
                  <a:schemeClr val="bg1"/>
                </a:solidFill>
                <a:latin typeface="Arial" pitchFamily="34" charset="0"/>
              </a:rPr>
              <a:t>Afweersysteem:</a:t>
            </a:r>
            <a:br>
              <a:rPr lang="nl-NL" altLang="nl-NL" sz="2800" dirty="0">
                <a:solidFill>
                  <a:schemeClr val="bg1"/>
                </a:solidFill>
                <a:latin typeface="Arial" pitchFamily="34" charset="0"/>
              </a:rPr>
            </a:br>
            <a:r>
              <a:rPr lang="nl-NL" altLang="nl-NL" sz="2800" dirty="0">
                <a:solidFill>
                  <a:schemeClr val="bg1"/>
                </a:solidFill>
                <a:latin typeface="Arial" pitchFamily="34" charset="0"/>
              </a:rPr>
              <a:t>Is zeer agressief, </a:t>
            </a:r>
            <a:r>
              <a:rPr lang="nl-NL" altLang="nl-NL" sz="2800" dirty="0" err="1">
                <a:solidFill>
                  <a:schemeClr val="bg1"/>
                </a:solidFill>
                <a:latin typeface="Arial" pitchFamily="34" charset="0"/>
              </a:rPr>
              <a:t>under-reaction</a:t>
            </a:r>
            <a:r>
              <a:rPr lang="nl-NL" altLang="nl-NL" sz="2800" dirty="0">
                <a:solidFill>
                  <a:schemeClr val="bg1"/>
                </a:solidFill>
                <a:latin typeface="Arial" pitchFamily="34" charset="0"/>
              </a:rPr>
              <a:t> =&gt; </a:t>
            </a:r>
            <a:endParaRPr altLang="nl-NL" sz="2800" dirty="0">
              <a:solidFill>
                <a:schemeClr val="bg1"/>
              </a:solidFill>
              <a:latin typeface="Arial" pitchFamily="34" charset="0"/>
            </a:endParaRPr>
          </a:p>
        </p:txBody>
      </p:sp>
      <p:sp>
        <p:nvSpPr>
          <p:cNvPr id="9219" name="Tijdelijke aanduiding voor inhoud 2"/>
          <p:cNvSpPr txBox="1">
            <a:spLocks noGrp="1"/>
          </p:cNvSpPr>
          <p:nvPr>
            <p:ph idx="1"/>
          </p:nvPr>
        </p:nvSpPr>
        <p:spPr>
          <a:xfrm>
            <a:off x="1342239" y="1619250"/>
            <a:ext cx="2161375" cy="4114800"/>
          </a:xfrm>
        </p:spPr>
        <p:txBody>
          <a:bodyPr>
            <a:normAutofit fontScale="70000" lnSpcReduction="20000"/>
          </a:bodyPr>
          <a:lstStyle/>
          <a:p>
            <a:pPr marL="0" indent="0">
              <a:buNone/>
            </a:pPr>
            <a:r>
              <a:rPr altLang="nl-NL" dirty="0">
                <a:solidFill>
                  <a:schemeClr val="bg1"/>
                </a:solidFill>
              </a:rPr>
              <a:t>Evolutionaire selectie voor "over-</a:t>
            </a:r>
            <a:r>
              <a:rPr altLang="nl-NL" dirty="0" err="1">
                <a:solidFill>
                  <a:schemeClr val="bg1"/>
                </a:solidFill>
              </a:rPr>
              <a:t>reaction</a:t>
            </a:r>
            <a:r>
              <a:rPr altLang="nl-NL" dirty="0">
                <a:solidFill>
                  <a:schemeClr val="bg1"/>
                </a:solidFill>
              </a:rPr>
              <a:t>"</a:t>
            </a:r>
          </a:p>
          <a:p>
            <a:pPr marL="0" indent="0">
              <a:buNone/>
            </a:pPr>
            <a:endParaRPr lang="nl-NL" altLang="nl-NL" dirty="0">
              <a:solidFill>
                <a:schemeClr val="bg1"/>
              </a:solidFill>
            </a:endParaRPr>
          </a:p>
          <a:p>
            <a:pPr marL="0" indent="0">
              <a:buNone/>
            </a:pPr>
            <a:r>
              <a:rPr lang="nl-NL" altLang="nl-NL" dirty="0">
                <a:solidFill>
                  <a:schemeClr val="bg1"/>
                </a:solidFill>
              </a:rPr>
              <a:t>=&gt; controle mechanismen!</a:t>
            </a:r>
          </a:p>
          <a:p>
            <a:pPr marL="0" indent="0">
              <a:buNone/>
            </a:pPr>
            <a:endParaRPr lang="nl-NL" altLang="nl-NL" dirty="0">
              <a:solidFill>
                <a:schemeClr val="bg1"/>
              </a:solidFill>
            </a:endParaRPr>
          </a:p>
          <a:p>
            <a:pPr marL="0" indent="0">
              <a:buNone/>
            </a:pPr>
            <a:r>
              <a:rPr lang="nl-NL" altLang="nl-NL" dirty="0">
                <a:solidFill>
                  <a:srgbClr val="FFFF00"/>
                </a:solidFill>
              </a:rPr>
              <a:t>Veel doden bij Corona door overreactie</a:t>
            </a:r>
          </a:p>
          <a:p>
            <a:pPr marL="0" indent="0">
              <a:buNone/>
            </a:pPr>
            <a:r>
              <a:rPr lang="nl-NL" altLang="nl-NL" dirty="0">
                <a:solidFill>
                  <a:schemeClr val="bg1"/>
                </a:solidFill>
              </a:rPr>
              <a:t> </a:t>
            </a:r>
          </a:p>
          <a:p>
            <a:pPr marL="0" indent="0">
              <a:buNone/>
            </a:pPr>
            <a:r>
              <a:rPr lang="nl-NL" altLang="nl-NL" dirty="0">
                <a:solidFill>
                  <a:schemeClr val="bg1"/>
                </a:solidFill>
              </a:rPr>
              <a:t>=&gt; controle probleem</a:t>
            </a:r>
            <a:endParaRPr altLang="nl-NL" dirty="0">
              <a:solidFill>
                <a:schemeClr val="bg1"/>
              </a:solidFill>
            </a:endParaRPr>
          </a:p>
          <a:p>
            <a:pPr marL="0" indent="0">
              <a:buNone/>
            </a:pPr>
            <a:r>
              <a:rPr lang="nl-NL" altLang="nl-NL" dirty="0">
                <a:solidFill>
                  <a:schemeClr val="bg1"/>
                </a:solidFill>
              </a:rPr>
              <a:t>(IL-6 uit vet)</a:t>
            </a:r>
            <a:endParaRPr altLang="nl-NL" dirty="0">
              <a:solidFill>
                <a:schemeClr val="bg1"/>
              </a:solidFill>
            </a:endParaRPr>
          </a:p>
          <a:p>
            <a:pPr marL="0" indent="0">
              <a:buNone/>
            </a:pPr>
            <a:endParaRPr altLang="nl-NL" dirty="0">
              <a:solidFill>
                <a:schemeClr val="bg1"/>
              </a:solidFill>
            </a:endParaRPr>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274" y="1619250"/>
            <a:ext cx="6125796" cy="4662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209" y="523179"/>
            <a:ext cx="366713"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3FEFBFAA-8269-49B1-BF01-973CBC02DB3D}"/>
              </a:ext>
            </a:extLst>
          </p:cNvPr>
          <p:cNvSpPr txBox="1"/>
          <p:nvPr/>
        </p:nvSpPr>
        <p:spPr>
          <a:xfrm>
            <a:off x="9113294" y="1702000"/>
            <a:ext cx="624254" cy="584775"/>
          </a:xfrm>
          <a:prstGeom prst="rect">
            <a:avLst/>
          </a:prstGeom>
          <a:noFill/>
        </p:spPr>
        <p:txBody>
          <a:bodyPr wrap="square" rtlCol="0">
            <a:spAutoFit/>
          </a:bodyPr>
          <a:lstStyle/>
          <a:p>
            <a:pPr algn="l"/>
            <a:r>
              <a:rPr lang="nl-NL" sz="3200" b="1" dirty="0"/>
              <a:t>?</a:t>
            </a:r>
          </a:p>
        </p:txBody>
      </p:sp>
    </p:spTree>
    <p:extLst>
      <p:ext uri="{BB962C8B-B14F-4D97-AF65-F5344CB8AC3E}">
        <p14:creationId xmlns:p14="http://schemas.microsoft.com/office/powerpoint/2010/main" val="540501198"/>
      </p:ext>
    </p:extLst>
  </p:cSld>
  <p:clrMapOvr>
    <a:masterClrMapping/>
  </p:clrMapOvr>
  <p:transition spd="slow"/>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el 1"/>
          <p:cNvSpPr txBox="1">
            <a:spLocks noGrp="1"/>
          </p:cNvSpPr>
          <p:nvPr>
            <p:ph type="title"/>
          </p:nvPr>
        </p:nvSpPr>
        <p:spPr>
          <a:xfrm>
            <a:off x="1524000" y="274638"/>
            <a:ext cx="9036050" cy="1143000"/>
          </a:xfrm>
        </p:spPr>
        <p:txBody>
          <a:bodyPr>
            <a:normAutofit fontScale="90000"/>
          </a:bodyPr>
          <a:lstStyle/>
          <a:p>
            <a:r>
              <a:rPr altLang="nl-NL">
                <a:latin typeface="Arial" pitchFamily="34" charset="0"/>
              </a:rPr>
              <a:t>T-cel valt een kankercel aan</a:t>
            </a:r>
            <a:br>
              <a:rPr altLang="nl-NL">
                <a:latin typeface="Arial" pitchFamily="34" charset="0"/>
              </a:rPr>
            </a:br>
            <a:endParaRPr altLang="nl-NL">
              <a:latin typeface="Arial" pitchFamily="34" charset="0"/>
            </a:endParaRPr>
          </a:p>
        </p:txBody>
      </p:sp>
      <p:sp>
        <p:nvSpPr>
          <p:cNvPr id="73731" name="Tijdelijke aanduiding voor inhoud 2"/>
          <p:cNvSpPr txBox="1">
            <a:spLocks noGrp="1"/>
          </p:cNvSpPr>
          <p:nvPr>
            <p:ph idx="1"/>
          </p:nvPr>
        </p:nvSpPr>
        <p:spPr>
          <a:xfrm>
            <a:off x="1318470" y="5268285"/>
            <a:ext cx="9241580" cy="1381751"/>
          </a:xfrm>
          <a:noFill/>
        </p:spPr>
        <p:txBody>
          <a:bodyPr/>
          <a:lstStyle/>
          <a:p>
            <a:r>
              <a:rPr altLang="nl-NL" sz="1800" dirty="0">
                <a:solidFill>
                  <a:schemeClr val="bg1"/>
                </a:solidFill>
                <a:latin typeface="Arial" pitchFamily="34" charset="0"/>
                <a:hlinkClick r:id="rId2"/>
              </a:rPr>
              <a:t>https://youtu.be/fXOsltJn6Zo</a:t>
            </a:r>
            <a:endParaRPr altLang="nl-NL" sz="1800" dirty="0">
              <a:solidFill>
                <a:schemeClr val="bg1"/>
              </a:solidFill>
              <a:latin typeface="Arial" pitchFamily="34" charset="0"/>
            </a:endParaRPr>
          </a:p>
          <a:p>
            <a:r>
              <a:rPr altLang="nl-NL" sz="1800" dirty="0">
                <a:solidFill>
                  <a:schemeClr val="bg1"/>
                </a:solidFill>
                <a:latin typeface="Arial" pitchFamily="34" charset="0"/>
              </a:rPr>
              <a:t>Voor het eerst is in 3D in beeld gebracht hoe cytotoxische T-cellen kankercellen aanvallen door giftige eiwitten (rood) in de kankercel te "spuiten". De T-cel is in het groen weergegeven en de kankercel in het blauw. -</a:t>
            </a:r>
            <a:r>
              <a:rPr altLang="nl-NL" sz="1800" dirty="0">
                <a:solidFill>
                  <a:schemeClr val="bg1"/>
                </a:solidFill>
                <a:latin typeface="Arial" pitchFamily="34" charset="0"/>
                <a:hlinkClick r:id="rId3"/>
              </a:rPr>
              <a:t>http://www.npowetenschap.nl</a:t>
            </a:r>
            <a:endParaRPr altLang="nl-NL" sz="1800" dirty="0">
              <a:solidFill>
                <a:schemeClr val="bg1"/>
              </a:solidFill>
              <a:latin typeface="Arial" pitchFamily="34" charset="0"/>
            </a:endParaRPr>
          </a:p>
          <a:p>
            <a:endParaRPr altLang="nl-NL" sz="1800" dirty="0">
              <a:solidFill>
                <a:schemeClr val="bg1"/>
              </a:solidFill>
              <a:latin typeface="Arial" pitchFamily="34" charset="0"/>
            </a:endParaRPr>
          </a:p>
        </p:txBody>
      </p:sp>
      <p:pic>
        <p:nvPicPr>
          <p:cNvPr id="737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582" y="1268412"/>
            <a:ext cx="6811394" cy="3832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4349737"/>
      </p:ext>
    </p:extLst>
  </p:cSld>
  <p:clrMapOvr>
    <a:masterClrMapping/>
  </p:clrMapOvr>
  <p:transition spd="slow"/>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a:extLst>
              <a:ext uri="{FF2B5EF4-FFF2-40B4-BE49-F238E27FC236}">
                <a16:creationId xmlns:a16="http://schemas.microsoft.com/office/drawing/2014/main" id="{BB125350-4FF0-7ECB-88B9-D4EBA8145A40}"/>
              </a:ext>
            </a:extLst>
          </p:cNvPr>
          <p:cNvSpPr>
            <a:spLocks noGrp="1"/>
          </p:cNvSpPr>
          <p:nvPr>
            <p:ph type="title"/>
          </p:nvPr>
        </p:nvSpPr>
        <p:spPr/>
        <p:txBody>
          <a:bodyPr/>
          <a:lstStyle/>
          <a:p>
            <a:r>
              <a:rPr altLang="nl-NL"/>
              <a:t>Humanised antibodies</a:t>
            </a:r>
          </a:p>
        </p:txBody>
      </p:sp>
      <p:sp>
        <p:nvSpPr>
          <p:cNvPr id="19459" name="Tijdelijke aanduiding voor inhoud 2">
            <a:extLst>
              <a:ext uri="{FF2B5EF4-FFF2-40B4-BE49-F238E27FC236}">
                <a16:creationId xmlns:a16="http://schemas.microsoft.com/office/drawing/2014/main" id="{290EEC0D-054E-0221-FD44-FFA7F5606BCB}"/>
              </a:ext>
            </a:extLst>
          </p:cNvPr>
          <p:cNvSpPr>
            <a:spLocks noGrp="1"/>
          </p:cNvSpPr>
          <p:nvPr>
            <p:ph idx="1"/>
          </p:nvPr>
        </p:nvSpPr>
        <p:spPr bwMode="auto">
          <a:xfrm>
            <a:off x="729843" y="1619250"/>
            <a:ext cx="9263472"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nl-NL" sz="1800" b="1" dirty="0">
                <a:solidFill>
                  <a:schemeClr val="bg1"/>
                </a:solidFill>
              </a:rPr>
              <a:t>Humanized antibodies</a:t>
            </a:r>
            <a:r>
              <a:rPr lang="en-US" altLang="nl-NL" sz="1800" dirty="0">
                <a:solidFill>
                  <a:schemeClr val="bg1"/>
                </a:solidFill>
              </a:rPr>
              <a:t> are antibodies from non-human species whose protein sequences have been modified to increase their similarity to antibody variants produced naturally in humans.</a:t>
            </a:r>
          </a:p>
          <a:p>
            <a:pPr marL="0" indent="0">
              <a:buNone/>
            </a:pPr>
            <a:r>
              <a:rPr lang="en-US" altLang="nl-NL" sz="1800" dirty="0">
                <a:solidFill>
                  <a:schemeClr val="bg1"/>
                </a:solidFill>
              </a:rPr>
              <a:t>=&gt; </a:t>
            </a:r>
            <a:r>
              <a:rPr lang="en-US" altLang="nl-NL" sz="1800" dirty="0" err="1">
                <a:solidFill>
                  <a:schemeClr val="bg1"/>
                </a:solidFill>
              </a:rPr>
              <a:t>Moleculaire</a:t>
            </a:r>
            <a:r>
              <a:rPr lang="en-US" altLang="nl-NL" sz="1800" dirty="0">
                <a:solidFill>
                  <a:schemeClr val="bg1"/>
                </a:solidFill>
              </a:rPr>
              <a:t> </a:t>
            </a:r>
            <a:r>
              <a:rPr lang="en-US" altLang="nl-NL" sz="1800" dirty="0" err="1">
                <a:solidFill>
                  <a:schemeClr val="bg1"/>
                </a:solidFill>
              </a:rPr>
              <a:t>biologie</a:t>
            </a:r>
            <a:endParaRPr lang="en-US" altLang="nl-NL" sz="1800" dirty="0">
              <a:solidFill>
                <a:schemeClr val="bg1"/>
              </a:solidFill>
            </a:endParaRPr>
          </a:p>
          <a:p>
            <a:endParaRPr lang="en-US" altLang="nl-NL" sz="1800" dirty="0">
              <a:solidFill>
                <a:schemeClr val="bg1"/>
              </a:solidFill>
            </a:endParaRPr>
          </a:p>
          <a:p>
            <a:r>
              <a:rPr lang="en-US" altLang="nl-NL" sz="1800" dirty="0">
                <a:solidFill>
                  <a:schemeClr val="bg1"/>
                </a:solidFill>
              </a:rPr>
              <a:t>Er </a:t>
            </a:r>
            <a:r>
              <a:rPr lang="en-US" altLang="nl-NL" sz="1800" dirty="0" err="1">
                <a:solidFill>
                  <a:schemeClr val="bg1"/>
                </a:solidFill>
              </a:rPr>
              <a:t>zijn</a:t>
            </a:r>
            <a:r>
              <a:rPr lang="en-US" altLang="nl-NL" sz="1800" dirty="0">
                <a:solidFill>
                  <a:schemeClr val="bg1"/>
                </a:solidFill>
              </a:rPr>
              <a:t> </a:t>
            </a:r>
            <a:r>
              <a:rPr lang="en-US" altLang="nl-NL" sz="1800" dirty="0" err="1">
                <a:solidFill>
                  <a:schemeClr val="bg1"/>
                </a:solidFill>
              </a:rPr>
              <a:t>nog</a:t>
            </a:r>
            <a:r>
              <a:rPr lang="en-US" altLang="nl-NL" sz="1800" dirty="0">
                <a:solidFill>
                  <a:schemeClr val="bg1"/>
                </a:solidFill>
              </a:rPr>
              <a:t> </a:t>
            </a:r>
            <a:r>
              <a:rPr lang="en-US" altLang="nl-NL" sz="1800" dirty="0" err="1">
                <a:solidFill>
                  <a:schemeClr val="bg1"/>
                </a:solidFill>
              </a:rPr>
              <a:t>veel</a:t>
            </a:r>
            <a:r>
              <a:rPr lang="en-US" altLang="nl-NL" sz="1800" dirty="0">
                <a:solidFill>
                  <a:schemeClr val="bg1"/>
                </a:solidFill>
              </a:rPr>
              <a:t> </a:t>
            </a:r>
            <a:r>
              <a:rPr lang="en-US" altLang="nl-NL" sz="1800" dirty="0" err="1">
                <a:solidFill>
                  <a:schemeClr val="bg1"/>
                </a:solidFill>
              </a:rPr>
              <a:t>meer</a:t>
            </a:r>
            <a:r>
              <a:rPr lang="en-US" altLang="nl-NL" sz="1800" dirty="0">
                <a:solidFill>
                  <a:schemeClr val="bg1"/>
                </a:solidFill>
              </a:rPr>
              <a:t> </a:t>
            </a:r>
            <a:r>
              <a:rPr lang="en-US" altLang="nl-NL" sz="1800" dirty="0" err="1">
                <a:solidFill>
                  <a:schemeClr val="bg1"/>
                </a:solidFill>
              </a:rPr>
              <a:t>mogelijkheden</a:t>
            </a:r>
            <a:r>
              <a:rPr lang="en-US" altLang="nl-NL" sz="1800" dirty="0">
                <a:solidFill>
                  <a:schemeClr val="bg1"/>
                </a:solidFill>
              </a:rPr>
              <a:t> </a:t>
            </a:r>
            <a:r>
              <a:rPr lang="en-US" altLang="nl-NL" sz="1800" dirty="0" err="1">
                <a:solidFill>
                  <a:schemeClr val="bg1"/>
                </a:solidFill>
              </a:rPr>
              <a:t>voor</a:t>
            </a:r>
            <a:r>
              <a:rPr lang="en-US" altLang="nl-NL" sz="1800" dirty="0">
                <a:solidFill>
                  <a:schemeClr val="bg1"/>
                </a:solidFill>
              </a:rPr>
              <a:t> het </a:t>
            </a:r>
            <a:r>
              <a:rPr lang="en-US" altLang="nl-NL" sz="1800" dirty="0" err="1">
                <a:solidFill>
                  <a:schemeClr val="bg1"/>
                </a:solidFill>
              </a:rPr>
              <a:t>aanpassen</a:t>
            </a:r>
            <a:r>
              <a:rPr lang="en-US" altLang="nl-NL" sz="1800" dirty="0">
                <a:solidFill>
                  <a:schemeClr val="bg1"/>
                </a:solidFill>
              </a:rPr>
              <a:t> van </a:t>
            </a:r>
            <a:r>
              <a:rPr lang="en-US" altLang="nl-NL" sz="1800" dirty="0" err="1">
                <a:solidFill>
                  <a:schemeClr val="bg1"/>
                </a:solidFill>
              </a:rPr>
              <a:t>antilichamen</a:t>
            </a:r>
            <a:r>
              <a:rPr lang="en-US" altLang="nl-NL" sz="1800" dirty="0">
                <a:solidFill>
                  <a:schemeClr val="bg1"/>
                </a:solidFill>
              </a:rPr>
              <a:t>.</a:t>
            </a:r>
          </a:p>
          <a:p>
            <a:endParaRPr lang="en-US" altLang="nl-NL" sz="1800" dirty="0">
              <a:solidFill>
                <a:schemeClr val="bg1"/>
              </a:solidFill>
            </a:endParaRPr>
          </a:p>
          <a:p>
            <a:pPr marL="0" indent="0">
              <a:buNone/>
            </a:pPr>
            <a:r>
              <a:rPr lang="en-US" altLang="nl-NL" sz="1800" dirty="0">
                <a:solidFill>
                  <a:schemeClr val="bg1"/>
                </a:solidFill>
              </a:rPr>
              <a:t>=&gt; Genmab in Utrecht</a:t>
            </a:r>
          </a:p>
          <a:p>
            <a:pPr marL="0" indent="0">
              <a:buNone/>
            </a:pPr>
            <a:r>
              <a:rPr lang="en-US" altLang="nl-NL" sz="1800" dirty="0">
                <a:solidFill>
                  <a:schemeClr val="bg1"/>
                </a:solidFill>
              </a:rPr>
              <a:t>=&gt; IPA</a:t>
            </a:r>
            <a:endParaRPr altLang="nl-NL" sz="1800" dirty="0">
              <a:solidFill>
                <a:schemeClr val="bg1"/>
              </a:solidFill>
            </a:endParaRPr>
          </a:p>
        </p:txBody>
      </p:sp>
      <p:sp>
        <p:nvSpPr>
          <p:cNvPr id="4" name="Tekstvak 3">
            <a:extLst>
              <a:ext uri="{FF2B5EF4-FFF2-40B4-BE49-F238E27FC236}">
                <a16:creationId xmlns:a16="http://schemas.microsoft.com/office/drawing/2014/main" id="{917ED1B8-567C-1DDE-FE6D-D1DA28DBAF38}"/>
              </a:ext>
            </a:extLst>
          </p:cNvPr>
          <p:cNvSpPr txBox="1"/>
          <p:nvPr/>
        </p:nvSpPr>
        <p:spPr>
          <a:xfrm>
            <a:off x="2208213" y="6049963"/>
            <a:ext cx="5681662" cy="646112"/>
          </a:xfrm>
          <a:prstGeom prst="rect">
            <a:avLst/>
          </a:prstGeom>
          <a:solidFill>
            <a:schemeClr val="accent6">
              <a:lumMod val="75000"/>
            </a:schemeClr>
          </a:solidFill>
        </p:spPr>
        <p:txBody>
          <a:bodyPr>
            <a:spAutoFit/>
          </a:bodyPr>
          <a:lstStyle/>
          <a:p>
            <a:pPr>
              <a:defRPr/>
            </a:pPr>
            <a:r>
              <a:rPr lang="nl-NL" dirty="0">
                <a:latin typeface="Arial" charset="0"/>
                <a:cs typeface="Arial" charset="0"/>
                <a:hlinkClick r:id="rId2"/>
              </a:rPr>
              <a:t>https://en.wikipedia.org/wiki/Humanized_antibody</a:t>
            </a:r>
            <a:endParaRPr lang="nl-NL" dirty="0">
              <a:latin typeface="Arial" charset="0"/>
              <a:cs typeface="Arial" charset="0"/>
            </a:endParaRPr>
          </a:p>
          <a:p>
            <a:pPr>
              <a:defRPr/>
            </a:pPr>
            <a:r>
              <a:rPr lang="nl-NL" dirty="0">
                <a:latin typeface="Arial" charset="0"/>
                <a:cs typeface="Arial" charset="0"/>
                <a:hlinkClick r:id="rId3"/>
              </a:rPr>
              <a:t>http://www.genmab.com/</a:t>
            </a:r>
            <a:endParaRPr lang="nl-NL" dirty="0">
              <a:latin typeface="Arial" charset="0"/>
              <a:cs typeface="Arial" charset="0"/>
            </a:endParaRPr>
          </a:p>
        </p:txBody>
      </p:sp>
    </p:spTree>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a:extLst>
              <a:ext uri="{FF2B5EF4-FFF2-40B4-BE49-F238E27FC236}">
                <a16:creationId xmlns:a16="http://schemas.microsoft.com/office/drawing/2014/main" id="{3449964E-7B4F-0BD0-7356-3E8C4D27EAA6}"/>
              </a:ext>
            </a:extLst>
          </p:cNvPr>
          <p:cNvSpPr>
            <a:spLocks noGrp="1"/>
          </p:cNvSpPr>
          <p:nvPr>
            <p:ph type="title"/>
          </p:nvPr>
        </p:nvSpPr>
        <p:spPr>
          <a:xfrm>
            <a:off x="1878013" y="198438"/>
            <a:ext cx="7772400" cy="1143000"/>
          </a:xfrm>
        </p:spPr>
        <p:txBody>
          <a:bodyPr/>
          <a:lstStyle/>
          <a:p>
            <a:pPr eaLnBrk="1" hangingPunct="1"/>
            <a:r>
              <a:rPr altLang="nl-NL" sz="2400"/>
              <a:t>T/NK-cell engineering (ex vivo)</a:t>
            </a:r>
            <a:br>
              <a:rPr altLang="nl-NL" sz="2400"/>
            </a:br>
            <a:endParaRPr altLang="nl-NL" sz="2400"/>
          </a:p>
        </p:txBody>
      </p:sp>
      <p:sp>
        <p:nvSpPr>
          <p:cNvPr id="25603" name="Tijdelijke aanduiding voor inhoud 2">
            <a:extLst>
              <a:ext uri="{FF2B5EF4-FFF2-40B4-BE49-F238E27FC236}">
                <a16:creationId xmlns:a16="http://schemas.microsoft.com/office/drawing/2014/main" id="{80B91E41-3E45-1CBA-DD2A-A4BEAD44B3B1}"/>
              </a:ext>
            </a:extLst>
          </p:cNvPr>
          <p:cNvSpPr txBox="1">
            <a:spLocks noGrp="1"/>
          </p:cNvSpPr>
          <p:nvPr>
            <p:ph idx="1"/>
          </p:nvPr>
        </p:nvSpPr>
        <p:spPr bwMode="auto">
          <a:xfrm>
            <a:off x="1892301" y="5445125"/>
            <a:ext cx="7673975" cy="863600"/>
          </a:xfrm>
          <a:solidFill>
            <a:schemeClr val="accent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p>
            <a:pPr eaLnBrk="1" hangingPunct="1">
              <a:buFontTx/>
              <a:buNone/>
            </a:pPr>
            <a:r>
              <a:rPr altLang="nl-NL"/>
              <a:t>T cell engineering, chimeric antigen receptors (CARs) </a:t>
            </a:r>
          </a:p>
          <a:p>
            <a:pPr eaLnBrk="1" hangingPunct="1">
              <a:buFontTx/>
              <a:buNone/>
            </a:pPr>
            <a:r>
              <a:rPr altLang="nl-NL">
                <a:hlinkClick r:id="rId2"/>
              </a:rPr>
              <a:t>https://www.ncbi.nlm.nih.gov/pubmed/28668320</a:t>
            </a:r>
            <a:endParaRPr altLang="nl-NL"/>
          </a:p>
          <a:p>
            <a:pPr eaLnBrk="1" hangingPunct="1">
              <a:buFontTx/>
              <a:buNone/>
            </a:pPr>
            <a:endParaRPr altLang="nl-NL"/>
          </a:p>
        </p:txBody>
      </p:sp>
      <p:pic>
        <p:nvPicPr>
          <p:cNvPr id="25604" name="Picture 6">
            <a:extLst>
              <a:ext uri="{FF2B5EF4-FFF2-40B4-BE49-F238E27FC236}">
                <a16:creationId xmlns:a16="http://schemas.microsoft.com/office/drawing/2014/main" id="{BA3731C1-1AF5-50D7-417B-174FCDA07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014" y="854075"/>
            <a:ext cx="7710487" cy="367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5" name="Tekstvak 1">
            <a:extLst>
              <a:ext uri="{FF2B5EF4-FFF2-40B4-BE49-F238E27FC236}">
                <a16:creationId xmlns:a16="http://schemas.microsoft.com/office/drawing/2014/main" id="{8910E227-7052-5608-79EE-1165CE43AC3F}"/>
              </a:ext>
            </a:extLst>
          </p:cNvPr>
          <p:cNvSpPr txBox="1">
            <a:spLocks noChangeArrowheads="1"/>
          </p:cNvSpPr>
          <p:nvPr/>
        </p:nvSpPr>
        <p:spPr bwMode="auto">
          <a:xfrm>
            <a:off x="1878014" y="4794251"/>
            <a:ext cx="7710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nl-NL">
                <a:solidFill>
                  <a:schemeClr val="bg1"/>
                </a:solidFill>
              </a:rPr>
              <a:t>Aanpassing op genetisch niveau!</a:t>
            </a:r>
          </a:p>
          <a:p>
            <a:pPr eaLnBrk="1" hangingPunct="1"/>
            <a:r>
              <a:rPr lang="nl-NL" altLang="nl-NL">
                <a:solidFill>
                  <a:schemeClr val="bg1"/>
                </a:solidFill>
              </a:rPr>
              <a:t>NK cellen ipv T-cellen =&gt; donor (transplantaat) want geen GVH</a:t>
            </a:r>
          </a:p>
        </p:txBody>
      </p:sp>
    </p:spTree>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jdelijke aanduiding voor inhoud 2">
            <a:extLst>
              <a:ext uri="{FF2B5EF4-FFF2-40B4-BE49-F238E27FC236}">
                <a16:creationId xmlns:a16="http://schemas.microsoft.com/office/drawing/2014/main" id="{55A0D6CE-D4D2-B6C5-2D70-186EE03FC58E}"/>
              </a:ext>
            </a:extLst>
          </p:cNvPr>
          <p:cNvSpPr>
            <a:spLocks noGrp="1"/>
          </p:cNvSpPr>
          <p:nvPr>
            <p:ph idx="1"/>
          </p:nvPr>
        </p:nvSpPr>
        <p:spPr bwMode="auto">
          <a:xfrm>
            <a:off x="2027238" y="1192213"/>
            <a:ext cx="7772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70000" lnSpcReduction="20000"/>
          </a:bodyPr>
          <a:lstStyle/>
          <a:p>
            <a:r>
              <a:rPr lang="en-US" altLang="nl-NL">
                <a:solidFill>
                  <a:schemeClr val="bg1"/>
                </a:solidFill>
              </a:rPr>
              <a:t>adoptive T cell therapies are breaking out of the mold of classic immunology and bringing on a new dimension to immunotherapy, one that is predicated on cell engineering and </a:t>
            </a:r>
            <a:r>
              <a:rPr lang="en-US" altLang="nl-NL" u="sng">
                <a:solidFill>
                  <a:schemeClr val="bg1"/>
                </a:solidFill>
              </a:rPr>
              <a:t>synthetic biology.</a:t>
            </a:r>
            <a:r>
              <a:rPr lang="en-US" altLang="nl-NL">
                <a:solidFill>
                  <a:schemeClr val="bg1"/>
                </a:solidFill>
              </a:rPr>
              <a:t> The first embodiments of adoptive T cell therapies made use of naturally occurring T cells (Phase I). Chimeric antigen receptors (CARs), bolstered by the success of the CD19 paradigm, have introduced synthetic biology into clinical practice. Thus, current CAR therapy approaches utilize autologous T cells that are retargeted to a specified antigen and metabolically reprogrammed through synthetic receptors known as second generation CARs (Phase 2). This paradigm shift is paving the way for further T cell engineering that will not only substitute for insufficient T cell responses but provide “off-the-shelf” therapeutic T cells and possibly circumvent normal T cell ontogeny by generating T cells in vitro (Phase 3).</a:t>
            </a:r>
          </a:p>
          <a:p>
            <a:endParaRPr lang="en-US" altLang="nl-NL">
              <a:solidFill>
                <a:schemeClr val="bg1"/>
              </a:solidFill>
            </a:endParaRPr>
          </a:p>
          <a:p>
            <a:r>
              <a:rPr lang="en-US" altLang="nl-NL">
                <a:solidFill>
                  <a:schemeClr val="bg1"/>
                </a:solidFill>
              </a:rPr>
              <a:t>We present here a novel strategy for one-step generation of universal CAR T cells using </a:t>
            </a:r>
            <a:r>
              <a:rPr lang="en-US" altLang="nl-NL" u="sng">
                <a:solidFill>
                  <a:schemeClr val="bg1"/>
                </a:solidFill>
              </a:rPr>
              <a:t>CRISPR/Cas9 instead of viral vectors</a:t>
            </a:r>
            <a:endParaRPr altLang="nl-NL">
              <a:solidFill>
                <a:schemeClr val="bg1"/>
              </a:solidFill>
            </a:endParaRPr>
          </a:p>
        </p:txBody>
      </p:sp>
      <p:sp>
        <p:nvSpPr>
          <p:cNvPr id="29699" name="Titel 1">
            <a:extLst>
              <a:ext uri="{FF2B5EF4-FFF2-40B4-BE49-F238E27FC236}">
                <a16:creationId xmlns:a16="http://schemas.microsoft.com/office/drawing/2014/main" id="{D8468981-971F-16D5-5769-86A163930E66}"/>
              </a:ext>
            </a:extLst>
          </p:cNvPr>
          <p:cNvSpPr txBox="1">
            <a:spLocks/>
          </p:cNvSpPr>
          <p:nvPr/>
        </p:nvSpPr>
        <p:spPr bwMode="auto">
          <a:xfrm>
            <a:off x="2163763" y="446088"/>
            <a:ext cx="817245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nl-NL" b="1" dirty="0">
                <a:solidFill>
                  <a:schemeClr val="bg1"/>
                </a:solidFill>
              </a:rPr>
              <a:t>Chimeric antigen receptors: </a:t>
            </a:r>
            <a:br>
              <a:rPr lang="en-US" altLang="nl-NL" b="1" dirty="0">
                <a:solidFill>
                  <a:schemeClr val="bg1"/>
                </a:solidFill>
              </a:rPr>
            </a:br>
            <a:r>
              <a:rPr lang="en-US" altLang="nl-NL" b="1" dirty="0">
                <a:solidFill>
                  <a:schemeClr val="bg1"/>
                </a:solidFill>
              </a:rPr>
              <a:t>driving immunology towards </a:t>
            </a:r>
            <a:r>
              <a:rPr lang="en-US" altLang="nl-NL" b="1" dirty="0">
                <a:solidFill>
                  <a:srgbClr val="FFFF00"/>
                </a:solidFill>
              </a:rPr>
              <a:t>synthetic biology</a:t>
            </a:r>
            <a:r>
              <a:rPr lang="en-US" altLang="nl-NL" b="1" dirty="0">
                <a:solidFill>
                  <a:schemeClr val="bg1"/>
                </a:solidFill>
              </a:rPr>
              <a:t>.</a:t>
            </a:r>
            <a:br>
              <a:rPr lang="en-US" altLang="nl-NL" b="1" dirty="0">
                <a:solidFill>
                  <a:schemeClr val="bg1"/>
                </a:solidFill>
              </a:rPr>
            </a:br>
            <a:endParaRPr lang="en-US" altLang="nl-NL" b="1" dirty="0">
              <a:solidFill>
                <a:schemeClr val="bg1"/>
              </a:solidFill>
            </a:endParaRPr>
          </a:p>
        </p:txBody>
      </p:sp>
    </p:spTree>
  </p:cSld>
  <p:clrMapOvr>
    <a:masterClrMapping/>
  </p:clrMapOvr>
  <p:transition spd="slow"/>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a:extLst>
              <a:ext uri="{FF2B5EF4-FFF2-40B4-BE49-F238E27FC236}">
                <a16:creationId xmlns:a16="http://schemas.microsoft.com/office/drawing/2014/main" id="{ADCF6174-7045-1293-AF08-9812F473CB5C}"/>
              </a:ext>
            </a:extLst>
          </p:cNvPr>
          <p:cNvSpPr>
            <a:spLocks noGrp="1"/>
          </p:cNvSpPr>
          <p:nvPr>
            <p:ph type="title"/>
          </p:nvPr>
        </p:nvSpPr>
        <p:spPr>
          <a:xfrm>
            <a:off x="1955800" y="120651"/>
            <a:ext cx="8172450" cy="550863"/>
          </a:xfrm>
        </p:spPr>
        <p:txBody>
          <a:bodyPr>
            <a:normAutofit fontScale="90000"/>
          </a:bodyPr>
          <a:lstStyle/>
          <a:p>
            <a:r>
              <a:rPr lang="en-US" altLang="nl-NL"/>
              <a:t>Chimeric antigen receptors: </a:t>
            </a:r>
            <a:br>
              <a:rPr lang="en-US" altLang="nl-NL"/>
            </a:br>
            <a:r>
              <a:rPr lang="en-US" altLang="nl-NL"/>
              <a:t>driving immunology towards synthetic biology.</a:t>
            </a:r>
            <a:br>
              <a:rPr lang="en-US" altLang="nl-NL"/>
            </a:br>
            <a:endParaRPr altLang="nl-NL"/>
          </a:p>
        </p:txBody>
      </p:sp>
      <p:sp>
        <p:nvSpPr>
          <p:cNvPr id="3" name="Tijdelijke aanduiding voor inhoud 2">
            <a:extLst>
              <a:ext uri="{FF2B5EF4-FFF2-40B4-BE49-F238E27FC236}">
                <a16:creationId xmlns:a16="http://schemas.microsoft.com/office/drawing/2014/main" id="{94B1E351-C3F7-70E0-C711-E2C353B01E3E}"/>
              </a:ext>
            </a:extLst>
          </p:cNvPr>
          <p:cNvSpPr>
            <a:spLocks noGrp="1"/>
          </p:cNvSpPr>
          <p:nvPr>
            <p:ph idx="1"/>
          </p:nvPr>
        </p:nvSpPr>
        <p:spPr>
          <a:xfrm>
            <a:off x="1955801" y="6092826"/>
            <a:ext cx="6780213" cy="538163"/>
          </a:xfrm>
          <a:solidFill>
            <a:schemeClr val="accent6">
              <a:lumMod val="75000"/>
            </a:schemeClr>
          </a:solidFill>
        </p:spPr>
        <p:txBody>
          <a:bodyPr>
            <a:normAutofit fontScale="70000" lnSpcReduction="20000"/>
          </a:bodyPr>
          <a:lstStyle/>
          <a:p>
            <a:pPr>
              <a:defRPr/>
            </a:pPr>
            <a:r>
              <a:rPr dirty="0">
                <a:hlinkClick r:id="rId2"/>
              </a:rPr>
              <a:t>https://www.ncbi.nlm.nih.gov/pubmed/27372731?dopt=Abstract</a:t>
            </a:r>
            <a:endParaRPr dirty="0"/>
          </a:p>
          <a:p>
            <a:pPr>
              <a:defRPr/>
            </a:pPr>
            <a:endParaRPr dirty="0"/>
          </a:p>
        </p:txBody>
      </p:sp>
      <p:pic>
        <p:nvPicPr>
          <p:cNvPr id="30724" name="Picture 2">
            <a:extLst>
              <a:ext uri="{FF2B5EF4-FFF2-40B4-BE49-F238E27FC236}">
                <a16:creationId xmlns:a16="http://schemas.microsoft.com/office/drawing/2014/main" id="{2FB4F2E8-36D7-442B-59A1-0FA3CFE60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088" y="847725"/>
            <a:ext cx="7543800" cy="511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jdelijke aanduiding voor inhoud 2">
            <a:extLst>
              <a:ext uri="{FF2B5EF4-FFF2-40B4-BE49-F238E27FC236}">
                <a16:creationId xmlns:a16="http://schemas.microsoft.com/office/drawing/2014/main" id="{B0B2CAF1-2ED9-2959-EE5E-C5FD175C685C}"/>
              </a:ext>
            </a:extLst>
          </p:cNvPr>
          <p:cNvSpPr>
            <a:spLocks noGrp="1"/>
          </p:cNvSpPr>
          <p:nvPr>
            <p:ph idx="1"/>
          </p:nvPr>
        </p:nvSpPr>
        <p:spPr bwMode="auto">
          <a:xfrm>
            <a:off x="1955800" y="5853113"/>
            <a:ext cx="6496050" cy="658812"/>
          </a:xfrm>
          <a:solidFill>
            <a:schemeClr val="accent6">
              <a:lumMod val="75000"/>
            </a:schemeClr>
          </a:solidFill>
        </p:spPr>
        <p:txBody>
          <a:bodyPr vert="horz" wrap="square" lIns="91440" tIns="45720" rIns="91440" bIns="45720" numCol="1" rtlCol="0" anchor="t" anchorCtr="0" compatLnSpc="1">
            <a:prstTxWarp prst="textNoShape">
              <a:avLst/>
            </a:prstTxWarp>
            <a:normAutofit fontScale="70000" lnSpcReduction="20000"/>
          </a:bodyPr>
          <a:lstStyle/>
          <a:p>
            <a:pPr>
              <a:defRPr/>
            </a:pPr>
            <a:r>
              <a:rPr dirty="0">
                <a:hlinkClick r:id="rId2"/>
              </a:rPr>
              <a:t>https://en.wikipedia.org/wiki/Cancer_immunotherapy</a:t>
            </a:r>
            <a:endParaRPr altLang="nl-NL" dirty="0"/>
          </a:p>
          <a:p>
            <a:pPr>
              <a:defRPr/>
            </a:pPr>
            <a:r>
              <a:rPr dirty="0">
                <a:hlinkClick r:id="rId3"/>
              </a:rPr>
              <a:t>https://science.sciencemag.org/content/359/6382/1355</a:t>
            </a:r>
            <a:endParaRPr dirty="0"/>
          </a:p>
          <a:p>
            <a:pPr>
              <a:defRPr/>
            </a:pPr>
            <a:endParaRPr altLang="nl-NL" dirty="0"/>
          </a:p>
        </p:txBody>
      </p:sp>
      <p:pic>
        <p:nvPicPr>
          <p:cNvPr id="27652" name="Picture 2">
            <a:extLst>
              <a:ext uri="{FF2B5EF4-FFF2-40B4-BE49-F238E27FC236}">
                <a16:creationId xmlns:a16="http://schemas.microsoft.com/office/drawing/2014/main" id="{1E6C613C-365E-96E9-7787-A754B227EF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475" y="2300506"/>
            <a:ext cx="839470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2">
            <a:extLst>
              <a:ext uri="{FF2B5EF4-FFF2-40B4-BE49-F238E27FC236}">
                <a16:creationId xmlns:a16="http://schemas.microsoft.com/office/drawing/2014/main" id="{98D33C18-32CA-502E-14D0-B4C2F656CF4D}"/>
              </a:ext>
            </a:extLst>
          </p:cNvPr>
          <p:cNvSpPr>
            <a:spLocks noGrp="1"/>
          </p:cNvSpPr>
          <p:nvPr>
            <p:ph type="title"/>
          </p:nvPr>
        </p:nvSpPr>
        <p:spPr/>
        <p:txBody>
          <a:bodyPr/>
          <a:lstStyle/>
          <a:p>
            <a:r>
              <a:rPr lang="nl-NL" dirty="0" err="1"/>
              <a:t>Personalized</a:t>
            </a:r>
            <a:r>
              <a:rPr lang="nl-NL" dirty="0"/>
              <a:t> </a:t>
            </a:r>
            <a:r>
              <a:rPr lang="nl-NL" dirty="0" err="1"/>
              <a:t>medicine</a:t>
            </a:r>
            <a:endParaRPr lang="nl-NL" dirty="0"/>
          </a:p>
        </p:txBody>
      </p:sp>
    </p:spTree>
  </p:cSld>
  <p:clrMapOvr>
    <a:masterClrMapping/>
  </p:clrMapOvr>
  <p:transition spd="slow"/>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398E732C-1EC1-9160-E8E1-EBD28A07E794}"/>
              </a:ext>
            </a:extLst>
          </p:cNvPr>
          <p:cNvSpPr>
            <a:spLocks noGrp="1"/>
          </p:cNvSpPr>
          <p:nvPr>
            <p:ph type="title"/>
          </p:nvPr>
        </p:nvSpPr>
        <p:spPr/>
        <p:txBody>
          <a:bodyPr/>
          <a:lstStyle/>
          <a:p>
            <a:r>
              <a:rPr altLang="nl-NL"/>
              <a:t>High-throughput screening</a:t>
            </a:r>
            <a:br>
              <a:rPr altLang="nl-NL"/>
            </a:br>
            <a:r>
              <a:rPr altLang="nl-NL"/>
              <a:t>Het vinden van de naald in een hooiberg</a:t>
            </a:r>
          </a:p>
        </p:txBody>
      </p:sp>
      <p:sp>
        <p:nvSpPr>
          <p:cNvPr id="3" name="Tijdelijke aanduiding voor inhoud 2">
            <a:extLst>
              <a:ext uri="{FF2B5EF4-FFF2-40B4-BE49-F238E27FC236}">
                <a16:creationId xmlns:a16="http://schemas.microsoft.com/office/drawing/2014/main" id="{46402C59-B0B2-74CE-EA06-25C28311884C}"/>
              </a:ext>
            </a:extLst>
          </p:cNvPr>
          <p:cNvSpPr>
            <a:spLocks noGrp="1"/>
          </p:cNvSpPr>
          <p:nvPr>
            <p:ph idx="1"/>
          </p:nvPr>
        </p:nvSpPr>
        <p:spPr>
          <a:xfrm>
            <a:off x="2027238" y="5768976"/>
            <a:ext cx="4914900" cy="760413"/>
          </a:xfrm>
          <a:solidFill>
            <a:schemeClr val="accent6">
              <a:lumMod val="75000"/>
            </a:schemeClr>
          </a:solidFill>
        </p:spPr>
        <p:txBody>
          <a:bodyPr>
            <a:normAutofit fontScale="85000" lnSpcReduction="20000"/>
          </a:bodyPr>
          <a:lstStyle/>
          <a:p>
            <a:pPr>
              <a:defRPr/>
            </a:pPr>
            <a:r>
              <a:rPr dirty="0">
                <a:hlinkClick r:id="rId2"/>
              </a:rPr>
              <a:t>https://youtu.be/KCeO39ISCdk</a:t>
            </a:r>
            <a:endParaRPr dirty="0"/>
          </a:p>
          <a:p>
            <a:pPr>
              <a:defRPr/>
            </a:pPr>
            <a:r>
              <a:rPr dirty="0">
                <a:hlinkClick r:id="rId3"/>
              </a:rPr>
              <a:t>https://youtu.be/WRSJhZYq7UM</a:t>
            </a:r>
            <a:endParaRPr dirty="0"/>
          </a:p>
          <a:p>
            <a:pPr>
              <a:defRPr/>
            </a:pPr>
            <a:endParaRPr dirty="0"/>
          </a:p>
        </p:txBody>
      </p:sp>
      <p:pic>
        <p:nvPicPr>
          <p:cNvPr id="28676" name="Picture 2">
            <a:extLst>
              <a:ext uri="{FF2B5EF4-FFF2-40B4-BE49-F238E27FC236}">
                <a16:creationId xmlns:a16="http://schemas.microsoft.com/office/drawing/2014/main" id="{7BC7844D-D047-81F7-E4AF-C7FE7B69C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003" y="1765301"/>
            <a:ext cx="7116762" cy="400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FC7EFB4-0CF9-B37F-AC8B-587A7BF08FE3}"/>
              </a:ext>
            </a:extLst>
          </p:cNvPr>
          <p:cNvSpPr txBox="1">
            <a:spLocks/>
          </p:cNvSpPr>
          <p:nvPr/>
        </p:nvSpPr>
        <p:spPr>
          <a:xfrm>
            <a:off x="1518532" y="229764"/>
            <a:ext cx="7772400" cy="10810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00"/>
                </a:solidFill>
                <a:latin typeface="+mj-lt"/>
                <a:ea typeface="+mj-ea"/>
                <a:cs typeface="+mj-cs"/>
              </a:defRPr>
            </a:lvl1pPr>
          </a:lstStyle>
          <a:p>
            <a:r>
              <a:rPr lang="nl-NL" altLang="nl-NL" dirty="0">
                <a:solidFill>
                  <a:schemeClr val="bg1"/>
                </a:solidFill>
                <a:latin typeface="Arial" pitchFamily="34" charset="0"/>
              </a:rPr>
              <a:t>Afweer 3</a:t>
            </a:r>
          </a:p>
        </p:txBody>
      </p:sp>
      <p:pic>
        <p:nvPicPr>
          <p:cNvPr id="12" name="Picture 2" descr="9780323549431 - Basic Immunology: Functions and Disorders of the Immune System">
            <a:extLst>
              <a:ext uri="{FF2B5EF4-FFF2-40B4-BE49-F238E27FC236}">
                <a16:creationId xmlns:a16="http://schemas.microsoft.com/office/drawing/2014/main" id="{4BB1D040-501E-4CFA-C589-0E47DB6FB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581" y="1656990"/>
            <a:ext cx="30861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4">
            <a:extLst>
              <a:ext uri="{FF2B5EF4-FFF2-40B4-BE49-F238E27FC236}">
                <a16:creationId xmlns:a16="http://schemas.microsoft.com/office/drawing/2014/main" id="{FE368E67-66BC-F8D1-D2AF-AEBBBF1BF084}"/>
              </a:ext>
            </a:extLst>
          </p:cNvPr>
          <p:cNvSpPr txBox="1">
            <a:spLocks noChangeArrowheads="1"/>
          </p:cNvSpPr>
          <p:nvPr/>
        </p:nvSpPr>
        <p:spPr bwMode="auto">
          <a:xfrm>
            <a:off x="5530567" y="1576831"/>
            <a:ext cx="456159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marL="342900" indent="-342900" eaLnBrk="1" hangingPunct="1">
              <a:spcBef>
                <a:spcPct val="0"/>
              </a:spcBef>
              <a:buSzTx/>
              <a:buFontTx/>
              <a:buAutoNum type="arabicPeriod"/>
            </a:pPr>
            <a:r>
              <a:rPr lang="nl-NL" altLang="nl-NL" sz="1800" b="1" dirty="0">
                <a:solidFill>
                  <a:schemeClr val="bg1"/>
                </a:solidFill>
                <a:latin typeface="Calibri" pitchFamily="34" charset="0"/>
              </a:rPr>
              <a:t>Onderdelen van het afweersysteem          Cellen, signaalstoffen</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Hoe leert het afweersysteem                tolerantie, memory</a:t>
            </a:r>
          </a:p>
          <a:p>
            <a:pPr marL="342900" indent="-342900" eaLnBrk="1" hangingPunct="1">
              <a:spcBef>
                <a:spcPct val="0"/>
              </a:spcBef>
              <a:buSzTx/>
              <a:buFontTx/>
              <a:buAutoNum type="arabicPeriod"/>
            </a:pPr>
            <a:endParaRPr lang="nl-NL" altLang="nl-NL" sz="1800" b="1" dirty="0">
              <a:solidFill>
                <a:srgbClr val="FFFF00"/>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Huidige kennis                                         </a:t>
            </a:r>
            <a:r>
              <a:rPr lang="nl-NL" altLang="nl-NL" sz="1800" b="1" dirty="0">
                <a:solidFill>
                  <a:srgbClr val="FFFF00"/>
                </a:solidFill>
                <a:latin typeface="Calibri" pitchFamily="34" charset="0"/>
              </a:rPr>
              <a:t>(RNA-)vaccins, immunotherapie</a:t>
            </a:r>
            <a:r>
              <a:rPr lang="nl-NL" altLang="nl-NL" sz="1800" b="1" dirty="0">
                <a:solidFill>
                  <a:schemeClr val="bg1"/>
                </a:solidFill>
                <a:latin typeface="Calibri" pitchFamily="34" charset="0"/>
              </a:rPr>
              <a:t> </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Intracellulaire afweer                                RNA detectie, PCR (</a:t>
            </a:r>
            <a:r>
              <a:rPr lang="nl-NL" altLang="nl-NL" sz="1800" b="1" dirty="0" err="1">
                <a:solidFill>
                  <a:schemeClr val="bg1"/>
                </a:solidFill>
                <a:latin typeface="Calibri" pitchFamily="34" charset="0"/>
              </a:rPr>
              <a:t>mol.biol</a:t>
            </a:r>
            <a:r>
              <a:rPr lang="nl-NL" altLang="nl-NL" sz="1800" b="1" dirty="0">
                <a:solidFill>
                  <a:schemeClr val="bg1"/>
                </a:solidFill>
                <a:latin typeface="Calibri" pitchFamily="34" charset="0"/>
              </a:rPr>
              <a:t>.)</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Afweer en veroudering                                </a:t>
            </a:r>
            <a:r>
              <a:rPr lang="nl-NL" altLang="nl-NL" sz="1800" b="1" dirty="0">
                <a:solidFill>
                  <a:srgbClr val="FFFF00"/>
                </a:solidFill>
                <a:latin typeface="Calibri" pitchFamily="34" charset="0"/>
              </a:rPr>
              <a:t>Symbiose</a:t>
            </a:r>
            <a:r>
              <a:rPr lang="nl-NL" altLang="nl-NL" sz="1800" b="1" dirty="0">
                <a:solidFill>
                  <a:schemeClr val="bg1"/>
                </a:solidFill>
                <a:latin typeface="Calibri" pitchFamily="34" charset="0"/>
              </a:rPr>
              <a:t>, ethiek</a:t>
            </a:r>
          </a:p>
        </p:txBody>
      </p:sp>
      <p:sp>
        <p:nvSpPr>
          <p:cNvPr id="14" name="Ondertitel 2">
            <a:extLst>
              <a:ext uri="{FF2B5EF4-FFF2-40B4-BE49-F238E27FC236}">
                <a16:creationId xmlns:a16="http://schemas.microsoft.com/office/drawing/2014/main" id="{3618F42F-F680-EA82-2A47-43C669F71EB0}"/>
              </a:ext>
            </a:extLst>
          </p:cNvPr>
          <p:cNvSpPr txBox="1">
            <a:spLocks/>
          </p:cNvSpPr>
          <p:nvPr/>
        </p:nvSpPr>
        <p:spPr>
          <a:xfrm>
            <a:off x="5606067" y="5724540"/>
            <a:ext cx="5542901" cy="431800"/>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altLang="nl-NL" sz="1800" dirty="0">
                <a:latin typeface="Arial" pitchFamily="34" charset="0"/>
                <a:hlinkClick r:id="rId3"/>
              </a:rPr>
              <a:t>https://www.youtube.com/watch?v=zQGOcOUBi6s</a:t>
            </a:r>
            <a:endParaRPr lang="nl-NL" altLang="nl-NL" sz="1800" dirty="0">
              <a:latin typeface="Arial" pitchFamily="34" charset="0"/>
            </a:endParaRPr>
          </a:p>
        </p:txBody>
      </p:sp>
      <p:sp>
        <p:nvSpPr>
          <p:cNvPr id="15" name="Tekstvak 14">
            <a:extLst>
              <a:ext uri="{FF2B5EF4-FFF2-40B4-BE49-F238E27FC236}">
                <a16:creationId xmlns:a16="http://schemas.microsoft.com/office/drawing/2014/main" id="{EB2AC9BA-132B-74C8-3CC2-B440FC56DFDD}"/>
              </a:ext>
            </a:extLst>
          </p:cNvPr>
          <p:cNvSpPr txBox="1"/>
          <p:nvPr/>
        </p:nvSpPr>
        <p:spPr>
          <a:xfrm>
            <a:off x="924634" y="5648053"/>
            <a:ext cx="3516842" cy="584775"/>
          </a:xfrm>
          <a:prstGeom prst="rect">
            <a:avLst/>
          </a:prstGeom>
          <a:noFill/>
        </p:spPr>
        <p:txBody>
          <a:bodyPr wrap="square" rtlCol="0">
            <a:spAutoFit/>
          </a:bodyPr>
          <a:lstStyle/>
          <a:p>
            <a:pPr algn="l"/>
            <a:r>
              <a:rPr lang="nl-NL" sz="1600" dirty="0">
                <a:solidFill>
                  <a:schemeClr val="bg1"/>
                </a:solidFill>
              </a:rPr>
              <a:t>Boek: Abbas, Basic Immunology. Aanrader, maar niet noodzakelijk</a:t>
            </a:r>
          </a:p>
        </p:txBody>
      </p:sp>
    </p:spTree>
    <p:extLst>
      <p:ext uri="{BB962C8B-B14F-4D97-AF65-F5344CB8AC3E}">
        <p14:creationId xmlns:p14="http://schemas.microsoft.com/office/powerpoint/2010/main" val="2486828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52434D-6E72-4C36-A7E1-652F5D056E73}"/>
              </a:ext>
            </a:extLst>
          </p:cNvPr>
          <p:cNvSpPr>
            <a:spLocks noGrp="1"/>
          </p:cNvSpPr>
          <p:nvPr>
            <p:ph type="title"/>
          </p:nvPr>
        </p:nvSpPr>
        <p:spPr>
          <a:xfrm>
            <a:off x="860708" y="370834"/>
            <a:ext cx="8172000" cy="550430"/>
          </a:xfrm>
        </p:spPr>
        <p:txBody>
          <a:bodyPr>
            <a:noAutofit/>
          </a:bodyPr>
          <a:lstStyle/>
          <a:p>
            <a:br>
              <a:rPr lang="nl-NL" sz="2800" dirty="0">
                <a:solidFill>
                  <a:schemeClr val="bg1"/>
                </a:solidFill>
              </a:rPr>
            </a:br>
            <a:r>
              <a:rPr lang="nl-NL" sz="2800" dirty="0">
                <a:solidFill>
                  <a:schemeClr val="bg1"/>
                </a:solidFill>
              </a:rPr>
              <a:t>Sociale aspecten waar ziekmakers van profiteren:</a:t>
            </a:r>
            <a:br>
              <a:rPr lang="nl-NL" sz="2800" dirty="0">
                <a:solidFill>
                  <a:schemeClr val="bg1"/>
                </a:solidFill>
              </a:rPr>
            </a:br>
            <a:endParaRPr lang="nl-NL" sz="2800" dirty="0">
              <a:solidFill>
                <a:schemeClr val="bg1"/>
              </a:solidFill>
            </a:endParaRPr>
          </a:p>
        </p:txBody>
      </p:sp>
      <p:sp>
        <p:nvSpPr>
          <p:cNvPr id="3" name="Tijdelijke aanduiding voor inhoud 2">
            <a:extLst>
              <a:ext uri="{FF2B5EF4-FFF2-40B4-BE49-F238E27FC236}">
                <a16:creationId xmlns:a16="http://schemas.microsoft.com/office/drawing/2014/main" id="{B845C478-6155-4C20-9372-091A1A955BCC}"/>
              </a:ext>
            </a:extLst>
          </p:cNvPr>
          <p:cNvSpPr>
            <a:spLocks noGrp="1"/>
          </p:cNvSpPr>
          <p:nvPr>
            <p:ph idx="1"/>
          </p:nvPr>
        </p:nvSpPr>
        <p:spPr>
          <a:xfrm>
            <a:off x="731794" y="1371600"/>
            <a:ext cx="6323348" cy="4114800"/>
          </a:xfrm>
        </p:spPr>
        <p:txBody>
          <a:bodyPr>
            <a:noAutofit/>
          </a:bodyPr>
          <a:lstStyle/>
          <a:p>
            <a:r>
              <a:rPr lang="nl-NL" sz="1800" dirty="0">
                <a:solidFill>
                  <a:schemeClr val="bg1"/>
                </a:solidFill>
              </a:rPr>
              <a:t>Steden</a:t>
            </a:r>
          </a:p>
          <a:p>
            <a:r>
              <a:rPr lang="nl-NL" sz="1800" dirty="0">
                <a:solidFill>
                  <a:schemeClr val="bg1"/>
                </a:solidFill>
              </a:rPr>
              <a:t>Slechte woonomstandigheden</a:t>
            </a:r>
          </a:p>
          <a:p>
            <a:r>
              <a:rPr lang="nl-NL" sz="1800" dirty="0">
                <a:solidFill>
                  <a:srgbClr val="FFFF00"/>
                </a:solidFill>
              </a:rPr>
              <a:t>Gezelligheid (Carnaval is vooral een feestje voor virussen!)</a:t>
            </a:r>
          </a:p>
          <a:p>
            <a:r>
              <a:rPr lang="nl-NL" sz="1800" dirty="0">
                <a:solidFill>
                  <a:schemeClr val="bg1"/>
                </a:solidFill>
              </a:rPr>
              <a:t>Aanraking =&gt; huidhonger</a:t>
            </a:r>
          </a:p>
          <a:p>
            <a:r>
              <a:rPr lang="nl-NL" sz="1800" dirty="0">
                <a:solidFill>
                  <a:schemeClr val="bg1"/>
                </a:solidFill>
              </a:rPr>
              <a:t>Seks</a:t>
            </a:r>
          </a:p>
          <a:p>
            <a:endParaRPr lang="nl-NL" sz="1800" dirty="0">
              <a:solidFill>
                <a:schemeClr val="bg1"/>
              </a:solidFill>
            </a:endParaRPr>
          </a:p>
          <a:p>
            <a:r>
              <a:rPr lang="nl-NL" sz="1800" dirty="0">
                <a:solidFill>
                  <a:schemeClr val="bg1"/>
                </a:solidFill>
              </a:rPr>
              <a:t>Veel kunnen we tijdelijk beperken, maar niet de hele tijd</a:t>
            </a:r>
          </a:p>
          <a:p>
            <a:r>
              <a:rPr lang="nl-NL" sz="1800" dirty="0">
                <a:solidFill>
                  <a:schemeClr val="bg1"/>
                </a:solidFill>
              </a:rPr>
              <a:t>Net als elke andere impuls (snacks)</a:t>
            </a:r>
          </a:p>
          <a:p>
            <a:endParaRPr lang="nl-NL" sz="1800" dirty="0">
              <a:solidFill>
                <a:schemeClr val="bg1"/>
              </a:solidFill>
            </a:endParaRPr>
          </a:p>
          <a:p>
            <a:pPr algn="l"/>
            <a:r>
              <a:rPr lang="nl-NL" sz="1800" dirty="0">
                <a:solidFill>
                  <a:srgbClr val="FFFF00"/>
                </a:solidFill>
                <a:latin typeface="Balto"/>
              </a:rPr>
              <a:t>Levensbehoefte. </a:t>
            </a:r>
          </a:p>
          <a:p>
            <a:pPr marL="0" indent="0" algn="l">
              <a:buNone/>
            </a:pPr>
            <a:r>
              <a:rPr lang="nl-NL" sz="1800" dirty="0">
                <a:solidFill>
                  <a:schemeClr val="bg1"/>
                </a:solidFill>
                <a:latin typeface="TiemposText"/>
              </a:rPr>
              <a:t>Bioloog en </a:t>
            </a:r>
            <a:r>
              <a:rPr lang="nl-NL" sz="1800" dirty="0">
                <a:solidFill>
                  <a:srgbClr val="FFFF00"/>
                </a:solidFill>
                <a:latin typeface="TiemposText"/>
              </a:rPr>
              <a:t>primatoloog Frans de Waal </a:t>
            </a:r>
            <a:r>
              <a:rPr lang="nl-NL" sz="1800" dirty="0">
                <a:solidFill>
                  <a:schemeClr val="bg1"/>
                </a:solidFill>
                <a:latin typeface="TiemposText"/>
              </a:rPr>
              <a:t>deed hier onderzoek naar. “Fysiek contact is ­altijd belangrijk voor de primaten. Ze vlooien ­elkaar, spelen, zitten vaak tegen elkaar aan,” legt De Waal uit. “We weten ook dat het stresshormoon cortisol daalt en het ‘knuffelhormoon’ oxytocine stijgt als gevolg van contact. ­</a:t>
            </a:r>
            <a:endParaRPr lang="nl-NL" sz="1800" dirty="0">
              <a:solidFill>
                <a:schemeClr val="bg1"/>
              </a:solidFill>
            </a:endParaRPr>
          </a:p>
        </p:txBody>
      </p:sp>
      <p:sp>
        <p:nvSpPr>
          <p:cNvPr id="4" name="Tekstvak 3">
            <a:extLst>
              <a:ext uri="{FF2B5EF4-FFF2-40B4-BE49-F238E27FC236}">
                <a16:creationId xmlns:a16="http://schemas.microsoft.com/office/drawing/2014/main" id="{A272F0E5-DFA0-45AC-9247-72BA7BF32192}"/>
              </a:ext>
            </a:extLst>
          </p:cNvPr>
          <p:cNvSpPr txBox="1"/>
          <p:nvPr/>
        </p:nvSpPr>
        <p:spPr>
          <a:xfrm>
            <a:off x="9542958" y="5195484"/>
            <a:ext cx="2066764" cy="1091643"/>
          </a:xfrm>
          <a:prstGeom prst="rect">
            <a:avLst/>
          </a:prstGeom>
          <a:solidFill>
            <a:schemeClr val="tx1">
              <a:lumMod val="25000"/>
              <a:lumOff val="75000"/>
            </a:schemeClr>
          </a:solidFill>
        </p:spPr>
        <p:txBody>
          <a:bodyPr wrap="square" rtlCol="0">
            <a:spAutoFit/>
          </a:bodyPr>
          <a:lstStyle/>
          <a:p>
            <a:pPr algn="l"/>
            <a:r>
              <a:rPr lang="nl-NL" sz="1600" dirty="0">
                <a:hlinkClick r:id="rId2"/>
              </a:rPr>
              <a:t>https://www.parool.nl/nieuws/waarom-we-massaal-huidhonger-hebben~b087e17f/</a:t>
            </a:r>
            <a:endParaRPr lang="nl-NL" sz="1600" dirty="0"/>
          </a:p>
        </p:txBody>
      </p:sp>
      <p:pic>
        <p:nvPicPr>
          <p:cNvPr id="6" name="Afbeelding 5">
            <a:extLst>
              <a:ext uri="{FF2B5EF4-FFF2-40B4-BE49-F238E27FC236}">
                <a16:creationId xmlns:a16="http://schemas.microsoft.com/office/drawing/2014/main" id="{FFE239BF-9FE5-40F4-A2E0-9FADE99B7861}"/>
              </a:ext>
            </a:extLst>
          </p:cNvPr>
          <p:cNvPicPr>
            <a:picLocks noChangeAspect="1"/>
          </p:cNvPicPr>
          <p:nvPr/>
        </p:nvPicPr>
        <p:blipFill>
          <a:blip r:embed="rId3"/>
          <a:stretch>
            <a:fillRect/>
          </a:stretch>
        </p:blipFill>
        <p:spPr>
          <a:xfrm>
            <a:off x="7313576" y="1743414"/>
            <a:ext cx="4296146" cy="3080256"/>
          </a:xfrm>
          <a:prstGeom prst="rect">
            <a:avLst/>
          </a:prstGeom>
        </p:spPr>
      </p:pic>
    </p:spTree>
    <p:extLst>
      <p:ext uri="{BB962C8B-B14F-4D97-AF65-F5344CB8AC3E}">
        <p14:creationId xmlns:p14="http://schemas.microsoft.com/office/powerpoint/2010/main" val="2486997522"/>
      </p:ext>
    </p:extLst>
  </p:cSld>
  <p:clrMapOvr>
    <a:masterClrMapping/>
  </p:clrMapOvr>
  <p:transition spd="slow"/>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9C0FB-DA8B-F0BC-DEE7-EA2083F80D0B}"/>
              </a:ext>
            </a:extLst>
          </p:cNvPr>
          <p:cNvSpPr>
            <a:spLocks noGrp="1"/>
          </p:cNvSpPr>
          <p:nvPr>
            <p:ph type="title"/>
          </p:nvPr>
        </p:nvSpPr>
        <p:spPr/>
        <p:txBody>
          <a:bodyPr/>
          <a:lstStyle/>
          <a:p>
            <a:r>
              <a:rPr lang="nl-NL" dirty="0"/>
              <a:t>Corona dieren</a:t>
            </a:r>
          </a:p>
        </p:txBody>
      </p:sp>
      <p:sp>
        <p:nvSpPr>
          <p:cNvPr id="3" name="Tijdelijke aanduiding voor inhoud 2">
            <a:extLst>
              <a:ext uri="{FF2B5EF4-FFF2-40B4-BE49-F238E27FC236}">
                <a16:creationId xmlns:a16="http://schemas.microsoft.com/office/drawing/2014/main" id="{EF5B5B81-E075-DC83-FBD8-C0785837D1EE}"/>
              </a:ext>
            </a:extLst>
          </p:cNvPr>
          <p:cNvSpPr>
            <a:spLocks noGrp="1"/>
          </p:cNvSpPr>
          <p:nvPr>
            <p:ph idx="1"/>
          </p:nvPr>
        </p:nvSpPr>
        <p:spPr/>
        <p:txBody>
          <a:bodyPr>
            <a:normAutofit/>
          </a:bodyPr>
          <a:lstStyle/>
          <a:p>
            <a:r>
              <a:rPr lang="nl-NL" sz="1800" dirty="0">
                <a:solidFill>
                  <a:schemeClr val="bg1"/>
                </a:solidFill>
              </a:rPr>
              <a:t>Vleermuizen</a:t>
            </a:r>
          </a:p>
          <a:p>
            <a:r>
              <a:rPr lang="nl-NL" sz="1800" dirty="0" err="1">
                <a:solidFill>
                  <a:schemeClr val="bg1"/>
                </a:solidFill>
              </a:rPr>
              <a:t>Pangolins</a:t>
            </a:r>
            <a:endParaRPr lang="nl-NL" sz="1800" dirty="0">
              <a:solidFill>
                <a:schemeClr val="bg1"/>
              </a:solidFill>
            </a:endParaRPr>
          </a:p>
          <a:p>
            <a:r>
              <a:rPr lang="nl-NL" sz="1800" dirty="0">
                <a:solidFill>
                  <a:schemeClr val="bg1"/>
                </a:solidFill>
              </a:rPr>
              <a:t>Kamelen</a:t>
            </a:r>
          </a:p>
          <a:p>
            <a:r>
              <a:rPr lang="nl-NL" sz="1800" dirty="0">
                <a:solidFill>
                  <a:schemeClr val="bg1"/>
                </a:solidFill>
              </a:rPr>
              <a:t>Civet kat</a:t>
            </a:r>
          </a:p>
          <a:p>
            <a:endParaRPr lang="nl-NL" sz="1800" dirty="0">
              <a:solidFill>
                <a:schemeClr val="bg1"/>
              </a:solidFill>
            </a:endParaRPr>
          </a:p>
          <a:p>
            <a:r>
              <a:rPr lang="nl-NL" sz="1800" dirty="0">
                <a:solidFill>
                  <a:schemeClr val="bg1"/>
                </a:solidFill>
              </a:rPr>
              <a:t>Mens</a:t>
            </a:r>
          </a:p>
        </p:txBody>
      </p:sp>
      <p:pic>
        <p:nvPicPr>
          <p:cNvPr id="4" name="Afbeelding 3">
            <a:extLst>
              <a:ext uri="{FF2B5EF4-FFF2-40B4-BE49-F238E27FC236}">
                <a16:creationId xmlns:a16="http://schemas.microsoft.com/office/drawing/2014/main" id="{9FEFB934-9CF5-279D-25F0-FD7B8D92C705}"/>
              </a:ext>
            </a:extLst>
          </p:cNvPr>
          <p:cNvPicPr>
            <a:picLocks noChangeAspect="1"/>
          </p:cNvPicPr>
          <p:nvPr/>
        </p:nvPicPr>
        <p:blipFill rotWithShape="1">
          <a:blip r:embed="rId2"/>
          <a:srcRect r="11053"/>
          <a:stretch/>
        </p:blipFill>
        <p:spPr>
          <a:xfrm>
            <a:off x="6719581" y="1755937"/>
            <a:ext cx="3214872" cy="2376444"/>
          </a:xfrm>
          <a:prstGeom prst="rect">
            <a:avLst/>
          </a:prstGeom>
        </p:spPr>
      </p:pic>
      <p:pic>
        <p:nvPicPr>
          <p:cNvPr id="1026" name="Picture 2" descr="Intermediate Horseshoe Bat - Stock Image - C017/3010 - Science Photo Library">
            <a:extLst>
              <a:ext uri="{FF2B5EF4-FFF2-40B4-BE49-F238E27FC236}">
                <a16:creationId xmlns:a16="http://schemas.microsoft.com/office/drawing/2014/main" id="{83A6CEEF-CF07-AF45-2E1F-AD03D843F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157" y="1760377"/>
            <a:ext cx="3233256" cy="237644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3A948C5-AD26-DDFB-F272-849C00A7FE11}"/>
              </a:ext>
            </a:extLst>
          </p:cNvPr>
          <p:cNvPicPr>
            <a:picLocks noChangeAspect="1"/>
          </p:cNvPicPr>
          <p:nvPr/>
        </p:nvPicPr>
        <p:blipFill>
          <a:blip r:embed="rId4"/>
          <a:stretch>
            <a:fillRect/>
          </a:stretch>
        </p:blipFill>
        <p:spPr>
          <a:xfrm>
            <a:off x="3310158" y="4206641"/>
            <a:ext cx="3233256" cy="2236104"/>
          </a:xfrm>
          <a:prstGeom prst="rect">
            <a:avLst/>
          </a:prstGeom>
        </p:spPr>
      </p:pic>
      <p:pic>
        <p:nvPicPr>
          <p:cNvPr id="7" name="Afbeelding 6">
            <a:extLst>
              <a:ext uri="{FF2B5EF4-FFF2-40B4-BE49-F238E27FC236}">
                <a16:creationId xmlns:a16="http://schemas.microsoft.com/office/drawing/2014/main" id="{CB708403-691D-E1EB-4C65-E7BD22B566F2}"/>
              </a:ext>
            </a:extLst>
          </p:cNvPr>
          <p:cNvPicPr>
            <a:picLocks noChangeAspect="1"/>
          </p:cNvPicPr>
          <p:nvPr/>
        </p:nvPicPr>
        <p:blipFill>
          <a:blip r:embed="rId5"/>
          <a:stretch>
            <a:fillRect/>
          </a:stretch>
        </p:blipFill>
        <p:spPr>
          <a:xfrm>
            <a:off x="6719581" y="4197628"/>
            <a:ext cx="3214872" cy="2255209"/>
          </a:xfrm>
          <a:prstGeom prst="rect">
            <a:avLst/>
          </a:prstGeom>
        </p:spPr>
      </p:pic>
      <p:pic>
        <p:nvPicPr>
          <p:cNvPr id="6" name="Afbeelding 5">
            <a:extLst>
              <a:ext uri="{FF2B5EF4-FFF2-40B4-BE49-F238E27FC236}">
                <a16:creationId xmlns:a16="http://schemas.microsoft.com/office/drawing/2014/main" id="{055D7011-8401-9628-B1B0-44F7CD08589D}"/>
              </a:ext>
            </a:extLst>
          </p:cNvPr>
          <p:cNvPicPr>
            <a:picLocks noChangeAspect="1"/>
          </p:cNvPicPr>
          <p:nvPr/>
        </p:nvPicPr>
        <p:blipFill>
          <a:blip r:embed="rId6"/>
          <a:stretch>
            <a:fillRect/>
          </a:stretch>
        </p:blipFill>
        <p:spPr>
          <a:xfrm>
            <a:off x="662730" y="4197613"/>
            <a:ext cx="2245132" cy="2245132"/>
          </a:xfrm>
          <a:prstGeom prst="rect">
            <a:avLst/>
          </a:prstGeom>
        </p:spPr>
      </p:pic>
    </p:spTree>
    <p:extLst>
      <p:ext uri="{BB962C8B-B14F-4D97-AF65-F5344CB8AC3E}">
        <p14:creationId xmlns:p14="http://schemas.microsoft.com/office/powerpoint/2010/main" val="1064960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13166936-A410-47DB-A639-B771CE7867DB}"/>
              </a:ext>
            </a:extLst>
          </p:cNvPr>
          <p:cNvSpPr txBox="1">
            <a:spLocks noGrp="1"/>
          </p:cNvSpPr>
          <p:nvPr>
            <p:ph type="title"/>
          </p:nvPr>
        </p:nvSpPr>
        <p:spPr>
          <a:xfrm>
            <a:off x="1992313" y="1588"/>
            <a:ext cx="7772400" cy="1143000"/>
          </a:xfrm>
        </p:spPr>
        <p:txBody>
          <a:bodyPr>
            <a:normAutofit/>
          </a:bodyPr>
          <a:lstStyle/>
          <a:p>
            <a:r>
              <a:rPr lang="nl-NL" altLang="nl-NL" sz="2800" dirty="0">
                <a:latin typeface="Arial" panose="020B0604020202020204" pitchFamily="34" charset="0"/>
              </a:rPr>
              <a:t>Aspecifieke afweer:</a:t>
            </a:r>
            <a:endParaRPr altLang="nl-NL" sz="2800" dirty="0">
              <a:latin typeface="Arial" panose="020B0604020202020204" pitchFamily="34" charset="0"/>
            </a:endParaRPr>
          </a:p>
        </p:txBody>
      </p:sp>
      <p:pic>
        <p:nvPicPr>
          <p:cNvPr id="7" name="Picture 2">
            <a:extLst>
              <a:ext uri="{FF2B5EF4-FFF2-40B4-BE49-F238E27FC236}">
                <a16:creationId xmlns:a16="http://schemas.microsoft.com/office/drawing/2014/main" id="{6C43B0B0-86BC-4497-B4EF-E0A70C829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9885" y="1284250"/>
            <a:ext cx="2979802" cy="1718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5E9CB3C4-A9F4-40BA-941F-EC0353C8D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308" y="1284250"/>
            <a:ext cx="2495794" cy="222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3415335B-C425-467D-AF40-2C04736012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66" t="52559" r="20693"/>
          <a:stretch/>
        </p:blipFill>
        <p:spPr bwMode="auto">
          <a:xfrm>
            <a:off x="7218421" y="5027878"/>
            <a:ext cx="2979803" cy="1569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fbeelding 1">
            <a:extLst>
              <a:ext uri="{FF2B5EF4-FFF2-40B4-BE49-F238E27FC236}">
                <a16:creationId xmlns:a16="http://schemas.microsoft.com/office/drawing/2014/main" id="{54C595B6-2365-4CFE-B81F-E826FCF9AA8D}"/>
              </a:ext>
            </a:extLst>
          </p:cNvPr>
          <p:cNvPicPr>
            <a:picLocks noChangeAspect="1"/>
          </p:cNvPicPr>
          <p:nvPr/>
        </p:nvPicPr>
        <p:blipFill>
          <a:blip r:embed="rId5"/>
          <a:stretch>
            <a:fillRect/>
          </a:stretch>
        </p:blipFill>
        <p:spPr>
          <a:xfrm>
            <a:off x="4574308" y="3587718"/>
            <a:ext cx="2495794" cy="3009635"/>
          </a:xfrm>
          <a:prstGeom prst="rect">
            <a:avLst/>
          </a:prstGeom>
        </p:spPr>
      </p:pic>
      <p:pic>
        <p:nvPicPr>
          <p:cNvPr id="10" name="Picture 6">
            <a:extLst>
              <a:ext uri="{FF2B5EF4-FFF2-40B4-BE49-F238E27FC236}">
                <a16:creationId xmlns:a16="http://schemas.microsoft.com/office/drawing/2014/main" id="{6C455C64-7F58-4B38-A052-49A3E4AF2D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0176" y="3066581"/>
            <a:ext cx="1933386" cy="1856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jdelijke aanduiding voor inhoud 2">
            <a:extLst>
              <a:ext uri="{FF2B5EF4-FFF2-40B4-BE49-F238E27FC236}">
                <a16:creationId xmlns:a16="http://schemas.microsoft.com/office/drawing/2014/main" id="{858A6900-7725-8F34-3E28-9DE159704D7B}"/>
              </a:ext>
            </a:extLst>
          </p:cNvPr>
          <p:cNvSpPr txBox="1">
            <a:spLocks/>
          </p:cNvSpPr>
          <p:nvPr/>
        </p:nvSpPr>
        <p:spPr>
          <a:xfrm>
            <a:off x="880612" y="1144588"/>
            <a:ext cx="3388659" cy="4114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nl-NL" altLang="nl-NL" sz="1800" dirty="0">
                <a:solidFill>
                  <a:schemeClr val="bg1"/>
                </a:solidFill>
                <a:latin typeface="Arial" pitchFamily="34" charset="0"/>
              </a:rPr>
              <a:t>Huid (slijmvliezen)</a:t>
            </a:r>
          </a:p>
          <a:p>
            <a:pPr>
              <a:defRPr/>
            </a:pPr>
            <a:r>
              <a:rPr lang="nl-NL" altLang="nl-NL" sz="1800" dirty="0">
                <a:solidFill>
                  <a:schemeClr val="bg1"/>
                </a:solidFill>
                <a:latin typeface="Arial" pitchFamily="34" charset="0"/>
              </a:rPr>
              <a:t>Macrofagen</a:t>
            </a:r>
          </a:p>
          <a:p>
            <a:pPr>
              <a:defRPr/>
            </a:pPr>
            <a:r>
              <a:rPr lang="nl-NL" altLang="nl-NL" sz="1800" dirty="0">
                <a:solidFill>
                  <a:schemeClr val="bg1"/>
                </a:solidFill>
                <a:latin typeface="Arial" pitchFamily="34" charset="0"/>
              </a:rPr>
              <a:t>Neutrofielen</a:t>
            </a:r>
          </a:p>
          <a:p>
            <a:pPr>
              <a:defRPr/>
            </a:pPr>
            <a:endParaRPr lang="nl-NL" altLang="nl-NL" sz="1800" dirty="0">
              <a:solidFill>
                <a:schemeClr val="bg1"/>
              </a:solidFill>
              <a:latin typeface="Arial" pitchFamily="34" charset="0"/>
            </a:endParaRPr>
          </a:p>
          <a:p>
            <a:pPr>
              <a:defRPr/>
            </a:pPr>
            <a:r>
              <a:rPr lang="nl-NL" altLang="nl-NL" sz="1800" dirty="0">
                <a:solidFill>
                  <a:schemeClr val="bg1"/>
                </a:solidFill>
                <a:latin typeface="Arial" pitchFamily="34" charset="0"/>
              </a:rPr>
              <a:t>Mest cellen</a:t>
            </a:r>
          </a:p>
          <a:p>
            <a:pPr>
              <a:defRPr/>
            </a:pPr>
            <a:r>
              <a:rPr lang="nl-NL" altLang="nl-NL" sz="1800" dirty="0">
                <a:solidFill>
                  <a:schemeClr val="bg1"/>
                </a:solidFill>
                <a:latin typeface="Arial" pitchFamily="34" charset="0"/>
              </a:rPr>
              <a:t>NK cellen</a:t>
            </a:r>
          </a:p>
          <a:p>
            <a:pPr>
              <a:defRPr/>
            </a:pPr>
            <a:r>
              <a:rPr lang="nl-NL" altLang="nl-NL" sz="1800" dirty="0">
                <a:solidFill>
                  <a:schemeClr val="bg1"/>
                </a:solidFill>
                <a:latin typeface="Arial" pitchFamily="34" charset="0"/>
              </a:rPr>
              <a:t>Complement</a:t>
            </a:r>
          </a:p>
          <a:p>
            <a:pPr>
              <a:defRPr/>
            </a:pPr>
            <a:endParaRPr lang="nl-NL" altLang="nl-NL" sz="1800" dirty="0">
              <a:solidFill>
                <a:schemeClr val="bg1"/>
              </a:solidFill>
              <a:latin typeface="Arial" pitchFamily="34" charset="0"/>
            </a:endParaRPr>
          </a:p>
          <a:p>
            <a:pPr>
              <a:defRPr/>
            </a:pPr>
            <a:r>
              <a:rPr lang="nl-NL" altLang="nl-NL" sz="1800" dirty="0">
                <a:solidFill>
                  <a:schemeClr val="bg1"/>
                </a:solidFill>
                <a:latin typeface="Arial" pitchFamily="34" charset="0"/>
              </a:rPr>
              <a:t>Ontsteking</a:t>
            </a:r>
          </a:p>
          <a:p>
            <a:pPr>
              <a:defRPr/>
            </a:pPr>
            <a:r>
              <a:rPr lang="nl-NL" altLang="nl-NL" sz="1800" dirty="0">
                <a:solidFill>
                  <a:schemeClr val="bg1"/>
                </a:solidFill>
                <a:latin typeface="Arial" pitchFamily="34" charset="0"/>
              </a:rPr>
              <a:t>Koorts</a:t>
            </a:r>
          </a:p>
          <a:p>
            <a:pPr>
              <a:defRPr/>
            </a:pPr>
            <a:endParaRPr lang="nl-NL" altLang="nl-NL" sz="1800" dirty="0">
              <a:solidFill>
                <a:schemeClr val="bg1"/>
              </a:solidFill>
              <a:latin typeface="Arial" pitchFamily="34" charset="0"/>
            </a:endParaRPr>
          </a:p>
          <a:p>
            <a:pPr marL="0" indent="0">
              <a:buFont typeface="Arial" panose="020B0604020202020204" pitchFamily="34" charset="0"/>
              <a:buNone/>
              <a:defRPr/>
            </a:pPr>
            <a:r>
              <a:rPr lang="nl-NL" altLang="nl-NL" sz="1800" dirty="0">
                <a:solidFill>
                  <a:schemeClr val="bg1"/>
                </a:solidFill>
                <a:latin typeface="Arial" pitchFamily="34" charset="0"/>
              </a:rPr>
              <a:t>Wanneer nodig kunnen zij </a:t>
            </a:r>
            <a:r>
              <a:rPr lang="nl-NL" altLang="nl-NL" sz="1800" dirty="0">
                <a:solidFill>
                  <a:srgbClr val="FFFF00"/>
                </a:solidFill>
                <a:latin typeface="Arial" pitchFamily="34" charset="0"/>
              </a:rPr>
              <a:t>opschalen</a:t>
            </a:r>
            <a:r>
              <a:rPr lang="nl-NL" altLang="nl-NL" sz="1800" dirty="0">
                <a:solidFill>
                  <a:schemeClr val="bg1"/>
                </a:solidFill>
                <a:latin typeface="Arial" pitchFamily="34" charset="0"/>
              </a:rPr>
              <a:t>, via pro-inflammatoire signalen, en antigeen presentatie</a:t>
            </a:r>
          </a:p>
          <a:p>
            <a:pPr marL="0" indent="0">
              <a:buFont typeface="Arial" panose="020B0604020202020204" pitchFamily="34" charset="0"/>
              <a:buNone/>
              <a:defRPr/>
            </a:pPr>
            <a:r>
              <a:rPr lang="nl-NL" altLang="nl-NL" sz="1800" dirty="0">
                <a:solidFill>
                  <a:srgbClr val="FFFF00"/>
                </a:solidFill>
                <a:latin typeface="Arial" pitchFamily="34" charset="0"/>
              </a:rPr>
              <a:t>=&gt; specifieke afweer</a:t>
            </a: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latin typeface="Arial" pitchFamily="34" charset="0"/>
            </a:endParaRPr>
          </a:p>
        </p:txBody>
      </p:sp>
    </p:spTree>
    <p:extLst>
      <p:ext uri="{BB962C8B-B14F-4D97-AF65-F5344CB8AC3E}">
        <p14:creationId xmlns:p14="http://schemas.microsoft.com/office/powerpoint/2010/main" val="3568532869"/>
      </p:ext>
    </p:extLst>
  </p:cSld>
  <p:clrMapOvr>
    <a:masterClrMapping/>
  </p:clrMapOvr>
  <p:transition spd="slow"/>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F39C09-95CB-EAEC-FADD-FAB513CFB654}"/>
              </a:ext>
            </a:extLst>
          </p:cNvPr>
          <p:cNvSpPr>
            <a:spLocks noGrp="1"/>
          </p:cNvSpPr>
          <p:nvPr>
            <p:ph type="title"/>
          </p:nvPr>
        </p:nvSpPr>
        <p:spPr>
          <a:xfrm>
            <a:off x="603308" y="469829"/>
            <a:ext cx="4001549" cy="1325563"/>
          </a:xfrm>
        </p:spPr>
        <p:txBody>
          <a:bodyPr>
            <a:normAutofit/>
          </a:bodyPr>
          <a:lstStyle/>
          <a:p>
            <a:r>
              <a:rPr lang="nl-NL" sz="2800" b="0" i="0" dirty="0" err="1">
                <a:solidFill>
                  <a:schemeClr val="bg1"/>
                </a:solidFill>
                <a:effectLst/>
                <a:latin typeface="NexusSerif"/>
              </a:rPr>
              <a:t>From</a:t>
            </a:r>
            <a:r>
              <a:rPr lang="nl-NL" sz="2800" b="0" i="0" dirty="0">
                <a:solidFill>
                  <a:schemeClr val="bg1"/>
                </a:solidFill>
                <a:effectLst/>
                <a:latin typeface="NexusSerif"/>
              </a:rPr>
              <a:t> SARS </a:t>
            </a:r>
            <a:r>
              <a:rPr lang="nl-NL" sz="2800" b="0" i="0" dirty="0" err="1">
                <a:solidFill>
                  <a:schemeClr val="bg1"/>
                </a:solidFill>
                <a:effectLst/>
                <a:latin typeface="NexusSerif"/>
              </a:rPr>
              <a:t>to</a:t>
            </a:r>
            <a:r>
              <a:rPr lang="nl-NL" sz="2800" b="0" i="0" dirty="0">
                <a:solidFill>
                  <a:schemeClr val="bg1"/>
                </a:solidFill>
                <a:effectLst/>
                <a:latin typeface="NexusSerif"/>
              </a:rPr>
              <a:t> SARS-CoV-2</a:t>
            </a:r>
            <a:br>
              <a:rPr lang="nl-NL" sz="2800" b="0" i="0" dirty="0">
                <a:solidFill>
                  <a:schemeClr val="bg1"/>
                </a:solidFill>
                <a:effectLst/>
                <a:latin typeface="NexusSerif"/>
              </a:rPr>
            </a:br>
            <a:br>
              <a:rPr lang="nl-NL" sz="2800" b="0" i="0" dirty="0">
                <a:solidFill>
                  <a:schemeClr val="bg1"/>
                </a:solidFill>
                <a:effectLst/>
                <a:latin typeface="NexusSerif"/>
              </a:rPr>
            </a:br>
            <a:endParaRPr lang="nl-NL" sz="2800" dirty="0">
              <a:solidFill>
                <a:schemeClr val="bg1"/>
              </a:solidFill>
            </a:endParaRPr>
          </a:p>
        </p:txBody>
      </p:sp>
      <p:sp>
        <p:nvSpPr>
          <p:cNvPr id="3" name="Tijdelijke aanduiding voor inhoud 2">
            <a:extLst>
              <a:ext uri="{FF2B5EF4-FFF2-40B4-BE49-F238E27FC236}">
                <a16:creationId xmlns:a16="http://schemas.microsoft.com/office/drawing/2014/main" id="{F7F0B44C-167F-46EA-6EE3-00F3BCF25972}"/>
              </a:ext>
            </a:extLst>
          </p:cNvPr>
          <p:cNvSpPr>
            <a:spLocks noGrp="1"/>
          </p:cNvSpPr>
          <p:nvPr>
            <p:ph idx="1"/>
          </p:nvPr>
        </p:nvSpPr>
        <p:spPr>
          <a:xfrm>
            <a:off x="553500" y="3605169"/>
            <a:ext cx="3775220" cy="1325564"/>
          </a:xfrm>
        </p:spPr>
        <p:txBody>
          <a:bodyPr>
            <a:normAutofit fontScale="92500" lnSpcReduction="20000"/>
          </a:bodyPr>
          <a:lstStyle/>
          <a:p>
            <a:pPr marL="0" indent="0">
              <a:buNone/>
            </a:pPr>
            <a:r>
              <a:rPr lang="nl-NL" sz="1800" b="0" i="0" dirty="0">
                <a:solidFill>
                  <a:srgbClr val="FFFF00"/>
                </a:solidFill>
                <a:effectLst/>
                <a:latin typeface="NexusSerif"/>
              </a:rPr>
              <a:t>Pas echt succesvol sinds overstap naar de mens.</a:t>
            </a:r>
          </a:p>
          <a:p>
            <a:pPr marL="0" indent="0">
              <a:buNone/>
            </a:pPr>
            <a:endParaRPr lang="nl-NL" sz="1800" b="0" i="0" dirty="0">
              <a:solidFill>
                <a:schemeClr val="bg1"/>
              </a:solidFill>
              <a:effectLst/>
              <a:latin typeface="NexusSerif"/>
            </a:endParaRPr>
          </a:p>
          <a:p>
            <a:pPr marL="0" indent="0">
              <a:buNone/>
            </a:pPr>
            <a:r>
              <a:rPr lang="nl-NL" sz="1800" b="0" i="0" dirty="0">
                <a:solidFill>
                  <a:schemeClr val="bg1"/>
                </a:solidFill>
                <a:effectLst/>
                <a:latin typeface="NexusSerif"/>
              </a:rPr>
              <a:t>s</a:t>
            </a:r>
            <a:r>
              <a:rPr lang="nl-NL" sz="1800" dirty="0">
                <a:solidFill>
                  <a:schemeClr val="bg1"/>
                </a:solidFill>
                <a:hlinkClick r:id="rId2">
                  <a:extLst>
                    <a:ext uri="{A12FA001-AC4F-418D-AE19-62706E023703}">
                      <ahyp:hlinkClr xmlns:ahyp="http://schemas.microsoft.com/office/drawing/2018/hyperlinkcolor" val="tx"/>
                    </a:ext>
                  </a:extLst>
                </a:hlinkClick>
              </a:rPr>
              <a:t>https://www.sciencedirect.com/science/article/pii/S1567134820303336</a:t>
            </a:r>
            <a:endParaRPr lang="nl-NL" sz="1800" dirty="0">
              <a:solidFill>
                <a:schemeClr val="bg1"/>
              </a:solidFill>
            </a:endParaRPr>
          </a:p>
          <a:p>
            <a:endParaRPr lang="nl-NL" sz="1800" dirty="0">
              <a:solidFill>
                <a:schemeClr val="bg1"/>
              </a:solidFill>
            </a:endParaRPr>
          </a:p>
        </p:txBody>
      </p:sp>
      <p:pic>
        <p:nvPicPr>
          <p:cNvPr id="4" name="Afbeelding 3">
            <a:extLst>
              <a:ext uri="{FF2B5EF4-FFF2-40B4-BE49-F238E27FC236}">
                <a16:creationId xmlns:a16="http://schemas.microsoft.com/office/drawing/2014/main" id="{9BF0A95E-A3F8-7AA8-9A99-111DE1D4325F}"/>
              </a:ext>
            </a:extLst>
          </p:cNvPr>
          <p:cNvPicPr>
            <a:picLocks noChangeAspect="1"/>
          </p:cNvPicPr>
          <p:nvPr/>
        </p:nvPicPr>
        <p:blipFill>
          <a:blip r:embed="rId3"/>
          <a:stretch>
            <a:fillRect/>
          </a:stretch>
        </p:blipFill>
        <p:spPr>
          <a:xfrm>
            <a:off x="4829786" y="490494"/>
            <a:ext cx="5524500" cy="6229350"/>
          </a:xfrm>
          <a:prstGeom prst="rect">
            <a:avLst/>
          </a:prstGeom>
        </p:spPr>
      </p:pic>
    </p:spTree>
    <p:extLst>
      <p:ext uri="{BB962C8B-B14F-4D97-AF65-F5344CB8AC3E}">
        <p14:creationId xmlns:p14="http://schemas.microsoft.com/office/powerpoint/2010/main" val="35861000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A927A3-C425-F42E-8B31-8801266861A4}"/>
              </a:ext>
            </a:extLst>
          </p:cNvPr>
          <p:cNvSpPr>
            <a:spLocks noGrp="1"/>
          </p:cNvSpPr>
          <p:nvPr>
            <p:ph type="title"/>
          </p:nvPr>
        </p:nvSpPr>
        <p:spPr>
          <a:xfrm>
            <a:off x="439022" y="0"/>
            <a:ext cx="10515600" cy="1325563"/>
          </a:xfrm>
        </p:spPr>
        <p:txBody>
          <a:bodyPr>
            <a:normAutofit/>
          </a:bodyPr>
          <a:lstStyle/>
          <a:p>
            <a:r>
              <a:rPr lang="nl-NL" sz="2800" dirty="0">
                <a:solidFill>
                  <a:schemeClr val="bg1"/>
                </a:solidFill>
              </a:rPr>
              <a:t>Vleermuizen </a:t>
            </a:r>
            <a:br>
              <a:rPr lang="nl-NL" sz="2800" dirty="0">
                <a:solidFill>
                  <a:schemeClr val="bg1"/>
                </a:solidFill>
              </a:rPr>
            </a:br>
            <a:r>
              <a:rPr lang="nl-NL" sz="2800" dirty="0">
                <a:solidFill>
                  <a:schemeClr val="bg1"/>
                </a:solidFill>
              </a:rPr>
              <a:t>(de enige zoogdieren die echt kunnen vliegen)</a:t>
            </a:r>
          </a:p>
        </p:txBody>
      </p:sp>
      <p:sp>
        <p:nvSpPr>
          <p:cNvPr id="3" name="Tijdelijke aanduiding voor inhoud 2">
            <a:extLst>
              <a:ext uri="{FF2B5EF4-FFF2-40B4-BE49-F238E27FC236}">
                <a16:creationId xmlns:a16="http://schemas.microsoft.com/office/drawing/2014/main" id="{4AA3ADC7-DA15-D91E-B996-AB15BABDE11F}"/>
              </a:ext>
            </a:extLst>
          </p:cNvPr>
          <p:cNvSpPr>
            <a:spLocks noGrp="1"/>
          </p:cNvSpPr>
          <p:nvPr>
            <p:ph idx="1"/>
          </p:nvPr>
        </p:nvSpPr>
        <p:spPr>
          <a:xfrm>
            <a:off x="439022" y="1395608"/>
            <a:ext cx="6612275" cy="4351338"/>
          </a:xfrm>
        </p:spPr>
        <p:txBody>
          <a:bodyPr>
            <a:noAutofit/>
          </a:bodyPr>
          <a:lstStyle/>
          <a:p>
            <a:pPr marL="0" indent="0" algn="l">
              <a:buNone/>
            </a:pPr>
            <a:r>
              <a:rPr lang="nl-NL" sz="1800" b="0" i="0" dirty="0">
                <a:solidFill>
                  <a:schemeClr val="bg1"/>
                </a:solidFill>
                <a:effectLst/>
              </a:rPr>
              <a:t>Wetenschappers weten niet waarom </a:t>
            </a:r>
            <a:r>
              <a:rPr lang="nl-NL" sz="1800" b="0" i="0" u="none" strike="noStrike" dirty="0">
                <a:solidFill>
                  <a:schemeClr val="bg1"/>
                </a:solidFill>
                <a:effectLst/>
                <a:hlinkClick r:id="rId2">
                  <a:extLst>
                    <a:ext uri="{A12FA001-AC4F-418D-AE19-62706E023703}">
                      <ahyp:hlinkClr xmlns:ahyp="http://schemas.microsoft.com/office/drawing/2018/hyperlinkcolor" val="tx"/>
                    </a:ext>
                  </a:extLst>
                </a:hlinkClick>
              </a:rPr>
              <a:t>deze gevleugelde dieren zo vaak virussen dragen</a:t>
            </a:r>
            <a:r>
              <a:rPr lang="nl-NL" sz="1800" b="0" i="0" dirty="0">
                <a:solidFill>
                  <a:schemeClr val="bg1"/>
                </a:solidFill>
                <a:effectLst/>
              </a:rPr>
              <a:t>, of </a:t>
            </a:r>
            <a:r>
              <a:rPr lang="nl-NL" sz="1800" b="0" i="0" dirty="0">
                <a:solidFill>
                  <a:srgbClr val="FFFF00"/>
                </a:solidFill>
                <a:effectLst/>
              </a:rPr>
              <a:t>hoe het komt dat ze zelf niet ziek worden</a:t>
            </a:r>
            <a:r>
              <a:rPr lang="nl-NL" sz="1800" b="0" i="0" dirty="0">
                <a:solidFill>
                  <a:schemeClr val="bg1"/>
                </a:solidFill>
                <a:effectLst/>
              </a:rPr>
              <a:t> “terwijl ze pathogenen bij zich hebben die extreem gevaarlijk zijn voor andere zoogdieren,” aldus Wood. </a:t>
            </a:r>
          </a:p>
          <a:p>
            <a:pPr marL="0" indent="0">
              <a:buNone/>
            </a:pPr>
            <a:r>
              <a:rPr lang="nl-NL" sz="1800" dirty="0">
                <a:solidFill>
                  <a:schemeClr val="bg1"/>
                </a:solidFill>
                <a:hlinkClick r:id="rId3">
                  <a:extLst>
                    <a:ext uri="{A12FA001-AC4F-418D-AE19-62706E023703}">
                      <ahyp:hlinkClr xmlns:ahyp="http://schemas.microsoft.com/office/drawing/2018/hyperlinkcolor" val="tx"/>
                    </a:ext>
                  </a:extLst>
                </a:hlinkClick>
              </a:rPr>
              <a:t>https://www.nationalgeographic.nl/de-mens-creeert-hotspots-waar-vleermuizen-zoonoses-kunnen-overbrengen</a:t>
            </a:r>
            <a:endParaRPr lang="nl-NL" sz="1800" dirty="0">
              <a:solidFill>
                <a:schemeClr val="bg1"/>
              </a:solidFill>
            </a:endParaRPr>
          </a:p>
          <a:p>
            <a:pPr marL="0" indent="0" algn="l">
              <a:buNone/>
            </a:pPr>
            <a:endParaRPr lang="nl-NL" sz="1800" b="0" i="0" dirty="0">
              <a:solidFill>
                <a:schemeClr val="bg1"/>
              </a:solidFill>
              <a:effectLst/>
            </a:endParaRPr>
          </a:p>
          <a:p>
            <a:pPr marL="0" indent="0">
              <a:buNone/>
            </a:pPr>
            <a:r>
              <a:rPr lang="en-US" sz="1800" dirty="0">
                <a:solidFill>
                  <a:srgbClr val="FFFF00"/>
                </a:solidFill>
              </a:rPr>
              <a:t>N</a:t>
            </a:r>
            <a:r>
              <a:rPr lang="en-US" sz="1800" b="0" i="0" dirty="0">
                <a:solidFill>
                  <a:srgbClr val="FFFF00"/>
                </a:solidFill>
                <a:effectLst/>
              </a:rPr>
              <a:t>ormal bat metabolism can reach twice that of exhaustion compared to mice.</a:t>
            </a:r>
          </a:p>
          <a:p>
            <a:pPr marL="0" indent="0">
              <a:buNone/>
            </a:pPr>
            <a:r>
              <a:rPr lang="en-US" sz="1800" b="0" i="0" dirty="0">
                <a:solidFill>
                  <a:schemeClr val="bg1"/>
                </a:solidFill>
                <a:effectLst/>
              </a:rPr>
              <a:t>For </a:t>
            </a:r>
            <a:r>
              <a:rPr lang="en-US" sz="1800" b="0" i="0" dirty="0" err="1">
                <a:solidFill>
                  <a:schemeClr val="bg1"/>
                </a:solidFill>
                <a:effectLst/>
              </a:rPr>
              <a:t>mammalogists</a:t>
            </a:r>
            <a:r>
              <a:rPr lang="en-US" sz="1800" b="0" i="0" dirty="0">
                <a:solidFill>
                  <a:schemeClr val="bg1"/>
                </a:solidFill>
                <a:effectLst/>
              </a:rPr>
              <a:t> and other biologists, bats are of interest because </a:t>
            </a:r>
            <a:r>
              <a:rPr lang="en-US" sz="1800" b="0" i="0" dirty="0">
                <a:solidFill>
                  <a:srgbClr val="FFFF00"/>
                </a:solidFill>
                <a:effectLst/>
              </a:rPr>
              <a:t>they age remarkably well</a:t>
            </a:r>
            <a:r>
              <a:rPr lang="en-US" sz="1800" b="0" i="0" dirty="0">
                <a:solidFill>
                  <a:schemeClr val="bg1"/>
                </a:solidFill>
                <a:effectLst/>
              </a:rPr>
              <a:t>; senescence, or ‘biological aging’, typically scales with body mass so that larger animals live longer. However, some bats with half the body mass of domestic mice have lifespans ten times that of the mice.</a:t>
            </a:r>
          </a:p>
          <a:p>
            <a:pPr marL="0" indent="0">
              <a:buNone/>
            </a:pPr>
            <a:r>
              <a:rPr lang="nl-NL" sz="1800" dirty="0">
                <a:solidFill>
                  <a:schemeClr val="bg1"/>
                </a:solidFill>
                <a:hlinkClick r:id="rId2">
                  <a:extLst>
                    <a:ext uri="{A12FA001-AC4F-418D-AE19-62706E023703}">
                      <ahyp:hlinkClr xmlns:ahyp="http://schemas.microsoft.com/office/drawing/2018/hyperlinkcolor" val="tx"/>
                    </a:ext>
                  </a:extLst>
                </a:hlinkClick>
              </a:rPr>
              <a:t>https://www.nature.com/articles/s41564-019-0430-9</a:t>
            </a:r>
            <a:endParaRPr lang="nl-NL" sz="1800" dirty="0">
              <a:solidFill>
                <a:schemeClr val="bg1"/>
              </a:solidFill>
            </a:endParaRPr>
          </a:p>
          <a:p>
            <a:pPr marL="0" indent="0">
              <a:buNone/>
            </a:pPr>
            <a:r>
              <a:rPr lang="en-US" sz="1800" dirty="0">
                <a:solidFill>
                  <a:schemeClr val="bg1"/>
                </a:solidFill>
              </a:rPr>
              <a:t>=&gt; College 5</a:t>
            </a:r>
            <a:endParaRPr lang="nl-NL" sz="1800" dirty="0">
              <a:solidFill>
                <a:schemeClr val="bg1"/>
              </a:solidFill>
            </a:endParaRPr>
          </a:p>
        </p:txBody>
      </p:sp>
      <p:pic>
        <p:nvPicPr>
          <p:cNvPr id="4" name="Afbeelding 3">
            <a:extLst>
              <a:ext uri="{FF2B5EF4-FFF2-40B4-BE49-F238E27FC236}">
                <a16:creationId xmlns:a16="http://schemas.microsoft.com/office/drawing/2014/main" id="{56E92FBB-141F-BB79-1694-9BFE59643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687715" y="1215893"/>
            <a:ext cx="5788871" cy="4341654"/>
          </a:xfrm>
          <a:prstGeom prst="rect">
            <a:avLst/>
          </a:prstGeom>
        </p:spPr>
      </p:pic>
    </p:spTree>
    <p:extLst>
      <p:ext uri="{BB962C8B-B14F-4D97-AF65-F5344CB8AC3E}">
        <p14:creationId xmlns:p14="http://schemas.microsoft.com/office/powerpoint/2010/main" val="200704438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dirty="0">
                <a:solidFill>
                  <a:schemeClr val="bg1"/>
                </a:solidFill>
              </a:rPr>
              <a:t>Covid-19 </a:t>
            </a:r>
            <a:r>
              <a:rPr lang="nl-NL" sz="2800" dirty="0" err="1">
                <a:solidFill>
                  <a:schemeClr val="bg1"/>
                </a:solidFill>
              </a:rPr>
              <a:t>fighter</a:t>
            </a:r>
            <a:endParaRPr lang="nl-NL" sz="2800" dirty="0">
              <a:solidFill>
                <a:schemeClr val="bg1"/>
              </a:solidFill>
            </a:endParaRPr>
          </a:p>
        </p:txBody>
      </p:sp>
      <p:sp>
        <p:nvSpPr>
          <p:cNvPr id="3" name="Tijdelijke aanduiding voor inhoud 2"/>
          <p:cNvSpPr>
            <a:spLocks noGrp="1"/>
          </p:cNvSpPr>
          <p:nvPr>
            <p:ph idx="1"/>
          </p:nvPr>
        </p:nvSpPr>
        <p:spPr>
          <a:xfrm>
            <a:off x="333953" y="2316694"/>
            <a:ext cx="8000504" cy="1862805"/>
          </a:xfrm>
        </p:spPr>
        <p:txBody>
          <a:bodyPr>
            <a:normAutofit fontScale="77500" lnSpcReduction="20000"/>
          </a:bodyPr>
          <a:lstStyle/>
          <a:p>
            <a:r>
              <a:rPr lang="nl-NL" dirty="0" err="1">
                <a:solidFill>
                  <a:schemeClr val="bg1"/>
                </a:solidFill>
              </a:rPr>
              <a:t>Laboratoire</a:t>
            </a:r>
            <a:r>
              <a:rPr lang="nl-NL" dirty="0">
                <a:solidFill>
                  <a:schemeClr val="bg1"/>
                </a:solidFill>
              </a:rPr>
              <a:t> </a:t>
            </a:r>
            <a:r>
              <a:rPr lang="nl-NL" dirty="0" err="1">
                <a:solidFill>
                  <a:schemeClr val="bg1"/>
                </a:solidFill>
              </a:rPr>
              <a:t>national</a:t>
            </a:r>
            <a:r>
              <a:rPr lang="nl-NL" dirty="0">
                <a:solidFill>
                  <a:schemeClr val="bg1"/>
                </a:solidFill>
              </a:rPr>
              <a:t> de </a:t>
            </a:r>
            <a:r>
              <a:rPr lang="nl-NL" dirty="0" err="1">
                <a:solidFill>
                  <a:schemeClr val="bg1"/>
                </a:solidFill>
              </a:rPr>
              <a:t>sante</a:t>
            </a:r>
            <a:r>
              <a:rPr lang="nl-NL" dirty="0">
                <a:solidFill>
                  <a:schemeClr val="bg1"/>
                </a:solidFill>
              </a:rPr>
              <a:t> (LNS), </a:t>
            </a:r>
            <a:r>
              <a:rPr lang="nl-NL" dirty="0" err="1">
                <a:solidFill>
                  <a:schemeClr val="bg1"/>
                </a:solidFill>
              </a:rPr>
              <a:t>luxemburg</a:t>
            </a:r>
            <a:endParaRPr lang="nl-NL" dirty="0">
              <a:solidFill>
                <a:schemeClr val="bg1"/>
              </a:solidFill>
            </a:endParaRPr>
          </a:p>
          <a:p>
            <a:pPr marL="0" indent="0">
              <a:buNone/>
            </a:pPr>
            <a:r>
              <a:rPr lang="nl-NL" altLang="en-US" dirty="0">
                <a:solidFill>
                  <a:schemeClr val="bg1"/>
                </a:solidFill>
              </a:rPr>
              <a:t>=&gt; </a:t>
            </a:r>
            <a:r>
              <a:rPr lang="nl-NL" altLang="en-US" dirty="0">
                <a:solidFill>
                  <a:srgbClr val="FFFF00"/>
                </a:solidFill>
              </a:rPr>
              <a:t>Mazelen vaccin</a:t>
            </a:r>
            <a:r>
              <a:rPr lang="nl-NL" altLang="en-US" dirty="0">
                <a:solidFill>
                  <a:schemeClr val="bg1"/>
                </a:solidFill>
              </a:rPr>
              <a:t>, in 1990</a:t>
            </a:r>
          </a:p>
          <a:p>
            <a:endParaRPr lang="nl-NL" dirty="0">
              <a:solidFill>
                <a:srgbClr val="FFFF00"/>
              </a:solidFill>
            </a:endParaRPr>
          </a:p>
          <a:p>
            <a:r>
              <a:rPr lang="nl-NL" dirty="0">
                <a:solidFill>
                  <a:schemeClr val="bg1"/>
                </a:solidFill>
              </a:rPr>
              <a:t>Zomer 2020: Onderzoek aan bloed (serologie) van de inwoners</a:t>
            </a:r>
          </a:p>
          <a:p>
            <a:pPr marL="0" indent="0">
              <a:buNone/>
            </a:pPr>
            <a:r>
              <a:rPr lang="nl-NL" dirty="0">
                <a:solidFill>
                  <a:schemeClr val="bg1"/>
                </a:solidFill>
              </a:rPr>
              <a:t>=&gt; Hoeveelheid </a:t>
            </a:r>
            <a:r>
              <a:rPr lang="nl-NL" dirty="0">
                <a:solidFill>
                  <a:srgbClr val="FFFF00"/>
                </a:solidFill>
              </a:rPr>
              <a:t>antilichamen tegen Corona </a:t>
            </a:r>
            <a:endParaRPr lang="nl-NL" dirty="0">
              <a:solidFill>
                <a:schemeClr val="bg1"/>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1" r="-591" b="11820"/>
          <a:stretch/>
        </p:blipFill>
        <p:spPr bwMode="auto">
          <a:xfrm>
            <a:off x="8334457" y="3248097"/>
            <a:ext cx="3526001" cy="1862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406" y="424934"/>
            <a:ext cx="4584641" cy="270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5852086"/>
      </p:ext>
    </p:extLst>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5B8A8557-3241-4DCE-B3C4-D9865207CE29}"/>
              </a:ext>
            </a:extLst>
          </p:cNvPr>
          <p:cNvSpPr txBox="1">
            <a:spLocks noGrp="1"/>
          </p:cNvSpPr>
          <p:nvPr>
            <p:ph idx="1"/>
          </p:nvPr>
        </p:nvSpPr>
        <p:spPr>
          <a:xfrm>
            <a:off x="931471" y="1197994"/>
            <a:ext cx="9039073" cy="4114800"/>
          </a:xfrm>
        </p:spPr>
        <p:txBody>
          <a:bodyPr>
            <a:noAutofit/>
          </a:bodyPr>
          <a:lstStyle/>
          <a:p>
            <a:pPr marL="0" indent="0">
              <a:buNone/>
            </a:pPr>
            <a:r>
              <a:rPr lang="en-US" altLang="nl-NL" sz="1800" dirty="0">
                <a:solidFill>
                  <a:schemeClr val="bg1"/>
                </a:solidFill>
                <a:latin typeface="Arial" panose="020B0604020202020204" pitchFamily="34" charset="0"/>
              </a:rPr>
              <a:t>After a first encounter with an antigen special T and B cells — the so called</a:t>
            </a:r>
          </a:p>
          <a:p>
            <a:pPr marL="0" indent="0">
              <a:buNone/>
            </a:pPr>
            <a:r>
              <a:rPr lang="en-US" altLang="nl-NL" sz="1800" dirty="0">
                <a:solidFill>
                  <a:srgbClr val="FFFF00"/>
                </a:solidFill>
                <a:latin typeface="Arial" panose="020B0604020202020204" pitchFamily="34" charset="0"/>
              </a:rPr>
              <a:t>memory </a:t>
            </a:r>
            <a:r>
              <a:rPr lang="en-US" altLang="nl-NL" sz="1800" dirty="0">
                <a:solidFill>
                  <a:schemeClr val="bg1"/>
                </a:solidFill>
                <a:latin typeface="Arial" panose="020B0604020202020204" pitchFamily="34" charset="0"/>
              </a:rPr>
              <a:t>T and B cells are formed =&gt; </a:t>
            </a:r>
            <a:r>
              <a:rPr lang="en-US" altLang="nl-NL" sz="1800" dirty="0">
                <a:solidFill>
                  <a:srgbClr val="FFFF00"/>
                </a:solidFill>
                <a:latin typeface="Arial" panose="020B0604020202020204" pitchFamily="34" charset="0"/>
              </a:rPr>
              <a:t>faster and stronger </a:t>
            </a:r>
            <a:r>
              <a:rPr lang="en-US" altLang="nl-NL" sz="1800" dirty="0">
                <a:solidFill>
                  <a:schemeClr val="bg1"/>
                </a:solidFill>
                <a:latin typeface="Arial" panose="020B0604020202020204" pitchFamily="34" charset="0"/>
              </a:rPr>
              <a:t>response to a 2nd challenge</a:t>
            </a: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r>
              <a:rPr lang="en-US" altLang="nl-NL" sz="1800" dirty="0">
                <a:solidFill>
                  <a:schemeClr val="bg1"/>
                </a:solidFill>
                <a:latin typeface="Arial" panose="020B0604020202020204" pitchFamily="34" charset="0"/>
              </a:rPr>
              <a:t>Immunological memory is the basis of </a:t>
            </a:r>
            <a:r>
              <a:rPr lang="en-US" altLang="nl-NL" sz="1800" dirty="0">
                <a:solidFill>
                  <a:srgbClr val="FFFF00"/>
                </a:solidFill>
                <a:latin typeface="Arial" panose="020B0604020202020204" pitchFamily="34" charset="0"/>
              </a:rPr>
              <a:t>vaccination, </a:t>
            </a:r>
          </a:p>
          <a:p>
            <a:pPr marL="0" indent="0">
              <a:buNone/>
            </a:pPr>
            <a:r>
              <a:rPr lang="en-US" altLang="nl-NL" sz="1800" dirty="0">
                <a:solidFill>
                  <a:srgbClr val="FFFF00"/>
                </a:solidFill>
                <a:latin typeface="Arial" panose="020B0604020202020204" pitchFamily="34" charset="0"/>
              </a:rPr>
              <a:t>where the first infection is artificial.</a:t>
            </a:r>
            <a:endParaRPr altLang="nl-NL" sz="1800" dirty="0">
              <a:solidFill>
                <a:srgbClr val="FFFF00"/>
              </a:solidFill>
              <a:latin typeface="Arial" panose="020B0604020202020204" pitchFamily="34" charset="0"/>
            </a:endParaRPr>
          </a:p>
        </p:txBody>
      </p:sp>
      <p:pic>
        <p:nvPicPr>
          <p:cNvPr id="2" name="Afbeelding 1">
            <a:extLst>
              <a:ext uri="{FF2B5EF4-FFF2-40B4-BE49-F238E27FC236}">
                <a16:creationId xmlns:a16="http://schemas.microsoft.com/office/drawing/2014/main" id="{98EA5123-63B9-4AE2-99BE-F4D7CE64194C}"/>
              </a:ext>
            </a:extLst>
          </p:cNvPr>
          <p:cNvPicPr>
            <a:picLocks noChangeAspect="1"/>
          </p:cNvPicPr>
          <p:nvPr/>
        </p:nvPicPr>
        <p:blipFill>
          <a:blip r:embed="rId2"/>
          <a:stretch>
            <a:fillRect/>
          </a:stretch>
        </p:blipFill>
        <p:spPr>
          <a:xfrm>
            <a:off x="1064546" y="2292313"/>
            <a:ext cx="6700539" cy="3765347"/>
          </a:xfrm>
          <a:prstGeom prst="rect">
            <a:avLst/>
          </a:prstGeom>
        </p:spPr>
      </p:pic>
      <p:sp>
        <p:nvSpPr>
          <p:cNvPr id="6" name="Ovaal 5">
            <a:extLst>
              <a:ext uri="{FF2B5EF4-FFF2-40B4-BE49-F238E27FC236}">
                <a16:creationId xmlns:a16="http://schemas.microsoft.com/office/drawing/2014/main" id="{2FED2CA6-02C6-47BB-8779-59622FF494D7}"/>
              </a:ext>
            </a:extLst>
          </p:cNvPr>
          <p:cNvSpPr/>
          <p:nvPr/>
        </p:nvSpPr>
        <p:spPr>
          <a:xfrm>
            <a:off x="3978588" y="2024151"/>
            <a:ext cx="1354015" cy="1107831"/>
          </a:xfrm>
          <a:prstGeom prst="ellipse">
            <a:avLst/>
          </a:prstGeom>
          <a:noFill/>
          <a:ln>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FED37B81-0E4D-48C3-A47D-3D149ED00A6A}"/>
              </a:ext>
            </a:extLst>
          </p:cNvPr>
          <p:cNvSpPr/>
          <p:nvPr/>
        </p:nvSpPr>
        <p:spPr>
          <a:xfrm>
            <a:off x="4774001" y="4552175"/>
            <a:ext cx="1354015" cy="1107831"/>
          </a:xfrm>
          <a:prstGeom prst="ellipse">
            <a:avLst/>
          </a:prstGeom>
          <a:noFill/>
          <a:ln>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BE32D998-A1B3-4ED7-8C66-94B872D47E8A}"/>
              </a:ext>
            </a:extLst>
          </p:cNvPr>
          <p:cNvSpPr txBox="1"/>
          <p:nvPr/>
        </p:nvSpPr>
        <p:spPr>
          <a:xfrm>
            <a:off x="9808442" y="5367618"/>
            <a:ext cx="1903486" cy="584775"/>
          </a:xfrm>
          <a:prstGeom prst="rect">
            <a:avLst/>
          </a:prstGeom>
          <a:noFill/>
        </p:spPr>
        <p:txBody>
          <a:bodyPr wrap="square" rtlCol="0">
            <a:spAutoFit/>
          </a:bodyPr>
          <a:lstStyle/>
          <a:p>
            <a:pPr algn="l"/>
            <a:r>
              <a:rPr lang="nl-NL" sz="1600" dirty="0">
                <a:solidFill>
                  <a:schemeClr val="bg1"/>
                </a:solidFill>
              </a:rPr>
              <a:t>Bron: </a:t>
            </a:r>
            <a:r>
              <a:rPr lang="nl-NL" sz="1600" dirty="0" err="1">
                <a:solidFill>
                  <a:schemeClr val="bg1"/>
                </a:solidFill>
              </a:rPr>
              <a:t>Abbas</a:t>
            </a:r>
            <a:r>
              <a:rPr lang="nl-NL" sz="1600" dirty="0">
                <a:solidFill>
                  <a:schemeClr val="bg1"/>
                </a:solidFill>
              </a:rPr>
              <a:t>,  </a:t>
            </a:r>
            <a:r>
              <a:rPr lang="nl-NL" sz="1600" dirty="0">
                <a:solidFill>
                  <a:srgbClr val="FFFF00"/>
                </a:solidFill>
              </a:rPr>
              <a:t>Basic </a:t>
            </a:r>
            <a:r>
              <a:rPr lang="nl-NL" sz="1600" dirty="0" err="1">
                <a:solidFill>
                  <a:srgbClr val="FFFF00"/>
                </a:solidFill>
              </a:rPr>
              <a:t>Immunology</a:t>
            </a:r>
            <a:r>
              <a:rPr lang="nl-NL" sz="1600" dirty="0">
                <a:solidFill>
                  <a:schemeClr val="bg1"/>
                </a:solidFill>
              </a:rPr>
              <a:t>. </a:t>
            </a:r>
            <a:endParaRPr lang="nl-NL" sz="1600" dirty="0">
              <a:solidFill>
                <a:srgbClr val="FFFF00"/>
              </a:solidFill>
            </a:endParaRPr>
          </a:p>
        </p:txBody>
      </p:sp>
      <p:sp>
        <p:nvSpPr>
          <p:cNvPr id="4" name="Tekstvak 3">
            <a:extLst>
              <a:ext uri="{FF2B5EF4-FFF2-40B4-BE49-F238E27FC236}">
                <a16:creationId xmlns:a16="http://schemas.microsoft.com/office/drawing/2014/main" id="{898BC612-0F77-4C6C-8A75-A9A179A441C1}"/>
              </a:ext>
            </a:extLst>
          </p:cNvPr>
          <p:cNvSpPr txBox="1"/>
          <p:nvPr/>
        </p:nvSpPr>
        <p:spPr>
          <a:xfrm>
            <a:off x="888377" y="353841"/>
            <a:ext cx="6700540" cy="646331"/>
          </a:xfrm>
          <a:prstGeom prst="rect">
            <a:avLst/>
          </a:prstGeom>
          <a:noFill/>
        </p:spPr>
        <p:txBody>
          <a:bodyPr wrap="square" rtlCol="0">
            <a:spAutoFit/>
          </a:bodyPr>
          <a:lstStyle/>
          <a:p>
            <a:r>
              <a:rPr lang="nl-NL" altLang="nl-NL" sz="1800" dirty="0">
                <a:solidFill>
                  <a:schemeClr val="bg1"/>
                </a:solidFill>
                <a:latin typeface="Arial" panose="020B0604020202020204" pitchFamily="34" charset="0"/>
              </a:rPr>
              <a:t>Afgelopen jaar, ook bij de HOVO</a:t>
            </a:r>
            <a:br>
              <a:rPr lang="nl-NL" altLang="nl-NL" dirty="0">
                <a:solidFill>
                  <a:schemeClr val="bg1"/>
                </a:solidFill>
                <a:latin typeface="Arial" panose="020B0604020202020204" pitchFamily="34" charset="0"/>
              </a:rPr>
            </a:br>
            <a:r>
              <a:rPr lang="nl-NL" altLang="nl-NL" dirty="0">
                <a:solidFill>
                  <a:schemeClr val="bg1"/>
                </a:solidFill>
                <a:latin typeface="Arial" panose="020B0604020202020204" pitchFamily="34" charset="0"/>
              </a:rPr>
              <a:t>Memory (geheugen) =&gt; basis van vaccinatie</a:t>
            </a:r>
            <a:endParaRPr lang="nl-NL" dirty="0">
              <a:solidFill>
                <a:schemeClr val="bg1"/>
              </a:solidFill>
            </a:endParaRPr>
          </a:p>
        </p:txBody>
      </p:sp>
    </p:spTree>
    <p:extLst>
      <p:ext uri="{BB962C8B-B14F-4D97-AF65-F5344CB8AC3E}">
        <p14:creationId xmlns:p14="http://schemas.microsoft.com/office/powerpoint/2010/main" val="1087600663"/>
      </p:ext>
    </p:extLst>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5E37299-97C7-40DF-8493-F4FF49104E3D}"/>
              </a:ext>
            </a:extLst>
          </p:cNvPr>
          <p:cNvPicPr>
            <a:picLocks noChangeAspect="1"/>
          </p:cNvPicPr>
          <p:nvPr/>
        </p:nvPicPr>
        <p:blipFill>
          <a:blip r:embed="rId2"/>
          <a:stretch>
            <a:fillRect/>
          </a:stretch>
        </p:blipFill>
        <p:spPr>
          <a:xfrm>
            <a:off x="1194951" y="1358246"/>
            <a:ext cx="7411306" cy="4381867"/>
          </a:xfrm>
          <a:prstGeom prst="rect">
            <a:avLst/>
          </a:prstGeom>
        </p:spPr>
      </p:pic>
      <p:sp>
        <p:nvSpPr>
          <p:cNvPr id="3" name="Tekstvak 2">
            <a:extLst>
              <a:ext uri="{FF2B5EF4-FFF2-40B4-BE49-F238E27FC236}">
                <a16:creationId xmlns:a16="http://schemas.microsoft.com/office/drawing/2014/main" id="{A58C0435-96DB-40CE-9937-83C66C387245}"/>
              </a:ext>
            </a:extLst>
          </p:cNvPr>
          <p:cNvSpPr txBox="1"/>
          <p:nvPr/>
        </p:nvSpPr>
        <p:spPr>
          <a:xfrm>
            <a:off x="2305459" y="404664"/>
            <a:ext cx="6029191" cy="6801862"/>
          </a:xfrm>
          <a:prstGeom prst="rect">
            <a:avLst/>
          </a:prstGeom>
          <a:noFill/>
        </p:spPr>
        <p:txBody>
          <a:bodyPr wrap="square" rtlCol="0">
            <a:spAutoFit/>
          </a:bodyPr>
          <a:lstStyle/>
          <a:p>
            <a:r>
              <a:rPr lang="nl-NL" sz="2800" dirty="0">
                <a:solidFill>
                  <a:schemeClr val="bg1"/>
                </a:solidFill>
                <a:latin typeface="Harding"/>
              </a:rPr>
              <a:t>2021: SARS-CoV-2 </a:t>
            </a:r>
            <a:r>
              <a:rPr lang="nl-NL" sz="2800" dirty="0">
                <a:solidFill>
                  <a:srgbClr val="FFFF00"/>
                </a:solidFill>
                <a:latin typeface="Harding"/>
              </a:rPr>
              <a:t>vaccines</a:t>
            </a:r>
            <a:r>
              <a:rPr lang="nl-NL" sz="2800" dirty="0">
                <a:solidFill>
                  <a:schemeClr val="bg1"/>
                </a:solidFill>
                <a:latin typeface="Harding"/>
              </a:rPr>
              <a:t> </a:t>
            </a: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r>
              <a:rPr lang="nl-NL" dirty="0">
                <a:solidFill>
                  <a:schemeClr val="bg1"/>
                </a:solidFill>
                <a:hlinkClick r:id="rId3">
                  <a:extLst>
                    <a:ext uri="{A12FA001-AC4F-418D-AE19-62706E023703}">
                      <ahyp:hlinkClr xmlns:ahyp="http://schemas.microsoft.com/office/drawing/2018/hyperlinkcolor" val="tx"/>
                    </a:ext>
                  </a:extLst>
                </a:hlinkClick>
              </a:rPr>
              <a:t>https://www.nature.com/articles/s41586-020-2798-3</a:t>
            </a:r>
            <a:endParaRPr lang="nl-NL" dirty="0">
              <a:solidFill>
                <a:schemeClr val="bg1"/>
              </a:solidFill>
            </a:endParaRPr>
          </a:p>
          <a:p>
            <a:r>
              <a:rPr lang="nl-NL" dirty="0">
                <a:solidFill>
                  <a:schemeClr val="bg1"/>
                </a:solidFill>
                <a:hlinkClick r:id="rId4">
                  <a:extLst>
                    <a:ext uri="{A12FA001-AC4F-418D-AE19-62706E023703}">
                      <ahyp:hlinkClr xmlns:ahyp="http://schemas.microsoft.com/office/drawing/2018/hyperlinkcolor" val="tx"/>
                    </a:ext>
                  </a:extLst>
                </a:hlinkClick>
              </a:rPr>
              <a:t>https://www.nature.com/nature/volumes/586/issues/7830</a:t>
            </a:r>
            <a:endParaRPr lang="nl-NL" dirty="0">
              <a:solidFill>
                <a:schemeClr val="bg1"/>
              </a:solidFill>
            </a:endParaRPr>
          </a:p>
          <a:p>
            <a:endParaRPr lang="nl-NL" dirty="0">
              <a:solidFill>
                <a:schemeClr val="bg1"/>
              </a:solidFill>
            </a:endParaRPr>
          </a:p>
          <a:p>
            <a:endParaRPr lang="nl-NL" dirty="0">
              <a:solidFill>
                <a:schemeClr val="bg1"/>
              </a:solidFill>
            </a:endParaRPr>
          </a:p>
        </p:txBody>
      </p:sp>
      <p:sp>
        <p:nvSpPr>
          <p:cNvPr id="5" name="Ovaal 4">
            <a:extLst>
              <a:ext uri="{FF2B5EF4-FFF2-40B4-BE49-F238E27FC236}">
                <a16:creationId xmlns:a16="http://schemas.microsoft.com/office/drawing/2014/main" id="{49C80091-8843-4B88-86F4-DA582DE57F06}"/>
              </a:ext>
            </a:extLst>
          </p:cNvPr>
          <p:cNvSpPr/>
          <p:nvPr/>
        </p:nvSpPr>
        <p:spPr>
          <a:xfrm>
            <a:off x="7680176" y="2780928"/>
            <a:ext cx="360040" cy="432048"/>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9D8B7EC7-B320-4370-BCB2-E47BCD45745E}"/>
              </a:ext>
            </a:extLst>
          </p:cNvPr>
          <p:cNvSpPr/>
          <p:nvPr/>
        </p:nvSpPr>
        <p:spPr>
          <a:xfrm>
            <a:off x="7683729" y="4218575"/>
            <a:ext cx="360040" cy="432048"/>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6" name="Picture 2">
            <a:extLst>
              <a:ext uri="{FF2B5EF4-FFF2-40B4-BE49-F238E27FC236}">
                <a16:creationId xmlns:a16="http://schemas.microsoft.com/office/drawing/2014/main" id="{92D13174-2FD3-4D3D-8932-0E9FE8E83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9162" y="404664"/>
            <a:ext cx="1421419" cy="1266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750464"/>
      </p:ext>
    </p:extLst>
  </p:cSld>
  <p:clrMapOvr>
    <a:masterClrMapping/>
  </p:clrMapOvr>
  <p:transition spd="slow"/>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txBox="1">
            <a:spLocks noGrp="1"/>
          </p:cNvSpPr>
          <p:nvPr>
            <p:ph type="title"/>
          </p:nvPr>
        </p:nvSpPr>
        <p:spPr>
          <a:xfrm>
            <a:off x="9979816" y="2058355"/>
            <a:ext cx="2468568" cy="3772197"/>
          </a:xfrm>
        </p:spPr>
        <p:txBody>
          <a:bodyPr>
            <a:normAutofit/>
          </a:bodyPr>
          <a:lstStyle/>
          <a:p>
            <a:pPr eaLnBrk="1" hangingPunct="1"/>
            <a:r>
              <a:rPr altLang="nl-NL" sz="2000" dirty="0">
                <a:solidFill>
                  <a:schemeClr val="bg1"/>
                </a:solidFill>
                <a:latin typeface="Arial" pitchFamily="34" charset="0"/>
              </a:rPr>
              <a:t>Gen </a:t>
            </a:r>
            <a:br>
              <a:rPr lang="nl-NL" altLang="nl-NL" sz="2000" dirty="0">
                <a:solidFill>
                  <a:schemeClr val="bg1"/>
                </a:solidFill>
                <a:latin typeface="Arial" pitchFamily="34" charset="0"/>
              </a:rPr>
            </a:br>
            <a:br>
              <a:rPr lang="nl-NL" altLang="nl-NL" sz="2000" dirty="0">
                <a:solidFill>
                  <a:schemeClr val="bg1"/>
                </a:solidFill>
                <a:latin typeface="Arial" pitchFamily="34" charset="0"/>
              </a:rPr>
            </a:br>
            <a:br>
              <a:rPr lang="nl-NL" altLang="nl-NL" sz="2000" dirty="0">
                <a:solidFill>
                  <a:schemeClr val="bg1"/>
                </a:solidFill>
                <a:latin typeface="Arial" pitchFamily="34" charset="0"/>
              </a:rPr>
            </a:br>
            <a:br>
              <a:rPr lang="nl-NL" altLang="nl-NL" sz="2000" dirty="0">
                <a:solidFill>
                  <a:schemeClr val="bg1"/>
                </a:solidFill>
                <a:latin typeface="Arial" pitchFamily="34" charset="0"/>
              </a:rPr>
            </a:br>
            <a:br>
              <a:rPr lang="nl-NL" altLang="nl-NL" sz="2000" dirty="0">
                <a:solidFill>
                  <a:schemeClr val="bg1"/>
                </a:solidFill>
                <a:latin typeface="Arial" pitchFamily="34" charset="0"/>
              </a:rPr>
            </a:br>
            <a:r>
              <a:rPr altLang="nl-NL" sz="2000" dirty="0">
                <a:solidFill>
                  <a:schemeClr val="bg1"/>
                </a:solidFill>
                <a:latin typeface="Arial" pitchFamily="34" charset="0"/>
              </a:rPr>
              <a:t>RNA </a:t>
            </a:r>
            <a:br>
              <a:rPr lang="nl-NL" altLang="nl-NL" sz="2000" dirty="0">
                <a:solidFill>
                  <a:schemeClr val="bg1"/>
                </a:solidFill>
                <a:latin typeface="Arial" pitchFamily="34" charset="0"/>
              </a:rPr>
            </a:br>
            <a:br>
              <a:rPr lang="nl-NL" altLang="nl-NL" sz="2000" dirty="0">
                <a:solidFill>
                  <a:schemeClr val="bg1"/>
                </a:solidFill>
                <a:latin typeface="Arial" pitchFamily="34" charset="0"/>
              </a:rPr>
            </a:br>
            <a:br>
              <a:rPr lang="nl-NL" altLang="nl-NL" sz="2000" dirty="0">
                <a:solidFill>
                  <a:schemeClr val="bg1"/>
                </a:solidFill>
                <a:latin typeface="Arial" pitchFamily="34" charset="0"/>
              </a:rPr>
            </a:br>
            <a:br>
              <a:rPr lang="nl-NL" altLang="nl-NL" sz="2000" dirty="0">
                <a:solidFill>
                  <a:schemeClr val="bg1"/>
                </a:solidFill>
                <a:latin typeface="Arial" pitchFamily="34" charset="0"/>
              </a:rPr>
            </a:br>
            <a:br>
              <a:rPr lang="nl-NL" altLang="nl-NL" sz="2000" dirty="0">
                <a:solidFill>
                  <a:schemeClr val="bg1"/>
                </a:solidFill>
                <a:latin typeface="Arial" pitchFamily="34" charset="0"/>
              </a:rPr>
            </a:br>
            <a:br>
              <a:rPr lang="nl-NL" altLang="nl-NL" sz="2000" dirty="0">
                <a:solidFill>
                  <a:schemeClr val="bg1"/>
                </a:solidFill>
                <a:latin typeface="Arial" pitchFamily="34" charset="0"/>
              </a:rPr>
            </a:br>
            <a:r>
              <a:rPr altLang="nl-NL" sz="2000" dirty="0" err="1">
                <a:solidFill>
                  <a:schemeClr val="bg1"/>
                </a:solidFill>
                <a:latin typeface="Arial" pitchFamily="34" charset="0"/>
              </a:rPr>
              <a:t>Eiwit</a:t>
            </a:r>
            <a:r>
              <a:rPr altLang="nl-NL" sz="2000" dirty="0">
                <a:solidFill>
                  <a:schemeClr val="bg1"/>
                </a:solidFill>
                <a:latin typeface="Arial" pitchFamily="34" charset="0"/>
              </a:rPr>
              <a:t> </a:t>
            </a:r>
          </a:p>
        </p:txBody>
      </p:sp>
      <p:pic>
        <p:nvPicPr>
          <p:cNvPr id="24579" name="Picture 2" descr="http://upload.wikimedia.org/wikipedia/commons/thumb/a/a7/Gene2-plain.svg/400px-Gene2-plain.sv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6698" y="1666479"/>
            <a:ext cx="4845050" cy="4103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1908" y="1679468"/>
            <a:ext cx="35814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p:cNvSpPr txBox="1"/>
          <p:nvPr/>
        </p:nvSpPr>
        <p:spPr>
          <a:xfrm>
            <a:off x="977900" y="5920740"/>
            <a:ext cx="8208963" cy="368300"/>
          </a:xfrm>
          <a:prstGeom prst="rect">
            <a:avLst/>
          </a:prstGeom>
          <a:noFill/>
          <a:ln>
            <a:noFill/>
          </a:ln>
        </p:spPr>
        <p:txBody>
          <a:bodyPr>
            <a:spAutoFit/>
          </a:bodyPr>
          <a:lstStyle/>
          <a:p>
            <a:pPr>
              <a:defRPr sz="1800" b="0" i="0" u="none" strike="noStrike" kern="0" cap="none" spc="0" baseline="0">
                <a:solidFill>
                  <a:srgbClr val="000000"/>
                </a:solidFill>
                <a:uFillTx/>
              </a:defRPr>
            </a:pPr>
            <a:r>
              <a:rPr lang="nl-NL" kern="0" dirty="0">
                <a:solidFill>
                  <a:srgbClr val="FFFFFF"/>
                </a:solidFill>
                <a:latin typeface="Calibri"/>
                <a:cs typeface=""/>
              </a:rPr>
              <a:t>Watson, </a:t>
            </a:r>
            <a:r>
              <a:rPr lang="nl-NL" kern="0" dirty="0" err="1">
                <a:solidFill>
                  <a:srgbClr val="FFFFFF"/>
                </a:solidFill>
                <a:latin typeface="Calibri"/>
                <a:cs typeface=""/>
              </a:rPr>
              <a:t>Crick</a:t>
            </a:r>
            <a:r>
              <a:rPr lang="nl-NL" kern="0" dirty="0">
                <a:solidFill>
                  <a:srgbClr val="FFFFFF"/>
                </a:solidFill>
                <a:latin typeface="Calibri"/>
                <a:cs typeface=""/>
              </a:rPr>
              <a:t>, Franklin, Wilkins. 	   Central dogma of </a:t>
            </a:r>
            <a:r>
              <a:rPr lang="nl-NL" kern="0" dirty="0" err="1">
                <a:solidFill>
                  <a:srgbClr val="FFFF00"/>
                </a:solidFill>
                <a:latin typeface="Calibri"/>
                <a:cs typeface=""/>
              </a:rPr>
              <a:t>molecular</a:t>
            </a:r>
            <a:r>
              <a:rPr lang="nl-NL" kern="0" dirty="0">
                <a:solidFill>
                  <a:srgbClr val="FFFF00"/>
                </a:solidFill>
                <a:latin typeface="Calibri"/>
                <a:cs typeface=""/>
              </a:rPr>
              <a:t> </a:t>
            </a:r>
            <a:r>
              <a:rPr lang="nl-NL" kern="0" dirty="0" err="1">
                <a:solidFill>
                  <a:srgbClr val="FFFF00"/>
                </a:solidFill>
                <a:latin typeface="Calibri"/>
                <a:cs typeface=""/>
              </a:rPr>
              <a:t>biology</a:t>
            </a:r>
            <a:endParaRPr lang="nl-NL" kern="0" dirty="0">
              <a:solidFill>
                <a:srgbClr val="FFFF00"/>
              </a:solidFill>
              <a:latin typeface="Calibri"/>
              <a:cs typeface=""/>
            </a:endParaRPr>
          </a:p>
        </p:txBody>
      </p:sp>
      <p:sp>
        <p:nvSpPr>
          <p:cNvPr id="24583" name="Tekstvak 6"/>
          <p:cNvSpPr txBox="1">
            <a:spLocks noChangeArrowheads="1"/>
          </p:cNvSpPr>
          <p:nvPr/>
        </p:nvSpPr>
        <p:spPr bwMode="auto">
          <a:xfrm>
            <a:off x="977900" y="4684077"/>
            <a:ext cx="3673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en-US" altLang="nl-NL" sz="1800" dirty="0" err="1">
                <a:solidFill>
                  <a:schemeClr val="bg1"/>
                </a:solidFill>
                <a:latin typeface="Calibri" pitchFamily="34" charset="0"/>
              </a:rPr>
              <a:t>Een</a:t>
            </a:r>
            <a:r>
              <a:rPr lang="en-US" altLang="nl-NL" sz="1800" dirty="0">
                <a:solidFill>
                  <a:schemeClr val="bg1"/>
                </a:solidFill>
                <a:latin typeface="Calibri" pitchFamily="34" charset="0"/>
              </a:rPr>
              <a:t> gen </a:t>
            </a:r>
            <a:r>
              <a:rPr lang="en-US" altLang="nl-NL" sz="1800" dirty="0" err="1">
                <a:solidFill>
                  <a:schemeClr val="bg1"/>
                </a:solidFill>
                <a:latin typeface="Calibri" pitchFamily="34" charset="0"/>
              </a:rPr>
              <a:t>produceert</a:t>
            </a:r>
            <a:r>
              <a:rPr lang="en-US" altLang="nl-NL" sz="1800" dirty="0">
                <a:solidFill>
                  <a:schemeClr val="bg1"/>
                </a:solidFill>
                <a:latin typeface="Calibri" pitchFamily="34" charset="0"/>
              </a:rPr>
              <a:t> 2-30 mRNAs/</a:t>
            </a:r>
            <a:r>
              <a:rPr lang="en-US" altLang="nl-NL" sz="1800" dirty="0" err="1">
                <a:solidFill>
                  <a:schemeClr val="bg1"/>
                </a:solidFill>
                <a:latin typeface="Calibri" pitchFamily="34" charset="0"/>
              </a:rPr>
              <a:t>uur</a:t>
            </a:r>
            <a:endParaRPr lang="nl-NL" altLang="nl-NL" sz="1800" dirty="0">
              <a:solidFill>
                <a:schemeClr val="bg1"/>
              </a:solidFill>
              <a:latin typeface="Calibri" pitchFamily="34" charset="0"/>
            </a:endParaRPr>
          </a:p>
        </p:txBody>
      </p:sp>
      <p:sp>
        <p:nvSpPr>
          <p:cNvPr id="8" name="Titel 1">
            <a:extLst>
              <a:ext uri="{FF2B5EF4-FFF2-40B4-BE49-F238E27FC236}">
                <a16:creationId xmlns:a16="http://schemas.microsoft.com/office/drawing/2014/main" id="{2CF3AE4B-B561-4202-B3F5-D7A40F3EB652}"/>
              </a:ext>
            </a:extLst>
          </p:cNvPr>
          <p:cNvSpPr txBox="1">
            <a:spLocks/>
          </p:cNvSpPr>
          <p:nvPr/>
        </p:nvSpPr>
        <p:spPr>
          <a:xfrm>
            <a:off x="1433818" y="2980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00"/>
                </a:solidFill>
                <a:latin typeface="+mj-lt"/>
                <a:ea typeface="+mj-ea"/>
                <a:cs typeface="+mj-cs"/>
              </a:defRPr>
            </a:lvl1pPr>
          </a:lstStyle>
          <a:p>
            <a:r>
              <a:rPr lang="nl-NL" altLang="nl-NL" sz="2800" dirty="0">
                <a:solidFill>
                  <a:schemeClr val="bg1"/>
                </a:solidFill>
                <a:latin typeface="Arial" pitchFamily="34" charset="0"/>
              </a:rPr>
              <a:t>Gen =&gt; RNA =&gt; </a:t>
            </a:r>
            <a:r>
              <a:rPr lang="nl-NL" altLang="nl-NL" sz="2800" dirty="0">
                <a:latin typeface="Arial" pitchFamily="34" charset="0"/>
              </a:rPr>
              <a:t>Eiwit</a:t>
            </a:r>
            <a:r>
              <a:rPr lang="nl-NL" altLang="nl-NL" sz="2800" dirty="0">
                <a:solidFill>
                  <a:schemeClr val="bg1"/>
                </a:solidFill>
                <a:latin typeface="Arial" pitchFamily="34" charset="0"/>
              </a:rPr>
              <a:t> </a:t>
            </a:r>
            <a:br>
              <a:rPr lang="nl-NL" altLang="nl-NL" sz="2800" dirty="0">
                <a:solidFill>
                  <a:schemeClr val="bg1"/>
                </a:solidFill>
                <a:latin typeface="Arial" pitchFamily="34" charset="0"/>
              </a:rPr>
            </a:br>
            <a:endParaRPr lang="nl-NL" altLang="nl-NL" sz="2800" dirty="0">
              <a:latin typeface="Arial" pitchFamily="34" charset="0"/>
            </a:endParaRPr>
          </a:p>
        </p:txBody>
      </p:sp>
    </p:spTree>
  </p:cSld>
  <p:clrMapOvr>
    <a:masterClrMapping/>
  </p:clrMapOvr>
  <p:transition spd="slow"/>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kstvak 1"/>
          <p:cNvSpPr txBox="1">
            <a:spLocks noChangeArrowheads="1"/>
          </p:cNvSpPr>
          <p:nvPr/>
        </p:nvSpPr>
        <p:spPr bwMode="auto">
          <a:xfrm>
            <a:off x="1539942" y="2003979"/>
            <a:ext cx="6981825" cy="175432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1800" dirty="0">
                <a:solidFill>
                  <a:schemeClr val="tx1"/>
                </a:solidFill>
                <a:latin typeface="Calibri" pitchFamily="34" charset="0"/>
                <a:hlinkClick r:id="rId3"/>
              </a:rPr>
              <a:t>https://www.youtube.com/watch?v=nHM4UUVHPQM</a:t>
            </a:r>
          </a:p>
          <a:p>
            <a:pPr eaLnBrk="1" hangingPunct="1">
              <a:spcBef>
                <a:spcPct val="0"/>
              </a:spcBef>
              <a:buSzTx/>
              <a:buFontTx/>
              <a:buNone/>
            </a:pPr>
            <a:r>
              <a:rPr lang="nl-NL" altLang="nl-NL" sz="1800" dirty="0">
                <a:solidFill>
                  <a:schemeClr val="tx1"/>
                </a:solidFill>
                <a:latin typeface="Calibri" pitchFamily="34" charset="0"/>
                <a:hlinkClick r:id="rId4"/>
              </a:rPr>
              <a:t>https://www.youtube.com/watch?v=gG7uCskUOrA</a:t>
            </a:r>
            <a:endParaRPr lang="nl-NL" altLang="nl-NL" sz="1800" dirty="0">
              <a:solidFill>
                <a:schemeClr val="tx1"/>
              </a:solidFill>
              <a:latin typeface="Calibri" pitchFamily="34" charset="0"/>
            </a:endParaRPr>
          </a:p>
          <a:p>
            <a:pPr eaLnBrk="1" hangingPunct="1">
              <a:spcBef>
                <a:spcPct val="0"/>
              </a:spcBef>
              <a:buSzTx/>
              <a:buFontTx/>
              <a:buNone/>
            </a:pPr>
            <a:endParaRPr lang="nl-NL" altLang="nl-NL" sz="1800" dirty="0">
              <a:solidFill>
                <a:schemeClr val="tx1"/>
              </a:solidFill>
              <a:latin typeface="Calibri" pitchFamily="34" charset="0"/>
            </a:endParaRPr>
          </a:p>
          <a:p>
            <a:pPr eaLnBrk="1" hangingPunct="1">
              <a:spcBef>
                <a:spcPct val="0"/>
              </a:spcBef>
              <a:buSzTx/>
              <a:buFontTx/>
              <a:buNone/>
            </a:pPr>
            <a:r>
              <a:rPr lang="nl-NL" altLang="nl-NL" sz="1800" dirty="0">
                <a:solidFill>
                  <a:schemeClr val="tx1"/>
                </a:solidFill>
                <a:latin typeface="Calibri" pitchFamily="34" charset="0"/>
              </a:rPr>
              <a:t>IKEA vergelijking: </a:t>
            </a:r>
          </a:p>
          <a:p>
            <a:pPr eaLnBrk="1" hangingPunct="1">
              <a:spcBef>
                <a:spcPct val="0"/>
              </a:spcBef>
              <a:buSzTx/>
              <a:buFontTx/>
              <a:buNone/>
            </a:pPr>
            <a:r>
              <a:rPr lang="nl-NL" altLang="nl-NL" sz="1800" dirty="0">
                <a:solidFill>
                  <a:schemeClr val="tx1"/>
                </a:solidFill>
                <a:latin typeface="Calibri" pitchFamily="34" charset="0"/>
              </a:rPr>
              <a:t>DNA is de gebruiksaanwijzing (informatie),</a:t>
            </a:r>
          </a:p>
          <a:p>
            <a:pPr eaLnBrk="1" hangingPunct="1">
              <a:spcBef>
                <a:spcPct val="0"/>
              </a:spcBef>
              <a:buSzTx/>
              <a:buFontTx/>
              <a:buNone/>
            </a:pPr>
            <a:r>
              <a:rPr lang="nl-NL" altLang="nl-NL" sz="1800" dirty="0">
                <a:solidFill>
                  <a:schemeClr val="tx1"/>
                </a:solidFill>
                <a:latin typeface="Calibri" pitchFamily="34" charset="0"/>
              </a:rPr>
              <a:t>Eiwitten vormen de kast (deze bouwen iets)</a:t>
            </a:r>
          </a:p>
        </p:txBody>
      </p:sp>
      <p:sp>
        <p:nvSpPr>
          <p:cNvPr id="25603" name="Titel 1"/>
          <p:cNvSpPr txBox="1">
            <a:spLocks noGrp="1"/>
          </p:cNvSpPr>
          <p:nvPr>
            <p:ph type="title"/>
          </p:nvPr>
        </p:nvSpPr>
        <p:spPr>
          <a:xfrm>
            <a:off x="1433818" y="298013"/>
            <a:ext cx="10515600" cy="1325563"/>
          </a:xfrm>
        </p:spPr>
        <p:txBody>
          <a:bodyPr>
            <a:normAutofit/>
          </a:bodyPr>
          <a:lstStyle/>
          <a:p>
            <a:pPr eaLnBrk="1" hangingPunct="1"/>
            <a:r>
              <a:rPr altLang="nl-NL" sz="2800" dirty="0">
                <a:solidFill>
                  <a:schemeClr val="bg1"/>
                </a:solidFill>
                <a:latin typeface="Arial" pitchFamily="34" charset="0"/>
              </a:rPr>
              <a:t>Gen =&gt; RNA =&gt; </a:t>
            </a:r>
            <a:r>
              <a:rPr altLang="nl-NL" sz="2800" dirty="0" err="1">
                <a:solidFill>
                  <a:schemeClr val="bg1"/>
                </a:solidFill>
                <a:latin typeface="Arial" pitchFamily="34" charset="0"/>
              </a:rPr>
              <a:t>Eiwit</a:t>
            </a:r>
            <a:r>
              <a:rPr altLang="nl-NL" sz="2800" dirty="0">
                <a:solidFill>
                  <a:schemeClr val="bg1"/>
                </a:solidFill>
                <a:latin typeface="Arial" pitchFamily="34" charset="0"/>
              </a:rPr>
              <a:t> </a:t>
            </a:r>
            <a:br>
              <a:rPr altLang="nl-NL" sz="2800" dirty="0">
                <a:solidFill>
                  <a:schemeClr val="bg1"/>
                </a:solidFill>
                <a:latin typeface="Arial" pitchFamily="34" charset="0"/>
              </a:rPr>
            </a:br>
            <a:r>
              <a:rPr altLang="nl-NL" sz="2800" dirty="0" err="1">
                <a:solidFill>
                  <a:schemeClr val="bg1"/>
                </a:solidFill>
                <a:latin typeface="Arial" pitchFamily="34" charset="0"/>
              </a:rPr>
              <a:t>filmpjes</a:t>
            </a:r>
            <a:r>
              <a:rPr altLang="nl-NL" sz="2800" dirty="0">
                <a:solidFill>
                  <a:schemeClr val="bg1"/>
                </a:solidFill>
                <a:latin typeface="Arial" pitchFamily="34" charset="0"/>
              </a:rPr>
              <a:t>, </a:t>
            </a:r>
            <a:r>
              <a:rPr altLang="nl-NL" sz="2800" dirty="0" err="1">
                <a:latin typeface="Arial" pitchFamily="34" charset="0"/>
              </a:rPr>
              <a:t>biologische</a:t>
            </a:r>
            <a:r>
              <a:rPr altLang="nl-NL" sz="2800" dirty="0">
                <a:latin typeface="Arial" pitchFamily="34" charset="0"/>
              </a:rPr>
              <a:t> nanotech</a:t>
            </a:r>
          </a:p>
        </p:txBody>
      </p:sp>
    </p:spTree>
    <p:extLst>
      <p:ext uri="{BB962C8B-B14F-4D97-AF65-F5344CB8AC3E}">
        <p14:creationId xmlns:p14="http://schemas.microsoft.com/office/powerpoint/2010/main" val="50015645"/>
      </p:ext>
    </p:extLst>
  </p:cSld>
  <p:clrMapOvr>
    <a:masterClrMapping/>
  </p:clrMapOvr>
  <p:transition spd="slow"/>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C73-3C08-40F4-94E9-2CF929632BB3}"/>
              </a:ext>
            </a:extLst>
          </p:cNvPr>
          <p:cNvSpPr>
            <a:spLocks noGrp="1"/>
          </p:cNvSpPr>
          <p:nvPr>
            <p:ph type="title"/>
          </p:nvPr>
        </p:nvSpPr>
        <p:spPr/>
        <p:txBody>
          <a:bodyPr/>
          <a:lstStyle/>
          <a:p>
            <a:r>
              <a:rPr lang="nl-NL" dirty="0"/>
              <a:t>Transcriptie</a:t>
            </a:r>
          </a:p>
        </p:txBody>
      </p:sp>
      <p:sp>
        <p:nvSpPr>
          <p:cNvPr id="3" name="Tijdelijke aanduiding voor inhoud 2">
            <a:extLst>
              <a:ext uri="{FF2B5EF4-FFF2-40B4-BE49-F238E27FC236}">
                <a16:creationId xmlns:a16="http://schemas.microsoft.com/office/drawing/2014/main" id="{D01E5977-30EE-4967-B983-EB3472DF27A5}"/>
              </a:ext>
            </a:extLst>
          </p:cNvPr>
          <p:cNvSpPr>
            <a:spLocks noGrp="1"/>
          </p:cNvSpPr>
          <p:nvPr>
            <p:ph idx="1"/>
          </p:nvPr>
        </p:nvSpPr>
        <p:spPr>
          <a:xfrm>
            <a:off x="6096000" y="1904300"/>
            <a:ext cx="5556308" cy="4222329"/>
          </a:xfrm>
        </p:spPr>
        <p:txBody>
          <a:bodyPr>
            <a:normAutofit/>
          </a:bodyPr>
          <a:lstStyle/>
          <a:p>
            <a:pPr marL="0" indent="0" algn="l">
              <a:buNone/>
            </a:pPr>
            <a:r>
              <a:rPr lang="en-US" sz="1800" b="0" i="0" dirty="0">
                <a:solidFill>
                  <a:schemeClr val="bg1"/>
                </a:solidFill>
                <a:effectLst/>
                <a:latin typeface="Arial" panose="020B0604020202020204" pitchFamily="34" charset="0"/>
              </a:rPr>
              <a:t>When referring to </a:t>
            </a:r>
            <a:r>
              <a:rPr lang="en-US" sz="1800" b="0" i="0" u="none" strike="noStrike" dirty="0">
                <a:solidFill>
                  <a:schemeClr val="bg1"/>
                </a:solidFill>
                <a:effectLst/>
                <a:latin typeface="Arial" panose="020B0604020202020204" pitchFamily="34" charset="0"/>
                <a:hlinkClick r:id="rId2" tooltip="Transcription (genetics)">
                  <a:extLst>
                    <a:ext uri="{A12FA001-AC4F-418D-AE19-62706E023703}">
                      <ahyp:hlinkClr xmlns:ahyp="http://schemas.microsoft.com/office/drawing/2018/hyperlinkcolor" val="tx"/>
                    </a:ext>
                  </a:extLst>
                </a:hlinkClick>
              </a:rPr>
              <a:t>DNA transcription</a:t>
            </a:r>
            <a:r>
              <a:rPr lang="en-US" sz="1800" b="0" i="0" dirty="0">
                <a:solidFill>
                  <a:schemeClr val="bg1"/>
                </a:solidFill>
                <a:effectLst/>
                <a:latin typeface="Arial" panose="020B0604020202020204" pitchFamily="34" charset="0"/>
              </a:rPr>
              <a:t>, the </a:t>
            </a:r>
            <a:r>
              <a:rPr lang="en-US" sz="1800" b="1" i="0" dirty="0">
                <a:solidFill>
                  <a:schemeClr val="bg1"/>
                </a:solidFill>
                <a:effectLst/>
                <a:latin typeface="Arial" panose="020B0604020202020204" pitchFamily="34" charset="0"/>
              </a:rPr>
              <a:t>coding strand</a:t>
            </a:r>
            <a:r>
              <a:rPr lang="en-US" sz="1800" b="0" i="0" dirty="0">
                <a:solidFill>
                  <a:schemeClr val="bg1"/>
                </a:solidFill>
                <a:effectLst/>
                <a:latin typeface="Arial" panose="020B0604020202020204" pitchFamily="34" charset="0"/>
              </a:rPr>
              <a:t> (or </a:t>
            </a:r>
            <a:r>
              <a:rPr lang="en-US" sz="1800" b="1" i="0" dirty="0">
                <a:solidFill>
                  <a:schemeClr val="bg1"/>
                </a:solidFill>
                <a:effectLst/>
                <a:latin typeface="Arial" panose="020B0604020202020204" pitchFamily="34" charset="0"/>
              </a:rPr>
              <a:t>informational strand</a:t>
            </a:r>
            <a:r>
              <a:rPr lang="en-US" sz="1800" b="0" i="0" dirty="0">
                <a:solidFill>
                  <a:schemeClr val="bg1"/>
                </a:solidFill>
                <a:effectLst/>
                <a:latin typeface="Arial" panose="020B0604020202020204" pitchFamily="34" charset="0"/>
              </a:rPr>
              <a:t>) is the </a:t>
            </a:r>
            <a:r>
              <a:rPr lang="en-US" sz="1800" b="0" i="0" u="none" strike="noStrike" dirty="0">
                <a:solidFill>
                  <a:schemeClr val="bg1"/>
                </a:solidFill>
                <a:effectLst/>
                <a:latin typeface="Arial" panose="020B0604020202020204" pitchFamily="34" charset="0"/>
                <a:hlinkClick r:id="rId3" tooltip="DNA">
                  <a:extLst>
                    <a:ext uri="{A12FA001-AC4F-418D-AE19-62706E023703}">
                      <ahyp:hlinkClr xmlns:ahyp="http://schemas.microsoft.com/office/drawing/2018/hyperlinkcolor" val="tx"/>
                    </a:ext>
                  </a:extLst>
                </a:hlinkClick>
              </a:rPr>
              <a:t>DNA</a:t>
            </a:r>
            <a:r>
              <a:rPr lang="en-US" sz="1800" b="0" i="0" dirty="0">
                <a:solidFill>
                  <a:schemeClr val="bg1"/>
                </a:solidFill>
                <a:effectLst/>
                <a:latin typeface="Arial" panose="020B0604020202020204" pitchFamily="34" charset="0"/>
              </a:rPr>
              <a:t> strand whose </a:t>
            </a:r>
            <a:r>
              <a:rPr lang="en-US" sz="1800" b="0" i="0" u="none" strike="noStrike" dirty="0">
                <a:solidFill>
                  <a:schemeClr val="bg1"/>
                </a:solidFill>
                <a:effectLst/>
                <a:latin typeface="Arial" panose="020B0604020202020204" pitchFamily="34" charset="0"/>
                <a:hlinkClick r:id="rId4" tooltip="Nucleobase">
                  <a:extLst>
                    <a:ext uri="{A12FA001-AC4F-418D-AE19-62706E023703}">
                      <ahyp:hlinkClr xmlns:ahyp="http://schemas.microsoft.com/office/drawing/2018/hyperlinkcolor" val="tx"/>
                    </a:ext>
                  </a:extLst>
                </a:hlinkClick>
              </a:rPr>
              <a:t>base</a:t>
            </a:r>
            <a:r>
              <a:rPr lang="en-US" sz="1800" b="0" i="0" dirty="0">
                <a:solidFill>
                  <a:schemeClr val="bg1"/>
                </a:solidFill>
                <a:effectLst/>
                <a:latin typeface="Arial" panose="020B0604020202020204" pitchFamily="34" charset="0"/>
              </a:rPr>
              <a:t> sequence is identical to the base sequence of the </a:t>
            </a:r>
            <a:r>
              <a:rPr lang="en-US" sz="1800" b="0" i="0" u="none" strike="noStrike" dirty="0">
                <a:solidFill>
                  <a:schemeClr val="bg1"/>
                </a:solidFill>
                <a:effectLst/>
                <a:latin typeface="Arial" panose="020B0604020202020204" pitchFamily="34" charset="0"/>
                <a:hlinkClick r:id="rId5" tooltip="RNA">
                  <a:extLst>
                    <a:ext uri="{A12FA001-AC4F-418D-AE19-62706E023703}">
                      <ahyp:hlinkClr xmlns:ahyp="http://schemas.microsoft.com/office/drawing/2018/hyperlinkcolor" val="tx"/>
                    </a:ext>
                  </a:extLst>
                </a:hlinkClick>
              </a:rPr>
              <a:t>RNA</a:t>
            </a:r>
            <a:r>
              <a:rPr lang="en-US" sz="1800" b="0" i="0" dirty="0">
                <a:solidFill>
                  <a:schemeClr val="bg1"/>
                </a:solidFill>
                <a:effectLst/>
                <a:latin typeface="Arial" panose="020B0604020202020204" pitchFamily="34" charset="0"/>
              </a:rPr>
              <a:t> transcript produced (although with </a:t>
            </a:r>
            <a:r>
              <a:rPr lang="en-US" sz="1800" b="0" i="0" u="none" strike="noStrike" dirty="0">
                <a:solidFill>
                  <a:schemeClr val="bg1"/>
                </a:solidFill>
                <a:effectLst/>
                <a:latin typeface="Arial" panose="020B0604020202020204" pitchFamily="34" charset="0"/>
                <a:hlinkClick r:id="rId6" tooltip="Thymine">
                  <a:extLst>
                    <a:ext uri="{A12FA001-AC4F-418D-AE19-62706E023703}">
                      <ahyp:hlinkClr xmlns:ahyp="http://schemas.microsoft.com/office/drawing/2018/hyperlinkcolor" val="tx"/>
                    </a:ext>
                  </a:extLst>
                </a:hlinkClick>
              </a:rPr>
              <a:t>thymine</a:t>
            </a:r>
            <a:r>
              <a:rPr lang="en-US" sz="1800" b="0" i="0" dirty="0">
                <a:solidFill>
                  <a:schemeClr val="bg1"/>
                </a:solidFill>
                <a:effectLst/>
                <a:latin typeface="Arial" panose="020B0604020202020204" pitchFamily="34" charset="0"/>
              </a:rPr>
              <a:t> replaced by </a:t>
            </a:r>
            <a:r>
              <a:rPr lang="en-US" sz="1800" b="0" i="0" u="none" strike="noStrike" dirty="0">
                <a:solidFill>
                  <a:schemeClr val="bg1"/>
                </a:solidFill>
                <a:effectLst/>
                <a:latin typeface="Arial" panose="020B0604020202020204" pitchFamily="34" charset="0"/>
                <a:hlinkClick r:id="rId7" tooltip="Uracil">
                  <a:extLst>
                    <a:ext uri="{A12FA001-AC4F-418D-AE19-62706E023703}">
                      <ahyp:hlinkClr xmlns:ahyp="http://schemas.microsoft.com/office/drawing/2018/hyperlinkcolor" val="tx"/>
                    </a:ext>
                  </a:extLst>
                </a:hlinkClick>
              </a:rPr>
              <a:t>uracil</a:t>
            </a:r>
            <a:r>
              <a:rPr lang="en-US" sz="1800" b="0" i="0" dirty="0">
                <a:solidFill>
                  <a:schemeClr val="bg1"/>
                </a:solidFill>
                <a:effectLst/>
                <a:latin typeface="Arial" panose="020B0604020202020204" pitchFamily="34" charset="0"/>
              </a:rPr>
              <a:t>). It is this strand which contains </a:t>
            </a:r>
            <a:r>
              <a:rPr lang="en-US" sz="1800" b="0" i="0" u="none" strike="noStrike" dirty="0">
                <a:solidFill>
                  <a:schemeClr val="bg1"/>
                </a:solidFill>
                <a:effectLst/>
                <a:latin typeface="Arial" panose="020B0604020202020204" pitchFamily="34" charset="0"/>
                <a:hlinkClick r:id="rId8" tooltip="Codons">
                  <a:extLst>
                    <a:ext uri="{A12FA001-AC4F-418D-AE19-62706E023703}">
                      <ahyp:hlinkClr xmlns:ahyp="http://schemas.microsoft.com/office/drawing/2018/hyperlinkcolor" val="tx"/>
                    </a:ext>
                  </a:extLst>
                </a:hlinkClick>
              </a:rPr>
              <a:t>codons</a:t>
            </a:r>
            <a:r>
              <a:rPr lang="en-US" sz="1800" b="0" i="0" dirty="0">
                <a:solidFill>
                  <a:schemeClr val="bg1"/>
                </a:solidFill>
                <a:effectLst/>
                <a:latin typeface="Arial" panose="020B0604020202020204" pitchFamily="34" charset="0"/>
              </a:rPr>
              <a:t>, while the non-coding strand contains </a:t>
            </a:r>
            <a:r>
              <a:rPr lang="en-US" sz="1800" b="0" i="0" u="none" strike="noStrike" dirty="0">
                <a:solidFill>
                  <a:schemeClr val="bg1"/>
                </a:solidFill>
                <a:effectLst/>
                <a:latin typeface="Arial" panose="020B0604020202020204" pitchFamily="34" charset="0"/>
                <a:hlinkClick r:id="rId9" tooltip="Transfer RNA">
                  <a:extLst>
                    <a:ext uri="{A12FA001-AC4F-418D-AE19-62706E023703}">
                      <ahyp:hlinkClr xmlns:ahyp="http://schemas.microsoft.com/office/drawing/2018/hyperlinkcolor" val="tx"/>
                    </a:ext>
                  </a:extLst>
                </a:hlinkClick>
              </a:rPr>
              <a:t>anticodons</a:t>
            </a:r>
            <a:r>
              <a:rPr lang="en-US" sz="1800" b="0" i="0" dirty="0">
                <a:solidFill>
                  <a:schemeClr val="bg1"/>
                </a:solidFill>
                <a:effectLst/>
                <a:latin typeface="Arial" panose="020B0604020202020204" pitchFamily="34" charset="0"/>
              </a:rPr>
              <a:t>. During transcription, </a:t>
            </a:r>
            <a:r>
              <a:rPr lang="en-US" sz="1800" b="0" i="0" u="none" strike="noStrike" dirty="0">
                <a:solidFill>
                  <a:schemeClr val="bg1"/>
                </a:solidFill>
                <a:effectLst/>
                <a:latin typeface="Arial" panose="020B0604020202020204" pitchFamily="34" charset="0"/>
                <a:hlinkClick r:id="rId10" tooltip="RNA polymerase II">
                  <a:extLst>
                    <a:ext uri="{A12FA001-AC4F-418D-AE19-62706E023703}">
                      <ahyp:hlinkClr xmlns:ahyp="http://schemas.microsoft.com/office/drawing/2018/hyperlinkcolor" val="tx"/>
                    </a:ext>
                  </a:extLst>
                </a:hlinkClick>
              </a:rPr>
              <a:t>RNA Pol II</a:t>
            </a:r>
            <a:r>
              <a:rPr lang="en-US" sz="1800" b="0" i="0" dirty="0">
                <a:solidFill>
                  <a:schemeClr val="bg1"/>
                </a:solidFill>
                <a:effectLst/>
                <a:latin typeface="Arial" panose="020B0604020202020204" pitchFamily="34" charset="0"/>
              </a:rPr>
              <a:t> binds to the non-coding </a:t>
            </a:r>
            <a:r>
              <a:rPr lang="en-US" sz="1800" b="1" i="0" dirty="0">
                <a:solidFill>
                  <a:schemeClr val="bg1"/>
                </a:solidFill>
                <a:effectLst/>
                <a:latin typeface="Arial" panose="020B0604020202020204" pitchFamily="34" charset="0"/>
              </a:rPr>
              <a:t>template strand</a:t>
            </a:r>
            <a:r>
              <a:rPr lang="en-US" sz="1800" b="0" i="0" dirty="0">
                <a:solidFill>
                  <a:schemeClr val="bg1"/>
                </a:solidFill>
                <a:effectLst/>
                <a:latin typeface="Arial" panose="020B0604020202020204" pitchFamily="34" charset="0"/>
              </a:rPr>
              <a:t>, reads the anti-codons, and transcribes their sequence to synthesize an RNA transcript with complementary bases.</a:t>
            </a:r>
          </a:p>
          <a:p>
            <a:pPr marL="0" indent="0" algn="l">
              <a:buNone/>
            </a:pPr>
            <a:r>
              <a:rPr lang="en-US" sz="1800" b="0" i="0" dirty="0">
                <a:solidFill>
                  <a:schemeClr val="bg1"/>
                </a:solidFill>
                <a:effectLst/>
                <a:latin typeface="Arial" panose="020B0604020202020204" pitchFamily="34" charset="0"/>
              </a:rPr>
              <a:t>By convention, the coding strand is the strand used when displaying a DNA sequence. It is presented in the </a:t>
            </a:r>
            <a:r>
              <a:rPr lang="en-US" sz="1800" b="0" i="0" u="sng" dirty="0">
                <a:solidFill>
                  <a:schemeClr val="bg1"/>
                </a:solidFill>
                <a:effectLst/>
                <a:latin typeface="Arial" panose="020B0604020202020204" pitchFamily="34" charset="0"/>
                <a:hlinkClick r:id="rId11">
                  <a:extLst>
                    <a:ext uri="{A12FA001-AC4F-418D-AE19-62706E023703}">
                      <ahyp:hlinkClr xmlns:ahyp="http://schemas.microsoft.com/office/drawing/2018/hyperlinkcolor" val="tx"/>
                    </a:ext>
                  </a:extLst>
                </a:hlinkClick>
              </a:rPr>
              <a:t>5' to 3' direction</a:t>
            </a:r>
            <a:r>
              <a:rPr lang="en-US" sz="1800" b="0" i="0" dirty="0">
                <a:solidFill>
                  <a:schemeClr val="bg1"/>
                </a:solidFill>
                <a:effectLst/>
                <a:latin typeface="Arial" panose="020B0604020202020204" pitchFamily="34" charset="0"/>
              </a:rPr>
              <a:t>.</a:t>
            </a:r>
          </a:p>
          <a:p>
            <a:endParaRPr lang="nl-NL" sz="1800" dirty="0">
              <a:solidFill>
                <a:schemeClr val="bg1"/>
              </a:solidFill>
            </a:endParaRPr>
          </a:p>
        </p:txBody>
      </p:sp>
      <p:sp>
        <p:nvSpPr>
          <p:cNvPr id="4" name="Tekstvak 3">
            <a:extLst>
              <a:ext uri="{FF2B5EF4-FFF2-40B4-BE49-F238E27FC236}">
                <a16:creationId xmlns:a16="http://schemas.microsoft.com/office/drawing/2014/main" id="{714622EA-0DB5-46AD-BD62-87A67A5F33B0}"/>
              </a:ext>
            </a:extLst>
          </p:cNvPr>
          <p:cNvSpPr txBox="1"/>
          <p:nvPr/>
        </p:nvSpPr>
        <p:spPr>
          <a:xfrm>
            <a:off x="736832" y="5503178"/>
            <a:ext cx="4876800" cy="369332"/>
          </a:xfrm>
          <a:prstGeom prst="rect">
            <a:avLst/>
          </a:prstGeom>
          <a:solidFill>
            <a:schemeClr val="bg1"/>
          </a:solidFill>
        </p:spPr>
        <p:txBody>
          <a:bodyPr wrap="square" rtlCol="0">
            <a:spAutoFit/>
          </a:bodyPr>
          <a:lstStyle/>
          <a:p>
            <a:r>
              <a:rPr lang="nl-NL" dirty="0">
                <a:hlinkClick r:id="rId12"/>
              </a:rPr>
              <a:t>https://en.wikipedia.org/wiki/Coding_strand</a:t>
            </a:r>
            <a:endParaRPr lang="nl-NL" dirty="0"/>
          </a:p>
        </p:txBody>
      </p:sp>
      <p:pic>
        <p:nvPicPr>
          <p:cNvPr id="5" name="Afbeelding 4">
            <a:extLst>
              <a:ext uri="{FF2B5EF4-FFF2-40B4-BE49-F238E27FC236}">
                <a16:creationId xmlns:a16="http://schemas.microsoft.com/office/drawing/2014/main" id="{48E74BB0-8E45-41BB-930D-7D27610103F6}"/>
              </a:ext>
            </a:extLst>
          </p:cNvPr>
          <p:cNvPicPr>
            <a:picLocks noChangeAspect="1"/>
          </p:cNvPicPr>
          <p:nvPr/>
        </p:nvPicPr>
        <p:blipFill>
          <a:blip r:embed="rId13"/>
          <a:stretch>
            <a:fillRect/>
          </a:stretch>
        </p:blipFill>
        <p:spPr>
          <a:xfrm>
            <a:off x="736832" y="1904300"/>
            <a:ext cx="4876800" cy="2743200"/>
          </a:xfrm>
          <a:prstGeom prst="rect">
            <a:avLst/>
          </a:prstGeom>
        </p:spPr>
      </p:pic>
    </p:spTree>
    <p:extLst>
      <p:ext uri="{BB962C8B-B14F-4D97-AF65-F5344CB8AC3E}">
        <p14:creationId xmlns:p14="http://schemas.microsoft.com/office/powerpoint/2010/main" val="144217171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txBox="1">
            <a:spLocks noGrp="1" noChangeArrowheads="1"/>
          </p:cNvSpPr>
          <p:nvPr>
            <p:ph type="title"/>
          </p:nvPr>
        </p:nvSpPr>
        <p:spPr>
          <a:xfrm>
            <a:off x="1039536" y="268520"/>
            <a:ext cx="10515600" cy="1325563"/>
          </a:xfrm>
        </p:spPr>
        <p:txBody>
          <a:bodyPr>
            <a:normAutofit/>
          </a:bodyPr>
          <a:lstStyle/>
          <a:p>
            <a:pPr eaLnBrk="1" hangingPunct="1"/>
            <a:r>
              <a:rPr lang="nl-NL" altLang="nl-NL" sz="2800" dirty="0">
                <a:solidFill>
                  <a:schemeClr val="bg1"/>
                </a:solidFill>
                <a:latin typeface="Arial" pitchFamily="34" charset="0"/>
              </a:rPr>
              <a:t>Wat is leven: </a:t>
            </a:r>
            <a:r>
              <a:rPr altLang="nl-NL" sz="2800" dirty="0">
                <a:latin typeface="Arial" pitchFamily="34" charset="0"/>
              </a:rPr>
              <a:t>RNA hypothese</a:t>
            </a:r>
          </a:p>
        </p:txBody>
      </p:sp>
      <p:sp>
        <p:nvSpPr>
          <p:cNvPr id="43011" name="Rectangle 3"/>
          <p:cNvSpPr txBox="1">
            <a:spLocks noGrp="1" noChangeArrowheads="1"/>
          </p:cNvSpPr>
          <p:nvPr>
            <p:ph type="body" idx="1"/>
          </p:nvPr>
        </p:nvSpPr>
        <p:spPr>
          <a:xfrm>
            <a:off x="945058" y="1317246"/>
            <a:ext cx="9230788" cy="3682593"/>
          </a:xfrm>
        </p:spPr>
        <p:txBody>
          <a:bodyPr>
            <a:noAutofit/>
          </a:bodyPr>
          <a:lstStyle/>
          <a:p>
            <a:pPr eaLnBrk="1" hangingPunct="1"/>
            <a:r>
              <a:rPr altLang="nl-NL" sz="1800" dirty="0">
                <a:solidFill>
                  <a:schemeClr val="bg1"/>
                </a:solidFill>
                <a:latin typeface="Arial" pitchFamily="34" charset="0"/>
              </a:rPr>
              <a:t>DNA </a:t>
            </a:r>
            <a:r>
              <a:rPr altLang="nl-NL" sz="1800" dirty="0" err="1">
                <a:solidFill>
                  <a:schemeClr val="bg1"/>
                </a:solidFill>
                <a:latin typeface="Arial" pitchFamily="34" charset="0"/>
              </a:rPr>
              <a:t>en</a:t>
            </a:r>
            <a:r>
              <a:rPr altLang="nl-NL" sz="1800" dirty="0">
                <a:solidFill>
                  <a:schemeClr val="bg1"/>
                </a:solidFill>
                <a:latin typeface="Arial" pitchFamily="34" charset="0"/>
              </a:rPr>
              <a:t> </a:t>
            </a:r>
            <a:r>
              <a:rPr lang="nl-NL" altLang="nl-NL" sz="1800" dirty="0">
                <a:solidFill>
                  <a:schemeClr val="bg1"/>
                </a:solidFill>
                <a:latin typeface="Arial" pitchFamily="34" charset="0"/>
              </a:rPr>
              <a:t>E</a:t>
            </a:r>
            <a:r>
              <a:rPr altLang="nl-NL" sz="1800" dirty="0" err="1">
                <a:solidFill>
                  <a:schemeClr val="bg1"/>
                </a:solidFill>
                <a:latin typeface="Arial" pitchFamily="34" charset="0"/>
              </a:rPr>
              <a:t>iwit</a:t>
            </a:r>
            <a:r>
              <a:rPr altLang="nl-NL" sz="1800" dirty="0">
                <a:solidFill>
                  <a:schemeClr val="bg1"/>
                </a:solidFill>
                <a:latin typeface="Arial" pitchFamily="34" charset="0"/>
              </a:rPr>
              <a:t> systemen kunnen moeilijk tegelijk zijn </a:t>
            </a:r>
            <a:r>
              <a:rPr altLang="nl-NL" sz="1800" dirty="0" err="1">
                <a:solidFill>
                  <a:schemeClr val="bg1"/>
                </a:solidFill>
                <a:latin typeface="Arial" pitchFamily="34" charset="0"/>
              </a:rPr>
              <a:t>ontstaan</a:t>
            </a:r>
            <a:r>
              <a:rPr altLang="nl-NL" sz="1800" dirty="0">
                <a:solidFill>
                  <a:schemeClr val="bg1"/>
                </a:solidFill>
                <a:latin typeface="Arial" pitchFamily="34" charset="0"/>
              </a:rPr>
              <a:t> </a:t>
            </a:r>
            <a:endParaRPr lang="nl-NL" altLang="nl-NL" sz="1800" dirty="0">
              <a:solidFill>
                <a:schemeClr val="bg1"/>
              </a:solidFill>
              <a:latin typeface="Arial" pitchFamily="34" charset="0"/>
            </a:endParaRPr>
          </a:p>
          <a:p>
            <a:pPr marL="0" indent="0" eaLnBrk="1" hangingPunct="1">
              <a:buNone/>
            </a:pPr>
            <a:r>
              <a:rPr altLang="nl-NL" sz="1800" dirty="0">
                <a:solidFill>
                  <a:schemeClr val="bg1"/>
                </a:solidFill>
                <a:latin typeface="Arial" pitchFamily="34" charset="0"/>
              </a:rPr>
              <a:t>(niet alleen wetenschappelijke vraag maar ook kritiek van creationisten) </a:t>
            </a:r>
          </a:p>
          <a:p>
            <a:pPr eaLnBrk="1" hangingPunct="1"/>
            <a:endParaRPr altLang="nl-NL" sz="1800" dirty="0">
              <a:solidFill>
                <a:schemeClr val="bg1"/>
              </a:solidFill>
              <a:latin typeface="Arial" pitchFamily="34" charset="0"/>
            </a:endParaRPr>
          </a:p>
          <a:p>
            <a:pPr eaLnBrk="1" hangingPunct="1"/>
            <a:r>
              <a:rPr altLang="nl-NL" sz="1800" dirty="0">
                <a:solidFill>
                  <a:schemeClr val="bg1"/>
                </a:solidFill>
                <a:latin typeface="Arial" pitchFamily="34" charset="0"/>
              </a:rPr>
              <a:t>RNA in ribosoom heeft functie van enzym (</a:t>
            </a:r>
            <a:r>
              <a:rPr altLang="nl-NL" sz="1800" dirty="0" err="1">
                <a:solidFill>
                  <a:schemeClr val="bg1"/>
                </a:solidFill>
                <a:latin typeface="Arial" pitchFamily="34" charset="0"/>
              </a:rPr>
              <a:t>ribozyme</a:t>
            </a:r>
            <a:r>
              <a:rPr altLang="nl-NL" sz="1800" dirty="0">
                <a:solidFill>
                  <a:schemeClr val="bg1"/>
                </a:solidFill>
                <a:latin typeface="Arial" pitchFamily="34" charset="0"/>
              </a:rPr>
              <a:t>) </a:t>
            </a:r>
          </a:p>
          <a:p>
            <a:pPr eaLnBrk="1" hangingPunct="1"/>
            <a:r>
              <a:rPr altLang="nl-NL" sz="1800" dirty="0">
                <a:solidFill>
                  <a:schemeClr val="bg1"/>
                </a:solidFill>
                <a:latin typeface="Arial" pitchFamily="34" charset="0"/>
              </a:rPr>
              <a:t>mRNA kan zelf </a:t>
            </a:r>
            <a:r>
              <a:rPr altLang="nl-NL" sz="1800" dirty="0" err="1">
                <a:solidFill>
                  <a:schemeClr val="bg1"/>
                </a:solidFill>
                <a:latin typeface="Arial" pitchFamily="34" charset="0"/>
              </a:rPr>
              <a:t>splicen</a:t>
            </a:r>
            <a:r>
              <a:rPr altLang="nl-NL" sz="1800" dirty="0">
                <a:solidFill>
                  <a:schemeClr val="bg1"/>
                </a:solidFill>
                <a:latin typeface="Arial" pitchFamily="34" charset="0"/>
              </a:rPr>
              <a:t> (verwijderen introns)</a:t>
            </a:r>
          </a:p>
          <a:p>
            <a:pPr marL="0" indent="0">
              <a:buNone/>
            </a:pPr>
            <a:r>
              <a:rPr lang="nl-NL" altLang="nl-NL" sz="1800" dirty="0">
                <a:solidFill>
                  <a:srgbClr val="FFFF00"/>
                </a:solidFill>
                <a:latin typeface="Arial" pitchFamily="34" charset="0"/>
              </a:rPr>
              <a:t>=&gt; RNA kan zowel informatie bevatten, als iets doen  </a:t>
            </a:r>
          </a:p>
          <a:p>
            <a:pPr eaLnBrk="1" hangingPunct="1"/>
            <a:endParaRPr altLang="nl-NL" sz="1800" dirty="0">
              <a:solidFill>
                <a:schemeClr val="bg1"/>
              </a:solidFill>
              <a:latin typeface="Arial" pitchFamily="34" charset="0"/>
            </a:endParaRPr>
          </a:p>
          <a:p>
            <a:pPr eaLnBrk="1" hangingPunct="1"/>
            <a:r>
              <a:rPr altLang="nl-NL" sz="1800" dirty="0">
                <a:solidFill>
                  <a:schemeClr val="bg1"/>
                </a:solidFill>
                <a:latin typeface="Arial" pitchFamily="34" charset="0"/>
              </a:rPr>
              <a:t>Veel </a:t>
            </a:r>
            <a:r>
              <a:rPr altLang="nl-NL" sz="1800" dirty="0" err="1">
                <a:solidFill>
                  <a:schemeClr val="bg1"/>
                </a:solidFill>
                <a:latin typeface="Arial" pitchFamily="34" charset="0"/>
              </a:rPr>
              <a:t>virussen</a:t>
            </a:r>
            <a:r>
              <a:rPr altLang="nl-NL" sz="1800" dirty="0">
                <a:solidFill>
                  <a:schemeClr val="bg1"/>
                </a:solidFill>
                <a:latin typeface="Arial" pitchFamily="34" charset="0"/>
              </a:rPr>
              <a:t> </a:t>
            </a:r>
            <a:r>
              <a:rPr lang="nl-NL" altLang="nl-NL" sz="1800" dirty="0">
                <a:solidFill>
                  <a:schemeClr val="bg1"/>
                </a:solidFill>
                <a:latin typeface="Arial" pitchFamily="34" charset="0"/>
              </a:rPr>
              <a:t>(Corona) </a:t>
            </a:r>
            <a:r>
              <a:rPr altLang="nl-NL" sz="1800" dirty="0" err="1">
                <a:solidFill>
                  <a:schemeClr val="bg1"/>
                </a:solidFill>
                <a:latin typeface="Arial" pitchFamily="34" charset="0"/>
              </a:rPr>
              <a:t>hebben</a:t>
            </a:r>
            <a:r>
              <a:rPr altLang="nl-NL" sz="1800" dirty="0">
                <a:solidFill>
                  <a:schemeClr val="bg1"/>
                </a:solidFill>
                <a:latin typeface="Arial" pitchFamily="34" charset="0"/>
              </a:rPr>
              <a:t> </a:t>
            </a:r>
            <a:r>
              <a:rPr lang="nl-NL" altLang="nl-NL" sz="1800" dirty="0">
                <a:solidFill>
                  <a:schemeClr val="bg1"/>
                </a:solidFill>
                <a:latin typeface="Arial" pitchFamily="34" charset="0"/>
              </a:rPr>
              <a:t>alleen </a:t>
            </a:r>
            <a:r>
              <a:rPr altLang="nl-NL" sz="1800" dirty="0">
                <a:solidFill>
                  <a:schemeClr val="bg1"/>
                </a:solidFill>
                <a:latin typeface="Arial" pitchFamily="34" charset="0"/>
              </a:rPr>
              <a:t>RNA </a:t>
            </a:r>
            <a:endParaRPr lang="nl-NL" altLang="nl-NL" sz="1800" dirty="0">
              <a:solidFill>
                <a:schemeClr val="bg1"/>
              </a:solidFill>
              <a:latin typeface="Arial" pitchFamily="34" charset="0"/>
            </a:endParaRPr>
          </a:p>
          <a:p>
            <a:pPr eaLnBrk="1" hangingPunct="1"/>
            <a:r>
              <a:rPr lang="nl-NL" altLang="nl-NL" sz="1800" dirty="0">
                <a:solidFill>
                  <a:schemeClr val="bg1"/>
                </a:solidFill>
                <a:latin typeface="Arial" pitchFamily="34" charset="0"/>
              </a:rPr>
              <a:t>RNA is </a:t>
            </a:r>
            <a:r>
              <a:rPr altLang="nl-NL" sz="1800" dirty="0" err="1">
                <a:solidFill>
                  <a:schemeClr val="bg1"/>
                </a:solidFill>
                <a:latin typeface="Arial" pitchFamily="34" charset="0"/>
              </a:rPr>
              <a:t>soms</a:t>
            </a:r>
            <a:r>
              <a:rPr altLang="nl-NL" sz="1800" dirty="0">
                <a:solidFill>
                  <a:schemeClr val="bg1"/>
                </a:solidFill>
                <a:latin typeface="Arial" pitchFamily="34" charset="0"/>
              </a:rPr>
              <a:t> </a:t>
            </a:r>
            <a:r>
              <a:rPr lang="nl-NL" altLang="nl-NL" sz="1800" dirty="0">
                <a:solidFill>
                  <a:schemeClr val="bg1"/>
                </a:solidFill>
                <a:latin typeface="Arial" pitchFamily="34" charset="0"/>
              </a:rPr>
              <a:t>ook </a:t>
            </a:r>
            <a:r>
              <a:rPr altLang="nl-NL" sz="1800" dirty="0" err="1">
                <a:solidFill>
                  <a:schemeClr val="bg1"/>
                </a:solidFill>
                <a:latin typeface="Arial" pitchFamily="34" charset="0"/>
              </a:rPr>
              <a:t>dubbelstrengs</a:t>
            </a:r>
            <a:r>
              <a:rPr lang="nl-NL" altLang="nl-NL" sz="1800" dirty="0">
                <a:solidFill>
                  <a:schemeClr val="bg1"/>
                </a:solidFill>
                <a:latin typeface="Arial" pitchFamily="34" charset="0"/>
              </a:rPr>
              <a:t> (tussenvorm voor DNA</a:t>
            </a:r>
            <a:r>
              <a:rPr altLang="nl-NL" sz="1800" dirty="0">
                <a:solidFill>
                  <a:schemeClr val="bg1"/>
                </a:solidFill>
                <a:latin typeface="Arial" pitchFamily="34" charset="0"/>
              </a:rPr>
              <a:t>)</a:t>
            </a:r>
          </a:p>
          <a:p>
            <a:pPr eaLnBrk="1" hangingPunct="1"/>
            <a:endParaRPr altLang="nl-NL" sz="1800" dirty="0">
              <a:solidFill>
                <a:schemeClr val="bg1"/>
              </a:solidFill>
              <a:latin typeface="Arial" pitchFamily="34" charset="0"/>
            </a:endParaRPr>
          </a:p>
          <a:p>
            <a:pPr marL="0" indent="0">
              <a:buNone/>
            </a:pPr>
            <a:r>
              <a:rPr altLang="nl-NL" sz="1800" dirty="0">
                <a:solidFill>
                  <a:schemeClr val="bg1"/>
                </a:solidFill>
                <a:latin typeface="Arial" pitchFamily="34" charset="0"/>
              </a:rPr>
              <a:t>=&gt; Eerste leven kon van start met alleen iets van RNA. </a:t>
            </a:r>
          </a:p>
          <a:p>
            <a:pPr marL="0" indent="0">
              <a:buNone/>
            </a:pPr>
            <a:r>
              <a:rPr altLang="nl-NL" sz="1800" dirty="0">
                <a:solidFill>
                  <a:schemeClr val="bg1"/>
                </a:solidFill>
                <a:latin typeface="Arial" pitchFamily="34" charset="0"/>
              </a:rPr>
              <a:t>=&gt; Later is daar het stabielere DNA, en een complex eiwitsysteem </a:t>
            </a:r>
            <a:r>
              <a:rPr altLang="nl-NL" sz="1800" dirty="0" err="1">
                <a:solidFill>
                  <a:schemeClr val="bg1"/>
                </a:solidFill>
                <a:latin typeface="Arial" pitchFamily="34" charset="0"/>
              </a:rPr>
              <a:t>bij</a:t>
            </a:r>
            <a:r>
              <a:rPr altLang="nl-NL" sz="1800" dirty="0">
                <a:solidFill>
                  <a:schemeClr val="bg1"/>
                </a:solidFill>
                <a:latin typeface="Arial" pitchFamily="34" charset="0"/>
              </a:rPr>
              <a:t> </a:t>
            </a:r>
            <a:r>
              <a:rPr altLang="nl-NL" sz="1800" dirty="0" err="1">
                <a:solidFill>
                  <a:schemeClr val="bg1"/>
                </a:solidFill>
                <a:latin typeface="Arial" pitchFamily="34" charset="0"/>
              </a:rPr>
              <a:t>gekomen</a:t>
            </a:r>
            <a:r>
              <a:rPr lang="nl-NL" altLang="nl-NL" sz="1800" dirty="0">
                <a:solidFill>
                  <a:schemeClr val="bg1"/>
                </a:solidFill>
                <a:latin typeface="Arial" pitchFamily="34" charset="0"/>
              </a:rPr>
              <a:t>.</a:t>
            </a:r>
          </a:p>
          <a:p>
            <a:pPr marL="0" indent="0">
              <a:buNone/>
            </a:pPr>
            <a:r>
              <a:rPr lang="nl-NL" altLang="nl-NL" sz="1800" dirty="0">
                <a:solidFill>
                  <a:schemeClr val="bg1"/>
                </a:solidFill>
                <a:latin typeface="Arial" pitchFamily="34" charset="0"/>
              </a:rPr>
              <a:t>NB Al evolutie (selectie) voor er echt leven was: </a:t>
            </a:r>
            <a:r>
              <a:rPr lang="nl-NL" altLang="nl-NL" sz="1800" dirty="0">
                <a:solidFill>
                  <a:srgbClr val="FFFF00"/>
                </a:solidFill>
                <a:latin typeface="Arial" pitchFamily="34" charset="0"/>
              </a:rPr>
              <a:t>abiotische evolutie </a:t>
            </a:r>
          </a:p>
          <a:p>
            <a:pPr marL="0" indent="0">
              <a:buNone/>
            </a:pPr>
            <a:endParaRPr lang="nl-NL" altLang="nl-NL" sz="1800" dirty="0">
              <a:solidFill>
                <a:schemeClr val="bg1"/>
              </a:solidFill>
              <a:latin typeface="Arial" pitchFamily="34" charset="0"/>
            </a:endParaRPr>
          </a:p>
          <a:p>
            <a:pPr marL="0" indent="0">
              <a:buNone/>
            </a:pPr>
            <a:endParaRPr lang="nl-NL" altLang="nl-NL" sz="1800" dirty="0">
              <a:solidFill>
                <a:schemeClr val="bg1"/>
              </a:solidFill>
              <a:latin typeface="Arial" pitchFamily="34" charset="0"/>
            </a:endParaRPr>
          </a:p>
          <a:p>
            <a:pPr marL="0" indent="0">
              <a:buNone/>
            </a:pPr>
            <a:endParaRPr lang="nl-NL" altLang="nl-NL" sz="1800" dirty="0">
              <a:solidFill>
                <a:schemeClr val="bg1"/>
              </a:solidFill>
              <a:latin typeface="Arial" pitchFamily="34" charset="0"/>
            </a:endParaRPr>
          </a:p>
          <a:p>
            <a:pPr marL="0" indent="0">
              <a:buNone/>
            </a:pPr>
            <a:endParaRPr lang="nl-NL" altLang="nl-NL" sz="1800" dirty="0">
              <a:solidFill>
                <a:schemeClr val="bg1"/>
              </a:solidFill>
              <a:latin typeface="Arial" pitchFamily="34" charset="0"/>
            </a:endParaRPr>
          </a:p>
          <a:p>
            <a:pPr marL="0" indent="0">
              <a:buNone/>
            </a:pPr>
            <a:endParaRPr lang="nl-NL" altLang="nl-NL" sz="1800" dirty="0">
              <a:solidFill>
                <a:schemeClr val="bg1"/>
              </a:solidFill>
              <a:latin typeface="Arial" pitchFamily="34" charset="0"/>
            </a:endParaRPr>
          </a:p>
          <a:p>
            <a:pPr marL="0" indent="0">
              <a:buNone/>
            </a:pPr>
            <a:endParaRPr altLang="nl-NL" sz="1800" dirty="0">
              <a:solidFill>
                <a:schemeClr val="bg1"/>
              </a:solidFill>
              <a:latin typeface="Arial" pitchFamily="34" charset="0"/>
            </a:endParaRPr>
          </a:p>
        </p:txBody>
      </p:sp>
      <p:pic>
        <p:nvPicPr>
          <p:cNvPr id="5" name="Picture 2">
            <a:extLst>
              <a:ext uri="{FF2B5EF4-FFF2-40B4-BE49-F238E27FC236}">
                <a16:creationId xmlns:a16="http://schemas.microsoft.com/office/drawing/2014/main" id="{AE54592C-4DC0-4EF9-8A37-6E1045234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1546" y="330298"/>
            <a:ext cx="1488199" cy="132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252869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dirty="0"/>
              <a:t>RNA en 3D =&gt; </a:t>
            </a:r>
            <a:r>
              <a:rPr lang="nl-NL" sz="2800" dirty="0" err="1"/>
              <a:t>vgl</a:t>
            </a:r>
            <a:r>
              <a:rPr lang="nl-NL" sz="2800" dirty="0"/>
              <a:t> met eiwit !</a:t>
            </a:r>
          </a:p>
        </p:txBody>
      </p:sp>
      <p:sp>
        <p:nvSpPr>
          <p:cNvPr id="3" name="Tijdelijke aanduiding voor inhoud 2"/>
          <p:cNvSpPr>
            <a:spLocks noGrp="1"/>
          </p:cNvSpPr>
          <p:nvPr>
            <p:ph idx="1"/>
          </p:nvPr>
        </p:nvSpPr>
        <p:spPr>
          <a:xfrm>
            <a:off x="913624" y="4211782"/>
            <a:ext cx="7686820" cy="1208437"/>
          </a:xfrm>
          <a:solidFill>
            <a:schemeClr val="bg1"/>
          </a:solidFill>
        </p:spPr>
        <p:txBody>
          <a:bodyPr>
            <a:normAutofit fontScale="70000" lnSpcReduction="20000"/>
          </a:bodyPr>
          <a:lstStyle/>
          <a:p>
            <a:r>
              <a:rPr lang="nl-NL" dirty="0">
                <a:hlinkClick r:id="rId2"/>
              </a:rPr>
              <a:t>https://en.wikipedia.org/wiki/Stem-loop</a:t>
            </a:r>
            <a:endParaRPr lang="nl-NL" dirty="0"/>
          </a:p>
          <a:p>
            <a:r>
              <a:rPr lang="nl-NL" dirty="0">
                <a:hlinkClick r:id="rId3"/>
              </a:rPr>
              <a:t>https://genetics.thetech.org/ask/ask328</a:t>
            </a:r>
            <a:endParaRPr lang="nl-NL" dirty="0"/>
          </a:p>
          <a:p>
            <a:r>
              <a:rPr lang="nl-NL" dirty="0">
                <a:hlinkClick r:id="rId4"/>
              </a:rPr>
              <a:t>https://www.nature.com/scitable/topicpage/dna-transcription-426</a:t>
            </a:r>
            <a:endParaRPr lang="nl-NL" dirty="0"/>
          </a:p>
          <a:p>
            <a:endParaRPr lang="nl-NL"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624" y="1553257"/>
            <a:ext cx="3601168" cy="2455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2063552" y="5877272"/>
            <a:ext cx="7128792" cy="369332"/>
          </a:xfrm>
          <a:prstGeom prst="rect">
            <a:avLst/>
          </a:prstGeom>
          <a:noFill/>
        </p:spPr>
        <p:txBody>
          <a:bodyPr wrap="square" rtlCol="0">
            <a:spAutoFit/>
          </a:bodyPr>
          <a:lstStyle/>
          <a:p>
            <a:r>
              <a:rPr lang="nl-NL" dirty="0">
                <a:solidFill>
                  <a:schemeClr val="bg1"/>
                </a:solidFill>
              </a:rPr>
              <a:t>Loops zorgen voor bescherming.		Meerdere </a:t>
            </a:r>
            <a:r>
              <a:rPr lang="nl-NL" dirty="0" err="1">
                <a:solidFill>
                  <a:schemeClr val="bg1"/>
                </a:solidFill>
              </a:rPr>
              <a:t>RNA’s</a:t>
            </a:r>
            <a:r>
              <a:rPr lang="nl-NL" dirty="0">
                <a:solidFill>
                  <a:schemeClr val="bg1"/>
                </a:solidFill>
              </a:rPr>
              <a:t> tegelijk</a:t>
            </a:r>
          </a:p>
        </p:txBody>
      </p:sp>
      <p:sp>
        <p:nvSpPr>
          <p:cNvPr id="6" name="Tekstvak 5">
            <a:extLst>
              <a:ext uri="{FF2B5EF4-FFF2-40B4-BE49-F238E27FC236}">
                <a16:creationId xmlns:a16="http://schemas.microsoft.com/office/drawing/2014/main" id="{0B31678C-76E2-4606-BA97-ECD164F430C6}"/>
              </a:ext>
            </a:extLst>
          </p:cNvPr>
          <p:cNvSpPr txBox="1"/>
          <p:nvPr/>
        </p:nvSpPr>
        <p:spPr>
          <a:xfrm>
            <a:off x="4980709" y="1995055"/>
            <a:ext cx="3131127" cy="369332"/>
          </a:xfrm>
          <a:prstGeom prst="rect">
            <a:avLst/>
          </a:prstGeom>
          <a:noFill/>
        </p:spPr>
        <p:txBody>
          <a:bodyPr wrap="square" rtlCol="0">
            <a:spAutoFit/>
          </a:bodyPr>
          <a:lstStyle/>
          <a:p>
            <a:r>
              <a:rPr lang="nl-NL" dirty="0"/>
              <a:t>Ook basis van mRNA vaccin</a:t>
            </a:r>
          </a:p>
        </p:txBody>
      </p:sp>
    </p:spTree>
    <p:extLst>
      <p:ext uri="{BB962C8B-B14F-4D97-AF65-F5344CB8AC3E}">
        <p14:creationId xmlns:p14="http://schemas.microsoft.com/office/powerpoint/2010/main" val="107151050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39" t="28349" r="13842"/>
          <a:stretch/>
        </p:blipFill>
        <p:spPr bwMode="auto">
          <a:xfrm>
            <a:off x="867375" y="1499033"/>
            <a:ext cx="8427117" cy="4913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9405216" y="6043491"/>
            <a:ext cx="2627394" cy="369332"/>
          </a:xfrm>
          <a:prstGeom prst="rect">
            <a:avLst/>
          </a:prstGeom>
          <a:solidFill>
            <a:srgbClr val="00B050"/>
          </a:solidFill>
        </p:spPr>
        <p:txBody>
          <a:bodyPr wrap="square" rtlCol="0">
            <a:spAutoFit/>
          </a:bodyPr>
          <a:lstStyle/>
          <a:p>
            <a:pPr algn="l"/>
            <a:r>
              <a:rPr lang="nl-NL" dirty="0" err="1">
                <a:solidFill>
                  <a:schemeClr val="bg1"/>
                </a:solidFill>
              </a:rPr>
              <a:t>Abbas</a:t>
            </a:r>
            <a:r>
              <a:rPr lang="nl-NL" dirty="0">
                <a:solidFill>
                  <a:schemeClr val="bg1"/>
                </a:solidFill>
              </a:rPr>
              <a:t>, p.4, en H.2</a:t>
            </a:r>
          </a:p>
        </p:txBody>
      </p:sp>
      <p:sp>
        <p:nvSpPr>
          <p:cNvPr id="5" name="Ovaal 4"/>
          <p:cNvSpPr/>
          <p:nvPr/>
        </p:nvSpPr>
        <p:spPr>
          <a:xfrm>
            <a:off x="1835676" y="1612062"/>
            <a:ext cx="1965532" cy="649481"/>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6" name="Titel 5">
            <a:extLst>
              <a:ext uri="{FF2B5EF4-FFF2-40B4-BE49-F238E27FC236}">
                <a16:creationId xmlns:a16="http://schemas.microsoft.com/office/drawing/2014/main" id="{5A9AA6F8-0FB2-4567-BF59-688A151786A0}"/>
              </a:ext>
            </a:extLst>
          </p:cNvPr>
          <p:cNvSpPr>
            <a:spLocks noGrp="1"/>
          </p:cNvSpPr>
          <p:nvPr>
            <p:ph type="title"/>
          </p:nvPr>
        </p:nvSpPr>
        <p:spPr>
          <a:xfrm>
            <a:off x="867375" y="248962"/>
            <a:ext cx="8537841" cy="1143000"/>
          </a:xfrm>
        </p:spPr>
        <p:txBody>
          <a:bodyPr>
            <a:noAutofit/>
          </a:bodyPr>
          <a:lstStyle/>
          <a:p>
            <a:r>
              <a:rPr lang="nl-NL" sz="2800" dirty="0">
                <a:solidFill>
                  <a:schemeClr val="bg1"/>
                </a:solidFill>
              </a:rPr>
              <a:t>Aspecifieke afweer:</a:t>
            </a:r>
            <a:br>
              <a:rPr lang="nl-NL" sz="2800" dirty="0">
                <a:solidFill>
                  <a:schemeClr val="bg1"/>
                </a:solidFill>
              </a:rPr>
            </a:br>
            <a:r>
              <a:rPr lang="nl-NL" sz="2800" dirty="0">
                <a:solidFill>
                  <a:schemeClr val="bg1"/>
                </a:solidFill>
              </a:rPr>
              <a:t>Voldoende voor 99% van de infecties </a:t>
            </a:r>
            <a:r>
              <a:rPr lang="nl-NL" sz="2800" dirty="0"/>
              <a:t>(dagelijks fenomeen)</a:t>
            </a:r>
          </a:p>
        </p:txBody>
      </p:sp>
    </p:spTree>
    <p:extLst>
      <p:ext uri="{BB962C8B-B14F-4D97-AF65-F5344CB8AC3E}">
        <p14:creationId xmlns:p14="http://schemas.microsoft.com/office/powerpoint/2010/main" val="260929399"/>
      </p:ext>
    </p:extLst>
  </p:cSld>
  <p:clrMapOvr>
    <a:masterClrMapping/>
  </p:clrMapOvr>
  <p:transition spd="slow"/>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053BE-E210-42BC-9CD0-C183D7E77056}"/>
              </a:ext>
            </a:extLst>
          </p:cNvPr>
          <p:cNvSpPr>
            <a:spLocks noGrp="1"/>
          </p:cNvSpPr>
          <p:nvPr>
            <p:ph type="title"/>
          </p:nvPr>
        </p:nvSpPr>
        <p:spPr>
          <a:xfrm>
            <a:off x="764815" y="1366486"/>
            <a:ext cx="2217232" cy="550430"/>
          </a:xfrm>
        </p:spPr>
        <p:txBody>
          <a:bodyPr>
            <a:normAutofit fontScale="90000"/>
          </a:bodyPr>
          <a:lstStyle/>
          <a:p>
            <a:br>
              <a:rPr lang="nl-NL" dirty="0"/>
            </a:br>
            <a:r>
              <a:rPr lang="nl-NL" sz="1800" dirty="0">
                <a:solidFill>
                  <a:schemeClr val="bg1"/>
                </a:solidFill>
              </a:rPr>
              <a:t>Eigenlijk ingewikkelder </a:t>
            </a:r>
            <a:br>
              <a:rPr lang="nl-NL" sz="1800" dirty="0">
                <a:solidFill>
                  <a:schemeClr val="bg1"/>
                </a:solidFill>
              </a:rPr>
            </a:br>
            <a:r>
              <a:rPr lang="nl-NL" sz="1800" dirty="0">
                <a:solidFill>
                  <a:schemeClr val="bg1"/>
                </a:solidFill>
              </a:rPr>
              <a:t>dan DNA</a:t>
            </a:r>
            <a:br>
              <a:rPr lang="nl-NL" sz="1800" dirty="0">
                <a:solidFill>
                  <a:schemeClr val="bg1"/>
                </a:solidFill>
              </a:rPr>
            </a:br>
            <a:br>
              <a:rPr lang="nl-NL" sz="1800" dirty="0">
                <a:solidFill>
                  <a:schemeClr val="bg1"/>
                </a:solidFill>
              </a:rPr>
            </a:br>
            <a:r>
              <a:rPr lang="nl-NL" sz="1800" dirty="0">
                <a:solidFill>
                  <a:schemeClr val="bg1"/>
                </a:solidFill>
              </a:rPr>
              <a:t>3D als eiwit !</a:t>
            </a:r>
            <a:br>
              <a:rPr lang="nl-NL" sz="1800" dirty="0">
                <a:solidFill>
                  <a:schemeClr val="bg1"/>
                </a:solidFill>
              </a:rPr>
            </a:br>
            <a:br>
              <a:rPr lang="nl-NL" sz="1800" dirty="0">
                <a:solidFill>
                  <a:schemeClr val="bg1"/>
                </a:solidFill>
              </a:rPr>
            </a:br>
            <a:r>
              <a:rPr lang="nl-NL" sz="1800" dirty="0">
                <a:solidFill>
                  <a:schemeClr val="bg1"/>
                </a:solidFill>
              </a:rPr>
              <a:t>Modificaties bij </a:t>
            </a:r>
            <a:br>
              <a:rPr lang="nl-NL" sz="1800" dirty="0">
                <a:solidFill>
                  <a:schemeClr val="bg1"/>
                </a:solidFill>
              </a:rPr>
            </a:br>
            <a:r>
              <a:rPr lang="nl-NL" sz="1800" dirty="0">
                <a:solidFill>
                  <a:schemeClr val="bg1"/>
                </a:solidFill>
              </a:rPr>
              <a:t>vaccins</a:t>
            </a:r>
          </a:p>
        </p:txBody>
      </p:sp>
      <p:sp>
        <p:nvSpPr>
          <p:cNvPr id="3" name="Tijdelijke aanduiding voor inhoud 2">
            <a:extLst>
              <a:ext uri="{FF2B5EF4-FFF2-40B4-BE49-F238E27FC236}">
                <a16:creationId xmlns:a16="http://schemas.microsoft.com/office/drawing/2014/main" id="{65347408-AFEE-47C9-A6DC-6FB1FBDA5881}"/>
              </a:ext>
            </a:extLst>
          </p:cNvPr>
          <p:cNvSpPr>
            <a:spLocks noGrp="1"/>
          </p:cNvSpPr>
          <p:nvPr>
            <p:ph idx="1"/>
          </p:nvPr>
        </p:nvSpPr>
        <p:spPr>
          <a:xfrm>
            <a:off x="715648" y="4015648"/>
            <a:ext cx="2016224" cy="1296144"/>
          </a:xfrm>
          <a:solidFill>
            <a:srgbClr val="00B0F0"/>
          </a:solidFill>
        </p:spPr>
        <p:txBody>
          <a:bodyPr/>
          <a:lstStyle/>
          <a:p>
            <a:pPr marL="0" indent="0">
              <a:buNone/>
            </a:pPr>
            <a:r>
              <a:rPr lang="nl-NL" sz="1600" dirty="0">
                <a:hlinkClick r:id="rId2"/>
              </a:rPr>
              <a:t>https://www.sciencedirect.com/science/article/abs/pii/S1097276520309369?via%3Dihub</a:t>
            </a:r>
            <a:endParaRPr lang="nl-NL" sz="1600" dirty="0"/>
          </a:p>
          <a:p>
            <a:endParaRPr lang="nl-NL" sz="1600" dirty="0"/>
          </a:p>
        </p:txBody>
      </p:sp>
      <p:pic>
        <p:nvPicPr>
          <p:cNvPr id="4" name="Afbeelding 3">
            <a:extLst>
              <a:ext uri="{FF2B5EF4-FFF2-40B4-BE49-F238E27FC236}">
                <a16:creationId xmlns:a16="http://schemas.microsoft.com/office/drawing/2014/main" id="{E0D23AF2-A129-4361-B8B3-8C6298A7346D}"/>
              </a:ext>
            </a:extLst>
          </p:cNvPr>
          <p:cNvPicPr>
            <a:picLocks noChangeAspect="1"/>
          </p:cNvPicPr>
          <p:nvPr/>
        </p:nvPicPr>
        <p:blipFill>
          <a:blip r:embed="rId3"/>
          <a:stretch>
            <a:fillRect/>
          </a:stretch>
        </p:blipFill>
        <p:spPr>
          <a:xfrm>
            <a:off x="4121150" y="185737"/>
            <a:ext cx="6415088" cy="6415088"/>
          </a:xfrm>
          <a:prstGeom prst="rect">
            <a:avLst/>
          </a:prstGeom>
        </p:spPr>
      </p:pic>
    </p:spTree>
    <p:extLst>
      <p:ext uri="{BB962C8B-B14F-4D97-AF65-F5344CB8AC3E}">
        <p14:creationId xmlns:p14="http://schemas.microsoft.com/office/powerpoint/2010/main" val="1942176422"/>
      </p:ext>
    </p:extLst>
  </p:cSld>
  <p:clrMapOvr>
    <a:masterClrMapping/>
  </p:clrMapOvr>
  <p:transition spd="slow"/>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p:cNvSpPr txBox="1">
            <a:spLocks noGrp="1"/>
          </p:cNvSpPr>
          <p:nvPr>
            <p:ph type="title"/>
          </p:nvPr>
        </p:nvSpPr>
        <p:spPr>
          <a:xfrm>
            <a:off x="804645" y="246387"/>
            <a:ext cx="10515600" cy="1325563"/>
          </a:xfrm>
        </p:spPr>
        <p:txBody>
          <a:bodyPr>
            <a:normAutofit/>
          </a:bodyPr>
          <a:lstStyle/>
          <a:p>
            <a:r>
              <a:rPr altLang="nl-NL" sz="2800" dirty="0">
                <a:latin typeface="Arial" pitchFamily="34" charset="0"/>
              </a:rPr>
              <a:t>Immunological synapse</a:t>
            </a:r>
            <a:br>
              <a:rPr altLang="nl-NL" sz="2800" dirty="0">
                <a:latin typeface="Arial" pitchFamily="34" charset="0"/>
              </a:rPr>
            </a:br>
            <a:r>
              <a:rPr altLang="nl-NL" sz="2800" dirty="0">
                <a:solidFill>
                  <a:schemeClr val="bg1"/>
                </a:solidFill>
                <a:latin typeface="Arial" pitchFamily="34" charset="0"/>
              </a:rPr>
              <a:t>Co-stimulation =&gt; </a:t>
            </a:r>
            <a:r>
              <a:rPr altLang="nl-NL" sz="2800" dirty="0" err="1">
                <a:solidFill>
                  <a:schemeClr val="bg1"/>
                </a:solidFill>
                <a:latin typeface="Arial" pitchFamily="34" charset="0"/>
              </a:rPr>
              <a:t>controle</a:t>
            </a:r>
            <a:endParaRPr altLang="nl-NL" sz="2800" dirty="0">
              <a:solidFill>
                <a:schemeClr val="bg1"/>
              </a:solidFill>
              <a:latin typeface="Arial" pitchFamily="34" charset="0"/>
            </a:endParaRPr>
          </a:p>
        </p:txBody>
      </p:sp>
      <p:sp>
        <p:nvSpPr>
          <p:cNvPr id="97283" name="Tijdelijke aanduiding voor inhoud 2"/>
          <p:cNvSpPr txBox="1">
            <a:spLocks noGrp="1"/>
          </p:cNvSpPr>
          <p:nvPr>
            <p:ph idx="1"/>
          </p:nvPr>
        </p:nvSpPr>
        <p:spPr>
          <a:xfrm>
            <a:off x="8825219" y="4639112"/>
            <a:ext cx="2810312" cy="1795244"/>
          </a:xfrm>
          <a:solidFill>
            <a:schemeClr val="accent1"/>
          </a:solidFill>
        </p:spPr>
        <p:txBody>
          <a:bodyPr>
            <a:noAutofit/>
          </a:bodyPr>
          <a:lstStyle/>
          <a:p>
            <a:pPr marL="0" indent="0">
              <a:buNone/>
              <a:defRPr/>
            </a:pPr>
            <a:r>
              <a:rPr altLang="nl-NL" sz="1600" dirty="0">
                <a:solidFill>
                  <a:schemeClr val="bg1"/>
                </a:solidFill>
                <a:latin typeface="Arial" pitchFamily="34" charset="0"/>
                <a:hlinkClick r:id="rId2">
                  <a:extLst>
                    <a:ext uri="{A12FA001-AC4F-418D-AE19-62706E023703}">
                      <ahyp:hlinkClr xmlns:ahyp="http://schemas.microsoft.com/office/drawing/2018/hyperlinkcolor" val="tx"/>
                    </a:ext>
                  </a:extLst>
                </a:hlinkClick>
              </a:rPr>
              <a:t>https://www.nature.com/articles/nri1245</a:t>
            </a:r>
            <a:endParaRPr lang="nl-NL" altLang="nl-NL" sz="1600" dirty="0">
              <a:solidFill>
                <a:schemeClr val="bg1"/>
              </a:solidFill>
              <a:latin typeface="Arial" pitchFamily="34" charset="0"/>
            </a:endParaRPr>
          </a:p>
          <a:p>
            <a:pPr marL="0" indent="0">
              <a:buNone/>
              <a:defRPr/>
            </a:pPr>
            <a:r>
              <a:rPr lang="nl-NL" altLang="nl-NL" sz="1600" dirty="0">
                <a:solidFill>
                  <a:schemeClr val="bg1"/>
                </a:solidFill>
                <a:latin typeface="Arial" pitchFamily="34" charset="0"/>
                <a:hlinkClick r:id="rId3">
                  <a:extLst>
                    <a:ext uri="{A12FA001-AC4F-418D-AE19-62706E023703}">
                      <ahyp:hlinkClr xmlns:ahyp="http://schemas.microsoft.com/office/drawing/2018/hyperlinkcolor" val="tx"/>
                    </a:ext>
                  </a:extLst>
                </a:hlinkClick>
              </a:rPr>
              <a:t>https://en.wikipedia.org/wiki/Co-stimulation</a:t>
            </a:r>
            <a:endParaRPr lang="nl-NL" altLang="nl-NL" sz="1600" dirty="0">
              <a:solidFill>
                <a:schemeClr val="bg1"/>
              </a:solidFill>
              <a:latin typeface="Arial" pitchFamily="34" charset="0"/>
            </a:endParaRPr>
          </a:p>
          <a:p>
            <a:pPr marL="0" indent="0">
              <a:buNone/>
              <a:defRPr/>
            </a:pPr>
            <a:r>
              <a:rPr lang="nl-NL" altLang="nl-NL" sz="1600" dirty="0">
                <a:solidFill>
                  <a:schemeClr val="bg1"/>
                </a:solidFill>
                <a:latin typeface="Arial" pitchFamily="34" charset="0"/>
                <a:hlinkClick r:id="rId4">
                  <a:extLst>
                    <a:ext uri="{A12FA001-AC4F-418D-AE19-62706E023703}">
                      <ahyp:hlinkClr xmlns:ahyp="http://schemas.microsoft.com/office/drawing/2018/hyperlinkcolor" val="tx"/>
                    </a:ext>
                  </a:extLst>
                </a:hlinkClick>
              </a:rPr>
              <a:t>https://en.wikipedia.org/wiki/CTLA-4</a:t>
            </a:r>
            <a:endParaRPr lang="nl-NL" altLang="nl-NL" sz="1600" dirty="0">
              <a:solidFill>
                <a:schemeClr val="bg1"/>
              </a:solidFill>
              <a:latin typeface="Arial" pitchFamily="34" charset="0"/>
            </a:endParaRPr>
          </a:p>
          <a:p>
            <a:pPr marL="0" indent="0">
              <a:buNone/>
              <a:defRPr/>
            </a:pPr>
            <a:endParaRPr lang="nl-NL" altLang="nl-NL" sz="1600" dirty="0">
              <a:solidFill>
                <a:schemeClr val="bg1"/>
              </a:solidFill>
              <a:latin typeface="Arial" pitchFamily="34" charset="0"/>
            </a:endParaRPr>
          </a:p>
          <a:p>
            <a:pPr marL="0" indent="0">
              <a:buNone/>
              <a:defRPr/>
            </a:pPr>
            <a:endParaRPr altLang="nl-NL" sz="1600" dirty="0">
              <a:solidFill>
                <a:schemeClr val="bg1"/>
              </a:solidFill>
              <a:latin typeface="Arial" pitchFamily="34" charset="0"/>
            </a:endParaRPr>
          </a:p>
          <a:p>
            <a:pPr>
              <a:defRPr/>
            </a:pPr>
            <a:endParaRPr altLang="nl-NL" sz="1600" dirty="0">
              <a:solidFill>
                <a:schemeClr val="bg1"/>
              </a:solidFill>
              <a:latin typeface="Arial" pitchFamily="34" charset="0"/>
            </a:endParaRPr>
          </a:p>
        </p:txBody>
      </p:sp>
      <p:pic>
        <p:nvPicPr>
          <p:cNvPr id="5120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8650" y="1736521"/>
            <a:ext cx="8217786" cy="469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kstvak 1"/>
          <p:cNvSpPr txBox="1">
            <a:spLocks noChangeArrowheads="1"/>
          </p:cNvSpPr>
          <p:nvPr/>
        </p:nvSpPr>
        <p:spPr bwMode="auto">
          <a:xfrm>
            <a:off x="8709459" y="1859339"/>
            <a:ext cx="292607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1800" dirty="0">
                <a:solidFill>
                  <a:schemeClr val="bg1"/>
                </a:solidFill>
                <a:latin typeface="+mn-lt"/>
              </a:rPr>
              <a:t>Alleen selectie / reactie onder de juiste </a:t>
            </a:r>
            <a:r>
              <a:rPr lang="nl-NL" altLang="nl-NL" sz="1800" dirty="0" err="1">
                <a:solidFill>
                  <a:schemeClr val="bg1"/>
                </a:solidFill>
                <a:latin typeface="+mn-lt"/>
              </a:rPr>
              <a:t>omstan-digheden</a:t>
            </a:r>
            <a:r>
              <a:rPr lang="nl-NL" altLang="nl-NL" sz="1800" dirty="0">
                <a:solidFill>
                  <a:schemeClr val="bg1"/>
                </a:solidFill>
                <a:latin typeface="+mn-lt"/>
              </a:rPr>
              <a:t>: </a:t>
            </a:r>
          </a:p>
          <a:p>
            <a:pPr eaLnBrk="1" hangingPunct="1">
              <a:spcBef>
                <a:spcPct val="0"/>
              </a:spcBef>
              <a:buSzTx/>
              <a:buFontTx/>
              <a:buNone/>
            </a:pPr>
            <a:r>
              <a:rPr lang="nl-NL" altLang="nl-NL" sz="1800" dirty="0">
                <a:solidFill>
                  <a:srgbClr val="FFFF00"/>
                </a:solidFill>
                <a:latin typeface="+mn-lt"/>
              </a:rPr>
              <a:t>=&gt; Twee-</a:t>
            </a:r>
            <a:r>
              <a:rPr lang="nl-NL" altLang="nl-NL" sz="1800" dirty="0" err="1">
                <a:solidFill>
                  <a:srgbClr val="FFFF00"/>
                </a:solidFill>
                <a:latin typeface="+mn-lt"/>
              </a:rPr>
              <a:t>staps</a:t>
            </a:r>
            <a:r>
              <a:rPr lang="nl-NL" altLang="nl-NL" sz="1800" dirty="0">
                <a:solidFill>
                  <a:srgbClr val="FFFF00"/>
                </a:solidFill>
                <a:latin typeface="+mn-lt"/>
              </a:rPr>
              <a:t> verificatie</a:t>
            </a:r>
          </a:p>
          <a:p>
            <a:pPr eaLnBrk="1" hangingPunct="1">
              <a:spcBef>
                <a:spcPct val="0"/>
              </a:spcBef>
              <a:buSzTx/>
              <a:buFontTx/>
              <a:buNone/>
            </a:pPr>
            <a:endParaRPr lang="nl-NL" altLang="nl-NL" sz="1800" dirty="0">
              <a:solidFill>
                <a:schemeClr val="bg1"/>
              </a:solidFill>
              <a:latin typeface="+mn-lt"/>
            </a:endParaRPr>
          </a:p>
          <a:p>
            <a:pPr eaLnBrk="1" hangingPunct="1">
              <a:spcBef>
                <a:spcPct val="0"/>
              </a:spcBef>
              <a:buSzTx/>
              <a:buNone/>
            </a:pPr>
            <a:r>
              <a:rPr lang="nl-NL" altLang="nl-NL" sz="1800" dirty="0">
                <a:solidFill>
                  <a:schemeClr val="bg1"/>
                </a:solidFill>
                <a:latin typeface="+mn-lt"/>
              </a:rPr>
              <a:t>Heel veel aandoeningen bij gebrek/teveel aan co-stimulatie (CTLA-4 en kanker)</a:t>
            </a:r>
          </a:p>
          <a:p>
            <a:pPr eaLnBrk="1" hangingPunct="1">
              <a:spcBef>
                <a:spcPct val="0"/>
              </a:spcBef>
              <a:buSzTx/>
              <a:buFontTx/>
              <a:buNone/>
            </a:pPr>
            <a:endParaRPr lang="nl-NL" altLang="nl-NL" sz="1800" dirty="0">
              <a:solidFill>
                <a:schemeClr val="bg1"/>
              </a:solidFill>
              <a:latin typeface="+mn-lt"/>
            </a:endParaRPr>
          </a:p>
        </p:txBody>
      </p:sp>
      <p:sp>
        <p:nvSpPr>
          <p:cNvPr id="2" name="Ovaal 1">
            <a:extLst>
              <a:ext uri="{FF2B5EF4-FFF2-40B4-BE49-F238E27FC236}">
                <a16:creationId xmlns:a16="http://schemas.microsoft.com/office/drawing/2014/main" id="{A0CE4799-067A-D35E-056E-08FCBA6BF8E4}"/>
              </a:ext>
            </a:extLst>
          </p:cNvPr>
          <p:cNvSpPr/>
          <p:nvPr/>
        </p:nvSpPr>
        <p:spPr>
          <a:xfrm>
            <a:off x="1417738" y="3045204"/>
            <a:ext cx="3066671" cy="9227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98923084"/>
      </p:ext>
    </p:extLst>
  </p:cSld>
  <p:clrMapOvr>
    <a:masterClrMapping/>
  </p:clrMapOvr>
  <p:transition spd="slow"/>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FC7EFB4-0CF9-B37F-AC8B-587A7BF08FE3}"/>
              </a:ext>
            </a:extLst>
          </p:cNvPr>
          <p:cNvSpPr txBox="1">
            <a:spLocks/>
          </p:cNvSpPr>
          <p:nvPr/>
        </p:nvSpPr>
        <p:spPr>
          <a:xfrm>
            <a:off x="1518532" y="229764"/>
            <a:ext cx="7772400" cy="10810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00"/>
                </a:solidFill>
                <a:latin typeface="+mj-lt"/>
                <a:ea typeface="+mj-ea"/>
                <a:cs typeface="+mj-cs"/>
              </a:defRPr>
            </a:lvl1pPr>
          </a:lstStyle>
          <a:p>
            <a:r>
              <a:rPr lang="nl-NL" altLang="nl-NL" dirty="0">
                <a:solidFill>
                  <a:schemeClr val="bg1"/>
                </a:solidFill>
                <a:latin typeface="Arial" pitchFamily="34" charset="0"/>
              </a:rPr>
              <a:t>Afweer 4</a:t>
            </a:r>
          </a:p>
        </p:txBody>
      </p:sp>
      <p:pic>
        <p:nvPicPr>
          <p:cNvPr id="12" name="Picture 2" descr="9780323549431 - Basic Immunology: Functions and Disorders of the Immune System">
            <a:extLst>
              <a:ext uri="{FF2B5EF4-FFF2-40B4-BE49-F238E27FC236}">
                <a16:creationId xmlns:a16="http://schemas.microsoft.com/office/drawing/2014/main" id="{4BB1D040-501E-4CFA-C589-0E47DB6FB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581" y="1656990"/>
            <a:ext cx="30861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4">
            <a:extLst>
              <a:ext uri="{FF2B5EF4-FFF2-40B4-BE49-F238E27FC236}">
                <a16:creationId xmlns:a16="http://schemas.microsoft.com/office/drawing/2014/main" id="{FE368E67-66BC-F8D1-D2AF-AEBBBF1BF084}"/>
              </a:ext>
            </a:extLst>
          </p:cNvPr>
          <p:cNvSpPr txBox="1">
            <a:spLocks noChangeArrowheads="1"/>
          </p:cNvSpPr>
          <p:nvPr/>
        </p:nvSpPr>
        <p:spPr bwMode="auto">
          <a:xfrm>
            <a:off x="5530567" y="1576831"/>
            <a:ext cx="456159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marL="342900" indent="-342900" eaLnBrk="1" hangingPunct="1">
              <a:spcBef>
                <a:spcPct val="0"/>
              </a:spcBef>
              <a:buSzTx/>
              <a:buFontTx/>
              <a:buAutoNum type="arabicPeriod"/>
            </a:pPr>
            <a:r>
              <a:rPr lang="nl-NL" altLang="nl-NL" sz="1800" b="1" dirty="0">
                <a:solidFill>
                  <a:schemeClr val="bg1"/>
                </a:solidFill>
                <a:latin typeface="Calibri" pitchFamily="34" charset="0"/>
              </a:rPr>
              <a:t>Onderdelen van het afweersysteem          Cellen, signaalstoffen</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Hoe leert het afweersysteem                tolerantie, memory</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Huidige kennis                                         (RNA-)vaccins, immunotherapie </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Intracellulaire afweer                                </a:t>
            </a:r>
            <a:r>
              <a:rPr lang="nl-NL" altLang="nl-NL" sz="1800" b="1" dirty="0">
                <a:solidFill>
                  <a:srgbClr val="FFFF00"/>
                </a:solidFill>
                <a:latin typeface="Calibri" pitchFamily="34" charset="0"/>
              </a:rPr>
              <a:t>RNA detectie</a:t>
            </a:r>
            <a:r>
              <a:rPr lang="nl-NL" altLang="nl-NL" sz="1800" b="1" dirty="0">
                <a:solidFill>
                  <a:schemeClr val="bg1"/>
                </a:solidFill>
                <a:latin typeface="Calibri" pitchFamily="34" charset="0"/>
              </a:rPr>
              <a:t>, PCR (</a:t>
            </a:r>
            <a:r>
              <a:rPr lang="nl-NL" altLang="nl-NL" sz="1800" b="1" dirty="0" err="1">
                <a:solidFill>
                  <a:schemeClr val="bg1"/>
                </a:solidFill>
                <a:latin typeface="Calibri" pitchFamily="34" charset="0"/>
              </a:rPr>
              <a:t>mol.biol</a:t>
            </a:r>
            <a:r>
              <a:rPr lang="nl-NL" altLang="nl-NL" sz="1800" b="1" dirty="0">
                <a:solidFill>
                  <a:schemeClr val="bg1"/>
                </a:solidFill>
                <a:latin typeface="Calibri" pitchFamily="34" charset="0"/>
              </a:rPr>
              <a:t>.)</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Afweer en veroudering                                Symbiose (reservoirs), ethiek</a:t>
            </a:r>
          </a:p>
        </p:txBody>
      </p:sp>
      <p:sp>
        <p:nvSpPr>
          <p:cNvPr id="14" name="Ondertitel 2">
            <a:extLst>
              <a:ext uri="{FF2B5EF4-FFF2-40B4-BE49-F238E27FC236}">
                <a16:creationId xmlns:a16="http://schemas.microsoft.com/office/drawing/2014/main" id="{3618F42F-F680-EA82-2A47-43C669F71EB0}"/>
              </a:ext>
            </a:extLst>
          </p:cNvPr>
          <p:cNvSpPr txBox="1">
            <a:spLocks/>
          </p:cNvSpPr>
          <p:nvPr/>
        </p:nvSpPr>
        <p:spPr>
          <a:xfrm>
            <a:off x="5606067" y="5724540"/>
            <a:ext cx="5542901" cy="431800"/>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nl-NL" altLang="nl-NL" sz="1800" dirty="0">
                <a:solidFill>
                  <a:schemeClr val="accent1"/>
                </a:solidFill>
                <a:hlinkClick r:id="rId3">
                  <a:extLst>
                    <a:ext uri="{A12FA001-AC4F-418D-AE19-62706E023703}">
                      <ahyp:hlinkClr xmlns:ahyp="http://schemas.microsoft.com/office/drawing/2018/hyperlinkcolor" val="tx"/>
                    </a:ext>
                  </a:extLst>
                </a:hlinkClick>
              </a:rPr>
              <a:t>https://youtu.be/UbFjiWOBErA</a:t>
            </a:r>
            <a:endParaRPr lang="nl-NL" altLang="nl-NL" sz="1800" dirty="0">
              <a:solidFill>
                <a:schemeClr val="accent1"/>
              </a:solidFill>
            </a:endParaRPr>
          </a:p>
          <a:p>
            <a:pPr eaLnBrk="1" hangingPunct="1"/>
            <a:endParaRPr lang="nl-NL" altLang="nl-NL" sz="1800" dirty="0">
              <a:solidFill>
                <a:schemeClr val="accent1"/>
              </a:solidFill>
            </a:endParaRPr>
          </a:p>
        </p:txBody>
      </p:sp>
      <p:sp>
        <p:nvSpPr>
          <p:cNvPr id="15" name="Tekstvak 14">
            <a:extLst>
              <a:ext uri="{FF2B5EF4-FFF2-40B4-BE49-F238E27FC236}">
                <a16:creationId xmlns:a16="http://schemas.microsoft.com/office/drawing/2014/main" id="{EB2AC9BA-132B-74C8-3CC2-B440FC56DFDD}"/>
              </a:ext>
            </a:extLst>
          </p:cNvPr>
          <p:cNvSpPr txBox="1"/>
          <p:nvPr/>
        </p:nvSpPr>
        <p:spPr>
          <a:xfrm>
            <a:off x="924634" y="5648053"/>
            <a:ext cx="3516842" cy="584775"/>
          </a:xfrm>
          <a:prstGeom prst="rect">
            <a:avLst/>
          </a:prstGeom>
          <a:noFill/>
        </p:spPr>
        <p:txBody>
          <a:bodyPr wrap="square" rtlCol="0">
            <a:spAutoFit/>
          </a:bodyPr>
          <a:lstStyle/>
          <a:p>
            <a:pPr algn="l"/>
            <a:r>
              <a:rPr lang="nl-NL" sz="1600" dirty="0">
                <a:solidFill>
                  <a:schemeClr val="bg1"/>
                </a:solidFill>
              </a:rPr>
              <a:t>Boek: Abbas, Basic Immunology. Aanrader, maar niet noodzakelijk</a:t>
            </a:r>
          </a:p>
        </p:txBody>
      </p:sp>
    </p:spTree>
    <p:extLst>
      <p:ext uri="{BB962C8B-B14F-4D97-AF65-F5344CB8AC3E}">
        <p14:creationId xmlns:p14="http://schemas.microsoft.com/office/powerpoint/2010/main" val="246646205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F6506F-68EE-4D84-B2A3-F771548E9DAA}"/>
              </a:ext>
            </a:extLst>
          </p:cNvPr>
          <p:cNvSpPr>
            <a:spLocks noGrp="1"/>
          </p:cNvSpPr>
          <p:nvPr>
            <p:ph type="title"/>
          </p:nvPr>
        </p:nvSpPr>
        <p:spPr/>
        <p:txBody>
          <a:bodyPr/>
          <a:lstStyle/>
          <a:p>
            <a:r>
              <a:rPr lang="nl-NL" sz="2000" dirty="0">
                <a:solidFill>
                  <a:schemeClr val="tx1"/>
                </a:solidFill>
              </a:rPr>
              <a:t>PCR =&gt; </a:t>
            </a:r>
            <a:r>
              <a:rPr lang="nl-NL" sz="2000" dirty="0" err="1">
                <a:solidFill>
                  <a:schemeClr val="tx1"/>
                </a:solidFill>
              </a:rPr>
              <a:t>Amplification</a:t>
            </a:r>
            <a:br>
              <a:rPr lang="nl-NL" sz="2000" dirty="0">
                <a:solidFill>
                  <a:schemeClr val="tx1"/>
                </a:solidFill>
              </a:rPr>
            </a:br>
            <a:r>
              <a:rPr lang="nl-NL" sz="2000" dirty="0">
                <a:solidFill>
                  <a:schemeClr val="tx1"/>
                </a:solidFill>
              </a:rPr>
              <a:t>Zelfs een kleine hoeveelheid materiaal kan zo </a:t>
            </a:r>
            <a:br>
              <a:rPr lang="nl-NL" sz="2000" dirty="0">
                <a:solidFill>
                  <a:schemeClr val="tx1"/>
                </a:solidFill>
              </a:rPr>
            </a:br>
            <a:r>
              <a:rPr lang="nl-NL" sz="2000" dirty="0">
                <a:solidFill>
                  <a:schemeClr val="tx1"/>
                </a:solidFill>
              </a:rPr>
              <a:t>worden gedetecteerd</a:t>
            </a:r>
          </a:p>
        </p:txBody>
      </p:sp>
      <p:sp>
        <p:nvSpPr>
          <p:cNvPr id="3" name="Tijdelijke aanduiding voor inhoud 2">
            <a:extLst>
              <a:ext uri="{FF2B5EF4-FFF2-40B4-BE49-F238E27FC236}">
                <a16:creationId xmlns:a16="http://schemas.microsoft.com/office/drawing/2014/main" id="{4FFD851E-26E6-44B6-BC44-E73CDC383DEF}"/>
              </a:ext>
            </a:extLst>
          </p:cNvPr>
          <p:cNvSpPr>
            <a:spLocks noGrp="1"/>
          </p:cNvSpPr>
          <p:nvPr>
            <p:ph idx="1"/>
          </p:nvPr>
        </p:nvSpPr>
        <p:spPr>
          <a:xfrm>
            <a:off x="8478716" y="5335902"/>
            <a:ext cx="1822084" cy="512448"/>
          </a:xfrm>
        </p:spPr>
        <p:txBody>
          <a:bodyPr>
            <a:normAutofit fontScale="62500" lnSpcReduction="20000"/>
          </a:bodyPr>
          <a:lstStyle/>
          <a:p>
            <a:r>
              <a:rPr lang="nl-NL" dirty="0">
                <a:solidFill>
                  <a:schemeClr val="bg1"/>
                </a:solidFill>
              </a:rPr>
              <a:t>Meestal 45 cycli</a:t>
            </a:r>
          </a:p>
        </p:txBody>
      </p:sp>
      <p:pic>
        <p:nvPicPr>
          <p:cNvPr id="4" name="Afbeelding 3">
            <a:extLst>
              <a:ext uri="{FF2B5EF4-FFF2-40B4-BE49-F238E27FC236}">
                <a16:creationId xmlns:a16="http://schemas.microsoft.com/office/drawing/2014/main" id="{1C288CA3-D430-4676-9121-63A934373430}"/>
              </a:ext>
            </a:extLst>
          </p:cNvPr>
          <p:cNvPicPr>
            <a:picLocks noChangeAspect="1"/>
          </p:cNvPicPr>
          <p:nvPr/>
        </p:nvPicPr>
        <p:blipFill>
          <a:blip r:embed="rId2"/>
          <a:stretch>
            <a:fillRect/>
          </a:stretch>
        </p:blipFill>
        <p:spPr>
          <a:xfrm>
            <a:off x="1559496" y="1329322"/>
            <a:ext cx="9073008" cy="3920133"/>
          </a:xfrm>
          <a:prstGeom prst="rect">
            <a:avLst/>
          </a:prstGeom>
        </p:spPr>
      </p:pic>
    </p:spTree>
    <p:extLst>
      <p:ext uri="{BB962C8B-B14F-4D97-AF65-F5344CB8AC3E}">
        <p14:creationId xmlns:p14="http://schemas.microsoft.com/office/powerpoint/2010/main" val="352207990"/>
      </p:ext>
    </p:extLst>
  </p:cSld>
  <p:clrMapOvr>
    <a:masterClrMapping/>
  </p:clrMapOvr>
  <p:transition spd="slow"/>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E5CD5B-76FD-4F84-8FBB-061ABBBC7571}"/>
              </a:ext>
            </a:extLst>
          </p:cNvPr>
          <p:cNvSpPr>
            <a:spLocks noGrp="1"/>
          </p:cNvSpPr>
          <p:nvPr>
            <p:ph type="title"/>
          </p:nvPr>
        </p:nvSpPr>
        <p:spPr/>
        <p:txBody>
          <a:bodyPr/>
          <a:lstStyle/>
          <a:p>
            <a:r>
              <a:rPr lang="nl-NL" dirty="0">
                <a:solidFill>
                  <a:schemeClr val="tx1"/>
                </a:solidFill>
              </a:rPr>
              <a:t>PCR uitslag = semi-</a:t>
            </a:r>
            <a:r>
              <a:rPr lang="nl-NL" dirty="0" err="1">
                <a:solidFill>
                  <a:schemeClr val="tx1"/>
                </a:solidFill>
              </a:rPr>
              <a:t>quantitatief</a:t>
            </a:r>
            <a:r>
              <a:rPr lang="nl-NL" dirty="0">
                <a:solidFill>
                  <a:schemeClr val="tx1"/>
                </a:solidFill>
              </a:rPr>
              <a:t>: </a:t>
            </a:r>
            <a:br>
              <a:rPr lang="nl-NL" dirty="0">
                <a:solidFill>
                  <a:schemeClr val="tx1"/>
                </a:solidFill>
              </a:rPr>
            </a:br>
            <a:r>
              <a:rPr lang="nl-NL" dirty="0">
                <a:solidFill>
                  <a:schemeClr val="tx1"/>
                </a:solidFill>
              </a:rPr>
              <a:t>hoe later de curve hoe minder virus</a:t>
            </a:r>
          </a:p>
        </p:txBody>
      </p:sp>
      <p:sp>
        <p:nvSpPr>
          <p:cNvPr id="3" name="Tijdelijke aanduiding voor inhoud 2">
            <a:extLst>
              <a:ext uri="{FF2B5EF4-FFF2-40B4-BE49-F238E27FC236}">
                <a16:creationId xmlns:a16="http://schemas.microsoft.com/office/drawing/2014/main" id="{E7C4A163-6D25-44AB-8787-AFEE2C78D9D0}"/>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1AF87FE8-7AB9-4616-9757-90C3E71F9BC2}"/>
              </a:ext>
            </a:extLst>
          </p:cNvPr>
          <p:cNvPicPr>
            <a:picLocks noChangeAspect="1"/>
          </p:cNvPicPr>
          <p:nvPr/>
        </p:nvPicPr>
        <p:blipFill rotWithShape="1">
          <a:blip r:embed="rId2"/>
          <a:srcRect b="27659"/>
          <a:stretch/>
        </p:blipFill>
        <p:spPr>
          <a:xfrm>
            <a:off x="1826608" y="1125973"/>
            <a:ext cx="8604000" cy="4668162"/>
          </a:xfrm>
          <a:prstGeom prst="rect">
            <a:avLst/>
          </a:prstGeom>
        </p:spPr>
      </p:pic>
      <p:cxnSp>
        <p:nvCxnSpPr>
          <p:cNvPr id="6" name="Rechte verbindingslijn met pijl 5">
            <a:extLst>
              <a:ext uri="{FF2B5EF4-FFF2-40B4-BE49-F238E27FC236}">
                <a16:creationId xmlns:a16="http://schemas.microsoft.com/office/drawing/2014/main" id="{78DDB2CC-F40A-4ACC-83C9-28E6AD450C42}"/>
              </a:ext>
            </a:extLst>
          </p:cNvPr>
          <p:cNvCxnSpPr/>
          <p:nvPr/>
        </p:nvCxnSpPr>
        <p:spPr>
          <a:xfrm>
            <a:off x="6896100" y="1123950"/>
            <a:ext cx="0" cy="3958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kstvak 6">
            <a:extLst>
              <a:ext uri="{FF2B5EF4-FFF2-40B4-BE49-F238E27FC236}">
                <a16:creationId xmlns:a16="http://schemas.microsoft.com/office/drawing/2014/main" id="{08E9C008-1353-403E-A462-908DEC5E75F0}"/>
              </a:ext>
            </a:extLst>
          </p:cNvPr>
          <p:cNvSpPr txBox="1"/>
          <p:nvPr/>
        </p:nvSpPr>
        <p:spPr>
          <a:xfrm>
            <a:off x="1800300" y="5794135"/>
            <a:ext cx="8483400" cy="1077218"/>
          </a:xfrm>
          <a:prstGeom prst="rect">
            <a:avLst/>
          </a:prstGeom>
          <a:noFill/>
        </p:spPr>
        <p:txBody>
          <a:bodyPr wrap="square" rtlCol="0">
            <a:spAutoFit/>
          </a:bodyPr>
          <a:lstStyle/>
          <a:p>
            <a:pPr algn="l"/>
            <a:r>
              <a:rPr lang="nl-NL" sz="1600" dirty="0">
                <a:solidFill>
                  <a:schemeClr val="bg1"/>
                </a:solidFill>
              </a:rPr>
              <a:t>Na 35 cycli nog negatief =&gt; negatieve testuitslag.</a:t>
            </a:r>
          </a:p>
          <a:p>
            <a:pPr algn="l"/>
            <a:r>
              <a:rPr lang="nl-NL" sz="1600" dirty="0">
                <a:solidFill>
                  <a:schemeClr val="bg1"/>
                </a:solidFill>
              </a:rPr>
              <a:t>Tot ~50 virus deeltjes geeft curve bij 35 cycli</a:t>
            </a:r>
          </a:p>
          <a:p>
            <a:pPr marL="285750" indent="-285750">
              <a:buFont typeface="Symbol" panose="05050102010706020507" pitchFamily="18" charset="2"/>
              <a:buChar char="Þ"/>
            </a:pPr>
            <a:r>
              <a:rPr lang="nl-NL" sz="1600" dirty="0">
                <a:solidFill>
                  <a:schemeClr val="bg1"/>
                </a:solidFill>
              </a:rPr>
              <a:t>95% kans dat u niet meer besmettelijk bent voorbij 35</a:t>
            </a:r>
          </a:p>
          <a:p>
            <a:pPr algn="l"/>
            <a:r>
              <a:rPr lang="nl-NL" sz="1600" dirty="0">
                <a:solidFill>
                  <a:schemeClr val="bg1"/>
                </a:solidFill>
              </a:rPr>
              <a:t>NB Kan nog gevoeliger en uitgebreider, maar dat kost ook meer tijd en geld</a:t>
            </a:r>
          </a:p>
        </p:txBody>
      </p:sp>
      <p:sp>
        <p:nvSpPr>
          <p:cNvPr id="9" name="Tekstvak 8">
            <a:extLst>
              <a:ext uri="{FF2B5EF4-FFF2-40B4-BE49-F238E27FC236}">
                <a16:creationId xmlns:a16="http://schemas.microsoft.com/office/drawing/2014/main" id="{DB0A7CA0-AD9A-4292-819A-E1ECA301D863}"/>
              </a:ext>
            </a:extLst>
          </p:cNvPr>
          <p:cNvSpPr txBox="1"/>
          <p:nvPr/>
        </p:nvSpPr>
        <p:spPr>
          <a:xfrm>
            <a:off x="4944212" y="3569677"/>
            <a:ext cx="659420" cy="369332"/>
          </a:xfrm>
          <a:prstGeom prst="rect">
            <a:avLst/>
          </a:prstGeom>
          <a:noFill/>
        </p:spPr>
        <p:txBody>
          <a:bodyPr wrap="square" rtlCol="0">
            <a:spAutoFit/>
          </a:bodyPr>
          <a:lstStyle/>
          <a:p>
            <a:pPr algn="l"/>
            <a:r>
              <a:rPr lang="nl-NL" dirty="0">
                <a:solidFill>
                  <a:srgbClr val="FFFF00"/>
                </a:solidFill>
              </a:rPr>
              <a:t>Pos.</a:t>
            </a:r>
          </a:p>
        </p:txBody>
      </p:sp>
      <p:sp>
        <p:nvSpPr>
          <p:cNvPr id="11" name="Tekstvak 10">
            <a:extLst>
              <a:ext uri="{FF2B5EF4-FFF2-40B4-BE49-F238E27FC236}">
                <a16:creationId xmlns:a16="http://schemas.microsoft.com/office/drawing/2014/main" id="{5ACFB10A-8FF0-4295-853D-E28F0992B604}"/>
              </a:ext>
            </a:extLst>
          </p:cNvPr>
          <p:cNvSpPr txBox="1"/>
          <p:nvPr/>
        </p:nvSpPr>
        <p:spPr>
          <a:xfrm>
            <a:off x="6881876" y="4557999"/>
            <a:ext cx="743986" cy="369332"/>
          </a:xfrm>
          <a:prstGeom prst="rect">
            <a:avLst/>
          </a:prstGeom>
          <a:noFill/>
        </p:spPr>
        <p:txBody>
          <a:bodyPr wrap="square" rtlCol="0">
            <a:spAutoFit/>
          </a:bodyPr>
          <a:lstStyle/>
          <a:p>
            <a:pPr algn="l"/>
            <a:r>
              <a:rPr lang="nl-NL" dirty="0">
                <a:solidFill>
                  <a:srgbClr val="FFFF00"/>
                </a:solidFill>
              </a:rPr>
              <a:t>Neg.</a:t>
            </a:r>
          </a:p>
        </p:txBody>
      </p:sp>
      <p:sp>
        <p:nvSpPr>
          <p:cNvPr id="13" name="Tekstvak 12">
            <a:extLst>
              <a:ext uri="{FF2B5EF4-FFF2-40B4-BE49-F238E27FC236}">
                <a16:creationId xmlns:a16="http://schemas.microsoft.com/office/drawing/2014/main" id="{D7A41643-9789-4E4E-8BEE-4B2D04FBDA14}"/>
              </a:ext>
            </a:extLst>
          </p:cNvPr>
          <p:cNvSpPr txBox="1"/>
          <p:nvPr/>
        </p:nvSpPr>
        <p:spPr>
          <a:xfrm>
            <a:off x="7741858" y="4182862"/>
            <a:ext cx="965457" cy="646331"/>
          </a:xfrm>
          <a:prstGeom prst="rect">
            <a:avLst/>
          </a:prstGeom>
          <a:noFill/>
        </p:spPr>
        <p:txBody>
          <a:bodyPr wrap="square" rtlCol="0">
            <a:spAutoFit/>
          </a:bodyPr>
          <a:lstStyle/>
          <a:p>
            <a:pPr algn="l"/>
            <a:r>
              <a:rPr lang="nl-NL" dirty="0">
                <a:solidFill>
                  <a:srgbClr val="FFFF00"/>
                </a:solidFill>
              </a:rPr>
              <a:t>Interne ctr.</a:t>
            </a:r>
          </a:p>
        </p:txBody>
      </p:sp>
    </p:spTree>
    <p:extLst>
      <p:ext uri="{BB962C8B-B14F-4D97-AF65-F5344CB8AC3E}">
        <p14:creationId xmlns:p14="http://schemas.microsoft.com/office/powerpoint/2010/main" val="3484134869"/>
      </p:ext>
    </p:extLst>
  </p:cSld>
  <p:clrMapOvr>
    <a:masterClrMapping/>
  </p:clrMapOvr>
  <p:transition spd="slow"/>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kstvak 3"/>
          <p:cNvSpPr txBox="1">
            <a:spLocks noChangeArrowheads="1"/>
          </p:cNvSpPr>
          <p:nvPr/>
        </p:nvSpPr>
        <p:spPr bwMode="auto">
          <a:xfrm>
            <a:off x="7032348" y="746338"/>
            <a:ext cx="2691001"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endParaRPr lang="nl-NL" altLang="nl-NL" sz="1800" dirty="0">
              <a:solidFill>
                <a:srgbClr val="FFFFFF"/>
              </a:solidFill>
              <a:latin typeface="Calibri" pitchFamily="34" charset="0"/>
            </a:endParaRPr>
          </a:p>
          <a:p>
            <a:pPr eaLnBrk="1" hangingPunct="1">
              <a:spcBef>
                <a:spcPct val="0"/>
              </a:spcBef>
              <a:buSzTx/>
              <a:buFontTx/>
              <a:buNone/>
            </a:pPr>
            <a:r>
              <a:rPr lang="nl-NL" altLang="nl-NL" sz="1800" dirty="0">
                <a:solidFill>
                  <a:srgbClr val="FFFFFF"/>
                </a:solidFill>
                <a:latin typeface="Calibri" pitchFamily="34" charset="0"/>
              </a:rPr>
              <a:t>3 basen (</a:t>
            </a:r>
            <a:r>
              <a:rPr lang="nl-NL" altLang="nl-NL" sz="1800" u="sng" dirty="0" err="1">
                <a:solidFill>
                  <a:srgbClr val="FFFFFF"/>
                </a:solidFill>
                <a:latin typeface="Calibri" pitchFamily="34" charset="0"/>
              </a:rPr>
              <a:t>codon</a:t>
            </a:r>
            <a:r>
              <a:rPr lang="nl-NL" altLang="nl-NL" sz="1800" dirty="0">
                <a:solidFill>
                  <a:srgbClr val="FFFFFF"/>
                </a:solidFill>
                <a:latin typeface="Calibri" pitchFamily="34" charset="0"/>
              </a:rPr>
              <a:t>) </a:t>
            </a:r>
          </a:p>
          <a:p>
            <a:pPr marL="285750" indent="-285750" eaLnBrk="1" hangingPunct="1">
              <a:spcBef>
                <a:spcPct val="0"/>
              </a:spcBef>
              <a:buSzTx/>
              <a:buFont typeface="Symbol" panose="05050102010706020507" pitchFamily="18" charset="2"/>
              <a:buChar char="Þ"/>
            </a:pPr>
            <a:r>
              <a:rPr lang="nl-NL" altLang="nl-NL" sz="1800" dirty="0">
                <a:solidFill>
                  <a:srgbClr val="FFFFFF"/>
                </a:solidFill>
                <a:latin typeface="Calibri" pitchFamily="34" charset="0"/>
              </a:rPr>
              <a:t>1 aminozuur</a:t>
            </a:r>
          </a:p>
          <a:p>
            <a:pPr eaLnBrk="1" hangingPunct="1">
              <a:spcBef>
                <a:spcPct val="0"/>
              </a:spcBef>
              <a:buSzTx/>
              <a:buNone/>
            </a:pPr>
            <a:endParaRPr lang="nl-NL" altLang="nl-NL" sz="1800" dirty="0">
              <a:solidFill>
                <a:srgbClr val="FFFFFF"/>
              </a:solidFill>
              <a:latin typeface="Calibri" pitchFamily="34" charset="0"/>
            </a:endParaRPr>
          </a:p>
          <a:p>
            <a:pPr eaLnBrk="1" hangingPunct="1">
              <a:spcBef>
                <a:spcPct val="0"/>
              </a:spcBef>
              <a:buSzTx/>
              <a:buNone/>
            </a:pPr>
            <a:r>
              <a:rPr lang="nl-NL" altLang="nl-NL" sz="1800" dirty="0">
                <a:solidFill>
                  <a:srgbClr val="FFFFFF"/>
                </a:solidFill>
                <a:latin typeface="Calibri" pitchFamily="34" charset="0"/>
              </a:rPr>
              <a:t>NB Sommige </a:t>
            </a:r>
            <a:r>
              <a:rPr lang="nl-NL" altLang="nl-NL" sz="1800" dirty="0" err="1">
                <a:solidFill>
                  <a:srgbClr val="FFFFFF"/>
                </a:solidFill>
                <a:latin typeface="Calibri" pitchFamily="34" charset="0"/>
              </a:rPr>
              <a:t>codons</a:t>
            </a:r>
            <a:r>
              <a:rPr lang="nl-NL" altLang="nl-NL" sz="1800" dirty="0">
                <a:solidFill>
                  <a:srgbClr val="FFFFFF"/>
                </a:solidFill>
                <a:latin typeface="Calibri" pitchFamily="34" charset="0"/>
              </a:rPr>
              <a:t> geven hetzelfde aminozuur. Er zijn namelijk 64 mogelijkheden, voor 21 aminozuren</a:t>
            </a:r>
          </a:p>
          <a:p>
            <a:pPr eaLnBrk="1" hangingPunct="1">
              <a:spcBef>
                <a:spcPct val="0"/>
              </a:spcBef>
              <a:buSzTx/>
              <a:buFontTx/>
              <a:buNone/>
            </a:pPr>
            <a:endParaRPr lang="nl-NL" altLang="nl-NL" sz="1800" dirty="0">
              <a:solidFill>
                <a:srgbClr val="FFFFFF"/>
              </a:solidFill>
              <a:latin typeface="Calibri" pitchFamily="34" charset="0"/>
            </a:endParaRPr>
          </a:p>
          <a:p>
            <a:pPr eaLnBrk="1" hangingPunct="1">
              <a:spcBef>
                <a:spcPct val="0"/>
              </a:spcBef>
              <a:buSzTx/>
              <a:buFontTx/>
              <a:buNone/>
            </a:pPr>
            <a:r>
              <a:rPr lang="nl-NL" altLang="nl-NL" sz="1800" dirty="0">
                <a:solidFill>
                  <a:srgbClr val="FFFFFF"/>
                </a:solidFill>
                <a:latin typeface="Calibri" pitchFamily="34" charset="0"/>
              </a:rPr>
              <a:t>21 soorten aminozuren </a:t>
            </a:r>
          </a:p>
          <a:p>
            <a:pPr eaLnBrk="1" hangingPunct="1">
              <a:spcBef>
                <a:spcPct val="0"/>
              </a:spcBef>
              <a:buSzTx/>
              <a:buFontTx/>
              <a:buNone/>
            </a:pPr>
            <a:r>
              <a:rPr lang="nl-NL" altLang="nl-NL" sz="1800" dirty="0">
                <a:solidFill>
                  <a:srgbClr val="FFFFFF"/>
                </a:solidFill>
                <a:latin typeface="Calibri" pitchFamily="34" charset="0"/>
              </a:rPr>
              <a:t>=&gt; eiwit</a:t>
            </a:r>
          </a:p>
          <a:p>
            <a:pPr eaLnBrk="1" hangingPunct="1">
              <a:spcBef>
                <a:spcPct val="0"/>
              </a:spcBef>
              <a:buSzTx/>
              <a:buFontTx/>
              <a:buNone/>
            </a:pPr>
            <a:endParaRPr lang="nl-NL" altLang="nl-NL" sz="1800" dirty="0">
              <a:solidFill>
                <a:srgbClr val="FFFFFF"/>
              </a:solidFill>
              <a:latin typeface="Calibri" pitchFamily="34" charset="0"/>
            </a:endParaRPr>
          </a:p>
          <a:p>
            <a:pPr eaLnBrk="1" hangingPunct="1">
              <a:spcBef>
                <a:spcPct val="0"/>
              </a:spcBef>
              <a:buSzTx/>
              <a:buFontTx/>
              <a:buNone/>
            </a:pPr>
            <a:r>
              <a:rPr lang="nl-NL" altLang="nl-NL" sz="1800" dirty="0">
                <a:solidFill>
                  <a:srgbClr val="FFFFFF"/>
                </a:solidFill>
                <a:latin typeface="Calibri" pitchFamily="34" charset="0"/>
              </a:rPr>
              <a:t>Speciale </a:t>
            </a:r>
            <a:r>
              <a:rPr lang="nl-NL" altLang="nl-NL" sz="1800" dirty="0" err="1">
                <a:solidFill>
                  <a:srgbClr val="FFFFFF"/>
                </a:solidFill>
                <a:latin typeface="Calibri" pitchFamily="34" charset="0"/>
              </a:rPr>
              <a:t>codons</a:t>
            </a:r>
            <a:r>
              <a:rPr lang="nl-NL" altLang="nl-NL" sz="1800" dirty="0">
                <a:solidFill>
                  <a:srgbClr val="FFFFFF"/>
                </a:solidFill>
                <a:latin typeface="Calibri" pitchFamily="34" charset="0"/>
              </a:rPr>
              <a:t> voor begin of einde transcriptie</a:t>
            </a:r>
          </a:p>
          <a:p>
            <a:pPr eaLnBrk="1" hangingPunct="1">
              <a:spcBef>
                <a:spcPct val="0"/>
              </a:spcBef>
              <a:buSzTx/>
              <a:buFontTx/>
              <a:buNone/>
            </a:pPr>
            <a:r>
              <a:rPr lang="nl-NL" altLang="nl-NL" sz="1800" dirty="0">
                <a:solidFill>
                  <a:srgbClr val="FFFFFF"/>
                </a:solidFill>
                <a:latin typeface="Calibri" pitchFamily="34" charset="0"/>
              </a:rPr>
              <a:t>Start/stop </a:t>
            </a:r>
            <a:r>
              <a:rPr lang="nl-NL" altLang="nl-NL" sz="1800" dirty="0" err="1">
                <a:solidFill>
                  <a:srgbClr val="FFFFFF"/>
                </a:solidFill>
                <a:latin typeface="Calibri" pitchFamily="34" charset="0"/>
              </a:rPr>
              <a:t>codons</a:t>
            </a:r>
            <a:endParaRPr lang="nl-NL" altLang="nl-NL" sz="1800" dirty="0">
              <a:solidFill>
                <a:srgbClr val="FFFFFF"/>
              </a:solidFill>
              <a:latin typeface="Calibri" pitchFamily="34" charset="0"/>
            </a:endParaRPr>
          </a:p>
          <a:p>
            <a:pPr eaLnBrk="1" hangingPunct="1">
              <a:spcBef>
                <a:spcPct val="0"/>
              </a:spcBef>
              <a:buSzTx/>
              <a:buFontTx/>
              <a:buNone/>
            </a:pPr>
            <a:r>
              <a:rPr lang="nl-NL" altLang="nl-NL" sz="1800" dirty="0">
                <a:solidFill>
                  <a:srgbClr val="FFFFFF"/>
                </a:solidFill>
                <a:latin typeface="Calibri" pitchFamily="34" charset="0"/>
              </a:rPr>
              <a:t>NB Met(</a:t>
            </a:r>
            <a:r>
              <a:rPr lang="nl-NL" altLang="nl-NL" sz="1800" dirty="0" err="1">
                <a:solidFill>
                  <a:srgbClr val="FFFFFF"/>
                </a:solidFill>
                <a:latin typeface="Calibri" pitchFamily="34" charset="0"/>
              </a:rPr>
              <a:t>hionine</a:t>
            </a:r>
            <a:r>
              <a:rPr lang="nl-NL" altLang="nl-NL" sz="1800" dirty="0">
                <a:solidFill>
                  <a:srgbClr val="FFFFFF"/>
                </a:solidFill>
                <a:latin typeface="Calibri" pitchFamily="34" charset="0"/>
              </a:rPr>
              <a:t>) = start</a:t>
            </a:r>
          </a:p>
          <a:p>
            <a:pPr eaLnBrk="1" hangingPunct="1">
              <a:spcBef>
                <a:spcPct val="0"/>
              </a:spcBef>
              <a:buSzTx/>
              <a:buFontTx/>
              <a:buNone/>
            </a:pPr>
            <a:endParaRPr lang="nl-NL" altLang="nl-NL" sz="1800" dirty="0">
              <a:solidFill>
                <a:srgbClr val="FFFFFF"/>
              </a:solidFill>
              <a:latin typeface="Calibri" pitchFamily="34" charset="0"/>
            </a:endParaRPr>
          </a:p>
        </p:txBody>
      </p:sp>
      <p:sp>
        <p:nvSpPr>
          <p:cNvPr id="2" name="Tekstvak 1"/>
          <p:cNvSpPr txBox="1"/>
          <p:nvPr/>
        </p:nvSpPr>
        <p:spPr>
          <a:xfrm>
            <a:off x="2588944" y="6014845"/>
            <a:ext cx="1634214" cy="507831"/>
          </a:xfrm>
          <a:prstGeom prst="rect">
            <a:avLst/>
          </a:prstGeom>
          <a:solidFill>
            <a:schemeClr val="bg1"/>
          </a:solidFill>
        </p:spPr>
        <p:txBody>
          <a:bodyPr wrap="square">
            <a:spAutoFit/>
          </a:bodyPr>
          <a:lstStyle>
            <a:lvl1pPr>
              <a:spcBef>
                <a:spcPts val="500"/>
              </a:spcBef>
              <a:buSzPct val="100000"/>
              <a:buChar char="•"/>
              <a:defRPr sz="1900">
                <a:solidFill>
                  <a:srgbClr val="00FF00"/>
                </a:solidFill>
                <a:latin typeface="Arial" pitchFamily="34" charset="0"/>
                <a:ea typeface="ＭＳ Ｐゴシック" pitchFamily="34" charset="-128"/>
              </a:defRPr>
            </a:lvl1pPr>
            <a:lvl2pPr marL="742950" indent="-285750">
              <a:spcBef>
                <a:spcPts val="500"/>
              </a:spcBef>
              <a:buSzPct val="100000"/>
              <a:buChar char="–"/>
              <a:defRPr sz="1900">
                <a:solidFill>
                  <a:srgbClr val="00FF00"/>
                </a:solidFill>
                <a:latin typeface="Arial" pitchFamily="34" charset="0"/>
                <a:ea typeface="ＭＳ Ｐゴシック" pitchFamily="34" charset="-128"/>
              </a:defRPr>
            </a:lvl2pPr>
            <a:lvl3pPr marL="1143000" indent="-228600">
              <a:spcBef>
                <a:spcPts val="500"/>
              </a:spcBef>
              <a:buSzPct val="100000"/>
              <a:buChar char="•"/>
              <a:defRPr sz="1900">
                <a:solidFill>
                  <a:srgbClr val="00FF00"/>
                </a:solidFill>
                <a:latin typeface="Arial" pitchFamily="34" charset="0"/>
                <a:ea typeface="ＭＳ Ｐゴシック" pitchFamily="34" charset="-128"/>
              </a:defRPr>
            </a:lvl3pPr>
            <a:lvl4pPr marL="1600200" indent="-228600">
              <a:spcBef>
                <a:spcPts val="500"/>
              </a:spcBef>
              <a:buSzPct val="100000"/>
              <a:buChar char="–"/>
              <a:defRPr sz="1900">
                <a:solidFill>
                  <a:srgbClr val="00FF00"/>
                </a:solidFill>
                <a:latin typeface="Arial" pitchFamily="34" charset="0"/>
                <a:ea typeface="ＭＳ Ｐゴシック" pitchFamily="34" charset="-128"/>
              </a:defRPr>
            </a:lvl4pPr>
            <a:lvl5pPr marL="2057400" indent="-22860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a:spcBef>
                <a:spcPct val="0"/>
              </a:spcBef>
              <a:buSzTx/>
              <a:buFontTx/>
              <a:buNone/>
              <a:defRPr/>
            </a:pPr>
            <a:r>
              <a:rPr lang="nl-NL" altLang="en-US" sz="1350" dirty="0">
                <a:solidFill>
                  <a:schemeClr val="tx1"/>
                </a:solidFill>
                <a:latin typeface="Calibri" pitchFamily="34" charset="0"/>
                <a:hlinkClick r:id="rId2"/>
              </a:rPr>
              <a:t>https://youtu.be/hY_IGPkWh-s</a:t>
            </a:r>
            <a:endParaRPr lang="nl-NL" altLang="en-US" sz="1350" dirty="0">
              <a:solidFill>
                <a:schemeClr val="tx1"/>
              </a:solidFill>
              <a:latin typeface="Calibri" pitchFamily="34" charset="0"/>
            </a:endParaRPr>
          </a:p>
        </p:txBody>
      </p:sp>
      <p:sp>
        <p:nvSpPr>
          <p:cNvPr id="26630" name="Tekstvak 2"/>
          <p:cNvSpPr txBox="1">
            <a:spLocks noChangeArrowheads="1"/>
          </p:cNvSpPr>
          <p:nvPr/>
        </p:nvSpPr>
        <p:spPr bwMode="auto">
          <a:xfrm>
            <a:off x="6092431" y="998935"/>
            <a:ext cx="1134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1800">
                <a:solidFill>
                  <a:schemeClr val="tx1"/>
                </a:solidFill>
                <a:latin typeface="Calibri" pitchFamily="34" charset="0"/>
              </a:rPr>
              <a:t>p.179</a:t>
            </a:r>
          </a:p>
        </p:txBody>
      </p:sp>
      <p:sp>
        <p:nvSpPr>
          <p:cNvPr id="7" name="Tekstvak 1">
            <a:extLst>
              <a:ext uri="{FF2B5EF4-FFF2-40B4-BE49-F238E27FC236}">
                <a16:creationId xmlns:a16="http://schemas.microsoft.com/office/drawing/2014/main" id="{38C785CE-6DDC-4636-9D12-59144E6912C6}"/>
              </a:ext>
            </a:extLst>
          </p:cNvPr>
          <p:cNvSpPr txBox="1">
            <a:spLocks noChangeArrowheads="1"/>
          </p:cNvSpPr>
          <p:nvPr/>
        </p:nvSpPr>
        <p:spPr bwMode="auto">
          <a:xfrm>
            <a:off x="5046854" y="6153344"/>
            <a:ext cx="1748704" cy="369332"/>
          </a:xfrm>
          <a:prstGeom prst="rect">
            <a:avLst/>
          </a:prstGeom>
          <a:solidFill>
            <a:schemeClr val="tx1"/>
          </a:solidFill>
          <a:ln w="25400">
            <a:solidFill>
              <a:srgbClr val="FFFF00"/>
            </a:solidFill>
          </a:ln>
        </p:spPr>
        <p:txBody>
          <a:bodyPr wrap="square">
            <a:spAutoFit/>
          </a:bodyPr>
          <a:lstStyle>
            <a:lvl1pPr eaLnBrk="0" hangingPunct="0">
              <a:spcBef>
                <a:spcPts val="500"/>
              </a:spcBef>
              <a:buSzPct val="100000"/>
              <a:buChar char="•"/>
              <a:defRPr sz="1900">
                <a:solidFill>
                  <a:srgbClr val="00FF00"/>
                </a:solidFill>
                <a:latin typeface="Arial" pitchFamily="34" charset="0"/>
                <a:ea typeface="MS PGothic" pitchFamily="34" charset="-128"/>
              </a:defRPr>
            </a:lvl1pPr>
            <a:lvl2pPr marL="742950" indent="-285750" eaLnBrk="0" hangingPunct="0">
              <a:spcBef>
                <a:spcPts val="500"/>
              </a:spcBef>
              <a:buSzPct val="100000"/>
              <a:buChar char="–"/>
              <a:defRPr sz="1900">
                <a:solidFill>
                  <a:srgbClr val="00FF00"/>
                </a:solidFill>
                <a:latin typeface="Arial" pitchFamily="34" charset="0"/>
                <a:ea typeface="MS PGothic" pitchFamily="34" charset="-128"/>
              </a:defRPr>
            </a:lvl2pPr>
            <a:lvl3pPr marL="1143000" indent="-228600" eaLnBrk="0" hangingPunct="0">
              <a:spcBef>
                <a:spcPts val="500"/>
              </a:spcBef>
              <a:buSzPct val="100000"/>
              <a:buChar char="•"/>
              <a:defRPr sz="1900">
                <a:solidFill>
                  <a:srgbClr val="00FF00"/>
                </a:solidFill>
                <a:latin typeface="Arial" pitchFamily="34" charset="0"/>
                <a:ea typeface="MS PGothic" pitchFamily="34" charset="-128"/>
              </a:defRPr>
            </a:lvl3pPr>
            <a:lvl4pPr marL="1600200" indent="-228600" eaLnBrk="0" hangingPunct="0">
              <a:spcBef>
                <a:spcPts val="500"/>
              </a:spcBef>
              <a:buSzPct val="100000"/>
              <a:buChar char="–"/>
              <a:defRPr sz="1900">
                <a:solidFill>
                  <a:srgbClr val="00FF00"/>
                </a:solidFill>
                <a:latin typeface="Arial" pitchFamily="34" charset="0"/>
                <a:ea typeface="MS PGothic" pitchFamily="34" charset="-128"/>
              </a:defRPr>
            </a:lvl4pPr>
            <a:lvl5pPr marL="2057400" indent="-228600" eaLnBrk="0" hangingPunct="0">
              <a:spcBef>
                <a:spcPts val="500"/>
              </a:spcBef>
              <a:buSzPct val="100000"/>
              <a:buChar char="»"/>
              <a:defRPr sz="1900">
                <a:solidFill>
                  <a:srgbClr val="00FF00"/>
                </a:solidFill>
                <a:latin typeface="Arial" pitchFamily="34" charset="0"/>
                <a:ea typeface="MS PGothic"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9pPr>
          </a:lstStyle>
          <a:p>
            <a:pPr eaLnBrk="1" hangingPunct="1">
              <a:spcBef>
                <a:spcPct val="0"/>
              </a:spcBef>
              <a:buSzTx/>
              <a:buFontTx/>
              <a:buNone/>
            </a:pPr>
            <a:r>
              <a:rPr lang="nl-NL" altLang="nl-NL" sz="1800" dirty="0">
                <a:solidFill>
                  <a:schemeClr val="bg1"/>
                </a:solidFill>
                <a:latin typeface="Calibri" pitchFamily="34" charset="0"/>
              </a:rPr>
              <a:t>MCB H.17, p 281</a:t>
            </a:r>
          </a:p>
        </p:txBody>
      </p:sp>
      <p:pic>
        <p:nvPicPr>
          <p:cNvPr id="3" name="Afbeelding 2">
            <a:extLst>
              <a:ext uri="{FF2B5EF4-FFF2-40B4-BE49-F238E27FC236}">
                <a16:creationId xmlns:a16="http://schemas.microsoft.com/office/drawing/2014/main" id="{6382CAE6-48E5-4239-9235-C332F4282300}"/>
              </a:ext>
            </a:extLst>
          </p:cNvPr>
          <p:cNvPicPr>
            <a:picLocks noChangeAspect="1"/>
          </p:cNvPicPr>
          <p:nvPr/>
        </p:nvPicPr>
        <p:blipFill>
          <a:blip r:embed="rId3"/>
          <a:stretch>
            <a:fillRect/>
          </a:stretch>
        </p:blipFill>
        <p:spPr>
          <a:xfrm>
            <a:off x="944763" y="1117989"/>
            <a:ext cx="5715000" cy="3905250"/>
          </a:xfrm>
          <a:prstGeom prst="rect">
            <a:avLst/>
          </a:prstGeom>
        </p:spPr>
      </p:pic>
    </p:spTree>
    <p:extLst>
      <p:ext uri="{BB962C8B-B14F-4D97-AF65-F5344CB8AC3E}">
        <p14:creationId xmlns:p14="http://schemas.microsoft.com/office/powerpoint/2010/main" val="3581305058"/>
      </p:ext>
    </p:extLst>
  </p:cSld>
  <p:clrMapOvr>
    <a:masterClrMapping/>
  </p:clrMapOvr>
  <p:transition spd="slow"/>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52EAE1-3B49-4562-81B8-D94080D2371D}"/>
              </a:ext>
            </a:extLst>
          </p:cNvPr>
          <p:cNvSpPr>
            <a:spLocks noGrp="1"/>
          </p:cNvSpPr>
          <p:nvPr>
            <p:ph type="title"/>
          </p:nvPr>
        </p:nvSpPr>
        <p:spPr>
          <a:xfrm>
            <a:off x="1807187" y="867785"/>
            <a:ext cx="8172000" cy="550430"/>
          </a:xfrm>
        </p:spPr>
        <p:txBody>
          <a:bodyPr>
            <a:normAutofit fontScale="90000"/>
          </a:bodyPr>
          <a:lstStyle/>
          <a:p>
            <a:br>
              <a:rPr lang="nl-NL" sz="2000" dirty="0"/>
            </a:br>
            <a:r>
              <a:rPr lang="nl-NL" sz="2000" dirty="0"/>
              <a:t>Test straat </a:t>
            </a:r>
            <a:r>
              <a:rPr lang="nl-NL" sz="2000" dirty="0" err="1"/>
              <a:t>Nutrilab</a:t>
            </a:r>
            <a:br>
              <a:rPr lang="nl-NL" sz="2000" dirty="0"/>
            </a:br>
            <a:r>
              <a:rPr lang="nl-NL" sz="2000" dirty="0"/>
              <a:t>Giessen Brabant </a:t>
            </a:r>
            <a:br>
              <a:rPr lang="nl-NL" sz="2000" dirty="0"/>
            </a:br>
            <a:r>
              <a:rPr lang="nl-NL" sz="2000" dirty="0"/>
              <a:t>(winter 2020)</a:t>
            </a:r>
            <a:br>
              <a:rPr lang="nl-NL" sz="2000" dirty="0"/>
            </a:br>
            <a:br>
              <a:rPr lang="nl-NL" sz="2000" dirty="0"/>
            </a:br>
            <a:r>
              <a:rPr lang="nl-NL" sz="2000" dirty="0"/>
              <a:t>=&gt; Corona PCR</a:t>
            </a:r>
          </a:p>
        </p:txBody>
      </p:sp>
      <p:sp>
        <p:nvSpPr>
          <p:cNvPr id="4" name="Tekstvak 3">
            <a:extLst>
              <a:ext uri="{FF2B5EF4-FFF2-40B4-BE49-F238E27FC236}">
                <a16:creationId xmlns:a16="http://schemas.microsoft.com/office/drawing/2014/main" id="{50812808-4559-481E-86BC-C4335169308F}"/>
              </a:ext>
            </a:extLst>
          </p:cNvPr>
          <p:cNvSpPr txBox="1"/>
          <p:nvPr/>
        </p:nvSpPr>
        <p:spPr>
          <a:xfrm>
            <a:off x="3872838" y="5990215"/>
            <a:ext cx="4004424" cy="646331"/>
          </a:xfrm>
          <a:prstGeom prst="rect">
            <a:avLst/>
          </a:prstGeom>
          <a:solidFill>
            <a:schemeClr val="accent6"/>
          </a:solidFill>
        </p:spPr>
        <p:txBody>
          <a:bodyPr wrap="square" rtlCol="0">
            <a:spAutoFit/>
          </a:bodyPr>
          <a:lstStyle/>
          <a:p>
            <a:pPr algn="l"/>
            <a:r>
              <a:rPr lang="nl-NL" dirty="0">
                <a:hlinkClick r:id="rId2"/>
              </a:rPr>
              <a:t>https://youtu.be/ThG_02miq-4</a:t>
            </a:r>
            <a:endParaRPr lang="nl-NL" dirty="0"/>
          </a:p>
          <a:p>
            <a:pPr algn="l"/>
            <a:r>
              <a:rPr lang="nl-NL" dirty="0">
                <a:hlinkClick r:id="rId3"/>
              </a:rPr>
              <a:t>https://youtu.be/vc823HKfYDI</a:t>
            </a:r>
            <a:endParaRPr lang="nl-NL" dirty="0"/>
          </a:p>
        </p:txBody>
      </p:sp>
      <p:pic>
        <p:nvPicPr>
          <p:cNvPr id="5" name="Afbeelding 4">
            <a:extLst>
              <a:ext uri="{FF2B5EF4-FFF2-40B4-BE49-F238E27FC236}">
                <a16:creationId xmlns:a16="http://schemas.microsoft.com/office/drawing/2014/main" id="{7E6EFC45-950B-40CB-A0F8-938B9E8DF305}"/>
              </a:ext>
            </a:extLst>
          </p:cNvPr>
          <p:cNvPicPr>
            <a:picLocks noChangeAspect="1"/>
          </p:cNvPicPr>
          <p:nvPr/>
        </p:nvPicPr>
        <p:blipFill rotWithShape="1">
          <a:blip r:embed="rId4"/>
          <a:srcRect l="17751" b="19747"/>
          <a:stretch/>
        </p:blipFill>
        <p:spPr>
          <a:xfrm>
            <a:off x="4706817" y="232259"/>
            <a:ext cx="5503984" cy="2685226"/>
          </a:xfrm>
          <a:prstGeom prst="rect">
            <a:avLst/>
          </a:prstGeom>
        </p:spPr>
      </p:pic>
      <p:pic>
        <p:nvPicPr>
          <p:cNvPr id="6" name="Afbeelding 5">
            <a:extLst>
              <a:ext uri="{FF2B5EF4-FFF2-40B4-BE49-F238E27FC236}">
                <a16:creationId xmlns:a16="http://schemas.microsoft.com/office/drawing/2014/main" id="{C0830603-C968-47F7-9116-A5F41F28E4EA}"/>
              </a:ext>
            </a:extLst>
          </p:cNvPr>
          <p:cNvPicPr>
            <a:picLocks noChangeAspect="1"/>
          </p:cNvPicPr>
          <p:nvPr/>
        </p:nvPicPr>
        <p:blipFill>
          <a:blip r:embed="rId5"/>
          <a:stretch>
            <a:fillRect/>
          </a:stretch>
        </p:blipFill>
        <p:spPr>
          <a:xfrm>
            <a:off x="959243" y="2120734"/>
            <a:ext cx="2743679" cy="647633"/>
          </a:xfrm>
          <a:prstGeom prst="rect">
            <a:avLst/>
          </a:prstGeom>
        </p:spPr>
      </p:pic>
      <p:pic>
        <p:nvPicPr>
          <p:cNvPr id="7" name="Afbeelding 6">
            <a:extLst>
              <a:ext uri="{FF2B5EF4-FFF2-40B4-BE49-F238E27FC236}">
                <a16:creationId xmlns:a16="http://schemas.microsoft.com/office/drawing/2014/main" id="{1D877FAC-0FCE-48C8-AFAA-29E028171F12}"/>
              </a:ext>
            </a:extLst>
          </p:cNvPr>
          <p:cNvPicPr>
            <a:picLocks noChangeAspect="1"/>
          </p:cNvPicPr>
          <p:nvPr/>
        </p:nvPicPr>
        <p:blipFill>
          <a:blip r:embed="rId6"/>
          <a:stretch>
            <a:fillRect/>
          </a:stretch>
        </p:blipFill>
        <p:spPr>
          <a:xfrm>
            <a:off x="959244" y="2963008"/>
            <a:ext cx="2751992" cy="2751992"/>
          </a:xfrm>
          <a:prstGeom prst="rect">
            <a:avLst/>
          </a:prstGeom>
        </p:spPr>
      </p:pic>
      <p:pic>
        <p:nvPicPr>
          <p:cNvPr id="8" name="Afbeelding 7">
            <a:extLst>
              <a:ext uri="{FF2B5EF4-FFF2-40B4-BE49-F238E27FC236}">
                <a16:creationId xmlns:a16="http://schemas.microsoft.com/office/drawing/2014/main" id="{ACC5773C-D686-43C6-8F03-48518FA224E2}"/>
              </a:ext>
            </a:extLst>
          </p:cNvPr>
          <p:cNvPicPr>
            <a:picLocks noChangeAspect="1"/>
          </p:cNvPicPr>
          <p:nvPr/>
        </p:nvPicPr>
        <p:blipFill>
          <a:blip r:embed="rId7"/>
          <a:stretch>
            <a:fillRect/>
          </a:stretch>
        </p:blipFill>
        <p:spPr>
          <a:xfrm>
            <a:off x="4706816" y="2963008"/>
            <a:ext cx="5503984" cy="2751992"/>
          </a:xfrm>
          <a:prstGeom prst="rect">
            <a:avLst/>
          </a:prstGeom>
        </p:spPr>
      </p:pic>
      <p:sp>
        <p:nvSpPr>
          <p:cNvPr id="3" name="Tekstvak 2">
            <a:extLst>
              <a:ext uri="{FF2B5EF4-FFF2-40B4-BE49-F238E27FC236}">
                <a16:creationId xmlns:a16="http://schemas.microsoft.com/office/drawing/2014/main" id="{01AC9104-BFB9-4814-8C63-7094FCC184AD}"/>
              </a:ext>
            </a:extLst>
          </p:cNvPr>
          <p:cNvSpPr txBox="1"/>
          <p:nvPr/>
        </p:nvSpPr>
        <p:spPr>
          <a:xfrm>
            <a:off x="959243" y="5922628"/>
            <a:ext cx="2751992" cy="369332"/>
          </a:xfrm>
          <a:prstGeom prst="rect">
            <a:avLst/>
          </a:prstGeom>
          <a:noFill/>
        </p:spPr>
        <p:txBody>
          <a:bodyPr wrap="square" rtlCol="0">
            <a:spAutoFit/>
          </a:bodyPr>
          <a:lstStyle/>
          <a:p>
            <a:r>
              <a:rPr lang="nl-NL" dirty="0"/>
              <a:t>RNA isolatie robot</a:t>
            </a:r>
          </a:p>
        </p:txBody>
      </p:sp>
      <p:sp>
        <p:nvSpPr>
          <p:cNvPr id="9" name="Tekstvak 8">
            <a:extLst>
              <a:ext uri="{FF2B5EF4-FFF2-40B4-BE49-F238E27FC236}">
                <a16:creationId xmlns:a16="http://schemas.microsoft.com/office/drawing/2014/main" id="{B71A0372-15EF-4652-828E-3114373DE6D8}"/>
              </a:ext>
            </a:extLst>
          </p:cNvPr>
          <p:cNvSpPr txBox="1"/>
          <p:nvPr/>
        </p:nvSpPr>
        <p:spPr>
          <a:xfrm>
            <a:off x="10419127" y="1963024"/>
            <a:ext cx="1283515" cy="1754326"/>
          </a:xfrm>
          <a:prstGeom prst="rect">
            <a:avLst/>
          </a:prstGeom>
          <a:noFill/>
        </p:spPr>
        <p:txBody>
          <a:bodyPr wrap="square" rtlCol="0">
            <a:spAutoFit/>
          </a:bodyPr>
          <a:lstStyle/>
          <a:p>
            <a:r>
              <a:rPr lang="nl-NL" dirty="0">
                <a:solidFill>
                  <a:schemeClr val="bg1"/>
                </a:solidFill>
              </a:rPr>
              <a:t>Lange rijen</a:t>
            </a:r>
          </a:p>
          <a:p>
            <a:endParaRPr lang="nl-NL" dirty="0">
              <a:solidFill>
                <a:schemeClr val="bg1"/>
              </a:solidFill>
            </a:endParaRPr>
          </a:p>
          <a:p>
            <a:r>
              <a:rPr lang="nl-NL" dirty="0">
                <a:solidFill>
                  <a:schemeClr val="bg1"/>
                </a:solidFill>
              </a:rPr>
              <a:t>Auto’s en </a:t>
            </a:r>
          </a:p>
          <a:p>
            <a:endParaRPr lang="nl-NL" dirty="0">
              <a:solidFill>
                <a:schemeClr val="bg1"/>
              </a:solidFill>
            </a:endParaRPr>
          </a:p>
          <a:p>
            <a:r>
              <a:rPr lang="nl-NL" dirty="0">
                <a:solidFill>
                  <a:schemeClr val="bg1"/>
                </a:solidFill>
              </a:rPr>
              <a:t>PCR- machines</a:t>
            </a:r>
          </a:p>
        </p:txBody>
      </p:sp>
    </p:spTree>
    <p:extLst>
      <p:ext uri="{BB962C8B-B14F-4D97-AF65-F5344CB8AC3E}">
        <p14:creationId xmlns:p14="http://schemas.microsoft.com/office/powerpoint/2010/main" val="1344255751"/>
      </p:ext>
    </p:extLst>
  </p:cSld>
  <p:clrMapOvr>
    <a:masterClrMapping/>
  </p:clrMapOvr>
  <p:transition spd="slow"/>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DFBE75-4142-4B5E-8BFA-862F2FC78C43}"/>
              </a:ext>
            </a:extLst>
          </p:cNvPr>
          <p:cNvSpPr>
            <a:spLocks noGrp="1"/>
          </p:cNvSpPr>
          <p:nvPr>
            <p:ph type="title"/>
          </p:nvPr>
        </p:nvSpPr>
        <p:spPr/>
        <p:txBody>
          <a:bodyPr>
            <a:normAutofit/>
          </a:bodyPr>
          <a:lstStyle/>
          <a:p>
            <a:r>
              <a:rPr lang="nl-NL" sz="2800" dirty="0">
                <a:solidFill>
                  <a:schemeClr val="bg1"/>
                </a:solidFill>
              </a:rPr>
              <a:t>Najaar 2021: </a:t>
            </a:r>
            <a:br>
              <a:rPr lang="nl-NL" sz="2800" dirty="0">
                <a:solidFill>
                  <a:schemeClr val="bg1"/>
                </a:solidFill>
              </a:rPr>
            </a:br>
            <a:r>
              <a:rPr lang="nl-NL" sz="2800" dirty="0">
                <a:solidFill>
                  <a:schemeClr val="bg1"/>
                </a:solidFill>
              </a:rPr>
              <a:t>Pandemie is nog lang niet voorbij</a:t>
            </a:r>
          </a:p>
        </p:txBody>
      </p:sp>
      <p:pic>
        <p:nvPicPr>
          <p:cNvPr id="5" name="Afbeelding 4">
            <a:extLst>
              <a:ext uri="{FF2B5EF4-FFF2-40B4-BE49-F238E27FC236}">
                <a16:creationId xmlns:a16="http://schemas.microsoft.com/office/drawing/2014/main" id="{AF828BF9-6B86-4160-9212-96A5FC1C441B}"/>
              </a:ext>
            </a:extLst>
          </p:cNvPr>
          <p:cNvPicPr>
            <a:picLocks noChangeAspect="1"/>
          </p:cNvPicPr>
          <p:nvPr/>
        </p:nvPicPr>
        <p:blipFill rotWithShape="1">
          <a:blip r:embed="rId2"/>
          <a:srcRect l="1778" t="11978"/>
          <a:stretch/>
        </p:blipFill>
        <p:spPr>
          <a:xfrm>
            <a:off x="693679" y="1593522"/>
            <a:ext cx="7956376" cy="4214827"/>
          </a:xfrm>
          <a:prstGeom prst="rect">
            <a:avLst/>
          </a:prstGeom>
        </p:spPr>
      </p:pic>
      <p:sp>
        <p:nvSpPr>
          <p:cNvPr id="6" name="Tekstvak 5">
            <a:extLst>
              <a:ext uri="{FF2B5EF4-FFF2-40B4-BE49-F238E27FC236}">
                <a16:creationId xmlns:a16="http://schemas.microsoft.com/office/drawing/2014/main" id="{949AA889-BCF4-4CB7-964A-15423BF424E4}"/>
              </a:ext>
            </a:extLst>
          </p:cNvPr>
          <p:cNvSpPr txBox="1"/>
          <p:nvPr/>
        </p:nvSpPr>
        <p:spPr>
          <a:xfrm>
            <a:off x="1918491" y="5576245"/>
            <a:ext cx="7920880" cy="923330"/>
          </a:xfrm>
          <a:prstGeom prst="rect">
            <a:avLst/>
          </a:prstGeom>
          <a:solidFill>
            <a:schemeClr val="bg1"/>
          </a:solidFill>
        </p:spPr>
        <p:txBody>
          <a:bodyPr wrap="square" rtlCol="0">
            <a:spAutoFit/>
          </a:bodyPr>
          <a:lstStyle/>
          <a:p>
            <a:r>
              <a:rPr lang="nl-NL" dirty="0">
                <a:hlinkClick r:id="rId3"/>
              </a:rPr>
              <a:t>https://www.ft.com/content/a2901ce8-5eb7-4633-b89c-cbdf5b386938</a:t>
            </a:r>
          </a:p>
          <a:p>
            <a:r>
              <a:rPr lang="nl-NL" dirty="0">
                <a:hlinkClick r:id="rId3"/>
              </a:rPr>
              <a:t>https://ourworldindata.org/excess-mortality-covid</a:t>
            </a:r>
            <a:endParaRPr lang="nl-NL" dirty="0"/>
          </a:p>
          <a:p>
            <a:endParaRPr lang="nl-NL" dirty="0"/>
          </a:p>
        </p:txBody>
      </p:sp>
      <p:sp>
        <p:nvSpPr>
          <p:cNvPr id="4" name="Tijdelijke aanduiding voor inhoud 3">
            <a:extLst>
              <a:ext uri="{FF2B5EF4-FFF2-40B4-BE49-F238E27FC236}">
                <a16:creationId xmlns:a16="http://schemas.microsoft.com/office/drawing/2014/main" id="{483FA3EA-778E-4CAB-896A-9465B9DCED21}"/>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682324373"/>
      </p:ext>
    </p:extLst>
  </p:cSld>
  <p:clrMapOvr>
    <a:masterClrMapping/>
  </p:clrMapOvr>
  <p:transition spd="slow"/>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49AA999-1470-4F05-9BF5-D6F5801DB999}"/>
              </a:ext>
            </a:extLst>
          </p:cNvPr>
          <p:cNvPicPr>
            <a:picLocks noChangeAspect="1"/>
          </p:cNvPicPr>
          <p:nvPr/>
        </p:nvPicPr>
        <p:blipFill rotWithShape="1">
          <a:blip r:embed="rId2"/>
          <a:srcRect l="-42671" t="19360" r="50147"/>
          <a:stretch/>
        </p:blipFill>
        <p:spPr>
          <a:xfrm>
            <a:off x="-2486508" y="523548"/>
            <a:ext cx="11552870" cy="5809499"/>
          </a:xfrm>
          <a:prstGeom prst="rect">
            <a:avLst/>
          </a:prstGeom>
        </p:spPr>
      </p:pic>
      <p:sp>
        <p:nvSpPr>
          <p:cNvPr id="10" name="Tijdelijke aanduiding voor inhoud 9">
            <a:extLst>
              <a:ext uri="{FF2B5EF4-FFF2-40B4-BE49-F238E27FC236}">
                <a16:creationId xmlns:a16="http://schemas.microsoft.com/office/drawing/2014/main" id="{C8EF6141-9950-480D-CA12-4F4B85048769}"/>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125110800"/>
      </p:ext>
    </p:extLst>
  </p:cSld>
  <p:clrMapOvr>
    <a:masterClrMapping/>
  </p:clrMapOvr>
  <p:transition spd="slow"/>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a:extLst>
              <a:ext uri="{FF2B5EF4-FFF2-40B4-BE49-F238E27FC236}">
                <a16:creationId xmlns:a16="http://schemas.microsoft.com/office/drawing/2014/main" id="{D2F42414-7BDE-472D-8356-087E6798038B}"/>
              </a:ext>
            </a:extLst>
          </p:cNvPr>
          <p:cNvSpPr txBox="1">
            <a:spLocks noGrp="1"/>
          </p:cNvSpPr>
          <p:nvPr>
            <p:ph type="title"/>
          </p:nvPr>
        </p:nvSpPr>
        <p:spPr>
          <a:xfrm>
            <a:off x="2152650" y="108020"/>
            <a:ext cx="7886700" cy="994172"/>
          </a:xfrm>
        </p:spPr>
        <p:txBody>
          <a:bodyPr>
            <a:normAutofit/>
          </a:bodyPr>
          <a:lstStyle/>
          <a:p>
            <a:r>
              <a:rPr altLang="nl-NL" sz="2100" dirty="0" err="1">
                <a:solidFill>
                  <a:schemeClr val="tx1"/>
                </a:solidFill>
              </a:rPr>
              <a:t>Medicalisering</a:t>
            </a:r>
            <a:r>
              <a:rPr altLang="nl-NL" sz="2100" dirty="0">
                <a:solidFill>
                  <a:schemeClr val="tx1"/>
                </a:solidFill>
              </a:rPr>
              <a:t> van </a:t>
            </a:r>
            <a:r>
              <a:rPr altLang="nl-NL" sz="2100" dirty="0" err="1">
                <a:solidFill>
                  <a:schemeClr val="tx1"/>
                </a:solidFill>
              </a:rPr>
              <a:t>sociaal</a:t>
            </a:r>
            <a:r>
              <a:rPr altLang="nl-NL" sz="2100" dirty="0">
                <a:solidFill>
                  <a:schemeClr val="tx1"/>
                </a:solidFill>
              </a:rPr>
              <a:t> </a:t>
            </a:r>
            <a:r>
              <a:rPr altLang="nl-NL" sz="2100" dirty="0" err="1">
                <a:solidFill>
                  <a:schemeClr val="tx1"/>
                </a:solidFill>
              </a:rPr>
              <a:t>probleem</a:t>
            </a:r>
            <a:endParaRPr altLang="nl-NL" sz="2100" dirty="0">
              <a:solidFill>
                <a:schemeClr val="tx1"/>
              </a:solidFill>
            </a:endParaRPr>
          </a:p>
        </p:txBody>
      </p:sp>
      <p:sp>
        <p:nvSpPr>
          <p:cNvPr id="3" name="Tijdelijke aanduiding voor inhoud 2">
            <a:extLst>
              <a:ext uri="{FF2B5EF4-FFF2-40B4-BE49-F238E27FC236}">
                <a16:creationId xmlns:a16="http://schemas.microsoft.com/office/drawing/2014/main" id="{527DA7DB-8B0D-436A-BA8F-5603BBCA0C71}"/>
              </a:ext>
            </a:extLst>
          </p:cNvPr>
          <p:cNvSpPr>
            <a:spLocks noGrp="1"/>
          </p:cNvSpPr>
          <p:nvPr>
            <p:ph idx="1"/>
          </p:nvPr>
        </p:nvSpPr>
        <p:spPr>
          <a:xfrm>
            <a:off x="6312024" y="1988840"/>
            <a:ext cx="3888432" cy="2571522"/>
          </a:xfrm>
        </p:spPr>
        <p:txBody>
          <a:bodyPr>
            <a:normAutofit fontScale="92500" lnSpcReduction="10000"/>
          </a:bodyPr>
          <a:lstStyle/>
          <a:p>
            <a:pPr>
              <a:defRPr/>
            </a:pPr>
            <a:r>
              <a:rPr sz="1800" dirty="0">
                <a:solidFill>
                  <a:schemeClr val="bg1"/>
                </a:solidFill>
              </a:rPr>
              <a:t>Insuline resistentie (diabetes)</a:t>
            </a:r>
          </a:p>
          <a:p>
            <a:pPr>
              <a:defRPr/>
            </a:pPr>
            <a:r>
              <a:rPr lang="nl-NL" sz="1800" dirty="0">
                <a:solidFill>
                  <a:srgbClr val="FFFF00"/>
                </a:solidFill>
              </a:rPr>
              <a:t>Verstoorde afweer</a:t>
            </a:r>
            <a:r>
              <a:rPr sz="1800" dirty="0">
                <a:solidFill>
                  <a:srgbClr val="FFFF00"/>
                </a:solidFill>
              </a:rPr>
              <a:t> </a:t>
            </a:r>
            <a:r>
              <a:rPr sz="1800" dirty="0">
                <a:solidFill>
                  <a:schemeClr val="bg1"/>
                </a:solidFill>
              </a:rPr>
              <a:t>(Corona)</a:t>
            </a:r>
          </a:p>
          <a:p>
            <a:pPr>
              <a:defRPr/>
            </a:pPr>
            <a:endParaRPr sz="1800" dirty="0">
              <a:solidFill>
                <a:schemeClr val="bg1"/>
              </a:solidFill>
            </a:endParaRPr>
          </a:p>
          <a:p>
            <a:pPr>
              <a:buFont typeface="Symbol" panose="05050102010706020507" pitchFamily="18" charset="2"/>
              <a:buChar char="Þ"/>
              <a:defRPr/>
            </a:pPr>
            <a:r>
              <a:rPr lang="nl-NL" sz="1800" dirty="0">
                <a:solidFill>
                  <a:schemeClr val="bg1"/>
                </a:solidFill>
              </a:rPr>
              <a:t>G</a:t>
            </a:r>
            <a:r>
              <a:rPr sz="1800" dirty="0">
                <a:solidFill>
                  <a:schemeClr val="bg1"/>
                </a:solidFill>
              </a:rPr>
              <a:t>evolg van levensstijl </a:t>
            </a:r>
          </a:p>
          <a:p>
            <a:pPr>
              <a:buFont typeface="Symbol" panose="05050102010706020507" pitchFamily="18" charset="2"/>
              <a:buChar char="Þ"/>
              <a:defRPr/>
            </a:pPr>
            <a:r>
              <a:rPr lang="nl-NL" sz="1800" dirty="0">
                <a:solidFill>
                  <a:schemeClr val="bg1"/>
                </a:solidFill>
              </a:rPr>
              <a:t>In hoeverre is dit een </a:t>
            </a:r>
            <a:r>
              <a:rPr sz="1800" dirty="0">
                <a:solidFill>
                  <a:schemeClr val="bg1"/>
                </a:solidFill>
              </a:rPr>
              <a:t>keuze?</a:t>
            </a:r>
          </a:p>
          <a:p>
            <a:pPr>
              <a:defRPr/>
            </a:pPr>
            <a:endParaRPr sz="1800" dirty="0">
              <a:solidFill>
                <a:schemeClr val="bg1"/>
              </a:solidFill>
            </a:endParaRPr>
          </a:p>
          <a:p>
            <a:pPr marL="0" indent="0">
              <a:buNone/>
              <a:defRPr/>
            </a:pPr>
            <a:r>
              <a:rPr lang="nl-NL" sz="1800" dirty="0">
                <a:solidFill>
                  <a:schemeClr val="bg1"/>
                </a:solidFill>
              </a:rPr>
              <a:t>NB Afweer speelt een rol bij metabole afwijkingen</a:t>
            </a:r>
            <a:endParaRPr sz="1800" dirty="0">
              <a:solidFill>
                <a:schemeClr val="bg1"/>
              </a:solidFill>
            </a:endParaRPr>
          </a:p>
        </p:txBody>
      </p:sp>
      <p:pic>
        <p:nvPicPr>
          <p:cNvPr id="26628" name="Picture 3">
            <a:extLst>
              <a:ext uri="{FF2B5EF4-FFF2-40B4-BE49-F238E27FC236}">
                <a16:creationId xmlns:a16="http://schemas.microsoft.com/office/drawing/2014/main" id="{83C2C696-726C-4078-A5D9-D002295F5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7" y="1510582"/>
            <a:ext cx="3528039" cy="352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jdelijke aanduiding voor inhoud 2">
            <a:extLst>
              <a:ext uri="{FF2B5EF4-FFF2-40B4-BE49-F238E27FC236}">
                <a16:creationId xmlns:a16="http://schemas.microsoft.com/office/drawing/2014/main" id="{FEE88855-9C40-4663-A960-2A9BDA6FDE9F}"/>
              </a:ext>
            </a:extLst>
          </p:cNvPr>
          <p:cNvSpPr txBox="1">
            <a:spLocks/>
          </p:cNvSpPr>
          <p:nvPr/>
        </p:nvSpPr>
        <p:spPr bwMode="auto">
          <a:xfrm>
            <a:off x="2291339" y="5880689"/>
            <a:ext cx="5450681" cy="2774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cs typeface=""/>
              </a:defRPr>
            </a:lvl1pPr>
            <a:lvl2pPr marL="742950" lvl="1" indent="-28575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2pPr>
            <a:lvl3pPr marL="1143000" lvl="2"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3pPr>
            <a:lvl4pPr marL="1600200" lvl="3"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4pPr>
            <a:lvl5pPr marL="2057400" lvl="4"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marL="0" indent="0">
              <a:buNone/>
              <a:defRPr/>
            </a:pPr>
            <a:r>
              <a:rPr altLang="nl-NL" sz="1425" kern="0" dirty="0">
                <a:latin typeface="Arial" pitchFamily="34" charset="0"/>
                <a:hlinkClick r:id="rId3"/>
              </a:rPr>
              <a:t>https://www.youtube.com/watch?v=KYoV3RxwFD8</a:t>
            </a:r>
            <a:endParaRPr altLang="nl-NL" sz="1425" kern="0" dirty="0">
              <a:latin typeface="Arial" pitchFamily="34" charset="0"/>
            </a:endParaRPr>
          </a:p>
          <a:p>
            <a:pPr>
              <a:defRPr/>
            </a:pPr>
            <a:endParaRPr altLang="nl-NL" sz="1425" kern="0" dirty="0">
              <a:latin typeface="Arial" pitchFamily="34" charset="0"/>
            </a:endParaRPr>
          </a:p>
          <a:p>
            <a:pPr>
              <a:defRPr/>
            </a:pPr>
            <a:endParaRPr altLang="nl-NL" sz="1425" kern="0" dirty="0">
              <a:latin typeface="Arial" pitchFamily="34" charset="0"/>
            </a:endParaRPr>
          </a:p>
        </p:txBody>
      </p:sp>
    </p:spTree>
    <p:extLst>
      <p:ext uri="{BB962C8B-B14F-4D97-AF65-F5344CB8AC3E}">
        <p14:creationId xmlns:p14="http://schemas.microsoft.com/office/powerpoint/2010/main" val="1079592748"/>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txBox="1">
            <a:spLocks noGrp="1"/>
          </p:cNvSpPr>
          <p:nvPr>
            <p:ph type="title"/>
          </p:nvPr>
        </p:nvSpPr>
        <p:spPr>
          <a:xfrm>
            <a:off x="1793875" y="0"/>
            <a:ext cx="7772400" cy="1143000"/>
          </a:xfrm>
        </p:spPr>
        <p:txBody>
          <a:bodyPr/>
          <a:lstStyle/>
          <a:p>
            <a:r>
              <a:rPr altLang="nl-NL" sz="2400" dirty="0">
                <a:latin typeface="Arial" pitchFamily="34" charset="0"/>
              </a:rPr>
              <a:t>NK cells</a:t>
            </a:r>
            <a:br>
              <a:rPr altLang="nl-NL" sz="2400" dirty="0">
                <a:latin typeface="Arial" pitchFamily="34" charset="0"/>
              </a:rPr>
            </a:br>
            <a:r>
              <a:rPr altLang="nl-NL" sz="2400" dirty="0" err="1">
                <a:solidFill>
                  <a:schemeClr val="bg1"/>
                </a:solidFill>
                <a:latin typeface="Arial" pitchFamily="34" charset="0"/>
              </a:rPr>
              <a:t>Aspecifieke</a:t>
            </a:r>
            <a:r>
              <a:rPr altLang="nl-NL" sz="2400" dirty="0">
                <a:solidFill>
                  <a:schemeClr val="bg1"/>
                </a:solidFill>
                <a:latin typeface="Arial" pitchFamily="34" charset="0"/>
              </a:rPr>
              <a:t> </a:t>
            </a:r>
            <a:r>
              <a:rPr altLang="nl-NL" sz="2400" dirty="0" err="1">
                <a:solidFill>
                  <a:schemeClr val="bg1"/>
                </a:solidFill>
                <a:latin typeface="Arial" pitchFamily="34" charset="0"/>
              </a:rPr>
              <a:t>afweer</a:t>
            </a:r>
            <a:r>
              <a:rPr altLang="nl-NL" sz="2400" dirty="0">
                <a:solidFill>
                  <a:schemeClr val="bg1"/>
                </a:solidFill>
                <a:latin typeface="Arial" pitchFamily="34" charset="0"/>
              </a:rPr>
              <a:t> </a:t>
            </a:r>
            <a:r>
              <a:rPr altLang="nl-NL" sz="2400" dirty="0" err="1">
                <a:solidFill>
                  <a:schemeClr val="bg1"/>
                </a:solidFill>
                <a:latin typeface="Arial" pitchFamily="34" charset="0"/>
              </a:rPr>
              <a:t>tegen</a:t>
            </a:r>
            <a:r>
              <a:rPr altLang="nl-NL" sz="2400" dirty="0">
                <a:solidFill>
                  <a:schemeClr val="bg1"/>
                </a:solidFill>
                <a:latin typeface="Arial" pitchFamily="34" charset="0"/>
              </a:rPr>
              <a:t> virus (</a:t>
            </a:r>
            <a:r>
              <a:rPr altLang="nl-NL" sz="2400" dirty="0" err="1">
                <a:solidFill>
                  <a:schemeClr val="bg1"/>
                </a:solidFill>
                <a:latin typeface="Arial" pitchFamily="34" charset="0"/>
              </a:rPr>
              <a:t>en</a:t>
            </a:r>
            <a:r>
              <a:rPr altLang="nl-NL" sz="2400" dirty="0">
                <a:solidFill>
                  <a:schemeClr val="bg1"/>
                </a:solidFill>
                <a:latin typeface="Arial" pitchFamily="34" charset="0"/>
              </a:rPr>
              <a:t> </a:t>
            </a:r>
            <a:r>
              <a:rPr altLang="nl-NL" sz="2400" dirty="0" err="1">
                <a:solidFill>
                  <a:schemeClr val="bg1"/>
                </a:solidFill>
                <a:latin typeface="Arial" pitchFamily="34" charset="0"/>
              </a:rPr>
              <a:t>kanker</a:t>
            </a:r>
            <a:r>
              <a:rPr altLang="nl-NL" sz="2400" dirty="0">
                <a:solidFill>
                  <a:schemeClr val="bg1"/>
                </a:solidFill>
                <a:latin typeface="Arial" pitchFamily="34" charset="0"/>
              </a:rPr>
              <a:t>?)</a:t>
            </a:r>
          </a:p>
        </p:txBody>
      </p:sp>
      <p:sp>
        <p:nvSpPr>
          <p:cNvPr id="27651" name="Tijdelijke aanduiding voor inhoud 2"/>
          <p:cNvSpPr txBox="1">
            <a:spLocks noGrp="1"/>
          </p:cNvSpPr>
          <p:nvPr>
            <p:ph idx="1"/>
          </p:nvPr>
        </p:nvSpPr>
        <p:spPr>
          <a:xfrm>
            <a:off x="8443821" y="2094941"/>
            <a:ext cx="2555875" cy="576263"/>
          </a:xfrm>
        </p:spPr>
        <p:txBody>
          <a:bodyPr>
            <a:noAutofit/>
          </a:bodyPr>
          <a:lstStyle/>
          <a:p>
            <a:pPr marL="0" indent="0">
              <a:buNone/>
            </a:pPr>
            <a:r>
              <a:rPr altLang="nl-NL" sz="1800" dirty="0">
                <a:solidFill>
                  <a:schemeClr val="bg1"/>
                </a:solidFill>
                <a:latin typeface="Arial" pitchFamily="34" charset="0"/>
              </a:rPr>
              <a:t>NK </a:t>
            </a:r>
            <a:r>
              <a:rPr altLang="nl-NL" sz="1800" dirty="0" err="1">
                <a:solidFill>
                  <a:schemeClr val="bg1"/>
                </a:solidFill>
                <a:latin typeface="Arial" pitchFamily="34" charset="0"/>
              </a:rPr>
              <a:t>cel</a:t>
            </a:r>
            <a:r>
              <a:rPr altLang="nl-NL" sz="1800" dirty="0">
                <a:solidFill>
                  <a:schemeClr val="bg1"/>
                </a:solidFill>
                <a:latin typeface="Arial" pitchFamily="34" charset="0"/>
              </a:rPr>
              <a:t> co-</a:t>
            </a:r>
            <a:r>
              <a:rPr altLang="nl-NL" sz="1800" dirty="0" err="1">
                <a:solidFill>
                  <a:schemeClr val="bg1"/>
                </a:solidFill>
                <a:latin typeface="Arial" pitchFamily="34" charset="0"/>
              </a:rPr>
              <a:t>stimulatie</a:t>
            </a:r>
            <a:endParaRPr altLang="nl-NL" sz="1800" dirty="0">
              <a:solidFill>
                <a:schemeClr val="bg1"/>
              </a:solidFill>
              <a:latin typeface="Arial" pitchFamily="34" charset="0"/>
            </a:endParaRPr>
          </a:p>
          <a:p>
            <a:pPr marL="0" indent="0">
              <a:buNone/>
            </a:pPr>
            <a:r>
              <a:rPr altLang="nl-NL" sz="1800" dirty="0">
                <a:solidFill>
                  <a:schemeClr val="bg1"/>
                </a:solidFill>
                <a:latin typeface="Arial" pitchFamily="34" charset="0"/>
              </a:rPr>
              <a:t> =&gt; </a:t>
            </a:r>
            <a:r>
              <a:rPr altLang="nl-NL" sz="1800" dirty="0" err="1">
                <a:solidFill>
                  <a:schemeClr val="bg1"/>
                </a:solidFill>
                <a:latin typeface="Arial" pitchFamily="34" charset="0"/>
              </a:rPr>
              <a:t>geen</a:t>
            </a:r>
            <a:r>
              <a:rPr altLang="nl-NL" sz="1800" dirty="0">
                <a:solidFill>
                  <a:schemeClr val="bg1"/>
                </a:solidFill>
                <a:latin typeface="Arial" pitchFamily="34" charset="0"/>
              </a:rPr>
              <a:t> </a:t>
            </a:r>
            <a:r>
              <a:rPr altLang="nl-NL" sz="1800" dirty="0" err="1">
                <a:solidFill>
                  <a:schemeClr val="bg1"/>
                </a:solidFill>
                <a:latin typeface="Arial" pitchFamily="34" charset="0"/>
              </a:rPr>
              <a:t>activatie</a:t>
            </a:r>
            <a:r>
              <a:rPr altLang="nl-NL" sz="1800" dirty="0">
                <a:solidFill>
                  <a:schemeClr val="bg1"/>
                </a:solidFill>
                <a:latin typeface="Arial" pitchFamily="34" charset="0"/>
              </a:rPr>
              <a:t>!</a:t>
            </a:r>
          </a:p>
          <a:p>
            <a:pPr marL="0" indent="0">
              <a:buNone/>
            </a:pPr>
            <a:endParaRPr altLang="nl-NL" sz="1800" dirty="0">
              <a:solidFill>
                <a:schemeClr val="bg1"/>
              </a:solidFill>
              <a:latin typeface="Arial" pitchFamily="34" charset="0"/>
            </a:endParaRPr>
          </a:p>
          <a:p>
            <a:pPr marL="0" indent="0">
              <a:buNone/>
            </a:pPr>
            <a:r>
              <a:rPr lang="nl-NL" altLang="nl-NL" sz="1800" dirty="0">
                <a:solidFill>
                  <a:schemeClr val="bg1"/>
                </a:solidFill>
                <a:latin typeface="Arial" pitchFamily="34" charset="0"/>
              </a:rPr>
              <a:t>Maakt gebruik van </a:t>
            </a:r>
            <a:r>
              <a:rPr lang="nl-NL" altLang="nl-NL" sz="1800" dirty="0">
                <a:solidFill>
                  <a:srgbClr val="FFFF00"/>
                </a:solidFill>
                <a:latin typeface="Arial" pitchFamily="34" charset="0"/>
              </a:rPr>
              <a:t>MHC</a:t>
            </a:r>
            <a:r>
              <a:rPr lang="nl-NL" altLang="nl-NL" sz="1800" dirty="0">
                <a:solidFill>
                  <a:schemeClr val="bg1"/>
                </a:solidFill>
                <a:latin typeface="Arial" pitchFamily="34" charset="0"/>
              </a:rPr>
              <a:t> (onderdeel van de </a:t>
            </a:r>
            <a:r>
              <a:rPr lang="nl-NL" altLang="nl-NL" sz="1800" dirty="0">
                <a:solidFill>
                  <a:srgbClr val="FFFF00"/>
                </a:solidFill>
                <a:latin typeface="Arial" pitchFamily="34" charset="0"/>
              </a:rPr>
              <a:t>specifieke</a:t>
            </a:r>
            <a:r>
              <a:rPr lang="nl-NL" altLang="nl-NL" sz="1800" dirty="0">
                <a:solidFill>
                  <a:schemeClr val="bg1"/>
                </a:solidFill>
                <a:latin typeface="Arial" pitchFamily="34" charset="0"/>
              </a:rPr>
              <a:t> afweer)</a:t>
            </a:r>
            <a:endParaRPr altLang="nl-NL" sz="1800" dirty="0">
              <a:solidFill>
                <a:schemeClr val="bg1"/>
              </a:solidFill>
              <a:latin typeface="Arial" pitchFamily="34" charset="0"/>
            </a:endParaRPr>
          </a:p>
        </p:txBody>
      </p:sp>
      <p:pic>
        <p:nvPicPr>
          <p:cNvPr id="276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268414"/>
            <a:ext cx="6265863" cy="4795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5789995"/>
      </p:ext>
    </p:extLst>
  </p:cSld>
  <p:clrMapOvr>
    <a:masterClrMapping/>
  </p:clrMapOvr>
  <p:transition spd="slow"/>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218D6B-55AA-40DD-ADAD-26C44FC7C89D}"/>
              </a:ext>
            </a:extLst>
          </p:cNvPr>
          <p:cNvSpPr>
            <a:spLocks noGrp="1"/>
          </p:cNvSpPr>
          <p:nvPr>
            <p:ph type="title"/>
          </p:nvPr>
        </p:nvSpPr>
        <p:spPr/>
        <p:txBody>
          <a:bodyPr>
            <a:normAutofit/>
          </a:bodyPr>
          <a:lstStyle/>
          <a:p>
            <a:r>
              <a:rPr lang="nl-NL" sz="2800" dirty="0"/>
              <a:t>Pestkerkhof </a:t>
            </a:r>
            <a:r>
              <a:rPr lang="nl-NL" sz="2800" dirty="0">
                <a:solidFill>
                  <a:schemeClr val="bg1"/>
                </a:solidFill>
              </a:rPr>
              <a:t>bij Alphen, NB</a:t>
            </a:r>
            <a:br>
              <a:rPr lang="nl-NL" sz="2800" dirty="0">
                <a:solidFill>
                  <a:schemeClr val="bg1"/>
                </a:solidFill>
              </a:rPr>
            </a:br>
            <a:r>
              <a:rPr lang="nl-NL" sz="2800" dirty="0">
                <a:solidFill>
                  <a:schemeClr val="bg1"/>
                </a:solidFill>
              </a:rPr>
              <a:t>=&gt; college 5</a:t>
            </a:r>
          </a:p>
        </p:txBody>
      </p:sp>
      <p:pic>
        <p:nvPicPr>
          <p:cNvPr id="5" name="Tijdelijke aanduiding voor inhoud 4">
            <a:extLst>
              <a:ext uri="{FF2B5EF4-FFF2-40B4-BE49-F238E27FC236}">
                <a16:creationId xmlns:a16="http://schemas.microsoft.com/office/drawing/2014/main" id="{82D9BAF2-96EC-4CC8-BD5C-478284B900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240707" y="1844824"/>
            <a:ext cx="6336704" cy="3168353"/>
          </a:xfrm>
        </p:spPr>
      </p:pic>
      <p:pic>
        <p:nvPicPr>
          <p:cNvPr id="7" name="Afbeelding 6">
            <a:extLst>
              <a:ext uri="{FF2B5EF4-FFF2-40B4-BE49-F238E27FC236}">
                <a16:creationId xmlns:a16="http://schemas.microsoft.com/office/drawing/2014/main" id="{4FF88844-623F-41CF-BAE7-75E56DAF943D}"/>
              </a:ext>
            </a:extLst>
          </p:cNvPr>
          <p:cNvPicPr>
            <a:picLocks noChangeAspect="1"/>
          </p:cNvPicPr>
          <p:nvPr/>
        </p:nvPicPr>
        <p:blipFill rotWithShape="1">
          <a:blip r:embed="rId2">
            <a:extLst>
              <a:ext uri="{28A0092B-C50C-407E-A947-70E740481C1C}">
                <a14:useLocalDpi xmlns:a14="http://schemas.microsoft.com/office/drawing/2010/main" val="0"/>
              </a:ext>
            </a:extLst>
          </a:blip>
          <a:srcRect l="41600" t="24801" r="44750" b="26901"/>
          <a:stretch/>
        </p:blipFill>
        <p:spPr>
          <a:xfrm rot="5400000">
            <a:off x="2905729" y="930639"/>
            <a:ext cx="2564118" cy="4536504"/>
          </a:xfrm>
          <a:prstGeom prst="rect">
            <a:avLst/>
          </a:prstGeom>
        </p:spPr>
      </p:pic>
      <p:sp>
        <p:nvSpPr>
          <p:cNvPr id="8" name="Tekstvak 7">
            <a:extLst>
              <a:ext uri="{FF2B5EF4-FFF2-40B4-BE49-F238E27FC236}">
                <a16:creationId xmlns:a16="http://schemas.microsoft.com/office/drawing/2014/main" id="{558D8AEF-6BC6-407B-8DFE-B28DBE688A2C}"/>
              </a:ext>
            </a:extLst>
          </p:cNvPr>
          <p:cNvSpPr txBox="1"/>
          <p:nvPr/>
        </p:nvSpPr>
        <p:spPr>
          <a:xfrm>
            <a:off x="1919536" y="4797153"/>
            <a:ext cx="4680520" cy="646331"/>
          </a:xfrm>
          <a:prstGeom prst="rect">
            <a:avLst/>
          </a:prstGeom>
          <a:noFill/>
        </p:spPr>
        <p:txBody>
          <a:bodyPr wrap="square" rtlCol="0">
            <a:spAutoFit/>
          </a:bodyPr>
          <a:lstStyle/>
          <a:p>
            <a:r>
              <a:rPr lang="nl-NL" dirty="0">
                <a:solidFill>
                  <a:schemeClr val="bg1"/>
                </a:solidFill>
              </a:rPr>
              <a:t>Kruizen voor paters die pestlijders hielpen</a:t>
            </a:r>
          </a:p>
          <a:p>
            <a:r>
              <a:rPr lang="nl-NL" dirty="0">
                <a:solidFill>
                  <a:schemeClr val="bg1"/>
                </a:solidFill>
              </a:rPr>
              <a:t>=&gt; Help eerst de helpers</a:t>
            </a:r>
          </a:p>
        </p:txBody>
      </p:sp>
    </p:spTree>
    <p:extLst>
      <p:ext uri="{BB962C8B-B14F-4D97-AF65-F5344CB8AC3E}">
        <p14:creationId xmlns:p14="http://schemas.microsoft.com/office/powerpoint/2010/main" val="1470500567"/>
      </p:ext>
    </p:extLst>
  </p:cSld>
  <p:clrMapOvr>
    <a:masterClrMapping/>
  </p:clrMapOvr>
  <p:transition spd="slow"/>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FC7EFB4-0CF9-B37F-AC8B-587A7BF08FE3}"/>
              </a:ext>
            </a:extLst>
          </p:cNvPr>
          <p:cNvSpPr txBox="1">
            <a:spLocks/>
          </p:cNvSpPr>
          <p:nvPr/>
        </p:nvSpPr>
        <p:spPr>
          <a:xfrm>
            <a:off x="1518532" y="229764"/>
            <a:ext cx="7772400" cy="10810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00"/>
                </a:solidFill>
                <a:latin typeface="+mj-lt"/>
                <a:ea typeface="+mj-ea"/>
                <a:cs typeface="+mj-cs"/>
              </a:defRPr>
            </a:lvl1pPr>
          </a:lstStyle>
          <a:p>
            <a:r>
              <a:rPr lang="nl-NL" altLang="nl-NL" dirty="0">
                <a:solidFill>
                  <a:schemeClr val="bg1"/>
                </a:solidFill>
                <a:latin typeface="Arial" pitchFamily="34" charset="0"/>
              </a:rPr>
              <a:t>Afweer 5</a:t>
            </a:r>
          </a:p>
        </p:txBody>
      </p:sp>
      <p:pic>
        <p:nvPicPr>
          <p:cNvPr id="12" name="Picture 2" descr="9780323549431 - Basic Immunology: Functions and Disorders of the Immune System">
            <a:extLst>
              <a:ext uri="{FF2B5EF4-FFF2-40B4-BE49-F238E27FC236}">
                <a16:creationId xmlns:a16="http://schemas.microsoft.com/office/drawing/2014/main" id="{4BB1D040-501E-4CFA-C589-0E47DB6FB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581" y="1656990"/>
            <a:ext cx="30861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4">
            <a:extLst>
              <a:ext uri="{FF2B5EF4-FFF2-40B4-BE49-F238E27FC236}">
                <a16:creationId xmlns:a16="http://schemas.microsoft.com/office/drawing/2014/main" id="{FE368E67-66BC-F8D1-D2AF-AEBBBF1BF084}"/>
              </a:ext>
            </a:extLst>
          </p:cNvPr>
          <p:cNvSpPr txBox="1">
            <a:spLocks noChangeArrowheads="1"/>
          </p:cNvSpPr>
          <p:nvPr/>
        </p:nvSpPr>
        <p:spPr bwMode="auto">
          <a:xfrm>
            <a:off x="5530567" y="1576831"/>
            <a:ext cx="456159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marL="342900" indent="-342900" eaLnBrk="1" hangingPunct="1">
              <a:spcBef>
                <a:spcPct val="0"/>
              </a:spcBef>
              <a:buSzTx/>
              <a:buFontTx/>
              <a:buAutoNum type="arabicPeriod"/>
            </a:pPr>
            <a:r>
              <a:rPr lang="nl-NL" altLang="nl-NL" sz="1800" b="1" dirty="0">
                <a:solidFill>
                  <a:schemeClr val="bg1"/>
                </a:solidFill>
                <a:latin typeface="Calibri" pitchFamily="34" charset="0"/>
              </a:rPr>
              <a:t>Onderdelen van het afweersysteem          Cellen, signaalstoffen</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Hoe leert het afweersysteem                tolerantie, memory</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Huidige kennis                                         (RNA-)vaccins, immunotherapie </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Intracellulaire afweer                                RNA detectie, PCR/CRISPR (</a:t>
            </a:r>
            <a:r>
              <a:rPr lang="nl-NL" altLang="nl-NL" sz="1800" b="1" dirty="0" err="1">
                <a:solidFill>
                  <a:schemeClr val="bg1"/>
                </a:solidFill>
                <a:latin typeface="Calibri" pitchFamily="34" charset="0"/>
              </a:rPr>
              <a:t>mol.biol</a:t>
            </a:r>
            <a:r>
              <a:rPr lang="nl-NL" altLang="nl-NL" sz="1800" b="1" dirty="0">
                <a:solidFill>
                  <a:schemeClr val="bg1"/>
                </a:solidFill>
                <a:latin typeface="Calibri" pitchFamily="34" charset="0"/>
              </a:rPr>
              <a:t>.)</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Afweer en </a:t>
            </a:r>
            <a:r>
              <a:rPr lang="nl-NL" altLang="nl-NL" sz="1800" b="1" dirty="0">
                <a:solidFill>
                  <a:srgbClr val="FFFF00"/>
                </a:solidFill>
                <a:latin typeface="Calibri" pitchFamily="34" charset="0"/>
              </a:rPr>
              <a:t>veroudering</a:t>
            </a:r>
            <a:r>
              <a:rPr lang="nl-NL" altLang="nl-NL" sz="1800" b="1" dirty="0">
                <a:solidFill>
                  <a:schemeClr val="bg1"/>
                </a:solidFill>
                <a:latin typeface="Calibri" pitchFamily="34" charset="0"/>
              </a:rPr>
              <a:t>                                </a:t>
            </a:r>
            <a:r>
              <a:rPr lang="nl-NL" altLang="nl-NL" sz="1800" b="1" dirty="0">
                <a:solidFill>
                  <a:srgbClr val="FFFF00"/>
                </a:solidFill>
                <a:latin typeface="Calibri" pitchFamily="34" charset="0"/>
              </a:rPr>
              <a:t>Symbiose, ethiek</a:t>
            </a:r>
          </a:p>
        </p:txBody>
      </p:sp>
      <p:sp>
        <p:nvSpPr>
          <p:cNvPr id="14" name="Ondertitel 2">
            <a:extLst>
              <a:ext uri="{FF2B5EF4-FFF2-40B4-BE49-F238E27FC236}">
                <a16:creationId xmlns:a16="http://schemas.microsoft.com/office/drawing/2014/main" id="{3618F42F-F680-EA82-2A47-43C669F71EB0}"/>
              </a:ext>
            </a:extLst>
          </p:cNvPr>
          <p:cNvSpPr txBox="1">
            <a:spLocks/>
          </p:cNvSpPr>
          <p:nvPr/>
        </p:nvSpPr>
        <p:spPr>
          <a:xfrm>
            <a:off x="5606067" y="5724540"/>
            <a:ext cx="5542901" cy="431800"/>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nl-NL" altLang="nl-NL" sz="1800" dirty="0">
                <a:solidFill>
                  <a:schemeClr val="accent1"/>
                </a:solidFill>
                <a:hlinkClick r:id="rId3">
                  <a:extLst>
                    <a:ext uri="{A12FA001-AC4F-418D-AE19-62706E023703}">
                      <ahyp:hlinkClr xmlns:ahyp="http://schemas.microsoft.com/office/drawing/2018/hyperlinkcolor" val="tx"/>
                    </a:ext>
                  </a:extLst>
                </a:hlinkClick>
              </a:rPr>
              <a:t>https://youtu.be/UbFjiWOBErA</a:t>
            </a:r>
            <a:endParaRPr lang="nl-NL" altLang="nl-NL" sz="1800" dirty="0">
              <a:solidFill>
                <a:schemeClr val="accent1"/>
              </a:solidFill>
            </a:endParaRPr>
          </a:p>
          <a:p>
            <a:pPr eaLnBrk="1" hangingPunct="1"/>
            <a:endParaRPr lang="nl-NL" altLang="nl-NL" sz="1800" dirty="0">
              <a:solidFill>
                <a:schemeClr val="accent1"/>
              </a:solidFill>
            </a:endParaRPr>
          </a:p>
        </p:txBody>
      </p:sp>
      <p:sp>
        <p:nvSpPr>
          <p:cNvPr id="15" name="Tekstvak 14">
            <a:extLst>
              <a:ext uri="{FF2B5EF4-FFF2-40B4-BE49-F238E27FC236}">
                <a16:creationId xmlns:a16="http://schemas.microsoft.com/office/drawing/2014/main" id="{EB2AC9BA-132B-74C8-3CC2-B440FC56DFDD}"/>
              </a:ext>
            </a:extLst>
          </p:cNvPr>
          <p:cNvSpPr txBox="1"/>
          <p:nvPr/>
        </p:nvSpPr>
        <p:spPr>
          <a:xfrm>
            <a:off x="924634" y="5648053"/>
            <a:ext cx="3516842" cy="584775"/>
          </a:xfrm>
          <a:prstGeom prst="rect">
            <a:avLst/>
          </a:prstGeom>
          <a:noFill/>
        </p:spPr>
        <p:txBody>
          <a:bodyPr wrap="square" rtlCol="0">
            <a:spAutoFit/>
          </a:bodyPr>
          <a:lstStyle/>
          <a:p>
            <a:pPr algn="l"/>
            <a:r>
              <a:rPr lang="nl-NL" sz="1600" dirty="0">
                <a:solidFill>
                  <a:schemeClr val="bg1"/>
                </a:solidFill>
              </a:rPr>
              <a:t>Boek: Abbas, Basic Immunology. Aanrader, maar niet noodzakelijk</a:t>
            </a:r>
          </a:p>
        </p:txBody>
      </p:sp>
    </p:spTree>
    <p:extLst>
      <p:ext uri="{BB962C8B-B14F-4D97-AF65-F5344CB8AC3E}">
        <p14:creationId xmlns:p14="http://schemas.microsoft.com/office/powerpoint/2010/main" val="375136970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6B3B2-97A8-4B73-A235-C173B3ADD3BD}"/>
              </a:ext>
            </a:extLst>
          </p:cNvPr>
          <p:cNvSpPr>
            <a:spLocks noGrp="1"/>
          </p:cNvSpPr>
          <p:nvPr>
            <p:ph type="title"/>
          </p:nvPr>
        </p:nvSpPr>
        <p:spPr>
          <a:xfrm>
            <a:off x="720754" y="500062"/>
            <a:ext cx="10515600" cy="1325563"/>
          </a:xfrm>
        </p:spPr>
        <p:txBody>
          <a:bodyPr>
            <a:normAutofit fontScale="90000"/>
          </a:bodyPr>
          <a:lstStyle/>
          <a:p>
            <a:r>
              <a:rPr lang="nl-NL" sz="2800" dirty="0" err="1"/>
              <a:t>Inflamm-aging</a:t>
            </a:r>
            <a:br>
              <a:rPr lang="nl-NL" sz="2800" dirty="0"/>
            </a:br>
            <a:r>
              <a:rPr lang="nl-NL" sz="2800" dirty="0">
                <a:solidFill>
                  <a:schemeClr val="bg1"/>
                </a:solidFill>
              </a:rPr>
              <a:t>wisselwerking </a:t>
            </a:r>
            <a:br>
              <a:rPr lang="nl-NL" sz="2800" dirty="0">
                <a:solidFill>
                  <a:schemeClr val="bg1"/>
                </a:solidFill>
              </a:rPr>
            </a:br>
            <a:r>
              <a:rPr lang="nl-NL" sz="2800" dirty="0">
                <a:solidFill>
                  <a:schemeClr val="bg1"/>
                </a:solidFill>
              </a:rPr>
              <a:t>afweer en </a:t>
            </a:r>
            <a:br>
              <a:rPr lang="nl-NL" sz="2800" dirty="0">
                <a:solidFill>
                  <a:schemeClr val="bg1"/>
                </a:solidFill>
              </a:rPr>
            </a:br>
            <a:r>
              <a:rPr lang="nl-NL" sz="2800" dirty="0">
                <a:solidFill>
                  <a:schemeClr val="bg1"/>
                </a:solidFill>
              </a:rPr>
              <a:t>veroudering</a:t>
            </a:r>
          </a:p>
        </p:txBody>
      </p:sp>
      <p:pic>
        <p:nvPicPr>
          <p:cNvPr id="4" name="Afbeelding 3">
            <a:extLst>
              <a:ext uri="{FF2B5EF4-FFF2-40B4-BE49-F238E27FC236}">
                <a16:creationId xmlns:a16="http://schemas.microsoft.com/office/drawing/2014/main" id="{CC9924BC-4E80-45A3-8882-2B6D2D2F5424}"/>
              </a:ext>
            </a:extLst>
          </p:cNvPr>
          <p:cNvPicPr>
            <a:picLocks noChangeAspect="1"/>
          </p:cNvPicPr>
          <p:nvPr/>
        </p:nvPicPr>
        <p:blipFill>
          <a:blip r:embed="rId2"/>
          <a:stretch>
            <a:fillRect/>
          </a:stretch>
        </p:blipFill>
        <p:spPr>
          <a:xfrm>
            <a:off x="2998212" y="488622"/>
            <a:ext cx="7220877" cy="5635341"/>
          </a:xfrm>
          <a:prstGeom prst="rect">
            <a:avLst/>
          </a:prstGeom>
        </p:spPr>
      </p:pic>
    </p:spTree>
    <p:extLst>
      <p:ext uri="{BB962C8B-B14F-4D97-AF65-F5344CB8AC3E}">
        <p14:creationId xmlns:p14="http://schemas.microsoft.com/office/powerpoint/2010/main" val="3621455216"/>
      </p:ext>
    </p:extLst>
  </p:cSld>
  <p:clrMapOvr>
    <a:masterClrMapping/>
  </p:clrMapOvr>
  <p:transition spd="slow"/>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0D3671-93D9-4315-92EE-394C5AB72958}"/>
              </a:ext>
            </a:extLst>
          </p:cNvPr>
          <p:cNvSpPr>
            <a:spLocks noGrp="1"/>
          </p:cNvSpPr>
          <p:nvPr>
            <p:ph type="title"/>
          </p:nvPr>
        </p:nvSpPr>
        <p:spPr>
          <a:xfrm>
            <a:off x="1847528" y="260648"/>
            <a:ext cx="7772400" cy="1143000"/>
          </a:xfrm>
        </p:spPr>
        <p:txBody>
          <a:bodyPr/>
          <a:lstStyle/>
          <a:p>
            <a:r>
              <a:rPr lang="en-US" sz="1800" dirty="0">
                <a:solidFill>
                  <a:schemeClr val="bg1"/>
                </a:solidFill>
                <a:latin typeface="Helvetica" panose="020B0604020202020204" pitchFamily="34" charset="0"/>
              </a:rPr>
              <a:t>Robust </a:t>
            </a:r>
            <a:r>
              <a:rPr lang="en-US" sz="1800" dirty="0">
                <a:latin typeface="Helvetica" panose="020B0604020202020204" pitchFamily="34" charset="0"/>
              </a:rPr>
              <a:t>innate</a:t>
            </a:r>
            <a:r>
              <a:rPr lang="en-US" sz="1800" dirty="0">
                <a:solidFill>
                  <a:schemeClr val="bg1"/>
                </a:solidFill>
                <a:latin typeface="Helvetica" panose="020B0604020202020204" pitchFamily="34" charset="0"/>
              </a:rPr>
              <a:t> responses to SARS-CoV-2 in children resolve </a:t>
            </a:r>
            <a:br>
              <a:rPr lang="en-US" sz="1800" dirty="0">
                <a:solidFill>
                  <a:schemeClr val="bg1"/>
                </a:solidFill>
                <a:latin typeface="Helvetica" panose="020B0604020202020204" pitchFamily="34" charset="0"/>
              </a:rPr>
            </a:br>
            <a:r>
              <a:rPr lang="en-US" sz="1800" dirty="0">
                <a:solidFill>
                  <a:schemeClr val="bg1"/>
                </a:solidFill>
                <a:latin typeface="Helvetica" panose="020B0604020202020204" pitchFamily="34" charset="0"/>
              </a:rPr>
              <a:t>faster than in adults without compromising adaptive immunity</a:t>
            </a:r>
            <a:br>
              <a:rPr lang="en-US" sz="1800" dirty="0">
                <a:solidFill>
                  <a:schemeClr val="bg1"/>
                </a:solidFill>
                <a:latin typeface="Helvetica" panose="020B0604020202020204" pitchFamily="34" charset="0"/>
              </a:rPr>
            </a:br>
            <a:endParaRPr lang="nl-NL" sz="1800" dirty="0">
              <a:solidFill>
                <a:schemeClr val="bg1"/>
              </a:solidFill>
            </a:endParaRPr>
          </a:p>
        </p:txBody>
      </p:sp>
      <p:sp>
        <p:nvSpPr>
          <p:cNvPr id="3" name="Tijdelijke aanduiding voor inhoud 2">
            <a:extLst>
              <a:ext uri="{FF2B5EF4-FFF2-40B4-BE49-F238E27FC236}">
                <a16:creationId xmlns:a16="http://schemas.microsoft.com/office/drawing/2014/main" id="{06C2B7BD-E953-4BB1-9BBC-FDFD7096B6E6}"/>
              </a:ext>
            </a:extLst>
          </p:cNvPr>
          <p:cNvSpPr>
            <a:spLocks noGrp="1"/>
          </p:cNvSpPr>
          <p:nvPr>
            <p:ph idx="1"/>
          </p:nvPr>
        </p:nvSpPr>
        <p:spPr>
          <a:xfrm>
            <a:off x="7233866" y="1700808"/>
            <a:ext cx="2966591" cy="4033242"/>
          </a:xfrm>
        </p:spPr>
        <p:txBody>
          <a:bodyPr/>
          <a:lstStyle/>
          <a:p>
            <a:pPr marL="0" indent="0">
              <a:buNone/>
            </a:pPr>
            <a:r>
              <a:rPr lang="nl-NL" sz="1800" dirty="0">
                <a:solidFill>
                  <a:schemeClr val="bg1"/>
                </a:solidFill>
              </a:rPr>
              <a:t>Kinderen worden minder ziek van COVID-19. Niet vanwege de hoogte of de sterkte van activatie van hun afweer, maar omdat hun afweer </a:t>
            </a:r>
            <a:r>
              <a:rPr lang="nl-NL" sz="1800" dirty="0">
                <a:solidFill>
                  <a:srgbClr val="FF0000"/>
                </a:solidFill>
              </a:rPr>
              <a:t>snel weer tot rust</a:t>
            </a:r>
            <a:r>
              <a:rPr lang="nl-NL" sz="1800" dirty="0">
                <a:solidFill>
                  <a:srgbClr val="FFFF00"/>
                </a:solidFill>
              </a:rPr>
              <a:t> </a:t>
            </a:r>
            <a:r>
              <a:rPr lang="nl-NL" sz="1800" dirty="0">
                <a:solidFill>
                  <a:schemeClr val="bg1"/>
                </a:solidFill>
              </a:rPr>
              <a:t>komt.</a:t>
            </a:r>
          </a:p>
          <a:p>
            <a:endParaRPr lang="nl-NL" sz="1800" dirty="0">
              <a:solidFill>
                <a:schemeClr val="bg1"/>
              </a:solidFill>
            </a:endParaRPr>
          </a:p>
          <a:p>
            <a:pPr marL="0" indent="0">
              <a:buNone/>
            </a:pPr>
            <a:r>
              <a:rPr lang="nl-NL" sz="1800" dirty="0">
                <a:solidFill>
                  <a:schemeClr val="bg1"/>
                </a:solidFill>
              </a:rPr>
              <a:t>=&gt; (langdurige) </a:t>
            </a:r>
            <a:r>
              <a:rPr lang="nl-NL" sz="1800" dirty="0" err="1">
                <a:solidFill>
                  <a:schemeClr val="bg1"/>
                </a:solidFill>
              </a:rPr>
              <a:t>afweer-reactie</a:t>
            </a:r>
            <a:r>
              <a:rPr lang="nl-NL" sz="1800" dirty="0">
                <a:solidFill>
                  <a:schemeClr val="bg1"/>
                </a:solidFill>
              </a:rPr>
              <a:t> is schadelijk.</a:t>
            </a:r>
          </a:p>
          <a:p>
            <a:pPr marL="0" indent="0">
              <a:buNone/>
            </a:pPr>
            <a:r>
              <a:rPr lang="nl-NL" sz="1800" dirty="0">
                <a:solidFill>
                  <a:schemeClr val="bg1"/>
                </a:solidFill>
              </a:rPr>
              <a:t>(Bij COVID-19 gaan mensen vooral dood aan hun eigen afweer)</a:t>
            </a:r>
          </a:p>
        </p:txBody>
      </p:sp>
      <p:pic>
        <p:nvPicPr>
          <p:cNvPr id="4" name="Afbeelding 3">
            <a:extLst>
              <a:ext uri="{FF2B5EF4-FFF2-40B4-BE49-F238E27FC236}">
                <a16:creationId xmlns:a16="http://schemas.microsoft.com/office/drawing/2014/main" id="{505CDBB2-BDCA-409F-8A70-47AF7BC39D93}"/>
              </a:ext>
            </a:extLst>
          </p:cNvPr>
          <p:cNvPicPr>
            <a:picLocks noChangeAspect="1"/>
          </p:cNvPicPr>
          <p:nvPr/>
        </p:nvPicPr>
        <p:blipFill>
          <a:blip r:embed="rId2"/>
          <a:stretch>
            <a:fillRect/>
          </a:stretch>
        </p:blipFill>
        <p:spPr>
          <a:xfrm>
            <a:off x="1918048" y="1340768"/>
            <a:ext cx="5171802" cy="5171802"/>
          </a:xfrm>
          <a:prstGeom prst="rect">
            <a:avLst/>
          </a:prstGeom>
        </p:spPr>
      </p:pic>
      <p:sp>
        <p:nvSpPr>
          <p:cNvPr id="5" name="Tekstvak 4">
            <a:extLst>
              <a:ext uri="{FF2B5EF4-FFF2-40B4-BE49-F238E27FC236}">
                <a16:creationId xmlns:a16="http://schemas.microsoft.com/office/drawing/2014/main" id="{4515AD25-3E01-405F-A784-0558F2305C55}"/>
              </a:ext>
            </a:extLst>
          </p:cNvPr>
          <p:cNvSpPr txBox="1"/>
          <p:nvPr/>
        </p:nvSpPr>
        <p:spPr>
          <a:xfrm>
            <a:off x="7233866" y="5589240"/>
            <a:ext cx="2966591" cy="923330"/>
          </a:xfrm>
          <a:prstGeom prst="rect">
            <a:avLst/>
          </a:prstGeom>
          <a:solidFill>
            <a:schemeClr val="bg1"/>
          </a:solidFill>
        </p:spPr>
        <p:txBody>
          <a:bodyPr wrap="square" rtlCol="0">
            <a:spAutoFit/>
          </a:bodyPr>
          <a:lstStyle/>
          <a:p>
            <a:r>
              <a:rPr lang="nl-NL" dirty="0">
                <a:hlinkClick r:id="rId3"/>
              </a:rPr>
              <a:t>https://www.cell.com/action/showPdf?pii=S2211-1247%2821%2901227-4</a:t>
            </a:r>
            <a:endParaRPr lang="nl-NL" dirty="0"/>
          </a:p>
        </p:txBody>
      </p:sp>
      <p:sp>
        <p:nvSpPr>
          <p:cNvPr id="6" name="Ovaal 5">
            <a:extLst>
              <a:ext uri="{FF2B5EF4-FFF2-40B4-BE49-F238E27FC236}">
                <a16:creationId xmlns:a16="http://schemas.microsoft.com/office/drawing/2014/main" id="{06717F7A-0BF6-3BF3-512C-B4183AC20601}"/>
              </a:ext>
            </a:extLst>
          </p:cNvPr>
          <p:cNvSpPr/>
          <p:nvPr/>
        </p:nvSpPr>
        <p:spPr>
          <a:xfrm>
            <a:off x="3741490" y="5217952"/>
            <a:ext cx="2013358"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451541"/>
      </p:ext>
    </p:extLst>
  </p:cSld>
  <p:clrMapOvr>
    <a:masterClrMapping/>
  </p:clrMapOvr>
  <p:transition spd="slow"/>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4376C96-4096-4DE3-811C-E576E36610B8}"/>
              </a:ext>
            </a:extLst>
          </p:cNvPr>
          <p:cNvPicPr>
            <a:picLocks noChangeAspect="1"/>
          </p:cNvPicPr>
          <p:nvPr/>
        </p:nvPicPr>
        <p:blipFill>
          <a:blip r:embed="rId2"/>
          <a:stretch>
            <a:fillRect/>
          </a:stretch>
        </p:blipFill>
        <p:spPr>
          <a:xfrm>
            <a:off x="4942739" y="116632"/>
            <a:ext cx="5691998" cy="6021288"/>
          </a:xfrm>
          <a:prstGeom prst="rect">
            <a:avLst/>
          </a:prstGeom>
        </p:spPr>
      </p:pic>
      <p:sp>
        <p:nvSpPr>
          <p:cNvPr id="3" name="Tekstvak 2">
            <a:extLst>
              <a:ext uri="{FF2B5EF4-FFF2-40B4-BE49-F238E27FC236}">
                <a16:creationId xmlns:a16="http://schemas.microsoft.com/office/drawing/2014/main" id="{A00B13C7-E101-4A72-8747-FBD51E2C5172}"/>
              </a:ext>
            </a:extLst>
          </p:cNvPr>
          <p:cNvSpPr txBox="1"/>
          <p:nvPr/>
        </p:nvSpPr>
        <p:spPr>
          <a:xfrm>
            <a:off x="1748802" y="1231060"/>
            <a:ext cx="2952327" cy="4770537"/>
          </a:xfrm>
          <a:prstGeom prst="rect">
            <a:avLst/>
          </a:prstGeom>
          <a:noFill/>
        </p:spPr>
        <p:txBody>
          <a:bodyPr wrap="square" rtlCol="0">
            <a:spAutoFit/>
          </a:bodyPr>
          <a:lstStyle/>
          <a:p>
            <a:r>
              <a:rPr lang="en-US" sz="1600" dirty="0">
                <a:solidFill>
                  <a:schemeClr val="bg1"/>
                </a:solidFill>
              </a:rPr>
              <a:t>Older healthy individuals (60 years and above) exhibit chronic low-grade sterile inflammation (not caused by a pathogen) characterized by high baseline serum concentrations of C reactive protein (CRP) and cytokines, including interleukin-6 (IL-6), and IL-8. </a:t>
            </a:r>
            <a:r>
              <a:rPr lang="en-US" sz="1600" dirty="0" err="1">
                <a:solidFill>
                  <a:srgbClr val="FFFF00"/>
                </a:solidFill>
              </a:rPr>
              <a:t>Inflammaging</a:t>
            </a:r>
            <a:r>
              <a:rPr lang="en-US" sz="1600" dirty="0">
                <a:solidFill>
                  <a:schemeClr val="bg1"/>
                </a:solidFill>
              </a:rPr>
              <a:t> may arise as a result of multiple mechanisms, including the accumulation of misfolded proteins, compromised gut barrier function, and obesity (</a:t>
            </a:r>
            <a:r>
              <a:rPr lang="en-US" sz="1600" b="1" i="1" dirty="0">
                <a:solidFill>
                  <a:schemeClr val="bg1"/>
                </a:solidFill>
                <a:hlinkClick r:id="rId3">
                  <a:extLst>
                    <a:ext uri="{A12FA001-AC4F-418D-AE19-62706E023703}">
                      <ahyp:hlinkClr xmlns:ahyp="http://schemas.microsoft.com/office/drawing/2018/hyperlinkcolor" val="tx"/>
                    </a:ext>
                  </a:extLst>
                </a:hlinkClick>
              </a:rPr>
              <a:t>3</a:t>
            </a:r>
            <a:r>
              <a:rPr lang="en-US" sz="1600" dirty="0">
                <a:solidFill>
                  <a:schemeClr val="bg1"/>
                </a:solidFill>
              </a:rPr>
              <a:t>). Senescent cells, which no longer divide, accumulate in every organ during aging and contribute to increased baseline inflammation</a:t>
            </a:r>
          </a:p>
          <a:p>
            <a:endParaRPr lang="nl-NL" sz="1600" dirty="0">
              <a:solidFill>
                <a:schemeClr val="bg1"/>
              </a:solidFill>
            </a:endParaRPr>
          </a:p>
        </p:txBody>
      </p:sp>
      <p:sp>
        <p:nvSpPr>
          <p:cNvPr id="4" name="Tekstvak 3">
            <a:extLst>
              <a:ext uri="{FF2B5EF4-FFF2-40B4-BE49-F238E27FC236}">
                <a16:creationId xmlns:a16="http://schemas.microsoft.com/office/drawing/2014/main" id="{7882D94E-CF3C-484B-90CE-338913449217}"/>
              </a:ext>
            </a:extLst>
          </p:cNvPr>
          <p:cNvSpPr txBox="1"/>
          <p:nvPr/>
        </p:nvSpPr>
        <p:spPr>
          <a:xfrm>
            <a:off x="4942739" y="6309320"/>
            <a:ext cx="5691998" cy="369332"/>
          </a:xfrm>
          <a:prstGeom prst="rect">
            <a:avLst/>
          </a:prstGeom>
          <a:solidFill>
            <a:schemeClr val="accent1"/>
          </a:solidFill>
        </p:spPr>
        <p:txBody>
          <a:bodyPr wrap="square" rtlCol="0">
            <a:spAutoFit/>
          </a:bodyPr>
          <a:lstStyle/>
          <a:p>
            <a:r>
              <a:rPr lang="nl-NL" dirty="0">
                <a:hlinkClick r:id="rId4"/>
              </a:rPr>
              <a:t>https://science.sciencemag.org/content/369/6501/256</a:t>
            </a:r>
            <a:endParaRPr lang="nl-NL" dirty="0"/>
          </a:p>
        </p:txBody>
      </p:sp>
      <p:sp>
        <p:nvSpPr>
          <p:cNvPr id="5" name="Tekstvak 4">
            <a:extLst>
              <a:ext uri="{FF2B5EF4-FFF2-40B4-BE49-F238E27FC236}">
                <a16:creationId xmlns:a16="http://schemas.microsoft.com/office/drawing/2014/main" id="{1BFD4602-C34A-430F-AAD9-9D1DDFAFBAC1}"/>
              </a:ext>
            </a:extLst>
          </p:cNvPr>
          <p:cNvSpPr txBox="1"/>
          <p:nvPr/>
        </p:nvSpPr>
        <p:spPr>
          <a:xfrm>
            <a:off x="1703512" y="188640"/>
            <a:ext cx="2952328" cy="923330"/>
          </a:xfrm>
          <a:prstGeom prst="rect">
            <a:avLst/>
          </a:prstGeom>
          <a:noFill/>
        </p:spPr>
        <p:txBody>
          <a:bodyPr wrap="square" rtlCol="0">
            <a:spAutoFit/>
          </a:bodyPr>
          <a:lstStyle/>
          <a:p>
            <a:r>
              <a:rPr lang="en-US" dirty="0">
                <a:solidFill>
                  <a:schemeClr val="bg1"/>
                </a:solidFill>
              </a:rPr>
              <a:t>Aging immunity may exacerbate COVID-19</a:t>
            </a:r>
          </a:p>
          <a:p>
            <a:endParaRPr lang="nl-NL" dirty="0">
              <a:solidFill>
                <a:schemeClr val="bg1"/>
              </a:solidFill>
            </a:endParaRPr>
          </a:p>
        </p:txBody>
      </p:sp>
    </p:spTree>
    <p:extLst>
      <p:ext uri="{BB962C8B-B14F-4D97-AF65-F5344CB8AC3E}">
        <p14:creationId xmlns:p14="http://schemas.microsoft.com/office/powerpoint/2010/main" val="1896884895"/>
      </p:ext>
    </p:extLst>
  </p:cSld>
  <p:clrMapOvr>
    <a:masterClrMapping/>
  </p:clrMapOvr>
  <p:transition spd="slow"/>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txBox="1">
            <a:spLocks noGrp="1"/>
          </p:cNvSpPr>
          <p:nvPr>
            <p:ph type="title"/>
          </p:nvPr>
        </p:nvSpPr>
        <p:spPr>
          <a:xfrm>
            <a:off x="737532" y="-102395"/>
            <a:ext cx="10515600" cy="1325563"/>
          </a:xfrm>
        </p:spPr>
        <p:txBody>
          <a:bodyPr>
            <a:normAutofit/>
          </a:bodyPr>
          <a:lstStyle/>
          <a:p>
            <a:r>
              <a:rPr altLang="nl-NL" sz="2800" dirty="0" err="1">
                <a:latin typeface="Arial" pitchFamily="34" charset="0"/>
              </a:rPr>
              <a:t>Chronische</a:t>
            </a:r>
            <a:r>
              <a:rPr altLang="nl-NL" sz="2800" dirty="0">
                <a:latin typeface="Arial" pitchFamily="34" charset="0"/>
              </a:rPr>
              <a:t> </a:t>
            </a:r>
            <a:r>
              <a:rPr altLang="nl-NL" sz="2800" dirty="0" err="1">
                <a:latin typeface="Arial" pitchFamily="34" charset="0"/>
              </a:rPr>
              <a:t>ontsteking</a:t>
            </a:r>
            <a:r>
              <a:rPr altLang="nl-NL" sz="2800" dirty="0">
                <a:latin typeface="Arial" pitchFamily="34" charset="0"/>
              </a:rPr>
              <a:t> </a:t>
            </a:r>
            <a:br>
              <a:rPr lang="nl-NL" altLang="nl-NL" sz="2800" dirty="0">
                <a:latin typeface="Arial" pitchFamily="34" charset="0"/>
              </a:rPr>
            </a:br>
            <a:r>
              <a:rPr altLang="nl-NL" sz="2800" dirty="0" err="1">
                <a:solidFill>
                  <a:schemeClr val="bg1"/>
                </a:solidFill>
                <a:latin typeface="Arial" pitchFamily="34" charset="0"/>
              </a:rPr>
              <a:t>als</a:t>
            </a:r>
            <a:r>
              <a:rPr altLang="nl-NL" sz="2800" dirty="0">
                <a:solidFill>
                  <a:schemeClr val="bg1"/>
                </a:solidFill>
                <a:latin typeface="Arial" pitchFamily="34" charset="0"/>
              </a:rPr>
              <a:t> </a:t>
            </a:r>
            <a:r>
              <a:rPr altLang="nl-NL" sz="2800" dirty="0" err="1">
                <a:solidFill>
                  <a:schemeClr val="bg1"/>
                </a:solidFill>
                <a:latin typeface="Arial" pitchFamily="34" charset="0"/>
              </a:rPr>
              <a:t>opruimen</a:t>
            </a:r>
            <a:r>
              <a:rPr lang="nl-NL" altLang="nl-NL" sz="2800" dirty="0">
                <a:solidFill>
                  <a:schemeClr val="bg1"/>
                </a:solidFill>
                <a:latin typeface="Arial" pitchFamily="34" charset="0"/>
              </a:rPr>
              <a:t> </a:t>
            </a:r>
            <a:r>
              <a:rPr altLang="nl-NL" sz="2800" dirty="0" err="1">
                <a:solidFill>
                  <a:schemeClr val="bg1"/>
                </a:solidFill>
                <a:latin typeface="Arial" pitchFamily="34" charset="0"/>
              </a:rPr>
              <a:t>en</a:t>
            </a:r>
            <a:r>
              <a:rPr altLang="nl-NL" sz="2800" dirty="0">
                <a:solidFill>
                  <a:schemeClr val="bg1"/>
                </a:solidFill>
                <a:latin typeface="Arial" pitchFamily="34" charset="0"/>
              </a:rPr>
              <a:t>/of </a:t>
            </a:r>
            <a:r>
              <a:rPr altLang="nl-NL" sz="2800" dirty="0" err="1">
                <a:solidFill>
                  <a:schemeClr val="bg1"/>
                </a:solidFill>
                <a:latin typeface="Arial" pitchFamily="34" charset="0"/>
              </a:rPr>
              <a:t>herstel</a:t>
            </a:r>
            <a:r>
              <a:rPr altLang="nl-NL" sz="2800" dirty="0">
                <a:solidFill>
                  <a:schemeClr val="bg1"/>
                </a:solidFill>
                <a:latin typeface="Arial" pitchFamily="34" charset="0"/>
              </a:rPr>
              <a:t> </a:t>
            </a:r>
            <a:r>
              <a:rPr altLang="nl-NL" sz="2800" dirty="0" err="1">
                <a:solidFill>
                  <a:schemeClr val="bg1"/>
                </a:solidFill>
                <a:latin typeface="Arial" pitchFamily="34" charset="0"/>
              </a:rPr>
              <a:t>niet</a:t>
            </a:r>
            <a:r>
              <a:rPr altLang="nl-NL" sz="2800" dirty="0">
                <a:solidFill>
                  <a:schemeClr val="bg1"/>
                </a:solidFill>
                <a:latin typeface="Arial" pitchFamily="34" charset="0"/>
              </a:rPr>
              <a:t> </a:t>
            </a:r>
            <a:r>
              <a:rPr altLang="nl-NL" sz="2800" dirty="0" err="1">
                <a:solidFill>
                  <a:schemeClr val="bg1"/>
                </a:solidFill>
                <a:latin typeface="Arial" pitchFamily="34" charset="0"/>
              </a:rPr>
              <a:t>goed</a:t>
            </a:r>
            <a:r>
              <a:rPr altLang="nl-NL" sz="2800" dirty="0">
                <a:solidFill>
                  <a:schemeClr val="bg1"/>
                </a:solidFill>
                <a:latin typeface="Arial" pitchFamily="34" charset="0"/>
              </a:rPr>
              <a:t> </a:t>
            </a:r>
            <a:r>
              <a:rPr altLang="nl-NL" sz="2800" dirty="0" err="1">
                <a:solidFill>
                  <a:schemeClr val="bg1"/>
                </a:solidFill>
                <a:latin typeface="Arial" pitchFamily="34" charset="0"/>
              </a:rPr>
              <a:t>werkt</a:t>
            </a:r>
            <a:endParaRPr altLang="nl-NL" sz="2800" dirty="0">
              <a:solidFill>
                <a:schemeClr val="bg1"/>
              </a:solidFill>
              <a:latin typeface="Arial" pitchFamily="34" charset="0"/>
            </a:endParaRPr>
          </a:p>
        </p:txBody>
      </p:sp>
      <p:sp>
        <p:nvSpPr>
          <p:cNvPr id="5123" name="Tijdelijke aanduiding voor inhoud 2"/>
          <p:cNvSpPr txBox="1">
            <a:spLocks noGrp="1"/>
          </p:cNvSpPr>
          <p:nvPr>
            <p:ph idx="1"/>
          </p:nvPr>
        </p:nvSpPr>
        <p:spPr>
          <a:xfrm>
            <a:off x="737531" y="6237289"/>
            <a:ext cx="10243657" cy="4114800"/>
          </a:xfrm>
        </p:spPr>
        <p:txBody>
          <a:bodyPr>
            <a:noAutofit/>
          </a:bodyPr>
          <a:lstStyle/>
          <a:p>
            <a:r>
              <a:rPr altLang="nl-NL" sz="1800" dirty="0" err="1">
                <a:solidFill>
                  <a:schemeClr val="bg1"/>
                </a:solidFill>
                <a:latin typeface="Arial" pitchFamily="34" charset="0"/>
              </a:rPr>
              <a:t>Macrofagen</a:t>
            </a:r>
            <a:r>
              <a:rPr altLang="nl-NL" sz="1800" dirty="0">
                <a:solidFill>
                  <a:schemeClr val="bg1"/>
                </a:solidFill>
                <a:latin typeface="Arial" pitchFamily="34" charset="0"/>
              </a:rPr>
              <a:t> </a:t>
            </a:r>
            <a:r>
              <a:rPr altLang="nl-NL" sz="1800" dirty="0" err="1">
                <a:solidFill>
                  <a:schemeClr val="bg1"/>
                </a:solidFill>
                <a:latin typeface="Arial" pitchFamily="34" charset="0"/>
              </a:rPr>
              <a:t>zorgen</a:t>
            </a:r>
            <a:r>
              <a:rPr altLang="nl-NL" sz="1800" dirty="0">
                <a:solidFill>
                  <a:schemeClr val="bg1"/>
                </a:solidFill>
                <a:latin typeface="Arial" pitchFamily="34" charset="0"/>
              </a:rPr>
              <a:t> </a:t>
            </a:r>
            <a:r>
              <a:rPr altLang="nl-NL" sz="1800" dirty="0" err="1">
                <a:solidFill>
                  <a:schemeClr val="bg1"/>
                </a:solidFill>
                <a:latin typeface="Arial" pitchFamily="34" charset="0"/>
              </a:rPr>
              <a:t>mede</a:t>
            </a:r>
            <a:r>
              <a:rPr altLang="nl-NL" sz="1800" dirty="0">
                <a:solidFill>
                  <a:schemeClr val="bg1"/>
                </a:solidFill>
                <a:latin typeface="Arial" pitchFamily="34" charset="0"/>
              </a:rPr>
              <a:t> </a:t>
            </a:r>
            <a:r>
              <a:rPr altLang="nl-NL" sz="1800" dirty="0" err="1">
                <a:solidFill>
                  <a:schemeClr val="bg1"/>
                </a:solidFill>
                <a:latin typeface="Arial" pitchFamily="34" charset="0"/>
              </a:rPr>
              <a:t>voor</a:t>
            </a:r>
            <a:r>
              <a:rPr altLang="nl-NL" sz="1800" dirty="0">
                <a:solidFill>
                  <a:schemeClr val="bg1"/>
                </a:solidFill>
                <a:latin typeface="Arial" pitchFamily="34" charset="0"/>
              </a:rPr>
              <a:t> </a:t>
            </a:r>
            <a:r>
              <a:rPr altLang="nl-NL" sz="1800" dirty="0" err="1">
                <a:solidFill>
                  <a:schemeClr val="bg1"/>
                </a:solidFill>
                <a:latin typeface="Arial" pitchFamily="34" charset="0"/>
              </a:rPr>
              <a:t>aflopen</a:t>
            </a:r>
            <a:r>
              <a:rPr altLang="nl-NL" sz="1800" dirty="0">
                <a:solidFill>
                  <a:schemeClr val="bg1"/>
                </a:solidFill>
                <a:latin typeface="Arial" pitchFamily="34" charset="0"/>
              </a:rPr>
              <a:t> </a:t>
            </a:r>
            <a:r>
              <a:rPr altLang="nl-NL" sz="1800" dirty="0" err="1">
                <a:solidFill>
                  <a:schemeClr val="bg1"/>
                </a:solidFill>
                <a:latin typeface="Arial" pitchFamily="34" charset="0"/>
              </a:rPr>
              <a:t>ontsteking</a:t>
            </a:r>
            <a:r>
              <a:rPr altLang="nl-NL" sz="1800" dirty="0">
                <a:solidFill>
                  <a:schemeClr val="bg1"/>
                </a:solidFill>
                <a:latin typeface="Arial" pitchFamily="34" charset="0"/>
              </a:rPr>
              <a:t>, in </a:t>
            </a:r>
            <a:r>
              <a:rPr altLang="nl-NL" sz="1800" dirty="0" err="1">
                <a:solidFill>
                  <a:schemeClr val="bg1"/>
                </a:solidFill>
                <a:latin typeface="Arial" pitchFamily="34" charset="0"/>
              </a:rPr>
              <a:t>combinatie</a:t>
            </a:r>
            <a:r>
              <a:rPr altLang="nl-NL" sz="1800" dirty="0">
                <a:solidFill>
                  <a:schemeClr val="bg1"/>
                </a:solidFill>
                <a:latin typeface="Arial" pitchFamily="34" charset="0"/>
              </a:rPr>
              <a:t> met </a:t>
            </a:r>
            <a:r>
              <a:rPr altLang="nl-NL" sz="1800" dirty="0" err="1">
                <a:solidFill>
                  <a:schemeClr val="bg1"/>
                </a:solidFill>
                <a:latin typeface="Arial" pitchFamily="34" charset="0"/>
              </a:rPr>
              <a:t>afwezigheid</a:t>
            </a:r>
            <a:r>
              <a:rPr altLang="nl-NL" sz="1800" dirty="0">
                <a:solidFill>
                  <a:schemeClr val="bg1"/>
                </a:solidFill>
                <a:latin typeface="Arial" pitchFamily="34" charset="0"/>
              </a:rPr>
              <a:t> van stimulus</a:t>
            </a:r>
          </a:p>
        </p:txBody>
      </p:sp>
      <p:pic>
        <p:nvPicPr>
          <p:cNvPr id="5124" name="Picture 2" descr="http://www.nature.com/nri/journal/v2/n10/images/nri915-f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74" y="1380510"/>
            <a:ext cx="7352760" cy="457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al 1"/>
          <p:cNvSpPr/>
          <p:nvPr/>
        </p:nvSpPr>
        <p:spPr>
          <a:xfrm>
            <a:off x="5795115" y="5047439"/>
            <a:ext cx="936625" cy="360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4" name="Vrije vorm 3"/>
          <p:cNvSpPr/>
          <p:nvPr/>
        </p:nvSpPr>
        <p:spPr>
          <a:xfrm>
            <a:off x="6767840" y="3042304"/>
            <a:ext cx="3024187" cy="930275"/>
          </a:xfrm>
          <a:custGeom>
            <a:avLst/>
            <a:gdLst>
              <a:gd name="connsiteX0" fmla="*/ 0 w 3023287"/>
              <a:gd name="connsiteY0" fmla="*/ 206247 h 354609"/>
              <a:gd name="connsiteX1" fmla="*/ 428368 w 3023287"/>
              <a:gd name="connsiteY1" fmla="*/ 90918 h 354609"/>
              <a:gd name="connsiteX2" fmla="*/ 716692 w 3023287"/>
              <a:gd name="connsiteY2" fmla="*/ 181534 h 354609"/>
              <a:gd name="connsiteX3" fmla="*/ 1054444 w 3023287"/>
              <a:gd name="connsiteY3" fmla="*/ 41491 h 354609"/>
              <a:gd name="connsiteX4" fmla="*/ 1540476 w 3023287"/>
              <a:gd name="connsiteY4" fmla="*/ 288626 h 354609"/>
              <a:gd name="connsiteX5" fmla="*/ 1960606 w 3023287"/>
              <a:gd name="connsiteY5" fmla="*/ 301 h 354609"/>
              <a:gd name="connsiteX6" fmla="*/ 2430163 w 3023287"/>
              <a:gd name="connsiteY6" fmla="*/ 354528 h 354609"/>
              <a:gd name="connsiteX7" fmla="*/ 3023287 w 3023287"/>
              <a:gd name="connsiteY7" fmla="*/ 33253 h 35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3287" h="354609">
                <a:moveTo>
                  <a:pt x="0" y="206247"/>
                </a:moveTo>
                <a:cubicBezTo>
                  <a:pt x="154459" y="150642"/>
                  <a:pt x="308919" y="95037"/>
                  <a:pt x="428368" y="90918"/>
                </a:cubicBezTo>
                <a:cubicBezTo>
                  <a:pt x="547817" y="86799"/>
                  <a:pt x="612346" y="189772"/>
                  <a:pt x="716692" y="181534"/>
                </a:cubicBezTo>
                <a:cubicBezTo>
                  <a:pt x="821038" y="173296"/>
                  <a:pt x="917147" y="23642"/>
                  <a:pt x="1054444" y="41491"/>
                </a:cubicBezTo>
                <a:cubicBezTo>
                  <a:pt x="1191741" y="59340"/>
                  <a:pt x="1389449" y="295491"/>
                  <a:pt x="1540476" y="288626"/>
                </a:cubicBezTo>
                <a:cubicBezTo>
                  <a:pt x="1691503" y="281761"/>
                  <a:pt x="1812325" y="-10683"/>
                  <a:pt x="1960606" y="301"/>
                </a:cubicBezTo>
                <a:cubicBezTo>
                  <a:pt x="2108887" y="11285"/>
                  <a:pt x="2253050" y="349036"/>
                  <a:pt x="2430163" y="354528"/>
                </a:cubicBezTo>
                <a:cubicBezTo>
                  <a:pt x="2607276" y="360020"/>
                  <a:pt x="2927179" y="86799"/>
                  <a:pt x="3023287" y="3325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5128" name="Tekstvak 2"/>
          <p:cNvSpPr txBox="1">
            <a:spLocks noChangeArrowheads="1"/>
          </p:cNvSpPr>
          <p:nvPr/>
        </p:nvSpPr>
        <p:spPr bwMode="auto">
          <a:xfrm>
            <a:off x="8584122" y="4182596"/>
            <a:ext cx="15113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MS PGothic" pitchFamily="34" charset="-128"/>
              </a:defRPr>
            </a:lvl1pPr>
            <a:lvl2pPr marL="742950" indent="-285750" eaLnBrk="0" hangingPunct="0">
              <a:spcBef>
                <a:spcPts val="500"/>
              </a:spcBef>
              <a:buSzPct val="100000"/>
              <a:buChar char="–"/>
              <a:defRPr sz="1900">
                <a:solidFill>
                  <a:srgbClr val="00FF00"/>
                </a:solidFill>
                <a:latin typeface="Arial" pitchFamily="34" charset="0"/>
                <a:ea typeface="MS PGothic" pitchFamily="34" charset="-128"/>
              </a:defRPr>
            </a:lvl2pPr>
            <a:lvl3pPr marL="1143000" indent="-228600" eaLnBrk="0" hangingPunct="0">
              <a:spcBef>
                <a:spcPts val="500"/>
              </a:spcBef>
              <a:buSzPct val="100000"/>
              <a:buChar char="•"/>
              <a:defRPr sz="1900">
                <a:solidFill>
                  <a:srgbClr val="00FF00"/>
                </a:solidFill>
                <a:latin typeface="Arial" pitchFamily="34" charset="0"/>
                <a:ea typeface="MS PGothic" pitchFamily="34" charset="-128"/>
              </a:defRPr>
            </a:lvl3pPr>
            <a:lvl4pPr marL="1600200" indent="-228600" eaLnBrk="0" hangingPunct="0">
              <a:spcBef>
                <a:spcPts val="500"/>
              </a:spcBef>
              <a:buSzPct val="100000"/>
              <a:buChar char="–"/>
              <a:defRPr sz="1900">
                <a:solidFill>
                  <a:srgbClr val="00FF00"/>
                </a:solidFill>
                <a:latin typeface="Arial" pitchFamily="34" charset="0"/>
                <a:ea typeface="MS PGothic" pitchFamily="34" charset="-128"/>
              </a:defRPr>
            </a:lvl4pPr>
            <a:lvl5pPr marL="2057400" indent="-228600" eaLnBrk="0" hangingPunct="0">
              <a:spcBef>
                <a:spcPts val="500"/>
              </a:spcBef>
              <a:buSzPct val="100000"/>
              <a:buChar char="»"/>
              <a:defRPr sz="1900">
                <a:solidFill>
                  <a:srgbClr val="00FF00"/>
                </a:solidFill>
                <a:latin typeface="Arial" pitchFamily="34" charset="0"/>
                <a:ea typeface="MS PGothic"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9pPr>
          </a:lstStyle>
          <a:p>
            <a:pPr eaLnBrk="1" hangingPunct="1">
              <a:spcBef>
                <a:spcPct val="0"/>
              </a:spcBef>
              <a:buSzTx/>
              <a:buFontTx/>
              <a:buNone/>
            </a:pPr>
            <a:r>
              <a:rPr lang="nl-NL" altLang="nl-NL" sz="1800" dirty="0">
                <a:solidFill>
                  <a:schemeClr val="bg1"/>
                </a:solidFill>
                <a:latin typeface="Calibri" pitchFamily="34" charset="0"/>
              </a:rPr>
              <a:t>Chronische ontsteking, met “</a:t>
            </a:r>
            <a:r>
              <a:rPr lang="nl-NL" altLang="nl-NL" sz="1800" dirty="0" err="1">
                <a:solidFill>
                  <a:schemeClr val="bg1"/>
                </a:solidFill>
                <a:latin typeface="Calibri" pitchFamily="34" charset="0"/>
              </a:rPr>
              <a:t>flares</a:t>
            </a:r>
            <a:r>
              <a:rPr lang="nl-NL" altLang="nl-NL" sz="1800" dirty="0">
                <a:solidFill>
                  <a:schemeClr val="bg1"/>
                </a:solidFill>
                <a:latin typeface="Calibri" pitchFamily="34" charset="0"/>
              </a:rPr>
              <a:t>”</a:t>
            </a:r>
          </a:p>
        </p:txBody>
      </p:sp>
      <p:sp>
        <p:nvSpPr>
          <p:cNvPr id="3" name="Ovaal 2">
            <a:extLst>
              <a:ext uri="{FF2B5EF4-FFF2-40B4-BE49-F238E27FC236}">
                <a16:creationId xmlns:a16="http://schemas.microsoft.com/office/drawing/2014/main" id="{35C5DD38-1BBF-7AB6-662C-025266060817}"/>
              </a:ext>
            </a:extLst>
          </p:cNvPr>
          <p:cNvSpPr/>
          <p:nvPr/>
        </p:nvSpPr>
        <p:spPr>
          <a:xfrm>
            <a:off x="6143516" y="1247637"/>
            <a:ext cx="1176448" cy="71980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80995909"/>
      </p:ext>
    </p:extLst>
  </p:cSld>
  <p:clrMapOvr>
    <a:masterClrMapping/>
  </p:clrMapOvr>
  <p:transition spd="slow"/>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366105-F259-439E-9867-38D6692C55FF}"/>
              </a:ext>
            </a:extLst>
          </p:cNvPr>
          <p:cNvSpPr>
            <a:spLocks noGrp="1"/>
          </p:cNvSpPr>
          <p:nvPr>
            <p:ph type="title"/>
          </p:nvPr>
        </p:nvSpPr>
        <p:spPr/>
        <p:txBody>
          <a:bodyPr/>
          <a:lstStyle/>
          <a:p>
            <a:r>
              <a:rPr lang="nl-NL" dirty="0" err="1"/>
              <a:t>Inflammaging</a:t>
            </a:r>
            <a:endParaRPr lang="nl-NL" dirty="0"/>
          </a:p>
        </p:txBody>
      </p:sp>
      <p:sp>
        <p:nvSpPr>
          <p:cNvPr id="3" name="Tijdelijke aanduiding voor inhoud 2">
            <a:extLst>
              <a:ext uri="{FF2B5EF4-FFF2-40B4-BE49-F238E27FC236}">
                <a16:creationId xmlns:a16="http://schemas.microsoft.com/office/drawing/2014/main" id="{B347DA5C-C57F-4160-887B-FA12FA62FF65}"/>
              </a:ext>
            </a:extLst>
          </p:cNvPr>
          <p:cNvSpPr>
            <a:spLocks noGrp="1"/>
          </p:cNvSpPr>
          <p:nvPr>
            <p:ph idx="1"/>
          </p:nvPr>
        </p:nvSpPr>
        <p:spPr>
          <a:xfrm>
            <a:off x="587578" y="1569281"/>
            <a:ext cx="8259024" cy="4114800"/>
          </a:xfrm>
        </p:spPr>
        <p:txBody>
          <a:bodyPr>
            <a:normAutofit lnSpcReduction="10000"/>
          </a:bodyPr>
          <a:lstStyle/>
          <a:p>
            <a:pPr algn="l"/>
            <a:r>
              <a:rPr lang="en-US" sz="1600" dirty="0">
                <a:solidFill>
                  <a:schemeClr val="bg1"/>
                </a:solidFill>
              </a:rPr>
              <a:t>The immune system declines as aging persists. This drastically affects an individual's adaptive immune system. It causes it to become less effective as the B and T lymphocyte numbers gradually reduce as time passes by. These cells can be seen in the bone marrow, thymus, and the mature lymphocytes found in the secondary lymphoid tissues. This was seen when the elderly were given </a:t>
            </a:r>
            <a:r>
              <a:rPr lang="en-US" sz="1600" dirty="0">
                <a:solidFill>
                  <a:srgbClr val="FFFF00"/>
                </a:solidFill>
              </a:rPr>
              <a:t>vaccinations. They were very much less effective</a:t>
            </a:r>
            <a:r>
              <a:rPr lang="en-US" sz="1600" dirty="0">
                <a:solidFill>
                  <a:schemeClr val="bg1"/>
                </a:solidFill>
              </a:rPr>
              <a:t>.</a:t>
            </a:r>
          </a:p>
          <a:p>
            <a:pPr algn="l"/>
            <a:r>
              <a:rPr lang="en-US" sz="1600" dirty="0">
                <a:solidFill>
                  <a:schemeClr val="bg1"/>
                </a:solidFill>
              </a:rPr>
              <a:t>While effectiveness of adaptive immune system declines, innate immune mechanisms become more active. This is represented by increased number of natural killer cells and increased production of pro-inflammatory cytokines. This chronic activation of innate immune system results in </a:t>
            </a:r>
            <a:r>
              <a:rPr lang="en-US" sz="1600" dirty="0">
                <a:solidFill>
                  <a:srgbClr val="FFFF00"/>
                </a:solidFill>
              </a:rPr>
              <a:t>a low-grade chronic inflammation </a:t>
            </a:r>
            <a:r>
              <a:rPr lang="en-US" sz="1600" dirty="0">
                <a:solidFill>
                  <a:schemeClr val="bg1"/>
                </a:solidFill>
              </a:rPr>
              <a:t>development in the elderly. </a:t>
            </a:r>
          </a:p>
          <a:p>
            <a:pPr algn="l"/>
            <a:r>
              <a:rPr lang="en-US" sz="1600" dirty="0" err="1">
                <a:solidFill>
                  <a:schemeClr val="bg1"/>
                </a:solidFill>
              </a:rPr>
              <a:t>Inflammaging</a:t>
            </a:r>
            <a:r>
              <a:rPr lang="en-US" sz="1600" dirty="0">
                <a:solidFill>
                  <a:schemeClr val="bg1"/>
                </a:solidFill>
              </a:rPr>
              <a:t> is described as a low grade, chronic, controlled and asymptomatic inflammation which occurs in the absence of infection and is primarily driven by endogenous signals. Key molecules associated with </a:t>
            </a:r>
            <a:r>
              <a:rPr lang="en-US" sz="1600" dirty="0" err="1">
                <a:solidFill>
                  <a:schemeClr val="bg1"/>
                </a:solidFill>
              </a:rPr>
              <a:t>inflammaging</a:t>
            </a:r>
            <a:r>
              <a:rPr lang="en-US" sz="1600" dirty="0">
                <a:solidFill>
                  <a:schemeClr val="bg1"/>
                </a:solidFill>
              </a:rPr>
              <a:t> are elevated pro-inflammatory cytokines, especially</a:t>
            </a:r>
            <a:r>
              <a:rPr lang="en-US" sz="1600" dirty="0">
                <a:solidFill>
                  <a:srgbClr val="FFFF00"/>
                </a:solidFill>
              </a:rPr>
              <a:t> IL-6.</a:t>
            </a:r>
          </a:p>
          <a:p>
            <a:pPr algn="l"/>
            <a:r>
              <a:rPr lang="en-US" sz="1600" dirty="0">
                <a:solidFill>
                  <a:schemeClr val="bg1"/>
                </a:solidFill>
              </a:rPr>
              <a:t>This chronic inflamed state has detrimental effect on health and contributes to biological ageing and development of age-related pathologies.</a:t>
            </a:r>
            <a:r>
              <a:rPr lang="en-US" sz="1600" baseline="30000" dirty="0">
                <a:solidFill>
                  <a:schemeClr val="bg1"/>
                </a:solidFill>
              </a:rPr>
              <a:t> </a:t>
            </a:r>
            <a:r>
              <a:rPr lang="en-US" sz="1600" dirty="0" err="1">
                <a:solidFill>
                  <a:schemeClr val="bg1"/>
                </a:solidFill>
              </a:rPr>
              <a:t>Inflammaging</a:t>
            </a:r>
            <a:r>
              <a:rPr lang="en-US" sz="1600" dirty="0">
                <a:solidFill>
                  <a:schemeClr val="bg1"/>
                </a:solidFill>
              </a:rPr>
              <a:t> was shown to help development and worsen course of Alzheimer’s disease,</a:t>
            </a:r>
            <a:r>
              <a:rPr lang="en-US" sz="1600" baseline="30000" dirty="0">
                <a:solidFill>
                  <a:schemeClr val="bg1"/>
                </a:solidFill>
              </a:rPr>
              <a:t> </a:t>
            </a:r>
            <a:r>
              <a:rPr lang="en-US" sz="1600" dirty="0">
                <a:solidFill>
                  <a:schemeClr val="bg1"/>
                </a:solidFill>
              </a:rPr>
              <a:t>atherosclerosis, </a:t>
            </a:r>
            <a:r>
              <a:rPr lang="en-US" sz="1600" dirty="0">
                <a:solidFill>
                  <a:srgbClr val="FFFF00"/>
                </a:solidFill>
              </a:rPr>
              <a:t>type II diabetes </a:t>
            </a:r>
            <a:r>
              <a:rPr lang="en-US" sz="1600" dirty="0">
                <a:solidFill>
                  <a:schemeClr val="bg1"/>
                </a:solidFill>
              </a:rPr>
              <a:t>and chronic heart diseases.</a:t>
            </a:r>
          </a:p>
          <a:p>
            <a:endParaRPr lang="nl-NL" sz="1600" dirty="0">
              <a:solidFill>
                <a:schemeClr val="bg1"/>
              </a:solidFill>
            </a:endParaRPr>
          </a:p>
        </p:txBody>
      </p:sp>
      <p:sp>
        <p:nvSpPr>
          <p:cNvPr id="4" name="Tekstvak 3">
            <a:extLst>
              <a:ext uri="{FF2B5EF4-FFF2-40B4-BE49-F238E27FC236}">
                <a16:creationId xmlns:a16="http://schemas.microsoft.com/office/drawing/2014/main" id="{D17632FA-BDA6-405A-B598-46BF53022A77}"/>
              </a:ext>
            </a:extLst>
          </p:cNvPr>
          <p:cNvSpPr txBox="1"/>
          <p:nvPr/>
        </p:nvSpPr>
        <p:spPr>
          <a:xfrm>
            <a:off x="1956001" y="6348046"/>
            <a:ext cx="6461169" cy="369332"/>
          </a:xfrm>
          <a:prstGeom prst="rect">
            <a:avLst/>
          </a:prstGeom>
          <a:solidFill>
            <a:schemeClr val="tx1">
              <a:lumMod val="25000"/>
              <a:lumOff val="75000"/>
            </a:schemeClr>
          </a:solidFill>
        </p:spPr>
        <p:txBody>
          <a:bodyPr wrap="square" rtlCol="0">
            <a:spAutoFit/>
          </a:bodyPr>
          <a:lstStyle/>
          <a:p>
            <a:pPr algn="l"/>
            <a:r>
              <a:rPr lang="nl-NL" dirty="0">
                <a:hlinkClick r:id="rId2"/>
              </a:rPr>
              <a:t>https://en.wikipedia.org/wiki/Inflammaging</a:t>
            </a:r>
            <a:endParaRPr lang="nl-NL" dirty="0"/>
          </a:p>
        </p:txBody>
      </p:sp>
    </p:spTree>
    <p:extLst>
      <p:ext uri="{BB962C8B-B14F-4D97-AF65-F5344CB8AC3E}">
        <p14:creationId xmlns:p14="http://schemas.microsoft.com/office/powerpoint/2010/main" val="2210397116"/>
      </p:ext>
    </p:extLst>
  </p:cSld>
  <p:clrMapOvr>
    <a:masterClrMapping/>
  </p:clrMapOvr>
  <p:transition spd="slow"/>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txBox="1">
            <a:spLocks noGrp="1"/>
          </p:cNvSpPr>
          <p:nvPr>
            <p:ph type="title"/>
          </p:nvPr>
        </p:nvSpPr>
        <p:spPr>
          <a:xfrm>
            <a:off x="1994288" y="802735"/>
            <a:ext cx="7640230" cy="550430"/>
          </a:xfrm>
        </p:spPr>
        <p:txBody>
          <a:bodyPr>
            <a:normAutofit fontScale="90000"/>
          </a:bodyPr>
          <a:lstStyle/>
          <a:p>
            <a:r>
              <a:rPr altLang="nl-NL" dirty="0">
                <a:latin typeface="Arial" pitchFamily="34" charset="0"/>
              </a:rPr>
              <a:t>Chronische ontsteking en ziekte</a:t>
            </a:r>
            <a:br>
              <a:rPr altLang="nl-NL" dirty="0">
                <a:latin typeface="Arial" pitchFamily="34" charset="0"/>
              </a:rPr>
            </a:br>
            <a:endParaRPr altLang="nl-NL" dirty="0">
              <a:latin typeface="Arial" pitchFamily="34" charset="0"/>
            </a:endParaRPr>
          </a:p>
        </p:txBody>
      </p:sp>
      <p:pic>
        <p:nvPicPr>
          <p:cNvPr id="102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389" y="1700214"/>
            <a:ext cx="7221537" cy="388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15E58C6B-3138-4856-8FF0-510485DEBA8A}"/>
              </a:ext>
            </a:extLst>
          </p:cNvPr>
          <p:cNvSpPr txBox="1"/>
          <p:nvPr/>
        </p:nvSpPr>
        <p:spPr>
          <a:xfrm>
            <a:off x="2272194" y="5733257"/>
            <a:ext cx="5696014" cy="646331"/>
          </a:xfrm>
          <a:prstGeom prst="rect">
            <a:avLst/>
          </a:prstGeom>
          <a:noFill/>
        </p:spPr>
        <p:txBody>
          <a:bodyPr wrap="square" rtlCol="0">
            <a:spAutoFit/>
          </a:bodyPr>
          <a:lstStyle/>
          <a:p>
            <a:r>
              <a:rPr lang="nl-NL" dirty="0">
                <a:solidFill>
                  <a:schemeClr val="bg1"/>
                </a:solidFill>
              </a:rPr>
              <a:t>Ziekmakers spelen een belangrijke rol bij veroudering, via (chronische) ontsteking en verstoren van homeostase</a:t>
            </a:r>
          </a:p>
        </p:txBody>
      </p:sp>
    </p:spTree>
    <p:extLst>
      <p:ext uri="{BB962C8B-B14F-4D97-AF65-F5344CB8AC3E}">
        <p14:creationId xmlns:p14="http://schemas.microsoft.com/office/powerpoint/2010/main" val="1823737259"/>
      </p:ext>
    </p:extLst>
  </p:cSld>
  <p:clrMapOvr>
    <a:masterClrMapping/>
  </p:clrMapOvr>
  <p:transition spd="slow"/>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jdelijke aanduiding voor inhoud 1">
            <a:extLst>
              <a:ext uri="{FF2B5EF4-FFF2-40B4-BE49-F238E27FC236}">
                <a16:creationId xmlns:a16="http://schemas.microsoft.com/office/drawing/2014/main" id="{8A6B8D77-F7CE-9842-C416-906F23E50EB7}"/>
              </a:ext>
            </a:extLst>
          </p:cNvPr>
          <p:cNvSpPr>
            <a:spLocks noGrp="1"/>
          </p:cNvSpPr>
          <p:nvPr>
            <p:ph idx="1"/>
          </p:nvPr>
        </p:nvSpPr>
        <p:spPr bwMode="auto">
          <a:xfrm>
            <a:off x="5321301" y="1512889"/>
            <a:ext cx="5160963" cy="4090987"/>
          </a:xfrm>
        </p:spPr>
        <p:txBody>
          <a:bodyPr vert="horz" wrap="square" numCol="1" anchor="t" anchorCtr="0" compatLnSpc="1">
            <a:prstTxWarp prst="textNoShape">
              <a:avLst/>
            </a:prstTxWarp>
          </a:bodyPr>
          <a:lstStyle/>
          <a:p>
            <a:pPr fontAlgn="base">
              <a:spcBef>
                <a:spcPct val="0"/>
              </a:spcBef>
              <a:spcAft>
                <a:spcPct val="0"/>
              </a:spcAft>
              <a:buFont typeface="Arial" panose="020B0604020202020204" pitchFamily="34" charset="0"/>
              <a:buNone/>
              <a:defRPr/>
            </a:pPr>
            <a:r>
              <a:rPr lang="nl-NL" altLang="nl-NL" sz="1800" dirty="0"/>
              <a:t>Afbraakproducten =&gt; wordt gezien als gevaar</a:t>
            </a:r>
          </a:p>
          <a:p>
            <a:pPr fontAlgn="base">
              <a:spcBef>
                <a:spcPct val="0"/>
              </a:spcBef>
              <a:spcAft>
                <a:spcPct val="0"/>
              </a:spcAft>
              <a:buFont typeface="Arial" panose="020B0604020202020204" pitchFamily="34" charset="0"/>
              <a:buNone/>
              <a:defRPr/>
            </a:pPr>
            <a:r>
              <a:rPr lang="nl-NL" altLang="nl-NL" sz="1800" dirty="0"/>
              <a:t>=&gt; Opruiming door het afweersysteem</a:t>
            </a:r>
          </a:p>
          <a:p>
            <a:pPr fontAlgn="base">
              <a:spcBef>
                <a:spcPct val="0"/>
              </a:spcBef>
              <a:spcAft>
                <a:spcPct val="0"/>
              </a:spcAft>
              <a:buFont typeface="Arial" panose="020B0604020202020204" pitchFamily="34" charset="0"/>
              <a:buNone/>
              <a:defRPr/>
            </a:pPr>
            <a:endParaRPr lang="nl-NL" altLang="nl-NL" sz="1800" dirty="0"/>
          </a:p>
          <a:p>
            <a:pPr fontAlgn="base">
              <a:spcBef>
                <a:spcPct val="0"/>
              </a:spcBef>
              <a:spcAft>
                <a:spcPct val="0"/>
              </a:spcAft>
              <a:buFont typeface="Arial" panose="020B0604020202020204" pitchFamily="34" charset="0"/>
              <a:buNone/>
              <a:defRPr/>
            </a:pPr>
            <a:r>
              <a:rPr lang="nl-NL" altLang="nl-NL" sz="1800" dirty="0"/>
              <a:t>Gevaar is in deze zin breder dan alleen ziekmaker. Alle onrechtmatigheden zijn een (potentieel) gevaar =&gt; </a:t>
            </a:r>
            <a:r>
              <a:rPr lang="nl-NL" altLang="nl-NL" sz="1800" dirty="0" err="1"/>
              <a:t>uibreiding</a:t>
            </a:r>
            <a:r>
              <a:rPr lang="nl-NL" altLang="nl-NL" sz="1800" dirty="0"/>
              <a:t> gevaar-hypothese</a:t>
            </a:r>
          </a:p>
          <a:p>
            <a:pPr fontAlgn="base">
              <a:spcBef>
                <a:spcPct val="0"/>
              </a:spcBef>
              <a:spcAft>
                <a:spcPct val="0"/>
              </a:spcAft>
              <a:buFont typeface="Arial" panose="020B0604020202020204" pitchFamily="34" charset="0"/>
              <a:buNone/>
              <a:defRPr/>
            </a:pPr>
            <a:endParaRPr lang="nl-NL" altLang="nl-NL" sz="1800" dirty="0"/>
          </a:p>
          <a:p>
            <a:pPr fontAlgn="base">
              <a:spcBef>
                <a:spcPct val="0"/>
              </a:spcBef>
              <a:spcAft>
                <a:spcPct val="0"/>
              </a:spcAft>
              <a:buFont typeface="Arial" panose="020B0604020202020204" pitchFamily="34" charset="0"/>
              <a:buNone/>
              <a:defRPr/>
            </a:pPr>
            <a:r>
              <a:rPr lang="nl-NL" altLang="nl-NL" sz="1800" dirty="0"/>
              <a:t>Opruimen van beschadigde cellen </a:t>
            </a:r>
          </a:p>
          <a:p>
            <a:pPr fontAlgn="base">
              <a:spcBef>
                <a:spcPct val="0"/>
              </a:spcBef>
              <a:spcAft>
                <a:spcPct val="0"/>
              </a:spcAft>
              <a:defRPr/>
            </a:pPr>
            <a:r>
              <a:rPr lang="nl-NL" altLang="nl-NL" sz="1800" dirty="0"/>
              <a:t>=&gt; cellulaire afweer (Macrofagen)</a:t>
            </a:r>
          </a:p>
          <a:p>
            <a:pPr marL="285750" indent="-285750" fontAlgn="base">
              <a:spcBef>
                <a:spcPct val="0"/>
              </a:spcBef>
              <a:spcAft>
                <a:spcPct val="0"/>
              </a:spcAft>
              <a:buFont typeface="Symbol" panose="05050102010706020507" pitchFamily="18" charset="2"/>
              <a:buChar char="Þ"/>
              <a:defRPr/>
            </a:pPr>
            <a:endParaRPr lang="nl-NL" altLang="nl-NL" sz="1800" dirty="0"/>
          </a:p>
          <a:p>
            <a:pPr fontAlgn="base">
              <a:spcBef>
                <a:spcPct val="0"/>
              </a:spcBef>
              <a:spcAft>
                <a:spcPct val="0"/>
              </a:spcAft>
              <a:defRPr/>
            </a:pPr>
            <a:r>
              <a:rPr lang="nl-NL" altLang="nl-NL" sz="1800" dirty="0"/>
              <a:t>Opruimen van beschadigde eiwitten</a:t>
            </a:r>
          </a:p>
          <a:p>
            <a:pPr fontAlgn="base">
              <a:spcBef>
                <a:spcPct val="0"/>
              </a:spcBef>
              <a:spcAft>
                <a:spcPct val="0"/>
              </a:spcAft>
              <a:defRPr/>
            </a:pPr>
            <a:r>
              <a:rPr lang="nl-NL" altLang="nl-NL" sz="1800" dirty="0"/>
              <a:t>=&gt; Intracellulaire afweer </a:t>
            </a:r>
          </a:p>
        </p:txBody>
      </p:sp>
      <p:sp>
        <p:nvSpPr>
          <p:cNvPr id="9219" name="Titel 2">
            <a:extLst>
              <a:ext uri="{FF2B5EF4-FFF2-40B4-BE49-F238E27FC236}">
                <a16:creationId xmlns:a16="http://schemas.microsoft.com/office/drawing/2014/main" id="{AFC0CAA8-EB7C-92E4-FD86-048F55B8D1A3}"/>
              </a:ext>
            </a:extLst>
          </p:cNvPr>
          <p:cNvSpPr>
            <a:spLocks noGrp="1"/>
          </p:cNvSpPr>
          <p:nvPr>
            <p:ph type="title"/>
          </p:nvPr>
        </p:nvSpPr>
        <p:spPr>
          <a:xfrm>
            <a:off x="5321301" y="630238"/>
            <a:ext cx="5527675" cy="665162"/>
          </a:xfrm>
        </p:spPr>
        <p:txBody>
          <a:bodyPr/>
          <a:lstStyle/>
          <a:p>
            <a:r>
              <a:rPr lang="nl-NL" altLang="nl-NL" sz="2800" dirty="0">
                <a:solidFill>
                  <a:srgbClr val="FFFF00"/>
                </a:solidFill>
              </a:rPr>
              <a:t>Verval</a:t>
            </a:r>
          </a:p>
        </p:txBody>
      </p:sp>
      <p:pic>
        <p:nvPicPr>
          <p:cNvPr id="9220" name="Afbeelding 3">
            <a:extLst>
              <a:ext uri="{FF2B5EF4-FFF2-40B4-BE49-F238E27FC236}">
                <a16:creationId xmlns:a16="http://schemas.microsoft.com/office/drawing/2014/main" id="{421FD989-662E-CAC8-31BE-D01DE54B37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3226" y="101601"/>
            <a:ext cx="3287713" cy="657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txBox="1">
            <a:spLocks noGrp="1"/>
          </p:cNvSpPr>
          <p:nvPr>
            <p:ph type="title"/>
          </p:nvPr>
        </p:nvSpPr>
        <p:spPr/>
        <p:txBody>
          <a:bodyPr>
            <a:normAutofit/>
          </a:bodyPr>
          <a:lstStyle/>
          <a:p>
            <a:r>
              <a:rPr altLang="nl-NL" sz="2800" dirty="0" err="1">
                <a:latin typeface="Arial" pitchFamily="34" charset="0"/>
              </a:rPr>
              <a:t>Afweersysteem</a:t>
            </a:r>
            <a:r>
              <a:rPr altLang="nl-NL" sz="2800" dirty="0">
                <a:latin typeface="Arial" pitchFamily="34" charset="0"/>
              </a:rPr>
              <a:t> </a:t>
            </a:r>
            <a:r>
              <a:rPr altLang="nl-NL" sz="2800" dirty="0" err="1">
                <a:latin typeface="Arial" pitchFamily="34" charset="0"/>
              </a:rPr>
              <a:t>als</a:t>
            </a:r>
            <a:r>
              <a:rPr altLang="nl-NL" sz="2800" dirty="0">
                <a:latin typeface="Arial" pitchFamily="34" charset="0"/>
              </a:rPr>
              <a:t> </a:t>
            </a:r>
            <a:r>
              <a:rPr altLang="nl-NL" sz="2800" dirty="0" err="1">
                <a:latin typeface="Arial" pitchFamily="34" charset="0"/>
              </a:rPr>
              <a:t>politie</a:t>
            </a:r>
            <a:endParaRPr altLang="nl-NL" sz="2800" dirty="0">
              <a:latin typeface="Arial" pitchFamily="34" charset="0"/>
            </a:endParaRPr>
          </a:p>
        </p:txBody>
      </p:sp>
      <p:sp>
        <p:nvSpPr>
          <p:cNvPr id="3" name="Tijdelijke aanduiding voor inhoud 2"/>
          <p:cNvSpPr>
            <a:spLocks noGrp="1"/>
          </p:cNvSpPr>
          <p:nvPr>
            <p:ph idx="1"/>
          </p:nvPr>
        </p:nvSpPr>
        <p:spPr>
          <a:xfrm>
            <a:off x="632012" y="1484966"/>
            <a:ext cx="10515600" cy="4351338"/>
          </a:xfrm>
        </p:spPr>
        <p:txBody>
          <a:bodyPr>
            <a:noAutofit/>
          </a:bodyPr>
          <a:lstStyle/>
          <a:p>
            <a:pPr>
              <a:defRPr/>
            </a:pPr>
            <a:r>
              <a:rPr sz="1800" dirty="0">
                <a:solidFill>
                  <a:schemeClr val="bg1"/>
                </a:solidFill>
                <a:ea typeface="ＭＳ Ｐゴシック" pitchFamily="34" charset="-128"/>
              </a:rPr>
              <a:t>Aspecifiek	: </a:t>
            </a:r>
            <a:r>
              <a:rPr sz="1800" dirty="0">
                <a:solidFill>
                  <a:srgbClr val="FFFF00"/>
                </a:solidFill>
                <a:ea typeface="ＭＳ Ｐゴシック" pitchFamily="34" charset="-128"/>
              </a:rPr>
              <a:t>Wijkagent</a:t>
            </a:r>
            <a:r>
              <a:rPr sz="1800" dirty="0">
                <a:solidFill>
                  <a:schemeClr val="bg1"/>
                </a:solidFill>
                <a:ea typeface="ＭＳ Ｐゴシック" pitchFamily="34" charset="-128"/>
              </a:rPr>
              <a:t> (Macrofaag, Dendritische </a:t>
            </a:r>
            <a:r>
              <a:rPr sz="1800" dirty="0" err="1">
                <a:solidFill>
                  <a:schemeClr val="bg1"/>
                </a:solidFill>
                <a:ea typeface="ＭＳ Ｐゴシック" pitchFamily="34" charset="-128"/>
              </a:rPr>
              <a:t>cel</a:t>
            </a:r>
            <a:r>
              <a:rPr sz="1800" dirty="0">
                <a:solidFill>
                  <a:schemeClr val="bg1"/>
                </a:solidFill>
                <a:ea typeface="ＭＳ Ｐゴシック" pitchFamily="34" charset="-128"/>
              </a:rPr>
              <a:t>)</a:t>
            </a:r>
            <a:r>
              <a:rPr lang="nl-NL" sz="1800" dirty="0">
                <a:solidFill>
                  <a:schemeClr val="bg1"/>
                </a:solidFill>
                <a:ea typeface="ＭＳ Ｐゴシック" pitchFamily="34" charset="-128"/>
              </a:rPr>
              <a:t>, </a:t>
            </a:r>
          </a:p>
          <a:p>
            <a:pPr marL="0" indent="0">
              <a:buNone/>
              <a:defRPr/>
            </a:pPr>
            <a:r>
              <a:rPr lang="nl-NL" sz="1800" dirty="0">
                <a:solidFill>
                  <a:schemeClr val="bg1"/>
                </a:solidFill>
                <a:ea typeface="ＭＳ Ｐゴシック" pitchFamily="34" charset="-128"/>
              </a:rPr>
              <a:t>                                     </a:t>
            </a:r>
            <a:r>
              <a:rPr sz="1800" dirty="0" err="1">
                <a:solidFill>
                  <a:schemeClr val="bg1"/>
                </a:solidFill>
                <a:ea typeface="ＭＳ Ｐゴシック" pitchFamily="34" charset="-128"/>
              </a:rPr>
              <a:t>Arrestatieteam</a:t>
            </a:r>
            <a:r>
              <a:rPr sz="1800" dirty="0">
                <a:solidFill>
                  <a:schemeClr val="bg1"/>
                </a:solidFill>
                <a:ea typeface="ＭＳ Ｐゴシック" pitchFamily="34" charset="-128"/>
              </a:rPr>
              <a:t> (neutrofiel)</a:t>
            </a:r>
          </a:p>
          <a:p>
            <a:pPr>
              <a:defRPr/>
            </a:pPr>
            <a:r>
              <a:rPr sz="1800" dirty="0" err="1">
                <a:solidFill>
                  <a:schemeClr val="bg1"/>
                </a:solidFill>
                <a:ea typeface="ＭＳ Ｐゴシック" pitchFamily="34" charset="-128"/>
              </a:rPr>
              <a:t>Specifiek</a:t>
            </a:r>
            <a:r>
              <a:rPr sz="1800" dirty="0">
                <a:solidFill>
                  <a:schemeClr val="bg1"/>
                </a:solidFill>
                <a:ea typeface="ＭＳ Ｐゴシック" pitchFamily="34" charset="-128"/>
              </a:rPr>
              <a:t>	: Recherche (T / B en </a:t>
            </a:r>
            <a:r>
              <a:rPr sz="1800" dirty="0" err="1">
                <a:solidFill>
                  <a:schemeClr val="bg1"/>
                </a:solidFill>
                <a:ea typeface="ＭＳ Ｐゴシック" pitchFamily="34" charset="-128"/>
              </a:rPr>
              <a:t>antilichamen</a:t>
            </a:r>
            <a:r>
              <a:rPr sz="1800" dirty="0">
                <a:solidFill>
                  <a:schemeClr val="bg1"/>
                </a:solidFill>
                <a:ea typeface="ＭＳ Ｐゴシック" pitchFamily="34" charset="-128"/>
              </a:rPr>
              <a:t>)</a:t>
            </a:r>
            <a:r>
              <a:rPr lang="nl-NL" sz="1800" dirty="0">
                <a:solidFill>
                  <a:schemeClr val="bg1"/>
                </a:solidFill>
                <a:ea typeface="ＭＳ Ｐゴシック" pitchFamily="34" charset="-128"/>
              </a:rPr>
              <a:t>, </a:t>
            </a:r>
          </a:p>
          <a:p>
            <a:pPr marL="0" indent="0">
              <a:buNone/>
              <a:defRPr/>
            </a:pPr>
            <a:r>
              <a:rPr lang="nl-NL" sz="1800" dirty="0">
                <a:solidFill>
                  <a:schemeClr val="bg1"/>
                </a:solidFill>
                <a:ea typeface="ＭＳ Ｐゴシック" pitchFamily="34" charset="-128"/>
              </a:rPr>
              <a:t>                                     </a:t>
            </a:r>
            <a:r>
              <a:rPr sz="1800" dirty="0">
                <a:solidFill>
                  <a:schemeClr val="bg1"/>
                </a:solidFill>
                <a:ea typeface="ＭＳ Ｐゴシック" pitchFamily="34" charset="-128"/>
              </a:rPr>
              <a:t>Database (memory)</a:t>
            </a:r>
          </a:p>
          <a:p>
            <a:pPr>
              <a:defRPr/>
            </a:pPr>
            <a:r>
              <a:rPr sz="1800" dirty="0" err="1">
                <a:solidFill>
                  <a:schemeClr val="bg1"/>
                </a:solidFill>
                <a:ea typeface="ＭＳ Ｐゴシック" pitchFamily="34" charset="-128"/>
              </a:rPr>
              <a:t>Wetten</a:t>
            </a:r>
            <a:r>
              <a:rPr sz="1800" dirty="0">
                <a:solidFill>
                  <a:schemeClr val="bg1"/>
                </a:solidFill>
                <a:ea typeface="ＭＳ Ｐゴシック" pitchFamily="34" charset="-128"/>
              </a:rPr>
              <a:t>	: Centrale tolerantie</a:t>
            </a:r>
          </a:p>
          <a:p>
            <a:pPr>
              <a:defRPr/>
            </a:pPr>
            <a:r>
              <a:rPr sz="1800" dirty="0" err="1">
                <a:solidFill>
                  <a:schemeClr val="bg1"/>
                </a:solidFill>
                <a:ea typeface="ＭＳ Ｐゴシック" pitchFamily="34" charset="-128"/>
              </a:rPr>
              <a:t>Praktijk</a:t>
            </a:r>
            <a:r>
              <a:rPr sz="1800" dirty="0">
                <a:solidFill>
                  <a:schemeClr val="bg1"/>
                </a:solidFill>
                <a:ea typeface="ＭＳ Ｐゴシック" pitchFamily="34" charset="-128"/>
              </a:rPr>
              <a:t>	: Perifere tolerantie (</a:t>
            </a:r>
            <a:r>
              <a:rPr sz="1800" dirty="0" err="1">
                <a:solidFill>
                  <a:schemeClr val="bg1"/>
                </a:solidFill>
                <a:ea typeface="ＭＳ Ｐゴシック" pitchFamily="34" charset="-128"/>
              </a:rPr>
              <a:t>Interpretatie</a:t>
            </a:r>
            <a:r>
              <a:rPr sz="1800" dirty="0">
                <a:solidFill>
                  <a:schemeClr val="bg1"/>
                </a:solidFill>
                <a:ea typeface="ＭＳ Ｐゴシック" pitchFamily="34" charset="-128"/>
              </a:rPr>
              <a:t> </a:t>
            </a:r>
            <a:r>
              <a:rPr sz="1800" dirty="0" err="1">
                <a:solidFill>
                  <a:schemeClr val="bg1"/>
                </a:solidFill>
                <a:ea typeface="ＭＳ Ｐゴシック" pitchFamily="34" charset="-128"/>
              </a:rPr>
              <a:t>nodig</a:t>
            </a:r>
            <a:r>
              <a:rPr lang="nl-NL" sz="1800" dirty="0">
                <a:solidFill>
                  <a:schemeClr val="bg1"/>
                </a:solidFill>
                <a:ea typeface="ＭＳ Ｐゴシック" pitchFamily="34" charset="-128"/>
              </a:rPr>
              <a:t>)</a:t>
            </a:r>
          </a:p>
          <a:p>
            <a:pPr>
              <a:defRPr/>
            </a:pPr>
            <a:endParaRPr sz="1800" dirty="0">
              <a:solidFill>
                <a:schemeClr val="bg1"/>
              </a:solidFill>
              <a:ea typeface="ＭＳ Ｐゴシック" pitchFamily="34" charset="-128"/>
            </a:endParaRPr>
          </a:p>
          <a:p>
            <a:pPr marL="0" indent="0">
              <a:buNone/>
              <a:defRPr/>
            </a:pPr>
            <a:r>
              <a:rPr sz="1800" dirty="0">
                <a:solidFill>
                  <a:schemeClr val="bg1"/>
                </a:solidFill>
                <a:ea typeface="ＭＳ Ｐゴシック" pitchFamily="34" charset="-128"/>
              </a:rPr>
              <a:t>Belangrijk: Er is geen chef, alleen feedback. </a:t>
            </a:r>
            <a:endParaRPr lang="nl-NL" sz="1800" dirty="0">
              <a:solidFill>
                <a:schemeClr val="bg1"/>
              </a:solidFill>
              <a:ea typeface="ＭＳ Ｐゴシック" pitchFamily="34" charset="-128"/>
            </a:endParaRPr>
          </a:p>
          <a:p>
            <a:pPr marL="0" indent="0">
              <a:buNone/>
              <a:defRPr/>
            </a:pPr>
            <a:endParaRPr lang="nl-NL" sz="1800" dirty="0">
              <a:solidFill>
                <a:schemeClr val="bg1"/>
              </a:solidFill>
              <a:ea typeface="ＭＳ Ｐゴシック" pitchFamily="34" charset="-128"/>
            </a:endParaRPr>
          </a:p>
          <a:p>
            <a:pPr marL="0" indent="0">
              <a:buNone/>
              <a:defRPr/>
            </a:pPr>
            <a:r>
              <a:rPr lang="nl-NL" sz="1800" dirty="0">
                <a:solidFill>
                  <a:schemeClr val="bg1"/>
                </a:solidFill>
                <a:ea typeface="ＭＳ Ｐゴシック" pitchFamily="34" charset="-128"/>
              </a:rPr>
              <a:t>Maar </a:t>
            </a:r>
            <a:r>
              <a:rPr lang="nl-NL" sz="1800" dirty="0">
                <a:solidFill>
                  <a:srgbClr val="FFFF00"/>
                </a:solidFill>
                <a:ea typeface="ＭＳ Ｐゴシック" pitchFamily="34" charset="-128"/>
              </a:rPr>
              <a:t>reageert op alles wat niet in orde is </a:t>
            </a:r>
            <a:r>
              <a:rPr lang="nl-NL" sz="1800" dirty="0">
                <a:solidFill>
                  <a:schemeClr val="bg1"/>
                </a:solidFill>
                <a:ea typeface="ＭＳ Ｐゴシック" pitchFamily="34" charset="-128"/>
              </a:rPr>
              <a:t>(niet in homeostatisch evenwicht </a:t>
            </a:r>
            <a:r>
              <a:rPr lang="nl-NL" sz="1800" dirty="0">
                <a:solidFill>
                  <a:srgbClr val="FFFF00"/>
                </a:solidFill>
                <a:ea typeface="ＭＳ Ｐゴシック" pitchFamily="34" charset="-128"/>
              </a:rPr>
              <a:t>=&gt; gevaar</a:t>
            </a:r>
            <a:r>
              <a:rPr lang="nl-NL" sz="1800" dirty="0">
                <a:solidFill>
                  <a:schemeClr val="bg1"/>
                </a:solidFill>
                <a:ea typeface="ＭＳ Ｐゴシック" pitchFamily="34" charset="-128"/>
              </a:rPr>
              <a:t>)</a:t>
            </a:r>
          </a:p>
          <a:p>
            <a:pPr marL="0" indent="0">
              <a:buNone/>
            </a:pPr>
            <a:r>
              <a:rPr lang="nl-NL" altLang="nl-NL" sz="1800" dirty="0">
                <a:solidFill>
                  <a:schemeClr val="bg1"/>
                </a:solidFill>
              </a:rPr>
              <a:t>Boeven vangen, en dienstbaar </a:t>
            </a:r>
          </a:p>
          <a:p>
            <a:pPr marL="0" indent="0">
              <a:buNone/>
            </a:pPr>
            <a:endParaRPr lang="nl-NL" altLang="nl-NL" sz="1800" dirty="0">
              <a:solidFill>
                <a:schemeClr val="bg1"/>
              </a:solidFill>
            </a:endParaRPr>
          </a:p>
          <a:p>
            <a:pPr marL="0" indent="0">
              <a:buNone/>
            </a:pPr>
            <a:r>
              <a:rPr lang="nl-NL" altLang="nl-NL" sz="1800" dirty="0">
                <a:solidFill>
                  <a:schemeClr val="bg1"/>
                </a:solidFill>
              </a:rPr>
              <a:t>Boeven vangen is maar klein onderdeel van (het spectrum van) wat de politie doet!</a:t>
            </a:r>
          </a:p>
          <a:p>
            <a:pPr marL="0" indent="0">
              <a:buNone/>
              <a:defRPr/>
            </a:pPr>
            <a:r>
              <a:rPr sz="1800" dirty="0">
                <a:solidFill>
                  <a:schemeClr val="bg1"/>
                </a:solidFill>
                <a:ea typeface="ＭＳ Ｐゴシック" pitchFamily="34" charset="-128"/>
              </a:rPr>
              <a:t>                       </a:t>
            </a:r>
          </a:p>
        </p:txBody>
      </p:sp>
    </p:spTree>
    <p:extLst>
      <p:ext uri="{BB962C8B-B14F-4D97-AF65-F5344CB8AC3E}">
        <p14:creationId xmlns:p14="http://schemas.microsoft.com/office/powerpoint/2010/main" val="307275733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a:extLst>
              <a:ext uri="{FF2B5EF4-FFF2-40B4-BE49-F238E27FC236}">
                <a16:creationId xmlns:a16="http://schemas.microsoft.com/office/drawing/2014/main" id="{A0E1D777-8A08-40CD-894D-26B3E2A7C7DC}"/>
              </a:ext>
            </a:extLst>
          </p:cNvPr>
          <p:cNvSpPr txBox="1">
            <a:spLocks noGrp="1"/>
          </p:cNvSpPr>
          <p:nvPr>
            <p:ph type="title"/>
          </p:nvPr>
        </p:nvSpPr>
        <p:spPr/>
        <p:txBody>
          <a:bodyPr>
            <a:normAutofit/>
          </a:bodyPr>
          <a:lstStyle/>
          <a:p>
            <a:r>
              <a:rPr altLang="nl-NL" sz="2800" dirty="0">
                <a:latin typeface="Arial" panose="020B0604020202020204" pitchFamily="34" charset="0"/>
              </a:rPr>
              <a:t>Aspecifiek v specifiek</a:t>
            </a:r>
            <a:br>
              <a:rPr lang="nl-NL" altLang="nl-NL" sz="2800" dirty="0">
                <a:latin typeface="Arial" panose="020B0604020202020204" pitchFamily="34" charset="0"/>
              </a:rPr>
            </a:br>
            <a:endParaRPr altLang="nl-NL" sz="2800" dirty="0">
              <a:solidFill>
                <a:schemeClr val="bg1"/>
              </a:solidFill>
              <a:latin typeface="Arial" panose="020B0604020202020204" pitchFamily="34" charset="0"/>
            </a:endParaRPr>
          </a:p>
        </p:txBody>
      </p:sp>
      <p:sp>
        <p:nvSpPr>
          <p:cNvPr id="22531" name="Tijdelijke aanduiding voor inhoud 2">
            <a:extLst>
              <a:ext uri="{FF2B5EF4-FFF2-40B4-BE49-F238E27FC236}">
                <a16:creationId xmlns:a16="http://schemas.microsoft.com/office/drawing/2014/main" id="{512DA15E-682F-4F8A-8E87-81721CC6F1FA}"/>
              </a:ext>
            </a:extLst>
          </p:cNvPr>
          <p:cNvSpPr txBox="1">
            <a:spLocks noGrp="1"/>
          </p:cNvSpPr>
          <p:nvPr>
            <p:ph idx="1"/>
          </p:nvPr>
        </p:nvSpPr>
        <p:spPr>
          <a:xfrm>
            <a:off x="838200" y="1903500"/>
            <a:ext cx="3733800" cy="4114800"/>
          </a:xfrm>
        </p:spPr>
        <p:txBody>
          <a:bodyPr>
            <a:noAutofit/>
          </a:bodyPr>
          <a:lstStyle/>
          <a:p>
            <a:pPr marL="0" indent="0">
              <a:buNone/>
              <a:defRPr/>
            </a:pPr>
            <a:r>
              <a:rPr altLang="nl-NL" sz="1800" dirty="0" err="1">
                <a:solidFill>
                  <a:schemeClr val="bg1"/>
                </a:solidFill>
                <a:latin typeface="Arial" pitchFamily="34" charset="0"/>
              </a:rPr>
              <a:t>Aspecifiek</a:t>
            </a:r>
            <a:r>
              <a:rPr lang="nl-NL" altLang="nl-NL" sz="1800" dirty="0">
                <a:solidFill>
                  <a:schemeClr val="bg1"/>
                </a:solidFill>
                <a:latin typeface="Arial" pitchFamily="34" charset="0"/>
              </a:rPr>
              <a:t> (</a:t>
            </a:r>
            <a:r>
              <a:rPr lang="nl-NL" altLang="nl-NL" sz="1800" dirty="0" err="1">
                <a:solidFill>
                  <a:schemeClr val="bg1"/>
                </a:solidFill>
                <a:latin typeface="Arial" pitchFamily="34" charset="0"/>
              </a:rPr>
              <a:t>innate</a:t>
            </a:r>
            <a:r>
              <a:rPr lang="nl-NL" altLang="nl-NL" sz="1800" dirty="0">
                <a:solidFill>
                  <a:schemeClr val="bg1"/>
                </a:solidFill>
                <a:latin typeface="Arial" pitchFamily="34" charset="0"/>
              </a:rPr>
              <a:t>)</a:t>
            </a:r>
            <a:r>
              <a:rPr altLang="nl-NL" sz="1800" dirty="0">
                <a:solidFill>
                  <a:schemeClr val="bg1"/>
                </a:solidFill>
                <a:latin typeface="Arial" pitchFamily="34" charset="0"/>
              </a:rPr>
              <a:t>: </a:t>
            </a:r>
            <a:endParaRPr lang="nl-NL" altLang="nl-NL" sz="1800" dirty="0">
              <a:solidFill>
                <a:schemeClr val="bg1"/>
              </a:solidFill>
              <a:latin typeface="Arial" pitchFamily="34" charset="0"/>
            </a:endParaRPr>
          </a:p>
          <a:p>
            <a:pPr marL="0" indent="0">
              <a:buNone/>
              <a:defRPr/>
            </a:pPr>
            <a:r>
              <a:rPr altLang="nl-NL" sz="1800" dirty="0">
                <a:solidFill>
                  <a:schemeClr val="bg1"/>
                </a:solidFill>
                <a:latin typeface="Arial" pitchFamily="34" charset="0"/>
              </a:rPr>
              <a:t>Macrofagen, </a:t>
            </a:r>
            <a:r>
              <a:rPr lang="nl-NL" altLang="nl-NL" sz="1800" dirty="0">
                <a:solidFill>
                  <a:schemeClr val="bg1"/>
                </a:solidFill>
                <a:latin typeface="Arial" pitchFamily="34" charset="0"/>
              </a:rPr>
              <a:t>neutrofielen</a:t>
            </a:r>
            <a:r>
              <a:rPr altLang="nl-NL" sz="1800" dirty="0">
                <a:solidFill>
                  <a:schemeClr val="bg1"/>
                </a:solidFill>
                <a:latin typeface="Arial" pitchFamily="34" charset="0"/>
              </a:rPr>
              <a:t>, </a:t>
            </a:r>
          </a:p>
          <a:p>
            <a:pPr marL="0" indent="0">
              <a:buNone/>
              <a:defRPr/>
            </a:pPr>
            <a:endParaRPr lang="nl-NL" altLang="nl-NL" sz="1800" dirty="0">
              <a:solidFill>
                <a:schemeClr val="bg1"/>
              </a:solidFill>
              <a:latin typeface="Arial" pitchFamily="34" charset="0"/>
            </a:endParaRPr>
          </a:p>
          <a:p>
            <a:pPr marL="0" indent="0">
              <a:buNone/>
              <a:defRPr/>
            </a:pPr>
            <a:r>
              <a:rPr altLang="nl-NL" sz="1800" dirty="0" err="1">
                <a:solidFill>
                  <a:schemeClr val="bg1"/>
                </a:solidFill>
                <a:latin typeface="Arial" pitchFamily="34" charset="0"/>
              </a:rPr>
              <a:t>Specifiek</a:t>
            </a:r>
            <a:r>
              <a:rPr lang="nl-NL" altLang="nl-NL" sz="1800" dirty="0">
                <a:solidFill>
                  <a:schemeClr val="bg1"/>
                </a:solidFill>
                <a:latin typeface="Arial" pitchFamily="34" charset="0"/>
              </a:rPr>
              <a:t> (</a:t>
            </a:r>
            <a:r>
              <a:rPr lang="nl-NL" altLang="nl-NL" sz="1800" dirty="0" err="1">
                <a:solidFill>
                  <a:schemeClr val="bg1"/>
                </a:solidFill>
                <a:latin typeface="Arial" pitchFamily="34" charset="0"/>
              </a:rPr>
              <a:t>adaptive</a:t>
            </a:r>
            <a:r>
              <a:rPr lang="nl-NL" altLang="nl-NL" sz="1800" dirty="0">
                <a:solidFill>
                  <a:schemeClr val="bg1"/>
                </a:solidFill>
                <a:latin typeface="Arial" pitchFamily="34" charset="0"/>
              </a:rPr>
              <a:t>)</a:t>
            </a:r>
            <a:r>
              <a:rPr altLang="nl-NL" sz="1800" dirty="0">
                <a:solidFill>
                  <a:schemeClr val="bg1"/>
                </a:solidFill>
                <a:latin typeface="Arial" pitchFamily="34" charset="0"/>
              </a:rPr>
              <a:t>: </a:t>
            </a:r>
            <a:endParaRPr lang="nl-NL" altLang="nl-NL" sz="1800" dirty="0">
              <a:solidFill>
                <a:schemeClr val="bg1"/>
              </a:solidFill>
              <a:latin typeface="Arial" pitchFamily="34" charset="0"/>
            </a:endParaRPr>
          </a:p>
          <a:p>
            <a:pPr marL="0" indent="0">
              <a:buNone/>
              <a:defRPr/>
            </a:pPr>
            <a:r>
              <a:rPr altLang="nl-NL" sz="1800" dirty="0">
                <a:solidFill>
                  <a:schemeClr val="bg1"/>
                </a:solidFill>
                <a:latin typeface="Arial" pitchFamily="34" charset="0"/>
              </a:rPr>
              <a:t>T-cellen, B-cellen</a:t>
            </a:r>
            <a:r>
              <a:rPr lang="nl-NL" altLang="nl-NL" sz="1800" dirty="0">
                <a:solidFill>
                  <a:schemeClr val="bg1"/>
                </a:solidFill>
                <a:latin typeface="Arial" pitchFamily="34" charset="0"/>
              </a:rPr>
              <a:t>, CTL</a:t>
            </a: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marL="0" indent="0">
              <a:buNone/>
              <a:defRPr/>
            </a:pPr>
            <a:r>
              <a:rPr lang="nl-NL" altLang="nl-NL" sz="1800" dirty="0">
                <a:solidFill>
                  <a:schemeClr val="bg1"/>
                </a:solidFill>
                <a:latin typeface="Arial" pitchFamily="34" charset="0"/>
              </a:rPr>
              <a:t>Tussenvorm: </a:t>
            </a:r>
          </a:p>
          <a:p>
            <a:pPr marL="0" indent="0">
              <a:buNone/>
              <a:defRPr/>
            </a:pPr>
            <a:r>
              <a:rPr lang="nl-NL" altLang="nl-NL" sz="1800" dirty="0">
                <a:solidFill>
                  <a:schemeClr val="bg1"/>
                </a:solidFill>
                <a:latin typeface="Arial" pitchFamily="34" charset="0"/>
              </a:rPr>
              <a:t>NK cellen, ILC</a:t>
            </a:r>
          </a:p>
          <a:p>
            <a:pPr marL="0" indent="0">
              <a:buNone/>
              <a:defRPr/>
            </a:pPr>
            <a:endParaRPr altLang="nl-NL" sz="1800" dirty="0">
              <a:solidFill>
                <a:schemeClr val="bg1"/>
              </a:solidFill>
              <a:latin typeface="Arial" pitchFamily="34" charset="0"/>
            </a:endParaRPr>
          </a:p>
          <a:p>
            <a:pPr marL="0" indent="0">
              <a:buNone/>
              <a:defRPr/>
            </a:pPr>
            <a:r>
              <a:rPr altLang="nl-NL" sz="1800" dirty="0">
                <a:solidFill>
                  <a:schemeClr val="bg1"/>
                </a:solidFill>
                <a:latin typeface="Arial" pitchFamily="34" charset="0"/>
              </a:rPr>
              <a:t>NB Net als alle hokjes in de biologie is </a:t>
            </a:r>
            <a:r>
              <a:rPr altLang="nl-NL" sz="1800" dirty="0" err="1">
                <a:solidFill>
                  <a:schemeClr val="bg1"/>
                </a:solidFill>
                <a:latin typeface="Arial" pitchFamily="34" charset="0"/>
              </a:rPr>
              <a:t>deze</a:t>
            </a:r>
            <a:r>
              <a:rPr altLang="nl-NL" sz="1800" dirty="0">
                <a:solidFill>
                  <a:schemeClr val="bg1"/>
                </a:solidFill>
                <a:latin typeface="Arial" pitchFamily="34" charset="0"/>
              </a:rPr>
              <a:t> </a:t>
            </a:r>
            <a:r>
              <a:rPr altLang="nl-NL" sz="1800" dirty="0" err="1">
                <a:solidFill>
                  <a:schemeClr val="bg1"/>
                </a:solidFill>
                <a:latin typeface="Arial" pitchFamily="34" charset="0"/>
              </a:rPr>
              <a:t>onderverdeling</a:t>
            </a:r>
            <a:r>
              <a:rPr altLang="nl-NL" sz="1800" dirty="0">
                <a:solidFill>
                  <a:schemeClr val="bg1"/>
                </a:solidFill>
                <a:latin typeface="Arial" pitchFamily="34" charset="0"/>
              </a:rPr>
              <a:t> niet absoluut, </a:t>
            </a:r>
            <a:r>
              <a:rPr altLang="nl-NL" sz="1800" dirty="0" err="1">
                <a:solidFill>
                  <a:schemeClr val="bg1"/>
                </a:solidFill>
                <a:latin typeface="Arial" pitchFamily="34" charset="0"/>
              </a:rPr>
              <a:t>en</a:t>
            </a:r>
            <a:r>
              <a:rPr altLang="nl-NL" sz="1800" dirty="0">
                <a:solidFill>
                  <a:schemeClr val="bg1"/>
                </a:solidFill>
                <a:latin typeface="Arial" pitchFamily="34" charset="0"/>
              </a:rPr>
              <a:t> </a:t>
            </a:r>
            <a:r>
              <a:rPr altLang="nl-NL" sz="1800" dirty="0" err="1">
                <a:solidFill>
                  <a:schemeClr val="bg1"/>
                </a:solidFill>
                <a:latin typeface="Arial" pitchFamily="34" charset="0"/>
              </a:rPr>
              <a:t>eigenlijk</a:t>
            </a:r>
            <a:r>
              <a:rPr altLang="nl-NL" sz="1800" dirty="0">
                <a:solidFill>
                  <a:schemeClr val="bg1"/>
                </a:solidFill>
                <a:latin typeface="Arial" pitchFamily="34" charset="0"/>
              </a:rPr>
              <a:t> is het</a:t>
            </a:r>
            <a:r>
              <a:rPr lang="nl-NL" altLang="nl-NL" sz="1800" dirty="0">
                <a:solidFill>
                  <a:schemeClr val="bg1"/>
                </a:solidFill>
                <a:latin typeface="Arial" pitchFamily="34" charset="0"/>
              </a:rPr>
              <a:t> zelfs</a:t>
            </a:r>
            <a:r>
              <a:rPr altLang="nl-NL" sz="1800" dirty="0">
                <a:solidFill>
                  <a:schemeClr val="bg1"/>
                </a:solidFill>
                <a:latin typeface="Arial" pitchFamily="34" charset="0"/>
              </a:rPr>
              <a:t> een </a:t>
            </a:r>
            <a:r>
              <a:rPr altLang="nl-NL" sz="1800" dirty="0" err="1">
                <a:solidFill>
                  <a:srgbClr val="FFFF00"/>
                </a:solidFill>
                <a:latin typeface="Arial" pitchFamily="34" charset="0"/>
              </a:rPr>
              <a:t>continuum</a:t>
            </a:r>
            <a:r>
              <a:rPr altLang="nl-NL" sz="1800" dirty="0">
                <a:solidFill>
                  <a:srgbClr val="FFFF00"/>
                </a:solidFill>
                <a:latin typeface="Arial" pitchFamily="34" charset="0"/>
              </a:rPr>
              <a:t>.</a:t>
            </a:r>
          </a:p>
        </p:txBody>
      </p:sp>
      <p:pic>
        <p:nvPicPr>
          <p:cNvPr id="44037" name="Picture 4">
            <a:extLst>
              <a:ext uri="{FF2B5EF4-FFF2-40B4-BE49-F238E27FC236}">
                <a16:creationId xmlns:a16="http://schemas.microsoft.com/office/drawing/2014/main" id="{1EBA7A42-668F-4DAD-984D-187EBAF9B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063" y="1997075"/>
            <a:ext cx="5357812"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012173"/>
      </p:ext>
    </p:extLst>
  </p:cSld>
  <p:clrMapOvr>
    <a:masterClrMapping/>
  </p:clrMapOvr>
  <p:transition spd="slow"/>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jdelijke aanduiding voor inhoud 2"/>
          <p:cNvSpPr txBox="1">
            <a:spLocks noGrp="1"/>
          </p:cNvSpPr>
          <p:nvPr>
            <p:ph idx="1"/>
          </p:nvPr>
        </p:nvSpPr>
        <p:spPr>
          <a:xfrm>
            <a:off x="1064702" y="1455261"/>
            <a:ext cx="8742532" cy="4114800"/>
          </a:xfrm>
        </p:spPr>
        <p:txBody>
          <a:bodyPr>
            <a:noAutofit/>
          </a:bodyPr>
          <a:lstStyle/>
          <a:p>
            <a:pPr>
              <a:defRPr/>
            </a:pPr>
            <a:r>
              <a:rPr altLang="nl-NL" sz="1800" dirty="0">
                <a:solidFill>
                  <a:schemeClr val="bg1"/>
                </a:solidFill>
                <a:latin typeface="Arial" pitchFamily="34" charset="0"/>
              </a:rPr>
              <a:t>Heeft </a:t>
            </a:r>
            <a:r>
              <a:rPr altLang="nl-NL" sz="1800" dirty="0" err="1">
                <a:solidFill>
                  <a:schemeClr val="bg1"/>
                </a:solidFill>
                <a:latin typeface="Arial" pitchFamily="34" charset="0"/>
              </a:rPr>
              <a:t>pattern</a:t>
            </a:r>
            <a:r>
              <a:rPr altLang="nl-NL" sz="1800" dirty="0">
                <a:solidFill>
                  <a:schemeClr val="bg1"/>
                </a:solidFill>
                <a:latin typeface="Arial" pitchFamily="34" charset="0"/>
              </a:rPr>
              <a:t> </a:t>
            </a:r>
            <a:r>
              <a:rPr altLang="nl-NL" sz="1800" dirty="0" err="1">
                <a:solidFill>
                  <a:schemeClr val="bg1"/>
                </a:solidFill>
                <a:latin typeface="Arial" pitchFamily="34" charset="0"/>
              </a:rPr>
              <a:t>recognition</a:t>
            </a:r>
            <a:r>
              <a:rPr altLang="nl-NL" sz="1800" dirty="0">
                <a:solidFill>
                  <a:schemeClr val="bg1"/>
                </a:solidFill>
                <a:latin typeface="Arial" pitchFamily="34" charset="0"/>
              </a:rPr>
              <a:t> </a:t>
            </a:r>
            <a:r>
              <a:rPr altLang="nl-NL" sz="1800" dirty="0" err="1">
                <a:solidFill>
                  <a:schemeClr val="bg1"/>
                </a:solidFill>
                <a:latin typeface="Arial" pitchFamily="34" charset="0"/>
              </a:rPr>
              <a:t>receptors</a:t>
            </a:r>
            <a:r>
              <a:rPr altLang="nl-NL" sz="1800" dirty="0">
                <a:solidFill>
                  <a:schemeClr val="bg1"/>
                </a:solidFill>
                <a:latin typeface="Arial" pitchFamily="34" charset="0"/>
              </a:rPr>
              <a:t> </a:t>
            </a:r>
            <a:r>
              <a:rPr altLang="nl-NL" sz="1800" dirty="0">
                <a:solidFill>
                  <a:schemeClr val="bg1"/>
                </a:solidFill>
              </a:rPr>
              <a:t>dia algemene aspecten van ziekmakers herkennen </a:t>
            </a:r>
          </a:p>
          <a:p>
            <a:pPr marL="0" indent="0">
              <a:buNone/>
              <a:defRPr/>
            </a:pPr>
            <a:r>
              <a:rPr altLang="nl-NL" sz="1800" dirty="0">
                <a:solidFill>
                  <a:schemeClr val="bg1"/>
                </a:solidFill>
              </a:rPr>
              <a:t>=&gt; bij </a:t>
            </a:r>
            <a:r>
              <a:rPr altLang="nl-NL" sz="1800" dirty="0" err="1">
                <a:solidFill>
                  <a:schemeClr val="bg1"/>
                </a:solidFill>
              </a:rPr>
              <a:t>herkenning</a:t>
            </a:r>
            <a:r>
              <a:rPr altLang="nl-NL" sz="1800" dirty="0">
                <a:solidFill>
                  <a:schemeClr val="bg1"/>
                </a:solidFill>
              </a:rPr>
              <a:t> pro</a:t>
            </a:r>
            <a:r>
              <a:rPr lang="nl-NL" altLang="nl-NL" sz="1800" dirty="0">
                <a:solidFill>
                  <a:schemeClr val="bg1"/>
                </a:solidFill>
              </a:rPr>
              <a:t>-</a:t>
            </a:r>
            <a:r>
              <a:rPr altLang="nl-NL" sz="1800" dirty="0" err="1">
                <a:solidFill>
                  <a:schemeClr val="bg1"/>
                </a:solidFill>
              </a:rPr>
              <a:t>inflammatoire</a:t>
            </a:r>
            <a:r>
              <a:rPr altLang="nl-NL" sz="1800" dirty="0">
                <a:solidFill>
                  <a:schemeClr val="bg1"/>
                </a:solidFill>
              </a:rPr>
              <a:t> cytokines</a:t>
            </a:r>
            <a:endParaRPr altLang="nl-NL" sz="1800" dirty="0">
              <a:solidFill>
                <a:schemeClr val="bg1"/>
              </a:solidFill>
              <a:latin typeface="Arial" pitchFamily="34" charset="0"/>
            </a:endParaRPr>
          </a:p>
          <a:p>
            <a:pPr marL="0" indent="0">
              <a:buNone/>
              <a:defRPr/>
            </a:pPr>
            <a:r>
              <a:rPr lang="nl-NL" altLang="nl-NL" sz="1800" dirty="0">
                <a:solidFill>
                  <a:schemeClr val="bg1"/>
                </a:solidFill>
              </a:rPr>
              <a:t>=&gt; Versterken de ontsteking</a:t>
            </a: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r>
              <a:rPr lang="nl-NL" altLang="nl-NL" sz="1800" dirty="0">
                <a:solidFill>
                  <a:schemeClr val="bg1"/>
                </a:solidFill>
              </a:rPr>
              <a:t>=&gt; vooral </a:t>
            </a:r>
            <a:r>
              <a:rPr lang="nl-NL" altLang="nl-NL" sz="1800" dirty="0" err="1">
                <a:solidFill>
                  <a:schemeClr val="bg1"/>
                </a:solidFill>
              </a:rPr>
              <a:t>bacterien</a:t>
            </a:r>
            <a:r>
              <a:rPr lang="nl-NL" altLang="nl-NL" sz="1800" dirty="0">
                <a:solidFill>
                  <a:schemeClr val="bg1"/>
                </a:solidFill>
              </a:rPr>
              <a:t>, en dode cellen</a:t>
            </a: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marL="0" indent="0">
              <a:buNone/>
              <a:defRPr/>
            </a:pPr>
            <a:endParaRPr altLang="nl-NL" sz="1800" dirty="0">
              <a:solidFill>
                <a:schemeClr val="bg1"/>
              </a:solidFill>
              <a:latin typeface="Arial" pitchFamily="34" charset="0"/>
            </a:endParaRPr>
          </a:p>
          <a:p>
            <a:pPr marL="0" indent="0">
              <a:buNone/>
              <a:defRPr/>
            </a:pPr>
            <a:r>
              <a:rPr altLang="nl-NL" sz="1800" dirty="0">
                <a:solidFill>
                  <a:schemeClr val="bg1"/>
                </a:solidFill>
                <a:latin typeface="Arial" pitchFamily="34" charset="0"/>
              </a:rPr>
              <a:t>=&gt; Pro-inflammatoire signalen (Interferon, Tumor </a:t>
            </a:r>
            <a:r>
              <a:rPr altLang="nl-NL" sz="1800" dirty="0" err="1">
                <a:solidFill>
                  <a:schemeClr val="bg1"/>
                </a:solidFill>
                <a:latin typeface="Arial" pitchFamily="34" charset="0"/>
              </a:rPr>
              <a:t>Necrosis</a:t>
            </a:r>
            <a:r>
              <a:rPr altLang="nl-NL" sz="1800" dirty="0">
                <a:solidFill>
                  <a:schemeClr val="bg1"/>
                </a:solidFill>
                <a:latin typeface="Arial" pitchFamily="34" charset="0"/>
              </a:rPr>
              <a:t> Factor)</a:t>
            </a: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702" y="2642880"/>
            <a:ext cx="7116762"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C759AF0D-D269-474E-8116-E10E8F6D6289}"/>
              </a:ext>
            </a:extLst>
          </p:cNvPr>
          <p:cNvSpPr>
            <a:spLocks noGrp="1"/>
          </p:cNvSpPr>
          <p:nvPr>
            <p:ph type="title"/>
          </p:nvPr>
        </p:nvSpPr>
        <p:spPr>
          <a:xfrm>
            <a:off x="1064702" y="197946"/>
            <a:ext cx="10515600" cy="1325563"/>
          </a:xfrm>
        </p:spPr>
        <p:txBody>
          <a:bodyPr>
            <a:normAutofit fontScale="90000"/>
          </a:bodyPr>
          <a:lstStyle/>
          <a:p>
            <a:br>
              <a:rPr lang="nl-NL" altLang="nl-NL" sz="2800" dirty="0">
                <a:latin typeface="Arial" pitchFamily="34" charset="0"/>
              </a:rPr>
            </a:br>
            <a:r>
              <a:rPr lang="nl-NL" altLang="nl-NL" sz="2800" dirty="0">
                <a:latin typeface="Arial" pitchFamily="34" charset="0"/>
              </a:rPr>
              <a:t>Afweer 1: </a:t>
            </a:r>
            <a:r>
              <a:rPr lang="nl-NL" altLang="nl-NL" sz="2800" dirty="0">
                <a:solidFill>
                  <a:schemeClr val="bg1"/>
                </a:solidFill>
                <a:latin typeface="Arial" pitchFamily="34" charset="0"/>
              </a:rPr>
              <a:t>De macrofaag</a:t>
            </a:r>
            <a:br>
              <a:rPr lang="nl-NL" altLang="nl-NL" sz="2800" dirty="0">
                <a:solidFill>
                  <a:schemeClr val="bg1"/>
                </a:solidFill>
                <a:latin typeface="Arial" pitchFamily="34" charset="0"/>
              </a:rPr>
            </a:br>
            <a:r>
              <a:rPr lang="nl-NL" altLang="nl-NL" sz="2800" dirty="0">
                <a:solidFill>
                  <a:schemeClr val="bg1"/>
                </a:solidFill>
                <a:latin typeface="Arial" pitchFamily="34" charset="0"/>
              </a:rPr>
              <a:t>=&gt; Aspecifieke afweer:</a:t>
            </a:r>
            <a:br>
              <a:rPr lang="nl-NL" altLang="nl-NL" sz="2800" dirty="0">
                <a:latin typeface="Arial" pitchFamily="34" charset="0"/>
              </a:rPr>
            </a:br>
            <a:endParaRPr lang="nl-NL" sz="2800" dirty="0"/>
          </a:p>
        </p:txBody>
      </p:sp>
      <p:sp>
        <p:nvSpPr>
          <p:cNvPr id="3" name="Tekstvak 2">
            <a:extLst>
              <a:ext uri="{FF2B5EF4-FFF2-40B4-BE49-F238E27FC236}">
                <a16:creationId xmlns:a16="http://schemas.microsoft.com/office/drawing/2014/main" id="{0D42CA80-9387-7B87-DCFB-CDCC7A7C3AD2}"/>
              </a:ext>
            </a:extLst>
          </p:cNvPr>
          <p:cNvSpPr txBox="1"/>
          <p:nvPr/>
        </p:nvSpPr>
        <p:spPr>
          <a:xfrm>
            <a:off x="8813260" y="2743200"/>
            <a:ext cx="2767042" cy="369332"/>
          </a:xfrm>
          <a:prstGeom prst="rect">
            <a:avLst/>
          </a:prstGeom>
          <a:noFill/>
        </p:spPr>
        <p:txBody>
          <a:bodyPr wrap="square" rtlCol="0">
            <a:spAutoFit/>
          </a:bodyPr>
          <a:lstStyle/>
          <a:p>
            <a:r>
              <a:rPr lang="nl-NL" dirty="0">
                <a:solidFill>
                  <a:srgbClr val="FFFF00"/>
                </a:solidFill>
              </a:rPr>
              <a:t>Maar doet nog veel meer</a:t>
            </a:r>
          </a:p>
        </p:txBody>
      </p:sp>
    </p:spTree>
    <p:extLst>
      <p:ext uri="{BB962C8B-B14F-4D97-AF65-F5344CB8AC3E}">
        <p14:creationId xmlns:p14="http://schemas.microsoft.com/office/powerpoint/2010/main" val="3478949690"/>
      </p:ext>
    </p:extLst>
  </p:cSld>
  <p:clrMapOvr>
    <a:masterClrMapping/>
  </p:clrMapOvr>
  <p:transition spd="slow"/>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345262-5265-C754-F7AE-44610B533E1C}"/>
              </a:ext>
            </a:extLst>
          </p:cNvPr>
          <p:cNvSpPr>
            <a:spLocks noGrp="1"/>
          </p:cNvSpPr>
          <p:nvPr>
            <p:ph type="title"/>
          </p:nvPr>
        </p:nvSpPr>
        <p:spPr>
          <a:xfrm>
            <a:off x="671425" y="96473"/>
            <a:ext cx="3876413" cy="1325563"/>
          </a:xfrm>
        </p:spPr>
        <p:txBody>
          <a:bodyPr>
            <a:normAutofit/>
          </a:bodyPr>
          <a:lstStyle/>
          <a:p>
            <a:r>
              <a:rPr lang="nl-NL" sz="2800" dirty="0">
                <a:solidFill>
                  <a:schemeClr val="bg1"/>
                </a:solidFill>
              </a:rPr>
              <a:t>Afweer is </a:t>
            </a:r>
            <a:br>
              <a:rPr lang="nl-NL" sz="2800" dirty="0">
                <a:solidFill>
                  <a:schemeClr val="bg1"/>
                </a:solidFill>
              </a:rPr>
            </a:br>
            <a:r>
              <a:rPr lang="nl-NL" sz="2800" dirty="0"/>
              <a:t>homeostatisch</a:t>
            </a:r>
          </a:p>
        </p:txBody>
      </p:sp>
      <p:sp>
        <p:nvSpPr>
          <p:cNvPr id="3" name="Tijdelijke aanduiding voor inhoud 2">
            <a:extLst>
              <a:ext uri="{FF2B5EF4-FFF2-40B4-BE49-F238E27FC236}">
                <a16:creationId xmlns:a16="http://schemas.microsoft.com/office/drawing/2014/main" id="{EF27832F-20E0-9333-757A-A141DC526F64}"/>
              </a:ext>
            </a:extLst>
          </p:cNvPr>
          <p:cNvSpPr>
            <a:spLocks noGrp="1"/>
          </p:cNvSpPr>
          <p:nvPr>
            <p:ph idx="1"/>
          </p:nvPr>
        </p:nvSpPr>
        <p:spPr>
          <a:xfrm>
            <a:off x="604007" y="1381008"/>
            <a:ext cx="4974671" cy="4351338"/>
          </a:xfrm>
        </p:spPr>
        <p:txBody>
          <a:bodyPr>
            <a:noAutofit/>
          </a:bodyPr>
          <a:lstStyle/>
          <a:p>
            <a:pPr marL="0" indent="0">
              <a:buNone/>
            </a:pPr>
            <a:r>
              <a:rPr lang="en-US" sz="1800" b="0" i="0" dirty="0">
                <a:solidFill>
                  <a:schemeClr val="bg1"/>
                </a:solidFill>
                <a:effectLst/>
                <a:latin typeface="helvetica" panose="020B0604020202020204" pitchFamily="34" charset="0"/>
              </a:rPr>
              <a:t>Resident Tissue Macrophages represent the primary entourage of tissue sentinel phagocytes that help </a:t>
            </a:r>
            <a:r>
              <a:rPr lang="en-US" sz="1800" b="0" i="0" dirty="0">
                <a:solidFill>
                  <a:srgbClr val="FFFF00"/>
                </a:solidFill>
                <a:effectLst/>
                <a:latin typeface="helvetica" panose="020B0604020202020204" pitchFamily="34" charset="0"/>
              </a:rPr>
              <a:t>maintain the tissues </a:t>
            </a:r>
            <a:r>
              <a:rPr lang="en-US" sz="1800" b="0" i="0" dirty="0">
                <a:solidFill>
                  <a:schemeClr val="bg1"/>
                </a:solidFill>
                <a:effectLst/>
                <a:latin typeface="helvetica" panose="020B0604020202020204" pitchFamily="34" charset="0"/>
              </a:rPr>
              <a:t>they inhabit. For example, osteoclasts of the bone eliminate excess bone mass, whereas other macrophages residing within the marrow and splenic macrophages facilitate the generation and elimination of new and dying red blood cells. Whether it be in the CNS, where microglia cooperatively function within neurovascular units, or in the periphery, where perivascular and cardiac macrophages support vascular integrity, RTMs help preserve the vasculature in different tissues. Microglia are also integral for the pruning of neuronal synapses, which also requires them to phagocytose any debris originating from degraded myelin. Alveolar macrophages, like other RTMs in mucosal surfaces, form the immediate innate defense to pathogens.</a:t>
            </a:r>
          </a:p>
          <a:p>
            <a:endParaRPr lang="nl-NL" sz="1800" dirty="0">
              <a:solidFill>
                <a:schemeClr val="bg1"/>
              </a:solidFill>
            </a:endParaRPr>
          </a:p>
        </p:txBody>
      </p:sp>
      <p:pic>
        <p:nvPicPr>
          <p:cNvPr id="4" name="Afbeelding 3">
            <a:extLst>
              <a:ext uri="{FF2B5EF4-FFF2-40B4-BE49-F238E27FC236}">
                <a16:creationId xmlns:a16="http://schemas.microsoft.com/office/drawing/2014/main" id="{F4BE8CE5-FD7E-F097-ED8C-8751422C41FE}"/>
              </a:ext>
            </a:extLst>
          </p:cNvPr>
          <p:cNvPicPr>
            <a:picLocks noChangeAspect="1"/>
          </p:cNvPicPr>
          <p:nvPr/>
        </p:nvPicPr>
        <p:blipFill>
          <a:blip r:embed="rId2"/>
          <a:stretch>
            <a:fillRect/>
          </a:stretch>
        </p:blipFill>
        <p:spPr>
          <a:xfrm>
            <a:off x="5842761" y="96473"/>
            <a:ext cx="4461001" cy="6665053"/>
          </a:xfrm>
          <a:prstGeom prst="rect">
            <a:avLst/>
          </a:prstGeom>
        </p:spPr>
      </p:pic>
      <p:sp>
        <p:nvSpPr>
          <p:cNvPr id="5" name="Tekstvak 4">
            <a:extLst>
              <a:ext uri="{FF2B5EF4-FFF2-40B4-BE49-F238E27FC236}">
                <a16:creationId xmlns:a16="http://schemas.microsoft.com/office/drawing/2014/main" id="{F49DB6B5-DA96-E919-A958-4EFE4047C4B5}"/>
              </a:ext>
            </a:extLst>
          </p:cNvPr>
          <p:cNvSpPr txBox="1"/>
          <p:nvPr/>
        </p:nvSpPr>
        <p:spPr>
          <a:xfrm>
            <a:off x="10377182" y="3095538"/>
            <a:ext cx="1526796" cy="1754326"/>
          </a:xfrm>
          <a:prstGeom prst="rect">
            <a:avLst/>
          </a:prstGeom>
          <a:noFill/>
        </p:spPr>
        <p:txBody>
          <a:bodyPr wrap="square" rtlCol="0">
            <a:spAutoFit/>
          </a:bodyPr>
          <a:lstStyle/>
          <a:p>
            <a:r>
              <a:rPr lang="nl-NL" sz="1800" dirty="0">
                <a:solidFill>
                  <a:schemeClr val="bg1"/>
                </a:solidFill>
                <a:hlinkClick r:id="rId3">
                  <a:extLst>
                    <a:ext uri="{A12FA001-AC4F-418D-AE19-62706E023703}">
                      <ahyp:hlinkClr xmlns:ahyp="http://schemas.microsoft.com/office/drawing/2018/hyperlinkcolor" val="tx"/>
                    </a:ext>
                  </a:extLst>
                </a:hlinkClick>
              </a:rPr>
              <a:t>https://www.cell.com/cell/fulltext/S0092-8674(22)01322-8</a:t>
            </a:r>
            <a:endParaRPr lang="nl-NL" sz="1800" dirty="0">
              <a:solidFill>
                <a:schemeClr val="bg1"/>
              </a:solidFill>
            </a:endParaRPr>
          </a:p>
          <a:p>
            <a:endParaRPr lang="nl-NL" dirty="0"/>
          </a:p>
        </p:txBody>
      </p:sp>
    </p:spTree>
    <p:extLst>
      <p:ext uri="{BB962C8B-B14F-4D97-AF65-F5344CB8AC3E}">
        <p14:creationId xmlns:p14="http://schemas.microsoft.com/office/powerpoint/2010/main" val="61289627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a:extLst>
              <a:ext uri="{FF2B5EF4-FFF2-40B4-BE49-F238E27FC236}">
                <a16:creationId xmlns:a16="http://schemas.microsoft.com/office/drawing/2014/main" id="{1F1E7DFA-EA3D-EC8A-C0A4-FE488F034F3D}"/>
              </a:ext>
            </a:extLst>
          </p:cNvPr>
          <p:cNvSpPr>
            <a:spLocks noGrp="1"/>
          </p:cNvSpPr>
          <p:nvPr>
            <p:ph type="title"/>
          </p:nvPr>
        </p:nvSpPr>
        <p:spPr>
          <a:xfrm>
            <a:off x="246530" y="994802"/>
            <a:ext cx="10515600" cy="1325563"/>
          </a:xfrm>
        </p:spPr>
        <p:txBody>
          <a:bodyPr>
            <a:normAutofit fontScale="90000"/>
          </a:bodyPr>
          <a:lstStyle/>
          <a:p>
            <a:r>
              <a:rPr altLang="nl-NL" sz="2800" dirty="0">
                <a:solidFill>
                  <a:schemeClr val="bg1"/>
                </a:solidFill>
              </a:rPr>
              <a:t>Neuro-immunology:</a:t>
            </a:r>
            <a:br>
              <a:rPr altLang="nl-NL" sz="2800" dirty="0">
                <a:solidFill>
                  <a:schemeClr val="bg1"/>
                </a:solidFill>
              </a:rPr>
            </a:br>
            <a:r>
              <a:rPr altLang="nl-NL" sz="2800" dirty="0"/>
              <a:t>Microglia</a:t>
            </a:r>
            <a:r>
              <a:rPr altLang="nl-NL" sz="2800" dirty="0">
                <a:solidFill>
                  <a:schemeClr val="bg1"/>
                </a:solidFill>
              </a:rPr>
              <a:t> is </a:t>
            </a:r>
            <a:r>
              <a:rPr altLang="nl-NL" sz="2800" dirty="0" err="1">
                <a:solidFill>
                  <a:schemeClr val="bg1"/>
                </a:solidFill>
              </a:rPr>
              <a:t>lokale</a:t>
            </a:r>
            <a:r>
              <a:rPr altLang="nl-NL" sz="2800" dirty="0">
                <a:solidFill>
                  <a:schemeClr val="bg1"/>
                </a:solidFill>
              </a:rPr>
              <a:t> </a:t>
            </a:r>
            <a:br>
              <a:rPr lang="nl-NL" altLang="nl-NL" sz="2800" dirty="0">
                <a:solidFill>
                  <a:schemeClr val="bg1"/>
                </a:solidFill>
              </a:rPr>
            </a:br>
            <a:r>
              <a:rPr altLang="nl-NL" sz="2800" dirty="0" err="1">
                <a:solidFill>
                  <a:schemeClr val="bg1"/>
                </a:solidFill>
              </a:rPr>
              <a:t>macrofaag</a:t>
            </a:r>
            <a:br>
              <a:rPr lang="nl-NL" altLang="nl-NL" sz="2800" dirty="0">
                <a:solidFill>
                  <a:schemeClr val="bg1"/>
                </a:solidFill>
              </a:rPr>
            </a:br>
            <a:r>
              <a:rPr altLang="nl-NL" sz="2800" dirty="0">
                <a:solidFill>
                  <a:schemeClr val="bg1"/>
                </a:solidFill>
              </a:rPr>
              <a:t>in de </a:t>
            </a:r>
            <a:r>
              <a:rPr altLang="nl-NL" sz="2800" dirty="0" err="1">
                <a:solidFill>
                  <a:schemeClr val="bg1"/>
                </a:solidFill>
              </a:rPr>
              <a:t>hersenen</a:t>
            </a:r>
            <a:endParaRPr altLang="nl-NL" sz="2800" dirty="0">
              <a:solidFill>
                <a:schemeClr val="bg1"/>
              </a:solidFill>
            </a:endParaRPr>
          </a:p>
        </p:txBody>
      </p:sp>
      <p:pic>
        <p:nvPicPr>
          <p:cNvPr id="19460" name="Picture 2">
            <a:extLst>
              <a:ext uri="{FF2B5EF4-FFF2-40B4-BE49-F238E27FC236}">
                <a16:creationId xmlns:a16="http://schemas.microsoft.com/office/drawing/2014/main" id="{AA2B6A8C-A308-A5C3-CC18-34A0F9199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382" y="476082"/>
            <a:ext cx="7070066" cy="546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kstvak 1">
            <a:extLst>
              <a:ext uri="{FF2B5EF4-FFF2-40B4-BE49-F238E27FC236}">
                <a16:creationId xmlns:a16="http://schemas.microsoft.com/office/drawing/2014/main" id="{C6F73A17-0B98-4FDA-BDC7-638261AAEC41}"/>
              </a:ext>
            </a:extLst>
          </p:cNvPr>
          <p:cNvSpPr txBox="1">
            <a:spLocks noChangeArrowheads="1"/>
          </p:cNvSpPr>
          <p:nvPr/>
        </p:nvSpPr>
        <p:spPr bwMode="auto">
          <a:xfrm>
            <a:off x="1039906" y="333376"/>
            <a:ext cx="7504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9pPr>
          </a:lstStyle>
          <a:p>
            <a:pPr eaLnBrk="1" hangingPunct="1">
              <a:spcBef>
                <a:spcPct val="0"/>
              </a:spcBef>
              <a:buSzTx/>
              <a:buFontTx/>
              <a:buNone/>
            </a:pPr>
            <a:r>
              <a:rPr lang="en-US" altLang="nl-NL" sz="2800" b="1" dirty="0">
                <a:solidFill>
                  <a:schemeClr val="bg1"/>
                </a:solidFill>
                <a:latin typeface="Calibri" panose="020F0502020204030204" pitchFamily="34" charset="0"/>
              </a:rPr>
              <a:t>experimental allergic encephalomyelitis</a:t>
            </a:r>
            <a:r>
              <a:rPr lang="en-US" altLang="nl-NL" sz="2800" dirty="0">
                <a:solidFill>
                  <a:schemeClr val="bg1"/>
                </a:solidFill>
                <a:latin typeface="Calibri" panose="020F0502020204030204" pitchFamily="34" charset="0"/>
              </a:rPr>
              <a:t> (</a:t>
            </a:r>
            <a:r>
              <a:rPr lang="en-US" altLang="nl-NL" sz="2800" b="1" dirty="0">
                <a:solidFill>
                  <a:schemeClr val="bg1"/>
                </a:solidFill>
                <a:latin typeface="Calibri" panose="020F0502020204030204" pitchFamily="34" charset="0"/>
              </a:rPr>
              <a:t>EAE</a:t>
            </a:r>
            <a:r>
              <a:rPr lang="en-US" altLang="nl-NL" sz="2800" dirty="0">
                <a:solidFill>
                  <a:schemeClr val="bg1"/>
                </a:solidFill>
                <a:latin typeface="Calibri" panose="020F0502020204030204" pitchFamily="34" charset="0"/>
              </a:rPr>
              <a:t>)</a:t>
            </a:r>
          </a:p>
          <a:p>
            <a:pPr eaLnBrk="1" hangingPunct="1">
              <a:spcBef>
                <a:spcPct val="0"/>
              </a:spcBef>
              <a:buSzTx/>
              <a:buFontTx/>
              <a:buNone/>
            </a:pPr>
            <a:r>
              <a:rPr lang="en-US" altLang="nl-NL" sz="2800" dirty="0">
                <a:solidFill>
                  <a:schemeClr val="bg1"/>
                </a:solidFill>
                <a:latin typeface="Calibri" panose="020F0502020204030204" pitchFamily="34" charset="0"/>
              </a:rPr>
              <a:t>An animal model of brain inflammation (MS)</a:t>
            </a:r>
            <a:endParaRPr lang="nl-NL" altLang="nl-NL" sz="2800" dirty="0">
              <a:solidFill>
                <a:schemeClr val="bg1"/>
              </a:solidFill>
              <a:latin typeface="Calibri" panose="020F0502020204030204" pitchFamily="34" charset="0"/>
            </a:endParaRPr>
          </a:p>
        </p:txBody>
      </p:sp>
      <p:sp>
        <p:nvSpPr>
          <p:cNvPr id="47107" name="Tekstvak 2">
            <a:extLst>
              <a:ext uri="{FF2B5EF4-FFF2-40B4-BE49-F238E27FC236}">
                <a16:creationId xmlns:a16="http://schemas.microsoft.com/office/drawing/2014/main" id="{35F778EC-7EB0-458E-B79E-A3F797979A1D}"/>
              </a:ext>
            </a:extLst>
          </p:cNvPr>
          <p:cNvSpPr txBox="1">
            <a:spLocks noChangeArrowheads="1"/>
          </p:cNvSpPr>
          <p:nvPr/>
        </p:nvSpPr>
        <p:spPr bwMode="auto">
          <a:xfrm>
            <a:off x="905250" y="1673232"/>
            <a:ext cx="3039221" cy="2308324"/>
          </a:xfrm>
          <a:prstGeom prst="rect">
            <a:avLst/>
          </a:prstGeom>
          <a:solidFill>
            <a:srgbClr val="00B0F0"/>
          </a:solidFill>
          <a:ln>
            <a:noFill/>
          </a:ln>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9pPr>
          </a:lstStyle>
          <a:p>
            <a:pPr eaLnBrk="1" hangingPunct="1">
              <a:spcBef>
                <a:spcPct val="0"/>
              </a:spcBef>
              <a:buSzTx/>
              <a:buFontTx/>
              <a:buNone/>
            </a:pPr>
            <a:r>
              <a:rPr lang="nl-NL" altLang="nl-NL" sz="1800" dirty="0" err="1">
                <a:solidFill>
                  <a:schemeClr val="bg1"/>
                </a:solidFill>
                <a:latin typeface="Calibri" panose="020F0502020204030204" pitchFamily="34" charset="0"/>
              </a:rPr>
              <a:t>Injection</a:t>
            </a:r>
            <a:r>
              <a:rPr lang="nl-NL" altLang="nl-NL" sz="1800" dirty="0">
                <a:solidFill>
                  <a:schemeClr val="bg1"/>
                </a:solidFill>
                <a:latin typeface="Calibri" panose="020F0502020204030204" pitchFamily="34" charset="0"/>
              </a:rPr>
              <a:t> of </a:t>
            </a:r>
            <a:r>
              <a:rPr lang="nl-NL" altLang="nl-NL" sz="1800" dirty="0" err="1">
                <a:solidFill>
                  <a:schemeClr val="bg1"/>
                </a:solidFill>
                <a:latin typeface="Calibri" panose="020F0502020204030204" pitchFamily="34" charset="0"/>
              </a:rPr>
              <a:t>purified</a:t>
            </a:r>
            <a:r>
              <a:rPr lang="nl-NL" altLang="nl-NL" sz="1800" dirty="0">
                <a:solidFill>
                  <a:schemeClr val="bg1"/>
                </a:solidFill>
                <a:latin typeface="Calibri" panose="020F0502020204030204" pitchFamily="34" charset="0"/>
              </a:rPr>
              <a:t> MBP</a:t>
            </a:r>
          </a:p>
          <a:p>
            <a:pPr eaLnBrk="1" hangingPunct="1">
              <a:spcBef>
                <a:spcPct val="0"/>
              </a:spcBef>
              <a:buSzTx/>
              <a:buFontTx/>
              <a:buNone/>
            </a:pPr>
            <a:endParaRPr lang="nl-NL" altLang="nl-NL" sz="1800" dirty="0">
              <a:solidFill>
                <a:schemeClr val="bg1"/>
              </a:solidFill>
              <a:latin typeface="Calibri" panose="020F0502020204030204" pitchFamily="34" charset="0"/>
            </a:endParaRPr>
          </a:p>
          <a:p>
            <a:pPr eaLnBrk="1" hangingPunct="1">
              <a:spcBef>
                <a:spcPct val="0"/>
              </a:spcBef>
              <a:buSzTx/>
              <a:buFontTx/>
              <a:buNone/>
            </a:pPr>
            <a:r>
              <a:rPr lang="en-US" altLang="nl-NL" sz="1800" dirty="0">
                <a:solidFill>
                  <a:schemeClr val="bg1"/>
                </a:solidFill>
                <a:latin typeface="Calibri" panose="020F0502020204030204" pitchFamily="34" charset="0"/>
              </a:rPr>
              <a:t>EAE is the prototype for T-cell-mediated autoimmune disease in general.</a:t>
            </a:r>
          </a:p>
          <a:p>
            <a:pPr eaLnBrk="1" hangingPunct="1">
              <a:spcBef>
                <a:spcPct val="0"/>
              </a:spcBef>
              <a:buSzTx/>
              <a:buFontTx/>
              <a:buNone/>
            </a:pPr>
            <a:endParaRPr lang="en-US" altLang="nl-NL" sz="1800" dirty="0">
              <a:solidFill>
                <a:schemeClr val="bg1"/>
              </a:solidFill>
              <a:latin typeface="Calibri" panose="020F0502020204030204" pitchFamily="34" charset="0"/>
            </a:endParaRPr>
          </a:p>
          <a:p>
            <a:pPr eaLnBrk="1" hangingPunct="1">
              <a:spcBef>
                <a:spcPct val="0"/>
              </a:spcBef>
              <a:buSzTx/>
              <a:buFontTx/>
              <a:buNone/>
            </a:pPr>
            <a:r>
              <a:rPr lang="en-US" altLang="nl-NL" sz="1800" dirty="0">
                <a:solidFill>
                  <a:schemeClr val="bg1"/>
                </a:solidFill>
                <a:latin typeface="Calibri" panose="020F0502020204030204" pitchFamily="34" charset="0"/>
                <a:hlinkClick r:id="rId2"/>
              </a:rPr>
              <a:t>https://www.ncbi.nlm.nih.gov/pmc/articles/PMC2915550/</a:t>
            </a:r>
            <a:endParaRPr lang="en-US" altLang="nl-NL" sz="1800" dirty="0">
              <a:solidFill>
                <a:schemeClr val="bg1"/>
              </a:solidFill>
              <a:latin typeface="Calibri" panose="020F0502020204030204" pitchFamily="34" charset="0"/>
            </a:endParaRPr>
          </a:p>
        </p:txBody>
      </p:sp>
      <p:pic>
        <p:nvPicPr>
          <p:cNvPr id="47108" name="Picture 2">
            <a:extLst>
              <a:ext uri="{FF2B5EF4-FFF2-40B4-BE49-F238E27FC236}">
                <a16:creationId xmlns:a16="http://schemas.microsoft.com/office/drawing/2014/main" id="{26C6A8D3-34B3-4B39-8783-BA7F0A909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0530" y="1655861"/>
            <a:ext cx="7055115" cy="4581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0" name="Picture 6">
            <a:extLst>
              <a:ext uri="{FF2B5EF4-FFF2-40B4-BE49-F238E27FC236}">
                <a16:creationId xmlns:a16="http://schemas.microsoft.com/office/drawing/2014/main" id="{1D636F1A-519A-4995-9411-52286EEB2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249" y="4175117"/>
            <a:ext cx="3039221" cy="2078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24B4CEFD-A1B9-48C3-9D1E-328C9A2FDF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8353" y="330298"/>
            <a:ext cx="1321392" cy="1176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4881102"/>
      </p:ext>
    </p:extLst>
  </p:cSld>
  <p:clrMapOvr>
    <a:masterClrMapping/>
  </p:clrMapOvr>
  <p:transition spd="slow"/>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49BB3D35-A28D-4067-B6AE-86E6B71F82E5}"/>
              </a:ext>
            </a:extLst>
          </p:cNvPr>
          <p:cNvSpPr>
            <a:spLocks noGrp="1"/>
          </p:cNvSpPr>
          <p:nvPr>
            <p:ph type="title"/>
          </p:nvPr>
        </p:nvSpPr>
        <p:spPr>
          <a:xfrm>
            <a:off x="918882" y="454772"/>
            <a:ext cx="10515600" cy="1325563"/>
          </a:xfrm>
        </p:spPr>
        <p:txBody>
          <a:bodyPr>
            <a:noAutofit/>
          </a:bodyPr>
          <a:lstStyle/>
          <a:p>
            <a:r>
              <a:rPr lang="nl-NL" altLang="nl-NL" sz="2800" dirty="0"/>
              <a:t>Immunotherapie:</a:t>
            </a:r>
            <a:br>
              <a:rPr lang="nl-NL" altLang="nl-NL" sz="2800" dirty="0"/>
            </a:br>
            <a:r>
              <a:rPr altLang="nl-NL" sz="2800" dirty="0">
                <a:solidFill>
                  <a:schemeClr val="bg1"/>
                </a:solidFill>
              </a:rPr>
              <a:t>CD22 blockade restores homeostatic microglial phagocytosis </a:t>
            </a:r>
            <a:br>
              <a:rPr lang="nl-NL" altLang="nl-NL" sz="2800" dirty="0">
                <a:solidFill>
                  <a:schemeClr val="bg1"/>
                </a:solidFill>
              </a:rPr>
            </a:br>
            <a:r>
              <a:rPr altLang="nl-NL" sz="2800" dirty="0">
                <a:solidFill>
                  <a:schemeClr val="bg1"/>
                </a:solidFill>
              </a:rPr>
              <a:t>in ageing brains</a:t>
            </a:r>
            <a:br>
              <a:rPr altLang="nl-NL" sz="2800" dirty="0"/>
            </a:br>
            <a:endParaRPr altLang="nl-NL" sz="2800" dirty="0"/>
          </a:p>
        </p:txBody>
      </p:sp>
      <p:sp>
        <p:nvSpPr>
          <p:cNvPr id="50179" name="Tijdelijke aanduiding voor inhoud 2">
            <a:extLst>
              <a:ext uri="{FF2B5EF4-FFF2-40B4-BE49-F238E27FC236}">
                <a16:creationId xmlns:a16="http://schemas.microsoft.com/office/drawing/2014/main" id="{D6260228-66F8-4A5F-8E8D-EE6742A38393}"/>
              </a:ext>
            </a:extLst>
          </p:cNvPr>
          <p:cNvSpPr>
            <a:spLocks noGrp="1"/>
          </p:cNvSpPr>
          <p:nvPr>
            <p:ph idx="1"/>
          </p:nvPr>
        </p:nvSpPr>
        <p:spPr bwMode="auto">
          <a:xfrm>
            <a:off x="709706" y="1868488"/>
            <a:ext cx="7772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62500" lnSpcReduction="20000"/>
          </a:bodyPr>
          <a:lstStyle/>
          <a:p>
            <a:r>
              <a:rPr lang="nl-NL" altLang="nl-NL" u="sng" dirty="0">
                <a:solidFill>
                  <a:schemeClr val="bg1"/>
                </a:solidFill>
              </a:rPr>
              <a:t>Nature</a:t>
            </a:r>
            <a:r>
              <a:rPr altLang="nl-NL" u="sng" dirty="0">
                <a:solidFill>
                  <a:schemeClr val="bg1"/>
                </a:solidFill>
              </a:rPr>
              <a:t>: 03 April 2019</a:t>
            </a:r>
            <a:endParaRPr altLang="nl-NL" dirty="0">
              <a:solidFill>
                <a:schemeClr val="bg1"/>
              </a:solidFill>
            </a:endParaRPr>
          </a:p>
          <a:p>
            <a:r>
              <a:rPr altLang="nl-NL" dirty="0">
                <a:solidFill>
                  <a:schemeClr val="bg1"/>
                </a:solidFill>
              </a:rPr>
              <a:t>Microglia maintain homeostasis in the central nervous system through phagocytic clearance of protein aggregates and cellular debris. This function deteriorates during ageing and neurodegenerative disease, concomitant with cognitive decline. However, the mechanisms of impaired microglial homeostatic function and the cognitive effects of restoring this function remain unknown. We combined CRISPR–Cas9 knockout screens with RNA sequencing analysis to discover age-related genetic modifiers of microglial phagocytosis. These screens identified CD22, a canonical B cell receptor, as a negative regulator of phagocytosis that is upregulated on aged microglia. CD22 mediates the anti-phagocytic effect of </a:t>
            </a:r>
            <a:r>
              <a:rPr lang="el-GR" altLang="nl-NL" dirty="0">
                <a:solidFill>
                  <a:schemeClr val="bg1"/>
                </a:solidFill>
              </a:rPr>
              <a:t>α2,6-</a:t>
            </a:r>
            <a:r>
              <a:rPr altLang="nl-NL" dirty="0">
                <a:solidFill>
                  <a:schemeClr val="bg1"/>
                </a:solidFill>
              </a:rPr>
              <a:t>linked sialic acid, and inhibition of CD22 promotes the clearance of myelin debris, amyloid-</a:t>
            </a:r>
            <a:r>
              <a:rPr lang="el-GR" altLang="nl-NL" dirty="0">
                <a:solidFill>
                  <a:schemeClr val="bg1"/>
                </a:solidFill>
              </a:rPr>
              <a:t>β </a:t>
            </a:r>
            <a:r>
              <a:rPr altLang="nl-NL" dirty="0">
                <a:solidFill>
                  <a:schemeClr val="bg1"/>
                </a:solidFill>
              </a:rPr>
              <a:t>oligomers and </a:t>
            </a:r>
            <a:r>
              <a:rPr lang="el-GR" altLang="nl-NL" dirty="0">
                <a:solidFill>
                  <a:schemeClr val="bg1"/>
                </a:solidFill>
              </a:rPr>
              <a:t>α-</a:t>
            </a:r>
            <a:r>
              <a:rPr altLang="nl-NL" dirty="0">
                <a:solidFill>
                  <a:schemeClr val="bg1"/>
                </a:solidFill>
              </a:rPr>
              <a:t>synuclein fibrils in vivo. Long-term central nervous system delivery of an antibody that blocks CD22 function reprograms microglia towards a homeostatic transcriptional state and improves cognitive function in aged mice. </a:t>
            </a:r>
            <a:r>
              <a:rPr altLang="nl-NL" dirty="0">
                <a:solidFill>
                  <a:srgbClr val="FFFF00"/>
                </a:solidFill>
              </a:rPr>
              <a:t>These findings elucidate a mechanism of age-related microglial impairment and a strategy to restore homeostasis in the ageing brain.</a:t>
            </a:r>
          </a:p>
          <a:p>
            <a:endParaRPr altLang="nl-NL" dirty="0">
              <a:solidFill>
                <a:schemeClr val="bg1"/>
              </a:solidFill>
            </a:endParaRPr>
          </a:p>
        </p:txBody>
      </p:sp>
    </p:spTree>
    <p:extLst>
      <p:ext uri="{BB962C8B-B14F-4D97-AF65-F5344CB8AC3E}">
        <p14:creationId xmlns:p14="http://schemas.microsoft.com/office/powerpoint/2010/main" val="3687868412"/>
      </p:ext>
    </p:extLst>
  </p:cSld>
  <p:clrMapOvr>
    <a:masterClrMapping/>
  </p:clrMapOvr>
  <p:transition spd="slow"/>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E4B0BBAD-0AC2-3D17-AC94-FF69EA8BFB78}"/>
              </a:ext>
            </a:extLst>
          </p:cNvPr>
          <p:cNvSpPr>
            <a:spLocks noGrp="1"/>
          </p:cNvSpPr>
          <p:nvPr>
            <p:ph type="title"/>
          </p:nvPr>
        </p:nvSpPr>
        <p:spPr/>
        <p:txBody>
          <a:bodyPr>
            <a:normAutofit/>
          </a:bodyPr>
          <a:lstStyle/>
          <a:p>
            <a:r>
              <a:rPr lang="en-US" altLang="nl-NL" sz="2800" b="0" dirty="0">
                <a:solidFill>
                  <a:schemeClr val="bg1"/>
                </a:solidFill>
              </a:rPr>
              <a:t>Immunity as a continuum of archetypes</a:t>
            </a:r>
            <a:endParaRPr altLang="nl-NL" sz="2800" dirty="0">
              <a:solidFill>
                <a:schemeClr val="bg1"/>
              </a:solidFill>
            </a:endParaRPr>
          </a:p>
        </p:txBody>
      </p:sp>
      <p:sp>
        <p:nvSpPr>
          <p:cNvPr id="23555" name="Tijdelijke aanduiding voor inhoud 2">
            <a:extLst>
              <a:ext uri="{FF2B5EF4-FFF2-40B4-BE49-F238E27FC236}">
                <a16:creationId xmlns:a16="http://schemas.microsoft.com/office/drawing/2014/main" id="{9DBA5D4E-A1BB-F777-9D10-B3B3905D5A87}"/>
              </a:ext>
            </a:extLst>
          </p:cNvPr>
          <p:cNvSpPr txBox="1">
            <a:spLocks noGrp="1"/>
          </p:cNvSpPr>
          <p:nvPr>
            <p:ph idx="1"/>
          </p:nvPr>
        </p:nvSpPr>
        <p:spPr bwMode="auto">
          <a:xfrm>
            <a:off x="7051860" y="1659219"/>
            <a:ext cx="328444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buFontTx/>
              <a:buNone/>
            </a:pPr>
            <a:r>
              <a:rPr lang="en-US" altLang="nl-NL" sz="1800" dirty="0">
                <a:solidFill>
                  <a:schemeClr val="bg1"/>
                </a:solidFill>
              </a:rPr>
              <a:t>   The immune system has long been recognized for its importance in eliminating pathogens. Recently, it has become appreciated for additional distinct </a:t>
            </a:r>
            <a:r>
              <a:rPr lang="en-US" altLang="nl-NL" sz="1800" dirty="0">
                <a:solidFill>
                  <a:srgbClr val="FFFF00"/>
                </a:solidFill>
              </a:rPr>
              <a:t>roles in normal tissue biology</a:t>
            </a:r>
            <a:r>
              <a:rPr lang="en-US" altLang="nl-NL" sz="1800" dirty="0">
                <a:solidFill>
                  <a:schemeClr val="bg1"/>
                </a:solidFill>
              </a:rPr>
              <a:t>, contributing to tissue development and maintenance. </a:t>
            </a:r>
            <a:endParaRPr altLang="nl-NL" sz="1800" dirty="0">
              <a:solidFill>
                <a:schemeClr val="bg1"/>
              </a:solidFill>
            </a:endParaRPr>
          </a:p>
        </p:txBody>
      </p:sp>
      <p:pic>
        <p:nvPicPr>
          <p:cNvPr id="23556" name="Picture 2">
            <a:extLst>
              <a:ext uri="{FF2B5EF4-FFF2-40B4-BE49-F238E27FC236}">
                <a16:creationId xmlns:a16="http://schemas.microsoft.com/office/drawing/2014/main" id="{BC80FD43-BA51-EDB1-E6BD-2BB3643DB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863" y="1601041"/>
            <a:ext cx="5120870" cy="509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E00E6515-9C12-D5FC-1E79-E2E61BCD9EA4}"/>
              </a:ext>
            </a:extLst>
          </p:cNvPr>
          <p:cNvSpPr>
            <a:spLocks noGrp="1"/>
          </p:cNvSpPr>
          <p:nvPr>
            <p:ph type="title"/>
          </p:nvPr>
        </p:nvSpPr>
        <p:spPr>
          <a:xfrm>
            <a:off x="788708" y="263524"/>
            <a:ext cx="8024813" cy="1143000"/>
          </a:xfrm>
        </p:spPr>
        <p:txBody>
          <a:bodyPr>
            <a:normAutofit fontScale="90000"/>
          </a:bodyPr>
          <a:lstStyle/>
          <a:p>
            <a:r>
              <a:rPr altLang="nl-NL" dirty="0"/>
              <a:t>Afweer</a:t>
            </a:r>
            <a:br>
              <a:rPr altLang="nl-NL" dirty="0"/>
            </a:br>
            <a:r>
              <a:rPr altLang="nl-NL" dirty="0" err="1"/>
              <a:t>en</a:t>
            </a:r>
            <a:r>
              <a:rPr altLang="nl-NL" dirty="0"/>
              <a:t> </a:t>
            </a:r>
            <a:r>
              <a:rPr altLang="nl-NL" dirty="0" err="1"/>
              <a:t>herstel</a:t>
            </a:r>
            <a:endParaRPr altLang="nl-NL" dirty="0"/>
          </a:p>
        </p:txBody>
      </p:sp>
      <p:sp>
        <p:nvSpPr>
          <p:cNvPr id="14339" name="Tijdelijke aanduiding voor inhoud 2">
            <a:extLst>
              <a:ext uri="{FF2B5EF4-FFF2-40B4-BE49-F238E27FC236}">
                <a16:creationId xmlns:a16="http://schemas.microsoft.com/office/drawing/2014/main" id="{FAF252B1-1AC2-97DA-58FB-64F05549F794}"/>
              </a:ext>
            </a:extLst>
          </p:cNvPr>
          <p:cNvSpPr txBox="1">
            <a:spLocks noGrp="1"/>
          </p:cNvSpPr>
          <p:nvPr>
            <p:ph idx="1"/>
          </p:nvPr>
        </p:nvSpPr>
        <p:spPr bwMode="auto">
          <a:xfrm>
            <a:off x="1030755" y="1996328"/>
            <a:ext cx="200977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77500" lnSpcReduction="20000"/>
          </a:bodyPr>
          <a:lstStyle/>
          <a:p>
            <a:pPr>
              <a:buFontTx/>
              <a:buNone/>
            </a:pPr>
            <a:r>
              <a:rPr altLang="nl-NL" dirty="0" err="1">
                <a:solidFill>
                  <a:schemeClr val="bg1"/>
                </a:solidFill>
              </a:rPr>
              <a:t>Herstel</a:t>
            </a:r>
            <a:r>
              <a:rPr altLang="nl-NL" dirty="0">
                <a:solidFill>
                  <a:schemeClr val="bg1"/>
                </a:solidFill>
              </a:rPr>
              <a:t> via Treg,</a:t>
            </a:r>
            <a:r>
              <a:rPr lang="nl-NL" altLang="nl-NL" dirty="0">
                <a:solidFill>
                  <a:schemeClr val="bg1"/>
                </a:solidFill>
              </a:rPr>
              <a:t> </a:t>
            </a:r>
            <a:r>
              <a:rPr altLang="nl-NL" dirty="0" err="1">
                <a:solidFill>
                  <a:schemeClr val="bg1"/>
                </a:solidFill>
              </a:rPr>
              <a:t>macrofagen</a:t>
            </a:r>
            <a:r>
              <a:rPr altLang="nl-NL" dirty="0">
                <a:solidFill>
                  <a:schemeClr val="bg1"/>
                </a:solidFill>
              </a:rPr>
              <a:t>, </a:t>
            </a:r>
            <a:r>
              <a:rPr altLang="nl-NL" dirty="0" err="1">
                <a:solidFill>
                  <a:schemeClr val="bg1"/>
                </a:solidFill>
              </a:rPr>
              <a:t>eosinofielen</a:t>
            </a:r>
            <a:r>
              <a:rPr altLang="nl-NL" dirty="0">
                <a:solidFill>
                  <a:schemeClr val="bg1"/>
                </a:solidFill>
              </a:rPr>
              <a:t> etc.</a:t>
            </a:r>
          </a:p>
          <a:p>
            <a:pPr>
              <a:buFontTx/>
              <a:buNone/>
            </a:pPr>
            <a:endParaRPr altLang="nl-NL" dirty="0">
              <a:solidFill>
                <a:schemeClr val="bg1"/>
              </a:solidFill>
            </a:endParaRPr>
          </a:p>
          <a:p>
            <a:pPr>
              <a:buFontTx/>
              <a:buNone/>
            </a:pPr>
            <a:r>
              <a:rPr altLang="nl-NL" dirty="0" err="1">
                <a:solidFill>
                  <a:schemeClr val="bg1"/>
                </a:solidFill>
              </a:rPr>
              <a:t>Bij</a:t>
            </a:r>
            <a:r>
              <a:rPr altLang="nl-NL" dirty="0">
                <a:solidFill>
                  <a:schemeClr val="bg1"/>
                </a:solidFill>
              </a:rPr>
              <a:t> </a:t>
            </a:r>
            <a:r>
              <a:rPr altLang="nl-NL" dirty="0" err="1">
                <a:solidFill>
                  <a:schemeClr val="bg1"/>
                </a:solidFill>
              </a:rPr>
              <a:t>verdwijnen</a:t>
            </a:r>
            <a:r>
              <a:rPr altLang="nl-NL" dirty="0">
                <a:solidFill>
                  <a:schemeClr val="bg1"/>
                </a:solidFill>
              </a:rPr>
              <a:t> van </a:t>
            </a:r>
            <a:r>
              <a:rPr altLang="nl-NL" dirty="0" err="1">
                <a:solidFill>
                  <a:schemeClr val="bg1"/>
                </a:solidFill>
              </a:rPr>
              <a:t>infectie</a:t>
            </a:r>
            <a:r>
              <a:rPr altLang="nl-NL" dirty="0">
                <a:solidFill>
                  <a:schemeClr val="bg1"/>
                </a:solidFill>
              </a:rPr>
              <a:t> =&gt; </a:t>
            </a:r>
            <a:r>
              <a:rPr altLang="nl-NL" dirty="0" err="1">
                <a:solidFill>
                  <a:schemeClr val="bg1"/>
                </a:solidFill>
              </a:rPr>
              <a:t>omschakeling</a:t>
            </a:r>
            <a:r>
              <a:rPr altLang="nl-NL" dirty="0">
                <a:solidFill>
                  <a:schemeClr val="bg1"/>
                </a:solidFill>
              </a:rPr>
              <a:t> van </a:t>
            </a:r>
            <a:r>
              <a:rPr altLang="nl-NL" dirty="0" err="1">
                <a:solidFill>
                  <a:schemeClr val="bg1"/>
                </a:solidFill>
              </a:rPr>
              <a:t>cellen</a:t>
            </a:r>
            <a:r>
              <a:rPr altLang="nl-NL" dirty="0">
                <a:solidFill>
                  <a:schemeClr val="bg1"/>
                </a:solidFill>
              </a:rPr>
              <a:t> van pro </a:t>
            </a:r>
            <a:r>
              <a:rPr altLang="nl-NL" dirty="0" err="1">
                <a:solidFill>
                  <a:schemeClr val="bg1"/>
                </a:solidFill>
              </a:rPr>
              <a:t>naar</a:t>
            </a:r>
            <a:r>
              <a:rPr altLang="nl-NL" dirty="0">
                <a:solidFill>
                  <a:schemeClr val="bg1"/>
                </a:solidFill>
              </a:rPr>
              <a:t> anti-</a:t>
            </a:r>
            <a:r>
              <a:rPr altLang="nl-NL" dirty="0" err="1">
                <a:solidFill>
                  <a:schemeClr val="bg1"/>
                </a:solidFill>
              </a:rPr>
              <a:t>inflammatoir</a:t>
            </a:r>
            <a:endParaRPr altLang="nl-NL" dirty="0">
              <a:solidFill>
                <a:schemeClr val="bg1"/>
              </a:solidFill>
            </a:endParaRPr>
          </a:p>
        </p:txBody>
      </p:sp>
      <p:pic>
        <p:nvPicPr>
          <p:cNvPr id="14340" name="Picture 2">
            <a:extLst>
              <a:ext uri="{FF2B5EF4-FFF2-40B4-BE49-F238E27FC236}">
                <a16:creationId xmlns:a16="http://schemas.microsoft.com/office/drawing/2014/main" id="{9FE21B68-897B-7702-CE06-8321DCC75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2529" y="475456"/>
            <a:ext cx="6451600" cy="590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al 4">
            <a:extLst>
              <a:ext uri="{FF2B5EF4-FFF2-40B4-BE49-F238E27FC236}">
                <a16:creationId xmlns:a16="http://schemas.microsoft.com/office/drawing/2014/main" id="{8017D408-F096-684C-A4A2-D1250356CCCC}"/>
              </a:ext>
            </a:extLst>
          </p:cNvPr>
          <p:cNvSpPr/>
          <p:nvPr/>
        </p:nvSpPr>
        <p:spPr>
          <a:xfrm>
            <a:off x="9480551" y="3500438"/>
            <a:ext cx="936625" cy="360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Tree>
  </p:cSld>
  <p:clrMapOvr>
    <a:masterClrMapping/>
  </p:clrMapOvr>
  <p:transition spd="slow"/>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a:extLst>
              <a:ext uri="{FF2B5EF4-FFF2-40B4-BE49-F238E27FC236}">
                <a16:creationId xmlns:a16="http://schemas.microsoft.com/office/drawing/2014/main" id="{4736A096-C646-4D57-B5E8-A0D29703503A}"/>
              </a:ext>
            </a:extLst>
          </p:cNvPr>
          <p:cNvSpPr>
            <a:spLocks noGrp="1"/>
          </p:cNvSpPr>
          <p:nvPr>
            <p:ph type="ctrTitle"/>
          </p:nvPr>
        </p:nvSpPr>
        <p:spPr>
          <a:xfrm>
            <a:off x="1685925" y="-228237"/>
            <a:ext cx="7772400" cy="1470025"/>
          </a:xfrm>
        </p:spPr>
        <p:txBody>
          <a:bodyPr>
            <a:normAutofit/>
          </a:bodyPr>
          <a:lstStyle/>
          <a:p>
            <a:r>
              <a:rPr altLang="nl-NL" sz="2800" dirty="0" err="1">
                <a:solidFill>
                  <a:schemeClr val="bg1"/>
                </a:solidFill>
              </a:rPr>
              <a:t>Autophagy</a:t>
            </a:r>
            <a:br>
              <a:rPr altLang="nl-NL" sz="2800" dirty="0">
                <a:solidFill>
                  <a:schemeClr val="bg1"/>
                </a:solidFill>
              </a:rPr>
            </a:br>
            <a:r>
              <a:rPr altLang="nl-NL" sz="2800" dirty="0">
                <a:solidFill>
                  <a:schemeClr val="bg1"/>
                </a:solidFill>
              </a:rPr>
              <a:t>Overlap met de intracellulaire afweer</a:t>
            </a:r>
          </a:p>
        </p:txBody>
      </p:sp>
      <p:sp>
        <p:nvSpPr>
          <p:cNvPr id="47107" name="Ondertitel 2">
            <a:extLst>
              <a:ext uri="{FF2B5EF4-FFF2-40B4-BE49-F238E27FC236}">
                <a16:creationId xmlns:a16="http://schemas.microsoft.com/office/drawing/2014/main" id="{8ABEA7A7-BCCB-411D-AB7F-C3EDBBA01B01}"/>
              </a:ext>
            </a:extLst>
          </p:cNvPr>
          <p:cNvSpPr>
            <a:spLocks noGrp="1"/>
          </p:cNvSpPr>
          <p:nvPr>
            <p:ph type="subTitle" idx="1"/>
          </p:nvPr>
        </p:nvSpPr>
        <p:spPr bwMode="auto">
          <a:xfrm>
            <a:off x="8401049" y="1277543"/>
            <a:ext cx="2749171"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compatLnSpc="1">
            <a:prstTxWarp prst="textNoShape">
              <a:avLst/>
            </a:prstTxWarp>
            <a:noAutofit/>
          </a:bodyPr>
          <a:lstStyle/>
          <a:p>
            <a:pPr algn="l"/>
            <a:r>
              <a:rPr lang="en-US" altLang="nl-NL" sz="1800" b="1" dirty="0">
                <a:solidFill>
                  <a:schemeClr val="bg1"/>
                </a:solidFill>
              </a:rPr>
              <a:t>Autophagy</a:t>
            </a:r>
            <a:r>
              <a:rPr lang="en-US" altLang="nl-NL" sz="1800" dirty="0">
                <a:solidFill>
                  <a:schemeClr val="bg1"/>
                </a:solidFill>
              </a:rPr>
              <a:t> (or </a:t>
            </a:r>
            <a:r>
              <a:rPr lang="en-US" altLang="nl-NL" sz="1800" i="1" dirty="0" err="1">
                <a:solidFill>
                  <a:schemeClr val="bg1"/>
                </a:solidFill>
              </a:rPr>
              <a:t>autophagocytosis</a:t>
            </a:r>
            <a:r>
              <a:rPr lang="en-US" altLang="nl-NL" sz="1800" dirty="0">
                <a:solidFill>
                  <a:schemeClr val="bg1"/>
                </a:solidFill>
              </a:rPr>
              <a:t>) is the natural, regulated mechanism of the cell that disassembles unnecessary or dysfunctional components.    </a:t>
            </a:r>
          </a:p>
          <a:p>
            <a:pPr algn="l"/>
            <a:r>
              <a:rPr lang="en-US" altLang="nl-NL" sz="1800" dirty="0">
                <a:solidFill>
                  <a:schemeClr val="bg1"/>
                </a:solidFill>
              </a:rPr>
              <a:t>It allows the orderly degradation and recycling of cellular components.</a:t>
            </a:r>
          </a:p>
          <a:p>
            <a:pPr algn="l"/>
            <a:r>
              <a:rPr lang="en-US" altLang="nl-NL" sz="1800" dirty="0">
                <a:solidFill>
                  <a:schemeClr val="bg1"/>
                </a:solidFill>
              </a:rPr>
              <a:t>Ook </a:t>
            </a:r>
            <a:r>
              <a:rPr lang="en-US" altLang="nl-NL" sz="1800" dirty="0" err="1">
                <a:solidFill>
                  <a:schemeClr val="bg1"/>
                </a:solidFill>
              </a:rPr>
              <a:t>na</a:t>
            </a:r>
            <a:r>
              <a:rPr lang="en-US" altLang="nl-NL" sz="1800" dirty="0">
                <a:solidFill>
                  <a:schemeClr val="bg1"/>
                </a:solidFill>
              </a:rPr>
              <a:t> </a:t>
            </a:r>
            <a:r>
              <a:rPr lang="en-US" altLang="nl-NL" sz="1800" dirty="0" err="1">
                <a:solidFill>
                  <a:schemeClr val="bg1"/>
                </a:solidFill>
              </a:rPr>
              <a:t>infectie</a:t>
            </a:r>
            <a:endParaRPr lang="en-US" altLang="nl-NL" sz="1800" dirty="0">
              <a:solidFill>
                <a:schemeClr val="bg1"/>
              </a:solidFill>
            </a:endParaRPr>
          </a:p>
          <a:p>
            <a:pPr marL="285750" indent="-285750" algn="l">
              <a:buFont typeface="Symbol" panose="05050102010706020507" pitchFamily="18" charset="2"/>
              <a:buChar char="Þ"/>
            </a:pPr>
            <a:r>
              <a:rPr lang="en-US" altLang="nl-NL" sz="1800" dirty="0" err="1">
                <a:solidFill>
                  <a:srgbClr val="FFFF00"/>
                </a:solidFill>
              </a:rPr>
              <a:t>Opruimen</a:t>
            </a:r>
            <a:r>
              <a:rPr lang="en-US" altLang="nl-NL" sz="1800" dirty="0">
                <a:solidFill>
                  <a:srgbClr val="FFFF00"/>
                </a:solidFill>
              </a:rPr>
              <a:t> virus</a:t>
            </a:r>
          </a:p>
          <a:p>
            <a:pPr marL="285750" indent="-285750" algn="l">
              <a:buFont typeface="Symbol" panose="05050102010706020507" pitchFamily="18" charset="2"/>
              <a:buChar char="Þ"/>
            </a:pPr>
            <a:r>
              <a:rPr lang="en-US" altLang="nl-NL" sz="1800" dirty="0">
                <a:solidFill>
                  <a:srgbClr val="FFFF00"/>
                </a:solidFill>
              </a:rPr>
              <a:t>MHC-I</a:t>
            </a:r>
          </a:p>
          <a:p>
            <a:pPr algn="l"/>
            <a:endParaRPr lang="en-US" altLang="nl-NL" sz="1800" dirty="0">
              <a:solidFill>
                <a:schemeClr val="bg1"/>
              </a:solidFill>
            </a:endParaRPr>
          </a:p>
          <a:p>
            <a:pPr algn="l"/>
            <a:r>
              <a:rPr lang="en-US" altLang="nl-NL" sz="1800" dirty="0" err="1">
                <a:solidFill>
                  <a:schemeClr val="bg1"/>
                </a:solidFill>
              </a:rPr>
              <a:t>Foute</a:t>
            </a:r>
            <a:r>
              <a:rPr lang="en-US" altLang="nl-NL" sz="1800" dirty="0">
                <a:solidFill>
                  <a:schemeClr val="bg1"/>
                </a:solidFill>
              </a:rPr>
              <a:t> autophagy</a:t>
            </a:r>
          </a:p>
          <a:p>
            <a:pPr algn="l"/>
            <a:r>
              <a:rPr lang="en-US" altLang="nl-NL" sz="1800" dirty="0">
                <a:solidFill>
                  <a:schemeClr val="bg1"/>
                </a:solidFill>
              </a:rPr>
              <a:t>=&gt; </a:t>
            </a:r>
            <a:r>
              <a:rPr lang="en-US" altLang="nl-NL" sz="1800" dirty="0" err="1">
                <a:solidFill>
                  <a:schemeClr val="bg1"/>
                </a:solidFill>
              </a:rPr>
              <a:t>Alzheimers</a:t>
            </a:r>
            <a:r>
              <a:rPr lang="en-US" altLang="nl-NL" sz="1800" dirty="0">
                <a:solidFill>
                  <a:schemeClr val="bg1"/>
                </a:solidFill>
              </a:rPr>
              <a:t>?</a:t>
            </a:r>
            <a:endParaRPr lang="en-US" altLang="nl-NL" sz="1800" baseline="30000" dirty="0">
              <a:solidFill>
                <a:schemeClr val="bg1"/>
              </a:solidFill>
              <a:hlinkClick r:id="rId2"/>
            </a:endParaRPr>
          </a:p>
        </p:txBody>
      </p:sp>
      <p:pic>
        <p:nvPicPr>
          <p:cNvPr id="47108" name="Picture 2">
            <a:extLst>
              <a:ext uri="{FF2B5EF4-FFF2-40B4-BE49-F238E27FC236}">
                <a16:creationId xmlns:a16="http://schemas.microsoft.com/office/drawing/2014/main" id="{6175D98A-7B8E-42D5-818D-446E35E3F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1" y="1268760"/>
            <a:ext cx="6577012"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9858FED7-2C43-41A3-8894-BAE86EBC1060}"/>
              </a:ext>
            </a:extLst>
          </p:cNvPr>
          <p:cNvSpPr txBox="1"/>
          <p:nvPr/>
        </p:nvSpPr>
        <p:spPr>
          <a:xfrm>
            <a:off x="1993901" y="6170613"/>
            <a:ext cx="6297613" cy="368300"/>
          </a:xfrm>
          <a:prstGeom prst="rect">
            <a:avLst/>
          </a:prstGeom>
          <a:solidFill>
            <a:schemeClr val="accent6">
              <a:lumMod val="75000"/>
            </a:schemeClr>
          </a:solidFill>
        </p:spPr>
        <p:txBody>
          <a:bodyPr>
            <a:spAutoFit/>
          </a:bodyPr>
          <a:lstStyle/>
          <a:p>
            <a:pPr>
              <a:defRPr/>
            </a:pPr>
            <a:r>
              <a:rPr lang="nl-NL" dirty="0">
                <a:latin typeface="Arial" charset="0"/>
                <a:cs typeface="Arial" charset="0"/>
                <a:hlinkClick r:id="rId4"/>
              </a:rPr>
              <a:t>https://www.nature.com/collections/xcrrrjbbyy</a:t>
            </a:r>
            <a:endParaRPr lang="nl-NL" dirty="0">
              <a:latin typeface="Arial" charset="0"/>
              <a:cs typeface="Arial" charset="0"/>
            </a:endParaRPr>
          </a:p>
        </p:txBody>
      </p:sp>
    </p:spTree>
    <p:extLst>
      <p:ext uri="{BB962C8B-B14F-4D97-AF65-F5344CB8AC3E}">
        <p14:creationId xmlns:p14="http://schemas.microsoft.com/office/powerpoint/2010/main" val="831632025"/>
      </p:ext>
    </p:extLst>
  </p:cSld>
  <p:clrMapOvr>
    <a:masterClrMapping/>
  </p:clrMapOvr>
  <p:transition spd="slow"/>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a:extLst>
              <a:ext uri="{FF2B5EF4-FFF2-40B4-BE49-F238E27FC236}">
                <a16:creationId xmlns:a16="http://schemas.microsoft.com/office/drawing/2014/main" id="{3C902608-DCFE-4325-AEDA-99BA23C12A7A}"/>
              </a:ext>
            </a:extLst>
          </p:cNvPr>
          <p:cNvSpPr>
            <a:spLocks noGrp="1"/>
          </p:cNvSpPr>
          <p:nvPr>
            <p:ph type="title"/>
          </p:nvPr>
        </p:nvSpPr>
        <p:spPr>
          <a:xfrm>
            <a:off x="947382" y="200817"/>
            <a:ext cx="10515600" cy="1325563"/>
          </a:xfrm>
        </p:spPr>
        <p:txBody>
          <a:bodyPr/>
          <a:lstStyle/>
          <a:p>
            <a:r>
              <a:rPr altLang="nl-NL" sz="2000" dirty="0" err="1">
                <a:solidFill>
                  <a:schemeClr val="bg1"/>
                </a:solidFill>
              </a:rPr>
              <a:t>Autophagy</a:t>
            </a:r>
            <a:r>
              <a:rPr altLang="nl-NL" sz="2000" dirty="0">
                <a:solidFill>
                  <a:schemeClr val="bg1"/>
                </a:solidFill>
              </a:rPr>
              <a:t>, </a:t>
            </a:r>
            <a:br>
              <a:rPr altLang="nl-NL" sz="2000" dirty="0">
                <a:solidFill>
                  <a:schemeClr val="bg1"/>
                </a:solidFill>
              </a:rPr>
            </a:br>
            <a:r>
              <a:rPr altLang="nl-NL" sz="2000" dirty="0" err="1">
                <a:solidFill>
                  <a:schemeClr val="bg1"/>
                </a:solidFill>
              </a:rPr>
              <a:t>nutrient</a:t>
            </a:r>
            <a:r>
              <a:rPr altLang="nl-NL" sz="2000" dirty="0">
                <a:solidFill>
                  <a:schemeClr val="bg1"/>
                </a:solidFill>
              </a:rPr>
              <a:t> </a:t>
            </a:r>
            <a:r>
              <a:rPr altLang="nl-NL" sz="2000" dirty="0" err="1">
                <a:solidFill>
                  <a:schemeClr val="bg1"/>
                </a:solidFill>
              </a:rPr>
              <a:t>sensing</a:t>
            </a:r>
            <a:r>
              <a:rPr altLang="nl-NL" sz="2000" dirty="0">
                <a:solidFill>
                  <a:schemeClr val="bg1"/>
                </a:solidFill>
              </a:rPr>
              <a:t> </a:t>
            </a:r>
            <a:r>
              <a:rPr altLang="nl-NL" sz="2000" dirty="0" err="1">
                <a:solidFill>
                  <a:schemeClr val="bg1"/>
                </a:solidFill>
              </a:rPr>
              <a:t>and</a:t>
            </a:r>
            <a:r>
              <a:rPr altLang="nl-NL" sz="2000" dirty="0">
                <a:solidFill>
                  <a:schemeClr val="bg1"/>
                </a:solidFill>
              </a:rPr>
              <a:t> </a:t>
            </a:r>
            <a:r>
              <a:rPr altLang="nl-NL" sz="2000" dirty="0" err="1">
                <a:solidFill>
                  <a:schemeClr val="bg1"/>
                </a:solidFill>
              </a:rPr>
              <a:t>longevity</a:t>
            </a:r>
            <a:endParaRPr altLang="nl-NL" sz="2000" dirty="0">
              <a:solidFill>
                <a:schemeClr val="bg1"/>
              </a:solidFill>
            </a:endParaRPr>
          </a:p>
        </p:txBody>
      </p:sp>
      <p:pic>
        <p:nvPicPr>
          <p:cNvPr id="49155" name="Picture 2">
            <a:extLst>
              <a:ext uri="{FF2B5EF4-FFF2-40B4-BE49-F238E27FC236}">
                <a16:creationId xmlns:a16="http://schemas.microsoft.com/office/drawing/2014/main" id="{31006948-2AFF-4490-AAB7-E5113B91D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19" y="1187451"/>
            <a:ext cx="7272557" cy="4913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D5D5F160-B86A-4719-B2F7-C038A47B4370}"/>
              </a:ext>
            </a:extLst>
          </p:cNvPr>
          <p:cNvSpPr txBox="1"/>
          <p:nvPr/>
        </p:nvSpPr>
        <p:spPr>
          <a:xfrm>
            <a:off x="1955800" y="6254750"/>
            <a:ext cx="5930900" cy="369888"/>
          </a:xfrm>
          <a:prstGeom prst="rect">
            <a:avLst/>
          </a:prstGeom>
          <a:solidFill>
            <a:schemeClr val="accent6">
              <a:lumMod val="75000"/>
            </a:schemeClr>
          </a:solidFill>
        </p:spPr>
        <p:txBody>
          <a:bodyPr>
            <a:spAutoFit/>
          </a:bodyPr>
          <a:lstStyle/>
          <a:p>
            <a:pPr>
              <a:defRPr/>
            </a:pPr>
            <a:r>
              <a:rPr lang="nl-NL" dirty="0">
                <a:latin typeface="Arial" charset="0"/>
                <a:cs typeface="Arial" charset="0"/>
                <a:hlinkClick r:id="rId3"/>
              </a:rPr>
              <a:t>https://www.ncbi.nlm.nih.gov/pmc/articles/PMC6424591/</a:t>
            </a:r>
            <a:endParaRPr lang="nl-NL" dirty="0">
              <a:latin typeface="Arial" charset="0"/>
              <a:cs typeface="Arial" charset="0"/>
            </a:endParaRPr>
          </a:p>
        </p:txBody>
      </p:sp>
      <p:sp>
        <p:nvSpPr>
          <p:cNvPr id="49157" name="Tekstvak 4">
            <a:extLst>
              <a:ext uri="{FF2B5EF4-FFF2-40B4-BE49-F238E27FC236}">
                <a16:creationId xmlns:a16="http://schemas.microsoft.com/office/drawing/2014/main" id="{234A3185-4B74-4044-9FDC-E19E8BFA7F49}"/>
              </a:ext>
            </a:extLst>
          </p:cNvPr>
          <p:cNvSpPr txBox="1">
            <a:spLocks noChangeArrowheads="1"/>
          </p:cNvSpPr>
          <p:nvPr/>
        </p:nvSpPr>
        <p:spPr bwMode="auto">
          <a:xfrm>
            <a:off x="8473834" y="1797340"/>
            <a:ext cx="3119082"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nl-NL" dirty="0">
                <a:solidFill>
                  <a:schemeClr val="bg1"/>
                </a:solidFill>
              </a:rPr>
              <a:t>Studies using yeasts, worms, flies and mice have demonstrated a broad requirement for autophagy-related genes in lifespan extension.</a:t>
            </a:r>
          </a:p>
          <a:p>
            <a:pPr eaLnBrk="1" hangingPunct="1"/>
            <a:endParaRPr lang="en-US" altLang="nl-NL" dirty="0">
              <a:solidFill>
                <a:schemeClr val="bg1"/>
              </a:solidFill>
            </a:endParaRPr>
          </a:p>
          <a:p>
            <a:pPr eaLnBrk="1" hangingPunct="1"/>
            <a:r>
              <a:rPr lang="en-US" altLang="nl-NL" dirty="0">
                <a:solidFill>
                  <a:schemeClr val="bg1"/>
                </a:solidFill>
              </a:rPr>
              <a:t>Selective types of autophagy may be crucial for longevity by specifically targeting dysfunctional cellular components and preventing their accumulation</a:t>
            </a:r>
            <a:endParaRPr lang="nl-NL" altLang="nl-NL" dirty="0">
              <a:solidFill>
                <a:schemeClr val="bg1"/>
              </a:solidFill>
            </a:endParaRPr>
          </a:p>
        </p:txBody>
      </p:sp>
    </p:spTree>
    <p:extLst>
      <p:ext uri="{BB962C8B-B14F-4D97-AF65-F5344CB8AC3E}">
        <p14:creationId xmlns:p14="http://schemas.microsoft.com/office/powerpoint/2010/main" val="785478820"/>
      </p:ext>
    </p:extLst>
  </p:cSld>
  <p:clrMapOvr>
    <a:masterClrMapping/>
  </p:clrMapOvr>
  <p:transition spd="slow"/>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a:extLst>
              <a:ext uri="{FF2B5EF4-FFF2-40B4-BE49-F238E27FC236}">
                <a16:creationId xmlns:a16="http://schemas.microsoft.com/office/drawing/2014/main" id="{D2F42414-7BDE-472D-8356-087E6798038B}"/>
              </a:ext>
            </a:extLst>
          </p:cNvPr>
          <p:cNvSpPr txBox="1">
            <a:spLocks noGrp="1"/>
          </p:cNvSpPr>
          <p:nvPr>
            <p:ph type="title"/>
          </p:nvPr>
        </p:nvSpPr>
        <p:spPr>
          <a:xfrm>
            <a:off x="2152650" y="108020"/>
            <a:ext cx="7886700" cy="994172"/>
          </a:xfrm>
        </p:spPr>
        <p:txBody>
          <a:bodyPr>
            <a:normAutofit/>
          </a:bodyPr>
          <a:lstStyle/>
          <a:p>
            <a:r>
              <a:rPr lang="nl-NL" altLang="nl-NL" sz="2800" dirty="0" err="1">
                <a:solidFill>
                  <a:schemeClr val="bg1"/>
                </a:solidFill>
              </a:rPr>
              <a:t>Celbio</a:t>
            </a:r>
            <a:r>
              <a:rPr lang="nl-NL" altLang="nl-NL" sz="2800" dirty="0">
                <a:solidFill>
                  <a:schemeClr val="bg1"/>
                </a:solidFill>
              </a:rPr>
              <a:t>:</a:t>
            </a:r>
            <a:br>
              <a:rPr lang="nl-NL" altLang="nl-NL" sz="2800" dirty="0">
                <a:solidFill>
                  <a:schemeClr val="tx1"/>
                </a:solidFill>
              </a:rPr>
            </a:br>
            <a:r>
              <a:rPr altLang="nl-NL" sz="2800" dirty="0" err="1"/>
              <a:t>Medicalisering</a:t>
            </a:r>
            <a:r>
              <a:rPr altLang="nl-NL" sz="2800" dirty="0"/>
              <a:t> van </a:t>
            </a:r>
            <a:r>
              <a:rPr altLang="nl-NL" sz="2800" dirty="0" err="1"/>
              <a:t>sociaal</a:t>
            </a:r>
            <a:r>
              <a:rPr altLang="nl-NL" sz="2800" dirty="0"/>
              <a:t> </a:t>
            </a:r>
            <a:r>
              <a:rPr altLang="nl-NL" sz="2800" dirty="0" err="1"/>
              <a:t>probleem</a:t>
            </a:r>
            <a:endParaRPr altLang="nl-NL" sz="2800" dirty="0"/>
          </a:p>
        </p:txBody>
      </p:sp>
      <p:sp>
        <p:nvSpPr>
          <p:cNvPr id="3" name="Tijdelijke aanduiding voor inhoud 2">
            <a:extLst>
              <a:ext uri="{FF2B5EF4-FFF2-40B4-BE49-F238E27FC236}">
                <a16:creationId xmlns:a16="http://schemas.microsoft.com/office/drawing/2014/main" id="{527DA7DB-8B0D-436A-BA8F-5603BBCA0C71}"/>
              </a:ext>
            </a:extLst>
          </p:cNvPr>
          <p:cNvSpPr>
            <a:spLocks noGrp="1"/>
          </p:cNvSpPr>
          <p:nvPr>
            <p:ph idx="1"/>
          </p:nvPr>
        </p:nvSpPr>
        <p:spPr>
          <a:xfrm>
            <a:off x="6312024" y="1988840"/>
            <a:ext cx="3888432" cy="2571522"/>
          </a:xfrm>
        </p:spPr>
        <p:txBody>
          <a:bodyPr>
            <a:noAutofit/>
          </a:bodyPr>
          <a:lstStyle/>
          <a:p>
            <a:pPr>
              <a:defRPr/>
            </a:pPr>
            <a:r>
              <a:rPr sz="1800" dirty="0">
                <a:solidFill>
                  <a:schemeClr val="bg1"/>
                </a:solidFill>
              </a:rPr>
              <a:t>Insuline resistentie (diabetes)</a:t>
            </a:r>
          </a:p>
          <a:p>
            <a:pPr>
              <a:defRPr/>
            </a:pPr>
            <a:r>
              <a:rPr lang="nl-NL" sz="1800" dirty="0">
                <a:solidFill>
                  <a:srgbClr val="FFFF00"/>
                </a:solidFill>
              </a:rPr>
              <a:t>Verstoorde afweer</a:t>
            </a:r>
            <a:r>
              <a:rPr sz="1800" dirty="0">
                <a:solidFill>
                  <a:srgbClr val="FFFF00"/>
                </a:solidFill>
              </a:rPr>
              <a:t> </a:t>
            </a:r>
            <a:r>
              <a:rPr sz="1800" dirty="0">
                <a:solidFill>
                  <a:schemeClr val="bg1"/>
                </a:solidFill>
              </a:rPr>
              <a:t>(Corona)</a:t>
            </a:r>
          </a:p>
          <a:p>
            <a:pPr>
              <a:defRPr/>
            </a:pPr>
            <a:endParaRPr sz="1800" dirty="0">
              <a:solidFill>
                <a:schemeClr val="bg1"/>
              </a:solidFill>
            </a:endParaRPr>
          </a:p>
          <a:p>
            <a:pPr>
              <a:buFont typeface="Symbol" panose="05050102010706020507" pitchFamily="18" charset="2"/>
              <a:buChar char="Þ"/>
              <a:defRPr/>
            </a:pPr>
            <a:r>
              <a:rPr lang="nl-NL" sz="1800" dirty="0">
                <a:solidFill>
                  <a:schemeClr val="bg1"/>
                </a:solidFill>
              </a:rPr>
              <a:t>G</a:t>
            </a:r>
            <a:r>
              <a:rPr sz="1800" dirty="0">
                <a:solidFill>
                  <a:schemeClr val="bg1"/>
                </a:solidFill>
              </a:rPr>
              <a:t>evolg van levensstijl </a:t>
            </a:r>
          </a:p>
          <a:p>
            <a:pPr>
              <a:buFont typeface="Symbol" panose="05050102010706020507" pitchFamily="18" charset="2"/>
              <a:buChar char="Þ"/>
              <a:defRPr/>
            </a:pPr>
            <a:r>
              <a:rPr lang="nl-NL" sz="1800" dirty="0">
                <a:solidFill>
                  <a:schemeClr val="bg1"/>
                </a:solidFill>
              </a:rPr>
              <a:t>In hoeverre is dit een </a:t>
            </a:r>
            <a:r>
              <a:rPr sz="1800" dirty="0">
                <a:solidFill>
                  <a:schemeClr val="bg1"/>
                </a:solidFill>
              </a:rPr>
              <a:t>keuze?</a:t>
            </a:r>
          </a:p>
          <a:p>
            <a:pPr>
              <a:defRPr/>
            </a:pPr>
            <a:endParaRPr sz="1800" dirty="0">
              <a:solidFill>
                <a:schemeClr val="bg1"/>
              </a:solidFill>
            </a:endParaRPr>
          </a:p>
          <a:p>
            <a:pPr marL="0" indent="0">
              <a:buNone/>
              <a:defRPr/>
            </a:pPr>
            <a:r>
              <a:rPr lang="nl-NL" sz="1800" dirty="0">
                <a:solidFill>
                  <a:schemeClr val="bg1"/>
                </a:solidFill>
              </a:rPr>
              <a:t>NB Afweer speelt een rol bij metabole afwijkingen</a:t>
            </a:r>
            <a:endParaRPr sz="1800" dirty="0">
              <a:solidFill>
                <a:schemeClr val="bg1"/>
              </a:solidFill>
            </a:endParaRPr>
          </a:p>
        </p:txBody>
      </p:sp>
      <p:pic>
        <p:nvPicPr>
          <p:cNvPr id="26628" name="Picture 3">
            <a:extLst>
              <a:ext uri="{FF2B5EF4-FFF2-40B4-BE49-F238E27FC236}">
                <a16:creationId xmlns:a16="http://schemas.microsoft.com/office/drawing/2014/main" id="{83C2C696-726C-4078-A5D9-D002295F5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7" y="1510582"/>
            <a:ext cx="3528039" cy="352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jdelijke aanduiding voor inhoud 2">
            <a:extLst>
              <a:ext uri="{FF2B5EF4-FFF2-40B4-BE49-F238E27FC236}">
                <a16:creationId xmlns:a16="http://schemas.microsoft.com/office/drawing/2014/main" id="{FEE88855-9C40-4663-A960-2A9BDA6FDE9F}"/>
              </a:ext>
            </a:extLst>
          </p:cNvPr>
          <p:cNvSpPr txBox="1">
            <a:spLocks/>
          </p:cNvSpPr>
          <p:nvPr/>
        </p:nvSpPr>
        <p:spPr bwMode="auto">
          <a:xfrm>
            <a:off x="2291339" y="5880689"/>
            <a:ext cx="5450681" cy="2774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cs typeface=""/>
              </a:defRPr>
            </a:lvl1pPr>
            <a:lvl2pPr marL="742950" lvl="1" indent="-28575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2pPr>
            <a:lvl3pPr marL="1143000" lvl="2"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3pPr>
            <a:lvl4pPr marL="1600200" lvl="3"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4pPr>
            <a:lvl5pPr marL="2057400" lvl="4"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marL="0" indent="0">
              <a:buNone/>
              <a:defRPr/>
            </a:pPr>
            <a:r>
              <a:rPr altLang="nl-NL" sz="1425" kern="0" dirty="0">
                <a:latin typeface="Arial" pitchFamily="34" charset="0"/>
                <a:hlinkClick r:id="rId3"/>
              </a:rPr>
              <a:t>https://www.youtube.com/watch?v=KYoV3RxwFD8</a:t>
            </a:r>
            <a:endParaRPr altLang="nl-NL" sz="1425" kern="0" dirty="0">
              <a:latin typeface="Arial" pitchFamily="34" charset="0"/>
            </a:endParaRPr>
          </a:p>
          <a:p>
            <a:pPr>
              <a:defRPr/>
            </a:pPr>
            <a:endParaRPr altLang="nl-NL" sz="1425" kern="0" dirty="0">
              <a:latin typeface="Arial" pitchFamily="34" charset="0"/>
            </a:endParaRPr>
          </a:p>
          <a:p>
            <a:pPr>
              <a:defRPr/>
            </a:pPr>
            <a:endParaRPr altLang="nl-NL" sz="1425" kern="0" dirty="0">
              <a:latin typeface="Arial" pitchFamily="34" charset="0"/>
            </a:endParaRPr>
          </a:p>
        </p:txBody>
      </p:sp>
      <p:sp>
        <p:nvSpPr>
          <p:cNvPr id="2" name="Tekstvak 1">
            <a:extLst>
              <a:ext uri="{FF2B5EF4-FFF2-40B4-BE49-F238E27FC236}">
                <a16:creationId xmlns:a16="http://schemas.microsoft.com/office/drawing/2014/main" id="{FCEB8EEC-1162-8324-0FBC-11F1685D817A}"/>
              </a:ext>
            </a:extLst>
          </p:cNvPr>
          <p:cNvSpPr txBox="1"/>
          <p:nvPr/>
        </p:nvSpPr>
        <p:spPr>
          <a:xfrm>
            <a:off x="3527673" y="4174468"/>
            <a:ext cx="1031846" cy="369332"/>
          </a:xfrm>
          <a:prstGeom prst="rect">
            <a:avLst/>
          </a:prstGeom>
          <a:noFill/>
        </p:spPr>
        <p:txBody>
          <a:bodyPr wrap="square" rtlCol="0">
            <a:spAutoFit/>
          </a:bodyPr>
          <a:lstStyle/>
          <a:p>
            <a:r>
              <a:rPr lang="nl-NL" dirty="0">
                <a:solidFill>
                  <a:srgbClr val="FF0000"/>
                </a:solidFill>
              </a:rPr>
              <a:t>IL-6</a:t>
            </a:r>
          </a:p>
        </p:txBody>
      </p:sp>
    </p:spTree>
    <p:extLst>
      <p:ext uri="{BB962C8B-B14F-4D97-AF65-F5344CB8AC3E}">
        <p14:creationId xmlns:p14="http://schemas.microsoft.com/office/powerpoint/2010/main" val="3877111113"/>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E873FCDC-8680-4EA2-BCBE-0FF98D9B33C5}"/>
              </a:ext>
            </a:extLst>
          </p:cNvPr>
          <p:cNvSpPr txBox="1">
            <a:spLocks noGrp="1"/>
          </p:cNvSpPr>
          <p:nvPr>
            <p:ph type="title"/>
          </p:nvPr>
        </p:nvSpPr>
        <p:spPr/>
        <p:txBody>
          <a:bodyPr>
            <a:normAutofit/>
          </a:bodyPr>
          <a:lstStyle/>
          <a:p>
            <a:r>
              <a:rPr lang="nl-NL" altLang="nl-NL" sz="2800" dirty="0">
                <a:latin typeface="Arial" panose="020B0604020202020204" pitchFamily="34" charset="0"/>
              </a:rPr>
              <a:t>Cytokines:</a:t>
            </a:r>
            <a:br>
              <a:rPr lang="nl-NL" altLang="nl-NL" sz="2800" dirty="0">
                <a:latin typeface="Arial" panose="020B0604020202020204" pitchFamily="34" charset="0"/>
              </a:rPr>
            </a:br>
            <a:r>
              <a:rPr altLang="nl-NL" sz="2800" dirty="0">
                <a:solidFill>
                  <a:schemeClr val="bg1"/>
                </a:solidFill>
                <a:latin typeface="Arial" panose="020B0604020202020204" pitchFamily="34" charset="0"/>
              </a:rPr>
              <a:t>Signalen tussen </a:t>
            </a:r>
            <a:r>
              <a:rPr lang="nl-NL" altLang="nl-NL" sz="2800" dirty="0">
                <a:solidFill>
                  <a:schemeClr val="bg1"/>
                </a:solidFill>
                <a:latin typeface="Arial" panose="020B0604020202020204" pitchFamily="34" charset="0"/>
              </a:rPr>
              <a:t>afweer</a:t>
            </a:r>
            <a:r>
              <a:rPr altLang="nl-NL" sz="2800" dirty="0">
                <a:solidFill>
                  <a:schemeClr val="bg1"/>
                </a:solidFill>
                <a:latin typeface="Arial" panose="020B0604020202020204" pitchFamily="34" charset="0"/>
              </a:rPr>
              <a:t>cellen</a:t>
            </a:r>
          </a:p>
        </p:txBody>
      </p:sp>
      <p:sp>
        <p:nvSpPr>
          <p:cNvPr id="16387" name="Tijdelijke aanduiding voor inhoud 2">
            <a:extLst>
              <a:ext uri="{FF2B5EF4-FFF2-40B4-BE49-F238E27FC236}">
                <a16:creationId xmlns:a16="http://schemas.microsoft.com/office/drawing/2014/main" id="{F662F2FF-1165-413B-B510-E12048A69C1D}"/>
              </a:ext>
            </a:extLst>
          </p:cNvPr>
          <p:cNvSpPr txBox="1">
            <a:spLocks noGrp="1"/>
          </p:cNvSpPr>
          <p:nvPr>
            <p:ph idx="1"/>
          </p:nvPr>
        </p:nvSpPr>
        <p:spPr>
          <a:xfrm>
            <a:off x="838200" y="1790621"/>
            <a:ext cx="3289183" cy="4319588"/>
          </a:xfrm>
        </p:spPr>
        <p:txBody>
          <a:bodyPr>
            <a:normAutofit/>
          </a:bodyPr>
          <a:lstStyle/>
          <a:p>
            <a:pPr>
              <a:defRPr/>
            </a:pPr>
            <a:r>
              <a:rPr altLang="nl-NL" sz="1800" dirty="0">
                <a:solidFill>
                  <a:schemeClr val="bg1"/>
                </a:solidFill>
                <a:latin typeface="Arial" pitchFamily="34" charset="0"/>
              </a:rPr>
              <a:t>Pro-inflammatoir</a:t>
            </a:r>
          </a:p>
          <a:p>
            <a:pPr>
              <a:defRPr/>
            </a:pPr>
            <a:r>
              <a:rPr altLang="nl-NL" sz="1800" dirty="0">
                <a:solidFill>
                  <a:schemeClr val="bg1"/>
                </a:solidFill>
                <a:latin typeface="Arial" pitchFamily="34" charset="0"/>
              </a:rPr>
              <a:t>Anti-inflammatoir</a:t>
            </a:r>
          </a:p>
          <a:p>
            <a:pPr>
              <a:defRPr/>
            </a:pPr>
            <a:endParaRPr altLang="nl-NL" sz="1800" dirty="0">
              <a:solidFill>
                <a:schemeClr val="bg1"/>
              </a:solidFill>
              <a:latin typeface="Arial" pitchFamily="34" charset="0"/>
            </a:endParaRPr>
          </a:p>
          <a:p>
            <a:pPr>
              <a:defRPr/>
            </a:pPr>
            <a:r>
              <a:rPr lang="nl-NL" altLang="nl-NL" sz="1800" dirty="0">
                <a:solidFill>
                  <a:schemeClr val="bg1"/>
                </a:solidFill>
                <a:latin typeface="Arial" pitchFamily="34" charset="0"/>
              </a:rPr>
              <a:t>Vaak tegelijk, </a:t>
            </a:r>
          </a:p>
          <a:p>
            <a:pPr marL="0" indent="0">
              <a:buNone/>
              <a:defRPr/>
            </a:pPr>
            <a:r>
              <a:rPr lang="nl-NL" altLang="nl-NL" sz="1800" dirty="0">
                <a:solidFill>
                  <a:schemeClr val="bg1"/>
                </a:solidFill>
                <a:latin typeface="Arial" pitchFamily="34" charset="0"/>
              </a:rPr>
              <a:t>=&gt; alleen verhouding (balans) veranderd</a:t>
            </a: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marL="0" indent="0">
              <a:buNone/>
              <a:defRPr/>
            </a:pPr>
            <a:endParaRPr lang="nl-NL" altLang="nl-NL" sz="1800" dirty="0">
              <a:solidFill>
                <a:schemeClr val="bg1"/>
              </a:solidFill>
              <a:latin typeface="Arial" pitchFamily="34" charset="0"/>
            </a:endParaRPr>
          </a:p>
          <a:p>
            <a:pPr marL="0" indent="0">
              <a:buNone/>
              <a:defRPr/>
            </a:pPr>
            <a:endParaRPr lang="nl-NL" altLang="nl-NL" sz="1800" dirty="0">
              <a:solidFill>
                <a:schemeClr val="bg1"/>
              </a:solidFill>
              <a:latin typeface="Arial" pitchFamily="34" charset="0"/>
            </a:endParaRPr>
          </a:p>
          <a:p>
            <a:pPr marL="0" indent="0">
              <a:buNone/>
              <a:defRPr/>
            </a:pPr>
            <a:endParaRPr lang="nl-NL" altLang="nl-NL" sz="1800" dirty="0">
              <a:solidFill>
                <a:schemeClr val="bg1"/>
              </a:solidFill>
              <a:latin typeface="Arial" pitchFamily="34" charset="0"/>
            </a:endParaRPr>
          </a:p>
          <a:p>
            <a:pPr marL="0" indent="0">
              <a:buNone/>
              <a:defRPr/>
            </a:pPr>
            <a:endParaRPr lang="nl-NL" altLang="nl-NL" sz="1800" dirty="0">
              <a:solidFill>
                <a:schemeClr val="bg1"/>
              </a:solidFill>
              <a:latin typeface="Arial" pitchFamily="34" charset="0"/>
            </a:endParaRPr>
          </a:p>
          <a:p>
            <a:pPr marL="0" indent="0">
              <a:buNone/>
              <a:defRPr/>
            </a:pPr>
            <a:endParaRPr altLang="nl-NL" sz="1800" dirty="0">
              <a:solidFill>
                <a:schemeClr val="bg1"/>
              </a:solidFill>
              <a:latin typeface="Arial" pitchFamily="34" charset="0"/>
            </a:endParaRPr>
          </a:p>
        </p:txBody>
      </p:sp>
      <p:sp>
        <p:nvSpPr>
          <p:cNvPr id="28676" name="Tekstvak 1">
            <a:extLst>
              <a:ext uri="{FF2B5EF4-FFF2-40B4-BE49-F238E27FC236}">
                <a16:creationId xmlns:a16="http://schemas.microsoft.com/office/drawing/2014/main" id="{F23CBB65-65A1-4FAA-8E08-979DAAD1B4B9}"/>
              </a:ext>
            </a:extLst>
          </p:cNvPr>
          <p:cNvSpPr txBox="1">
            <a:spLocks noChangeArrowheads="1"/>
          </p:cNvSpPr>
          <p:nvPr/>
        </p:nvSpPr>
        <p:spPr bwMode="auto">
          <a:xfrm>
            <a:off x="10395909" y="3555664"/>
            <a:ext cx="1457735" cy="255454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600" dirty="0">
                <a:solidFill>
                  <a:schemeClr val="tx1"/>
                </a:solidFill>
                <a:latin typeface="+mj-lt"/>
                <a:hlinkClick r:id="rId2"/>
              </a:rPr>
              <a:t>https://en.wikipedia.org/wiki/Cytokine</a:t>
            </a:r>
            <a:endParaRPr lang="nl-NL" altLang="nl-NL" sz="1600" dirty="0">
              <a:solidFill>
                <a:schemeClr val="tx1"/>
              </a:solidFill>
              <a:latin typeface="+mj-lt"/>
            </a:endParaRPr>
          </a:p>
          <a:p>
            <a:pPr eaLnBrk="1" hangingPunct="1">
              <a:spcBef>
                <a:spcPct val="0"/>
              </a:spcBef>
              <a:buSzTx/>
              <a:buFontTx/>
              <a:buNone/>
            </a:pPr>
            <a:r>
              <a:rPr lang="nl-NL" sz="1600" dirty="0">
                <a:latin typeface="+mj-lt"/>
                <a:hlinkClick r:id="rId3"/>
              </a:rPr>
              <a:t>https://www.integrativepro.com/Resources/Integrative-Blog/2016/Closer-Look-Cytokines</a:t>
            </a:r>
            <a:endParaRPr lang="nl-NL" altLang="nl-NL" sz="1600" dirty="0">
              <a:solidFill>
                <a:schemeClr val="tx1"/>
              </a:solidFill>
              <a:latin typeface="+mj-lt"/>
            </a:endParaRPr>
          </a:p>
        </p:txBody>
      </p:sp>
      <p:sp>
        <p:nvSpPr>
          <p:cNvPr id="28678" name="Tekstvak 1">
            <a:extLst>
              <a:ext uri="{FF2B5EF4-FFF2-40B4-BE49-F238E27FC236}">
                <a16:creationId xmlns:a16="http://schemas.microsoft.com/office/drawing/2014/main" id="{1B197895-C81B-4A65-9B26-74354ADC09DC}"/>
              </a:ext>
            </a:extLst>
          </p:cNvPr>
          <p:cNvSpPr txBox="1">
            <a:spLocks noChangeArrowheads="1"/>
          </p:cNvSpPr>
          <p:nvPr/>
        </p:nvSpPr>
        <p:spPr bwMode="auto">
          <a:xfrm>
            <a:off x="583406" y="5748477"/>
            <a:ext cx="89884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None/>
            </a:pPr>
            <a:r>
              <a:rPr lang="en-US" altLang="nl-NL" sz="1800" dirty="0">
                <a:solidFill>
                  <a:schemeClr val="bg1"/>
                </a:solidFill>
                <a:latin typeface="Calibri" panose="020F0502020204030204" pitchFamily="34" charset="0"/>
              </a:rPr>
              <a:t>A balance between proinflammatory and anti-inflammatory cytokines is necessary to maintain health. Aging and exercise also play a role in the amount of inflammation from the release of proinflammatory cytokines: </a:t>
            </a:r>
            <a:r>
              <a:rPr lang="nl-NL" altLang="nl-NL" sz="1800" dirty="0">
                <a:solidFill>
                  <a:schemeClr val="bg1"/>
                </a:solidFill>
              </a:rPr>
              <a:t>Herstel en veroudering =&gt; </a:t>
            </a:r>
            <a:r>
              <a:rPr lang="nl-NL" altLang="nl-NL" sz="1800" dirty="0">
                <a:solidFill>
                  <a:srgbClr val="FFFF00"/>
                </a:solidFill>
              </a:rPr>
              <a:t>Celbiologie college 5/6</a:t>
            </a:r>
          </a:p>
          <a:p>
            <a:pPr eaLnBrk="1" hangingPunct="1">
              <a:spcBef>
                <a:spcPct val="0"/>
              </a:spcBef>
              <a:buSzTx/>
              <a:buFontTx/>
              <a:buNone/>
            </a:pPr>
            <a:endParaRPr lang="nl-NL" altLang="nl-NL" sz="1800" dirty="0">
              <a:solidFill>
                <a:schemeClr val="bg1"/>
              </a:solidFill>
              <a:latin typeface="Calibri" panose="020F0502020204030204" pitchFamily="34" charset="0"/>
            </a:endParaRPr>
          </a:p>
        </p:txBody>
      </p:sp>
      <p:pic>
        <p:nvPicPr>
          <p:cNvPr id="3" name="Afbeelding 2">
            <a:extLst>
              <a:ext uri="{FF2B5EF4-FFF2-40B4-BE49-F238E27FC236}">
                <a16:creationId xmlns:a16="http://schemas.microsoft.com/office/drawing/2014/main" id="{695DD5B0-7D82-442F-8FC2-A4C9DC9C77D6}"/>
              </a:ext>
            </a:extLst>
          </p:cNvPr>
          <p:cNvPicPr>
            <a:picLocks noChangeAspect="1"/>
          </p:cNvPicPr>
          <p:nvPr/>
        </p:nvPicPr>
        <p:blipFill>
          <a:blip r:embed="rId4"/>
          <a:stretch>
            <a:fillRect/>
          </a:stretch>
        </p:blipFill>
        <p:spPr>
          <a:xfrm>
            <a:off x="4382177" y="1790621"/>
            <a:ext cx="5327856" cy="3651357"/>
          </a:xfrm>
          <a:prstGeom prst="rect">
            <a:avLst/>
          </a:prstGeom>
        </p:spPr>
      </p:pic>
    </p:spTree>
    <p:extLst>
      <p:ext uri="{BB962C8B-B14F-4D97-AF65-F5344CB8AC3E}">
        <p14:creationId xmlns:p14="http://schemas.microsoft.com/office/powerpoint/2010/main" val="346989698"/>
      </p:ext>
    </p:extLst>
  </p:cSld>
  <p:clrMapOvr>
    <a:masterClrMapping/>
  </p:clrMapOvr>
  <p:transition spd="slow"/>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26CA6ABD-FCD6-4093-AD47-CB06E42B4B23}"/>
              </a:ext>
            </a:extLst>
          </p:cNvPr>
          <p:cNvSpPr txBox="1">
            <a:spLocks noGrp="1"/>
          </p:cNvSpPr>
          <p:nvPr>
            <p:ph type="title"/>
          </p:nvPr>
        </p:nvSpPr>
        <p:spPr>
          <a:xfrm>
            <a:off x="7885650" y="2852257"/>
            <a:ext cx="4138570" cy="1067924"/>
          </a:xfrm>
        </p:spPr>
        <p:txBody>
          <a:bodyPr>
            <a:noAutofit/>
          </a:bodyPr>
          <a:lstStyle/>
          <a:p>
            <a:r>
              <a:rPr lang="nl-NL" altLang="nl-NL" sz="1600" dirty="0">
                <a:solidFill>
                  <a:schemeClr val="bg1"/>
                </a:solidFill>
                <a:latin typeface="Arial" panose="020B0604020202020204" pitchFamily="34" charset="0"/>
              </a:rPr>
              <a:t>Teveel eten, te weinig beweging</a:t>
            </a:r>
            <a:br>
              <a:rPr lang="nl-NL" altLang="nl-NL" sz="1600" dirty="0">
                <a:solidFill>
                  <a:schemeClr val="bg1"/>
                </a:solidFill>
                <a:latin typeface="Arial" panose="020B0604020202020204" pitchFamily="34" charset="0"/>
              </a:rPr>
            </a:br>
            <a:r>
              <a:rPr lang="nl-NL" altLang="nl-NL" sz="1600" dirty="0">
                <a:solidFill>
                  <a:schemeClr val="bg1"/>
                </a:solidFill>
                <a:latin typeface="Arial" panose="020B0604020202020204" pitchFamily="34" charset="0"/>
              </a:rPr>
              <a:t>=&gt; langdurige vetophoping</a:t>
            </a:r>
            <a:br>
              <a:rPr lang="nl-NL" altLang="nl-NL" sz="1600" dirty="0">
                <a:solidFill>
                  <a:schemeClr val="bg1"/>
                </a:solidFill>
                <a:latin typeface="Arial" panose="020B0604020202020204" pitchFamily="34" charset="0"/>
              </a:rPr>
            </a:br>
            <a:r>
              <a:rPr lang="nl-NL" altLang="nl-NL" sz="1600" dirty="0">
                <a:solidFill>
                  <a:schemeClr val="bg1"/>
                </a:solidFill>
                <a:latin typeface="Arial" panose="020B0604020202020204" pitchFamily="34" charset="0"/>
              </a:rPr>
              <a:t>=&gt; stress </a:t>
            </a:r>
            <a:br>
              <a:rPr lang="nl-NL" altLang="nl-NL" sz="1600" dirty="0">
                <a:solidFill>
                  <a:schemeClr val="bg1"/>
                </a:solidFill>
                <a:latin typeface="Arial" panose="020B0604020202020204" pitchFamily="34" charset="0"/>
              </a:rPr>
            </a:br>
            <a:r>
              <a:rPr lang="nl-NL" altLang="nl-NL" sz="1600" dirty="0">
                <a:solidFill>
                  <a:schemeClr val="bg1"/>
                </a:solidFill>
                <a:latin typeface="Arial" panose="020B0604020202020204" pitchFamily="34" charset="0"/>
              </a:rPr>
              <a:t>=&gt; </a:t>
            </a:r>
            <a:r>
              <a:rPr lang="nl-NL" altLang="nl-NL" sz="1600" dirty="0">
                <a:solidFill>
                  <a:srgbClr val="FF0000"/>
                </a:solidFill>
                <a:latin typeface="Arial" panose="020B0604020202020204" pitchFamily="34" charset="0"/>
              </a:rPr>
              <a:t>afweer (pro-inflammatoir)</a:t>
            </a:r>
            <a:br>
              <a:rPr lang="nl-NL" altLang="nl-NL" sz="1600" dirty="0">
                <a:solidFill>
                  <a:schemeClr val="bg1"/>
                </a:solidFill>
                <a:latin typeface="Arial" panose="020B0604020202020204" pitchFamily="34" charset="0"/>
              </a:rPr>
            </a:br>
            <a:r>
              <a:rPr lang="nl-NL" altLang="nl-NL" sz="1600" dirty="0">
                <a:solidFill>
                  <a:schemeClr val="bg1"/>
                </a:solidFill>
                <a:latin typeface="Arial" panose="020B0604020202020204" pitchFamily="34" charset="0"/>
              </a:rPr>
              <a:t>=&gt; Insuline resistentie</a:t>
            </a:r>
            <a:br>
              <a:rPr lang="nl-NL" altLang="nl-NL" sz="1600" dirty="0">
                <a:solidFill>
                  <a:schemeClr val="bg1"/>
                </a:solidFill>
                <a:latin typeface="Arial" panose="020B0604020202020204" pitchFamily="34" charset="0"/>
              </a:rPr>
            </a:br>
            <a:r>
              <a:rPr lang="nl-NL" altLang="nl-NL" sz="1600" dirty="0">
                <a:solidFill>
                  <a:schemeClr val="bg1"/>
                </a:solidFill>
                <a:latin typeface="Arial" panose="020B0604020202020204" pitchFamily="34" charset="0"/>
              </a:rPr>
              <a:t>=&gt; verstoorde afweer tegen virussen (IL-6)</a:t>
            </a:r>
            <a:br>
              <a:rPr lang="nl-NL" altLang="nl-NL" sz="1600" dirty="0">
                <a:solidFill>
                  <a:schemeClr val="bg1"/>
                </a:solidFill>
                <a:latin typeface="Arial" panose="020B0604020202020204" pitchFamily="34" charset="0"/>
              </a:rPr>
            </a:br>
            <a:br>
              <a:rPr lang="nl-NL" altLang="nl-NL" sz="1600" dirty="0">
                <a:solidFill>
                  <a:schemeClr val="bg1"/>
                </a:solidFill>
                <a:latin typeface="Arial" panose="020B0604020202020204" pitchFamily="34" charset="0"/>
              </a:rPr>
            </a:br>
            <a:r>
              <a:rPr lang="nl-NL" altLang="nl-NL" sz="1600" dirty="0">
                <a:latin typeface="Arial" panose="020B0604020202020204" pitchFamily="34" charset="0"/>
              </a:rPr>
              <a:t>Afweer bestrijdt afwijkingen van de gewenste situatie. </a:t>
            </a:r>
            <a:br>
              <a:rPr lang="nl-NL" altLang="nl-NL" sz="1600" dirty="0">
                <a:latin typeface="Arial" panose="020B0604020202020204" pitchFamily="34" charset="0"/>
              </a:rPr>
            </a:br>
            <a:r>
              <a:rPr lang="nl-NL" altLang="nl-NL" sz="1600" dirty="0">
                <a:latin typeface="Arial" panose="020B0604020202020204" pitchFamily="34" charset="0"/>
              </a:rPr>
              <a:t>Dit kan een virus zijn, maar ook metabool</a:t>
            </a:r>
            <a:endParaRPr altLang="nl-NL" sz="1600" dirty="0">
              <a:latin typeface="Arial" panose="020B0604020202020204" pitchFamily="34" charset="0"/>
            </a:endParaRPr>
          </a:p>
        </p:txBody>
      </p:sp>
      <p:pic>
        <p:nvPicPr>
          <p:cNvPr id="21507" name="Picture 2">
            <a:extLst>
              <a:ext uri="{FF2B5EF4-FFF2-40B4-BE49-F238E27FC236}">
                <a16:creationId xmlns:a16="http://schemas.microsoft.com/office/drawing/2014/main" id="{75D41928-4D3F-4335-96CA-1CE4E2C4E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399" y="1670414"/>
            <a:ext cx="6821603" cy="462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jdelijke aanduiding voor inhoud 2">
            <a:extLst>
              <a:ext uri="{FF2B5EF4-FFF2-40B4-BE49-F238E27FC236}">
                <a16:creationId xmlns:a16="http://schemas.microsoft.com/office/drawing/2014/main" id="{AF377F6E-7D04-429D-844B-505B967E3BE7}"/>
              </a:ext>
            </a:extLst>
          </p:cNvPr>
          <p:cNvSpPr txBox="1">
            <a:spLocks/>
          </p:cNvSpPr>
          <p:nvPr/>
        </p:nvSpPr>
        <p:spPr bwMode="auto">
          <a:xfrm>
            <a:off x="8351912" y="5731880"/>
            <a:ext cx="3359119" cy="55897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cs typeface=""/>
              </a:defRPr>
            </a:lvl1pPr>
            <a:lvl2pPr marL="742950" lvl="1" indent="-28575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2pPr>
            <a:lvl3pPr marL="1143000" lvl="2"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3pPr>
            <a:lvl4pPr marL="1600200" lvl="3"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4pPr>
            <a:lvl5pPr marL="2057400" lvl="4"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marL="0" indent="0">
              <a:buNone/>
              <a:defRPr/>
            </a:pPr>
            <a:r>
              <a:rPr altLang="nl-NL" sz="1425" kern="0" dirty="0">
                <a:latin typeface="Arial" pitchFamily="34" charset="0"/>
                <a:hlinkClick r:id="rId3"/>
              </a:rPr>
              <a:t>https://www.youtube.com/watch?v=KYoV3RxwFD8</a:t>
            </a:r>
            <a:endParaRPr altLang="nl-NL" sz="1425" kern="0" dirty="0">
              <a:latin typeface="Arial" pitchFamily="34" charset="0"/>
            </a:endParaRPr>
          </a:p>
          <a:p>
            <a:pPr>
              <a:defRPr/>
            </a:pPr>
            <a:endParaRPr altLang="nl-NL" sz="1425" kern="0" dirty="0">
              <a:latin typeface="Arial" pitchFamily="34" charset="0"/>
            </a:endParaRPr>
          </a:p>
          <a:p>
            <a:pPr>
              <a:defRPr/>
            </a:pPr>
            <a:endParaRPr altLang="nl-NL" sz="1425" kern="0" dirty="0">
              <a:latin typeface="Arial" pitchFamily="34" charset="0"/>
            </a:endParaRPr>
          </a:p>
        </p:txBody>
      </p:sp>
      <p:sp>
        <p:nvSpPr>
          <p:cNvPr id="2" name="Tekstvak 1">
            <a:extLst>
              <a:ext uri="{FF2B5EF4-FFF2-40B4-BE49-F238E27FC236}">
                <a16:creationId xmlns:a16="http://schemas.microsoft.com/office/drawing/2014/main" id="{F7E388D8-6EE4-4243-9653-8231DDD50319}"/>
              </a:ext>
            </a:extLst>
          </p:cNvPr>
          <p:cNvSpPr txBox="1"/>
          <p:nvPr/>
        </p:nvSpPr>
        <p:spPr>
          <a:xfrm>
            <a:off x="1064458" y="397525"/>
            <a:ext cx="6405483" cy="954107"/>
          </a:xfrm>
          <a:prstGeom prst="rect">
            <a:avLst/>
          </a:prstGeom>
          <a:noFill/>
        </p:spPr>
        <p:txBody>
          <a:bodyPr wrap="square" rtlCol="0">
            <a:spAutoFit/>
          </a:bodyPr>
          <a:lstStyle/>
          <a:p>
            <a:r>
              <a:rPr lang="nl-NL" sz="2800" dirty="0">
                <a:solidFill>
                  <a:schemeClr val="bg1"/>
                </a:solidFill>
              </a:rPr>
              <a:t>Afweer is een </a:t>
            </a:r>
            <a:r>
              <a:rPr lang="nl-NL" sz="2800" dirty="0">
                <a:solidFill>
                  <a:srgbClr val="FFFF00"/>
                </a:solidFill>
              </a:rPr>
              <a:t>homeostatisch</a:t>
            </a:r>
            <a:r>
              <a:rPr lang="nl-NL" sz="2800" dirty="0">
                <a:solidFill>
                  <a:schemeClr val="bg1"/>
                </a:solidFill>
              </a:rPr>
              <a:t> mechanisme</a:t>
            </a:r>
          </a:p>
          <a:p>
            <a:r>
              <a:rPr lang="nl-NL" sz="2800" dirty="0">
                <a:solidFill>
                  <a:schemeClr val="bg1"/>
                </a:solidFill>
              </a:rPr>
              <a:t>=&gt; College 4</a:t>
            </a:r>
          </a:p>
        </p:txBody>
      </p:sp>
      <p:sp>
        <p:nvSpPr>
          <p:cNvPr id="5" name="Ovaal 4">
            <a:extLst>
              <a:ext uri="{FF2B5EF4-FFF2-40B4-BE49-F238E27FC236}">
                <a16:creationId xmlns:a16="http://schemas.microsoft.com/office/drawing/2014/main" id="{CC630289-D66A-6FC0-F34E-B7DC786A5A90}"/>
              </a:ext>
            </a:extLst>
          </p:cNvPr>
          <p:cNvSpPr/>
          <p:nvPr/>
        </p:nvSpPr>
        <p:spPr>
          <a:xfrm>
            <a:off x="4334312" y="2852257"/>
            <a:ext cx="1118532" cy="713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noFill/>
            </a:endParaRPr>
          </a:p>
        </p:txBody>
      </p:sp>
    </p:spTree>
    <p:extLst>
      <p:ext uri="{BB962C8B-B14F-4D97-AF65-F5344CB8AC3E}">
        <p14:creationId xmlns:p14="http://schemas.microsoft.com/office/powerpoint/2010/main" val="1766667008"/>
      </p:ext>
    </p:extLst>
  </p:cSld>
  <p:clrMapOvr>
    <a:masterClrMapping/>
  </p:clrMapOvr>
  <p:transition spd="slow"/>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txBox="1">
            <a:spLocks noGrp="1"/>
          </p:cNvSpPr>
          <p:nvPr>
            <p:ph type="title"/>
          </p:nvPr>
        </p:nvSpPr>
        <p:spPr>
          <a:xfrm>
            <a:off x="737532" y="-102395"/>
            <a:ext cx="10515600" cy="1325563"/>
          </a:xfrm>
        </p:spPr>
        <p:txBody>
          <a:bodyPr>
            <a:normAutofit/>
          </a:bodyPr>
          <a:lstStyle/>
          <a:p>
            <a:r>
              <a:rPr altLang="nl-NL" sz="2800" dirty="0" err="1">
                <a:latin typeface="Arial" pitchFamily="34" charset="0"/>
              </a:rPr>
              <a:t>Chronische</a:t>
            </a:r>
            <a:r>
              <a:rPr altLang="nl-NL" sz="2800" dirty="0">
                <a:latin typeface="Arial" pitchFamily="34" charset="0"/>
              </a:rPr>
              <a:t> </a:t>
            </a:r>
            <a:r>
              <a:rPr altLang="nl-NL" sz="2800" dirty="0" err="1">
                <a:latin typeface="Arial" pitchFamily="34" charset="0"/>
              </a:rPr>
              <a:t>ontsteking</a:t>
            </a:r>
            <a:r>
              <a:rPr altLang="nl-NL" sz="2800" dirty="0">
                <a:latin typeface="Arial" pitchFamily="34" charset="0"/>
              </a:rPr>
              <a:t> </a:t>
            </a:r>
            <a:br>
              <a:rPr lang="nl-NL" altLang="nl-NL" sz="2800" dirty="0">
                <a:latin typeface="Arial" pitchFamily="34" charset="0"/>
              </a:rPr>
            </a:br>
            <a:r>
              <a:rPr altLang="nl-NL" sz="2800" dirty="0" err="1">
                <a:solidFill>
                  <a:schemeClr val="bg1"/>
                </a:solidFill>
                <a:latin typeface="Arial" pitchFamily="34" charset="0"/>
              </a:rPr>
              <a:t>als</a:t>
            </a:r>
            <a:r>
              <a:rPr altLang="nl-NL" sz="2800" dirty="0">
                <a:solidFill>
                  <a:schemeClr val="bg1"/>
                </a:solidFill>
                <a:latin typeface="Arial" pitchFamily="34" charset="0"/>
              </a:rPr>
              <a:t> </a:t>
            </a:r>
            <a:r>
              <a:rPr altLang="nl-NL" sz="2800" dirty="0" err="1">
                <a:solidFill>
                  <a:schemeClr val="bg1"/>
                </a:solidFill>
                <a:latin typeface="Arial" pitchFamily="34" charset="0"/>
              </a:rPr>
              <a:t>opruimen</a:t>
            </a:r>
            <a:r>
              <a:rPr lang="nl-NL" altLang="nl-NL" sz="2800" dirty="0">
                <a:solidFill>
                  <a:schemeClr val="bg1"/>
                </a:solidFill>
                <a:latin typeface="Arial" pitchFamily="34" charset="0"/>
              </a:rPr>
              <a:t> </a:t>
            </a:r>
            <a:r>
              <a:rPr altLang="nl-NL" sz="2800" dirty="0" err="1">
                <a:solidFill>
                  <a:schemeClr val="bg1"/>
                </a:solidFill>
                <a:latin typeface="Arial" pitchFamily="34" charset="0"/>
              </a:rPr>
              <a:t>en</a:t>
            </a:r>
            <a:r>
              <a:rPr altLang="nl-NL" sz="2800" dirty="0">
                <a:solidFill>
                  <a:schemeClr val="bg1"/>
                </a:solidFill>
                <a:latin typeface="Arial" pitchFamily="34" charset="0"/>
              </a:rPr>
              <a:t>/of </a:t>
            </a:r>
            <a:r>
              <a:rPr altLang="nl-NL" sz="2800" dirty="0" err="1">
                <a:solidFill>
                  <a:schemeClr val="bg1"/>
                </a:solidFill>
                <a:latin typeface="Arial" pitchFamily="34" charset="0"/>
              </a:rPr>
              <a:t>herstel</a:t>
            </a:r>
            <a:r>
              <a:rPr altLang="nl-NL" sz="2800" dirty="0">
                <a:solidFill>
                  <a:schemeClr val="bg1"/>
                </a:solidFill>
                <a:latin typeface="Arial" pitchFamily="34" charset="0"/>
              </a:rPr>
              <a:t> </a:t>
            </a:r>
            <a:r>
              <a:rPr altLang="nl-NL" sz="2800" dirty="0" err="1">
                <a:solidFill>
                  <a:schemeClr val="bg1"/>
                </a:solidFill>
                <a:latin typeface="Arial" pitchFamily="34" charset="0"/>
              </a:rPr>
              <a:t>niet</a:t>
            </a:r>
            <a:r>
              <a:rPr altLang="nl-NL" sz="2800" dirty="0">
                <a:solidFill>
                  <a:schemeClr val="bg1"/>
                </a:solidFill>
                <a:latin typeface="Arial" pitchFamily="34" charset="0"/>
              </a:rPr>
              <a:t> </a:t>
            </a:r>
            <a:r>
              <a:rPr altLang="nl-NL" sz="2800" dirty="0" err="1">
                <a:solidFill>
                  <a:schemeClr val="bg1"/>
                </a:solidFill>
                <a:latin typeface="Arial" pitchFamily="34" charset="0"/>
              </a:rPr>
              <a:t>goed</a:t>
            </a:r>
            <a:r>
              <a:rPr altLang="nl-NL" sz="2800" dirty="0">
                <a:solidFill>
                  <a:schemeClr val="bg1"/>
                </a:solidFill>
                <a:latin typeface="Arial" pitchFamily="34" charset="0"/>
              </a:rPr>
              <a:t> </a:t>
            </a:r>
            <a:r>
              <a:rPr altLang="nl-NL" sz="2800" dirty="0" err="1">
                <a:solidFill>
                  <a:schemeClr val="bg1"/>
                </a:solidFill>
                <a:latin typeface="Arial" pitchFamily="34" charset="0"/>
              </a:rPr>
              <a:t>werkt</a:t>
            </a:r>
            <a:endParaRPr altLang="nl-NL" sz="2800" dirty="0">
              <a:solidFill>
                <a:schemeClr val="bg1"/>
              </a:solidFill>
              <a:latin typeface="Arial" pitchFamily="34" charset="0"/>
            </a:endParaRPr>
          </a:p>
        </p:txBody>
      </p:sp>
      <p:sp>
        <p:nvSpPr>
          <p:cNvPr id="5123" name="Tijdelijke aanduiding voor inhoud 2"/>
          <p:cNvSpPr txBox="1">
            <a:spLocks noGrp="1"/>
          </p:cNvSpPr>
          <p:nvPr>
            <p:ph idx="1"/>
          </p:nvPr>
        </p:nvSpPr>
        <p:spPr>
          <a:xfrm>
            <a:off x="737531" y="6237289"/>
            <a:ext cx="10243657" cy="4114800"/>
          </a:xfrm>
        </p:spPr>
        <p:txBody>
          <a:bodyPr>
            <a:noAutofit/>
          </a:bodyPr>
          <a:lstStyle/>
          <a:p>
            <a:r>
              <a:rPr altLang="nl-NL" sz="1800" dirty="0" err="1">
                <a:solidFill>
                  <a:schemeClr val="bg1"/>
                </a:solidFill>
                <a:latin typeface="Arial" pitchFamily="34" charset="0"/>
              </a:rPr>
              <a:t>Macrofagen</a:t>
            </a:r>
            <a:r>
              <a:rPr altLang="nl-NL" sz="1800" dirty="0">
                <a:solidFill>
                  <a:schemeClr val="bg1"/>
                </a:solidFill>
                <a:latin typeface="Arial" pitchFamily="34" charset="0"/>
              </a:rPr>
              <a:t> </a:t>
            </a:r>
            <a:r>
              <a:rPr altLang="nl-NL" sz="1800" dirty="0" err="1">
                <a:solidFill>
                  <a:schemeClr val="bg1"/>
                </a:solidFill>
                <a:latin typeface="Arial" pitchFamily="34" charset="0"/>
              </a:rPr>
              <a:t>zorgen</a:t>
            </a:r>
            <a:r>
              <a:rPr altLang="nl-NL" sz="1800" dirty="0">
                <a:solidFill>
                  <a:schemeClr val="bg1"/>
                </a:solidFill>
                <a:latin typeface="Arial" pitchFamily="34" charset="0"/>
              </a:rPr>
              <a:t> </a:t>
            </a:r>
            <a:r>
              <a:rPr altLang="nl-NL" sz="1800" dirty="0" err="1">
                <a:solidFill>
                  <a:schemeClr val="bg1"/>
                </a:solidFill>
                <a:latin typeface="Arial" pitchFamily="34" charset="0"/>
              </a:rPr>
              <a:t>mede</a:t>
            </a:r>
            <a:r>
              <a:rPr altLang="nl-NL" sz="1800" dirty="0">
                <a:solidFill>
                  <a:schemeClr val="bg1"/>
                </a:solidFill>
                <a:latin typeface="Arial" pitchFamily="34" charset="0"/>
              </a:rPr>
              <a:t> </a:t>
            </a:r>
            <a:r>
              <a:rPr altLang="nl-NL" sz="1800" dirty="0" err="1">
                <a:solidFill>
                  <a:schemeClr val="bg1"/>
                </a:solidFill>
                <a:latin typeface="Arial" pitchFamily="34" charset="0"/>
              </a:rPr>
              <a:t>voor</a:t>
            </a:r>
            <a:r>
              <a:rPr altLang="nl-NL" sz="1800" dirty="0">
                <a:solidFill>
                  <a:schemeClr val="bg1"/>
                </a:solidFill>
                <a:latin typeface="Arial" pitchFamily="34" charset="0"/>
              </a:rPr>
              <a:t> </a:t>
            </a:r>
            <a:r>
              <a:rPr altLang="nl-NL" sz="1800" dirty="0" err="1">
                <a:solidFill>
                  <a:schemeClr val="bg1"/>
                </a:solidFill>
                <a:latin typeface="Arial" pitchFamily="34" charset="0"/>
              </a:rPr>
              <a:t>aflopen</a:t>
            </a:r>
            <a:r>
              <a:rPr altLang="nl-NL" sz="1800" dirty="0">
                <a:solidFill>
                  <a:schemeClr val="bg1"/>
                </a:solidFill>
                <a:latin typeface="Arial" pitchFamily="34" charset="0"/>
              </a:rPr>
              <a:t> </a:t>
            </a:r>
            <a:r>
              <a:rPr altLang="nl-NL" sz="1800" dirty="0" err="1">
                <a:solidFill>
                  <a:schemeClr val="bg1"/>
                </a:solidFill>
                <a:latin typeface="Arial" pitchFamily="34" charset="0"/>
              </a:rPr>
              <a:t>ontsteking</a:t>
            </a:r>
            <a:r>
              <a:rPr altLang="nl-NL" sz="1800" dirty="0">
                <a:solidFill>
                  <a:schemeClr val="bg1"/>
                </a:solidFill>
                <a:latin typeface="Arial" pitchFamily="34" charset="0"/>
              </a:rPr>
              <a:t>, in </a:t>
            </a:r>
            <a:r>
              <a:rPr altLang="nl-NL" sz="1800" dirty="0" err="1">
                <a:solidFill>
                  <a:schemeClr val="bg1"/>
                </a:solidFill>
                <a:latin typeface="Arial" pitchFamily="34" charset="0"/>
              </a:rPr>
              <a:t>combinatie</a:t>
            </a:r>
            <a:r>
              <a:rPr altLang="nl-NL" sz="1800" dirty="0">
                <a:solidFill>
                  <a:schemeClr val="bg1"/>
                </a:solidFill>
                <a:latin typeface="Arial" pitchFamily="34" charset="0"/>
              </a:rPr>
              <a:t> met </a:t>
            </a:r>
            <a:r>
              <a:rPr altLang="nl-NL" sz="1800" dirty="0" err="1">
                <a:solidFill>
                  <a:schemeClr val="bg1"/>
                </a:solidFill>
                <a:latin typeface="Arial" pitchFamily="34" charset="0"/>
              </a:rPr>
              <a:t>afwezigheid</a:t>
            </a:r>
            <a:r>
              <a:rPr altLang="nl-NL" sz="1800" dirty="0">
                <a:solidFill>
                  <a:schemeClr val="bg1"/>
                </a:solidFill>
                <a:latin typeface="Arial" pitchFamily="34" charset="0"/>
              </a:rPr>
              <a:t> van stimulus</a:t>
            </a:r>
          </a:p>
        </p:txBody>
      </p:sp>
      <p:pic>
        <p:nvPicPr>
          <p:cNvPr id="5124" name="Picture 2" descr="http://www.nature.com/nri/journal/v2/n10/images/nri915-f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74" y="1380510"/>
            <a:ext cx="7352760" cy="457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al 1"/>
          <p:cNvSpPr/>
          <p:nvPr/>
        </p:nvSpPr>
        <p:spPr>
          <a:xfrm>
            <a:off x="5795115" y="5047439"/>
            <a:ext cx="936625" cy="360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4" name="Vrije vorm 3"/>
          <p:cNvSpPr/>
          <p:nvPr/>
        </p:nvSpPr>
        <p:spPr>
          <a:xfrm>
            <a:off x="6767840" y="3042304"/>
            <a:ext cx="3024187" cy="930275"/>
          </a:xfrm>
          <a:custGeom>
            <a:avLst/>
            <a:gdLst>
              <a:gd name="connsiteX0" fmla="*/ 0 w 3023287"/>
              <a:gd name="connsiteY0" fmla="*/ 206247 h 354609"/>
              <a:gd name="connsiteX1" fmla="*/ 428368 w 3023287"/>
              <a:gd name="connsiteY1" fmla="*/ 90918 h 354609"/>
              <a:gd name="connsiteX2" fmla="*/ 716692 w 3023287"/>
              <a:gd name="connsiteY2" fmla="*/ 181534 h 354609"/>
              <a:gd name="connsiteX3" fmla="*/ 1054444 w 3023287"/>
              <a:gd name="connsiteY3" fmla="*/ 41491 h 354609"/>
              <a:gd name="connsiteX4" fmla="*/ 1540476 w 3023287"/>
              <a:gd name="connsiteY4" fmla="*/ 288626 h 354609"/>
              <a:gd name="connsiteX5" fmla="*/ 1960606 w 3023287"/>
              <a:gd name="connsiteY5" fmla="*/ 301 h 354609"/>
              <a:gd name="connsiteX6" fmla="*/ 2430163 w 3023287"/>
              <a:gd name="connsiteY6" fmla="*/ 354528 h 354609"/>
              <a:gd name="connsiteX7" fmla="*/ 3023287 w 3023287"/>
              <a:gd name="connsiteY7" fmla="*/ 33253 h 35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3287" h="354609">
                <a:moveTo>
                  <a:pt x="0" y="206247"/>
                </a:moveTo>
                <a:cubicBezTo>
                  <a:pt x="154459" y="150642"/>
                  <a:pt x="308919" y="95037"/>
                  <a:pt x="428368" y="90918"/>
                </a:cubicBezTo>
                <a:cubicBezTo>
                  <a:pt x="547817" y="86799"/>
                  <a:pt x="612346" y="189772"/>
                  <a:pt x="716692" y="181534"/>
                </a:cubicBezTo>
                <a:cubicBezTo>
                  <a:pt x="821038" y="173296"/>
                  <a:pt x="917147" y="23642"/>
                  <a:pt x="1054444" y="41491"/>
                </a:cubicBezTo>
                <a:cubicBezTo>
                  <a:pt x="1191741" y="59340"/>
                  <a:pt x="1389449" y="295491"/>
                  <a:pt x="1540476" y="288626"/>
                </a:cubicBezTo>
                <a:cubicBezTo>
                  <a:pt x="1691503" y="281761"/>
                  <a:pt x="1812325" y="-10683"/>
                  <a:pt x="1960606" y="301"/>
                </a:cubicBezTo>
                <a:cubicBezTo>
                  <a:pt x="2108887" y="11285"/>
                  <a:pt x="2253050" y="349036"/>
                  <a:pt x="2430163" y="354528"/>
                </a:cubicBezTo>
                <a:cubicBezTo>
                  <a:pt x="2607276" y="360020"/>
                  <a:pt x="2927179" y="86799"/>
                  <a:pt x="3023287" y="3325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5128" name="Tekstvak 2"/>
          <p:cNvSpPr txBox="1">
            <a:spLocks noChangeArrowheads="1"/>
          </p:cNvSpPr>
          <p:nvPr/>
        </p:nvSpPr>
        <p:spPr bwMode="auto">
          <a:xfrm>
            <a:off x="8584122" y="4182596"/>
            <a:ext cx="15113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MS PGothic" pitchFamily="34" charset="-128"/>
              </a:defRPr>
            </a:lvl1pPr>
            <a:lvl2pPr marL="742950" indent="-285750" eaLnBrk="0" hangingPunct="0">
              <a:spcBef>
                <a:spcPts val="500"/>
              </a:spcBef>
              <a:buSzPct val="100000"/>
              <a:buChar char="–"/>
              <a:defRPr sz="1900">
                <a:solidFill>
                  <a:srgbClr val="00FF00"/>
                </a:solidFill>
                <a:latin typeface="Arial" pitchFamily="34" charset="0"/>
                <a:ea typeface="MS PGothic" pitchFamily="34" charset="-128"/>
              </a:defRPr>
            </a:lvl2pPr>
            <a:lvl3pPr marL="1143000" indent="-228600" eaLnBrk="0" hangingPunct="0">
              <a:spcBef>
                <a:spcPts val="500"/>
              </a:spcBef>
              <a:buSzPct val="100000"/>
              <a:buChar char="•"/>
              <a:defRPr sz="1900">
                <a:solidFill>
                  <a:srgbClr val="00FF00"/>
                </a:solidFill>
                <a:latin typeface="Arial" pitchFamily="34" charset="0"/>
                <a:ea typeface="MS PGothic" pitchFamily="34" charset="-128"/>
              </a:defRPr>
            </a:lvl3pPr>
            <a:lvl4pPr marL="1600200" indent="-228600" eaLnBrk="0" hangingPunct="0">
              <a:spcBef>
                <a:spcPts val="500"/>
              </a:spcBef>
              <a:buSzPct val="100000"/>
              <a:buChar char="–"/>
              <a:defRPr sz="1900">
                <a:solidFill>
                  <a:srgbClr val="00FF00"/>
                </a:solidFill>
                <a:latin typeface="Arial" pitchFamily="34" charset="0"/>
                <a:ea typeface="MS PGothic" pitchFamily="34" charset="-128"/>
              </a:defRPr>
            </a:lvl4pPr>
            <a:lvl5pPr marL="2057400" indent="-228600" eaLnBrk="0" hangingPunct="0">
              <a:spcBef>
                <a:spcPts val="500"/>
              </a:spcBef>
              <a:buSzPct val="100000"/>
              <a:buChar char="»"/>
              <a:defRPr sz="1900">
                <a:solidFill>
                  <a:srgbClr val="00FF00"/>
                </a:solidFill>
                <a:latin typeface="Arial" pitchFamily="34" charset="0"/>
                <a:ea typeface="MS PGothic"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9pPr>
          </a:lstStyle>
          <a:p>
            <a:pPr eaLnBrk="1" hangingPunct="1">
              <a:spcBef>
                <a:spcPct val="0"/>
              </a:spcBef>
              <a:buSzTx/>
              <a:buFontTx/>
              <a:buNone/>
            </a:pPr>
            <a:r>
              <a:rPr lang="nl-NL" altLang="nl-NL" sz="1800" dirty="0">
                <a:solidFill>
                  <a:schemeClr val="bg1"/>
                </a:solidFill>
                <a:latin typeface="Calibri" pitchFamily="34" charset="0"/>
              </a:rPr>
              <a:t>Chronische ontsteking, met “</a:t>
            </a:r>
            <a:r>
              <a:rPr lang="nl-NL" altLang="nl-NL" sz="1800" dirty="0" err="1">
                <a:solidFill>
                  <a:schemeClr val="bg1"/>
                </a:solidFill>
                <a:latin typeface="Calibri" pitchFamily="34" charset="0"/>
              </a:rPr>
              <a:t>flares</a:t>
            </a:r>
            <a:r>
              <a:rPr lang="nl-NL" altLang="nl-NL" sz="1800" dirty="0">
                <a:solidFill>
                  <a:schemeClr val="bg1"/>
                </a:solidFill>
                <a:latin typeface="Calibri" pitchFamily="34" charset="0"/>
              </a:rPr>
              <a:t>”</a:t>
            </a:r>
          </a:p>
        </p:txBody>
      </p:sp>
      <p:sp>
        <p:nvSpPr>
          <p:cNvPr id="3" name="Ovaal 2">
            <a:extLst>
              <a:ext uri="{FF2B5EF4-FFF2-40B4-BE49-F238E27FC236}">
                <a16:creationId xmlns:a16="http://schemas.microsoft.com/office/drawing/2014/main" id="{35C5DD38-1BBF-7AB6-662C-025266060817}"/>
              </a:ext>
            </a:extLst>
          </p:cNvPr>
          <p:cNvSpPr/>
          <p:nvPr/>
        </p:nvSpPr>
        <p:spPr>
          <a:xfrm>
            <a:off x="6143516" y="1247637"/>
            <a:ext cx="1176448" cy="71980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37929334"/>
      </p:ext>
    </p:extLst>
  </p:cSld>
  <p:clrMapOvr>
    <a:masterClrMapping/>
  </p:clrMapOvr>
  <p:transition spd="slow"/>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txBox="1">
            <a:spLocks noGrp="1"/>
          </p:cNvSpPr>
          <p:nvPr>
            <p:ph type="title"/>
          </p:nvPr>
        </p:nvSpPr>
        <p:spPr>
          <a:xfrm>
            <a:off x="1798597" y="395484"/>
            <a:ext cx="7772400" cy="1143000"/>
          </a:xfrm>
        </p:spPr>
        <p:txBody>
          <a:bodyPr>
            <a:noAutofit/>
          </a:bodyPr>
          <a:lstStyle/>
          <a:p>
            <a:r>
              <a:rPr lang="nl-NL" altLang="nl-NL" sz="2800" dirty="0">
                <a:solidFill>
                  <a:schemeClr val="bg1"/>
                </a:solidFill>
              </a:rPr>
              <a:t>Signalen tussen cellen van het afweersysteem: </a:t>
            </a:r>
            <a:br>
              <a:rPr lang="nl-NL" altLang="nl-NL" sz="2800" dirty="0">
                <a:solidFill>
                  <a:schemeClr val="bg1"/>
                </a:solidFill>
              </a:rPr>
            </a:br>
            <a:r>
              <a:rPr lang="nl-NL" altLang="nl-NL" sz="2800" dirty="0">
                <a:solidFill>
                  <a:schemeClr val="bg1"/>
                </a:solidFill>
              </a:rPr>
              <a:t>Cytokines zorgen voor een </a:t>
            </a:r>
            <a:r>
              <a:rPr lang="nl-NL" altLang="nl-NL" sz="2800" dirty="0"/>
              <a:t>gebalanceerde</a:t>
            </a:r>
            <a:r>
              <a:rPr lang="nl-NL" altLang="nl-NL" sz="2800" dirty="0">
                <a:solidFill>
                  <a:schemeClr val="bg1"/>
                </a:solidFill>
              </a:rPr>
              <a:t> afweer</a:t>
            </a:r>
            <a:br>
              <a:rPr lang="nl-NL" altLang="nl-NL" sz="2800" dirty="0">
                <a:solidFill>
                  <a:schemeClr val="bg1"/>
                </a:solidFill>
              </a:rPr>
            </a:br>
            <a:endParaRPr altLang="nl-NL" sz="2800" dirty="0">
              <a:solidFill>
                <a:schemeClr val="bg1"/>
              </a:solidFill>
              <a:latin typeface="Arial" pitchFamily="34" charset="0"/>
            </a:endParaRPr>
          </a:p>
        </p:txBody>
      </p:sp>
      <p:pic>
        <p:nvPicPr>
          <p:cNvPr id="3" name="Afbeelding 2">
            <a:extLst>
              <a:ext uri="{FF2B5EF4-FFF2-40B4-BE49-F238E27FC236}">
                <a16:creationId xmlns:a16="http://schemas.microsoft.com/office/drawing/2014/main" id="{A4855E5B-5BDB-47B1-AD95-B43E840B7929}"/>
              </a:ext>
            </a:extLst>
          </p:cNvPr>
          <p:cNvPicPr>
            <a:picLocks noChangeAspect="1"/>
          </p:cNvPicPr>
          <p:nvPr/>
        </p:nvPicPr>
        <p:blipFill>
          <a:blip r:embed="rId2"/>
          <a:stretch>
            <a:fillRect/>
          </a:stretch>
        </p:blipFill>
        <p:spPr>
          <a:xfrm>
            <a:off x="1374913" y="1670056"/>
            <a:ext cx="7922135" cy="4378407"/>
          </a:xfrm>
          <a:prstGeom prst="rect">
            <a:avLst/>
          </a:prstGeom>
        </p:spPr>
      </p:pic>
      <p:sp>
        <p:nvSpPr>
          <p:cNvPr id="5" name="Ovaal 4">
            <a:extLst>
              <a:ext uri="{FF2B5EF4-FFF2-40B4-BE49-F238E27FC236}">
                <a16:creationId xmlns:a16="http://schemas.microsoft.com/office/drawing/2014/main" id="{1E7B44B1-CA45-47E4-8CE0-C237C71B861F}"/>
              </a:ext>
            </a:extLst>
          </p:cNvPr>
          <p:cNvSpPr/>
          <p:nvPr/>
        </p:nvSpPr>
        <p:spPr>
          <a:xfrm>
            <a:off x="4286398" y="4739537"/>
            <a:ext cx="641838" cy="44840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68934156"/>
      </p:ext>
    </p:extLst>
  </p:cSld>
  <p:clrMapOvr>
    <a:masterClrMapping/>
  </p:clrMapOvr>
  <p:transition spd="slow"/>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a:extLst>
              <a:ext uri="{FF2B5EF4-FFF2-40B4-BE49-F238E27FC236}">
                <a16:creationId xmlns:a16="http://schemas.microsoft.com/office/drawing/2014/main" id="{B74F81EC-81CE-4276-8824-5771E2096083}"/>
              </a:ext>
            </a:extLst>
          </p:cNvPr>
          <p:cNvSpPr txBox="1">
            <a:spLocks noGrp="1"/>
          </p:cNvSpPr>
          <p:nvPr>
            <p:ph type="title"/>
          </p:nvPr>
        </p:nvSpPr>
        <p:spPr/>
        <p:txBody>
          <a:bodyPr>
            <a:normAutofit/>
          </a:bodyPr>
          <a:lstStyle/>
          <a:p>
            <a:r>
              <a:rPr altLang="nl-NL" sz="2800" dirty="0">
                <a:solidFill>
                  <a:schemeClr val="bg1"/>
                </a:solidFill>
                <a:latin typeface="Arial" panose="020B0604020202020204" pitchFamily="34" charset="0"/>
              </a:rPr>
              <a:t>Chronische ontsteking </a:t>
            </a:r>
            <a:r>
              <a:rPr altLang="nl-NL" sz="2800" dirty="0" err="1">
                <a:solidFill>
                  <a:schemeClr val="bg1"/>
                </a:solidFill>
                <a:latin typeface="Arial" panose="020B0604020202020204" pitchFamily="34" charset="0"/>
              </a:rPr>
              <a:t>en</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ziekte</a:t>
            </a:r>
            <a:endParaRPr altLang="nl-NL" sz="2800" dirty="0">
              <a:latin typeface="Arial" panose="020B0604020202020204" pitchFamily="34" charset="0"/>
            </a:endParaRPr>
          </a:p>
        </p:txBody>
      </p:sp>
      <p:pic>
        <p:nvPicPr>
          <p:cNvPr id="10243" name="Picture 2">
            <a:extLst>
              <a:ext uri="{FF2B5EF4-FFF2-40B4-BE49-F238E27FC236}">
                <a16:creationId xmlns:a16="http://schemas.microsoft.com/office/drawing/2014/main" id="{2E860D79-17E3-43F0-AB6F-A9FC6CB22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708" y="1690688"/>
            <a:ext cx="8231415" cy="443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8305468"/>
      </p:ext>
    </p:extLst>
  </p:cSld>
  <p:clrMapOvr>
    <a:masterClrMapping/>
  </p:clrMapOvr>
  <p:transition spd="slow"/>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a:extLst>
              <a:ext uri="{FF2B5EF4-FFF2-40B4-BE49-F238E27FC236}">
                <a16:creationId xmlns:a16="http://schemas.microsoft.com/office/drawing/2014/main" id="{F7CBCAD5-E72D-4F96-82AC-EB1ECEC39CA6}"/>
              </a:ext>
            </a:extLst>
          </p:cNvPr>
          <p:cNvSpPr txBox="1">
            <a:spLocks noGrp="1"/>
          </p:cNvSpPr>
          <p:nvPr>
            <p:ph type="title"/>
          </p:nvPr>
        </p:nvSpPr>
        <p:spPr/>
        <p:txBody>
          <a:bodyPr/>
          <a:lstStyle/>
          <a:p>
            <a:r>
              <a:rPr altLang="nl-NL">
                <a:latin typeface="Arial" panose="020B0604020202020204" pitchFamily="34" charset="0"/>
              </a:rPr>
              <a:t>Ontsteking en veroudering</a:t>
            </a:r>
          </a:p>
        </p:txBody>
      </p:sp>
      <p:sp>
        <p:nvSpPr>
          <p:cNvPr id="3" name="Tijdelijke aanduiding voor inhoud 2">
            <a:extLst>
              <a:ext uri="{FF2B5EF4-FFF2-40B4-BE49-F238E27FC236}">
                <a16:creationId xmlns:a16="http://schemas.microsoft.com/office/drawing/2014/main" id="{6951329F-5452-42A8-9BF4-316FEC42596B}"/>
              </a:ext>
            </a:extLst>
          </p:cNvPr>
          <p:cNvSpPr>
            <a:spLocks noGrp="1"/>
          </p:cNvSpPr>
          <p:nvPr>
            <p:ph idx="1"/>
          </p:nvPr>
        </p:nvSpPr>
        <p:spPr/>
        <p:txBody>
          <a:bodyPr>
            <a:normAutofit fontScale="77500" lnSpcReduction="20000"/>
          </a:bodyPr>
          <a:lstStyle/>
          <a:p>
            <a:pPr>
              <a:defRPr/>
            </a:pPr>
            <a:r>
              <a:rPr lang="en-US" dirty="0">
                <a:solidFill>
                  <a:srgbClr val="FFFF00"/>
                </a:solidFill>
                <a:ea typeface="MS PGothic" pitchFamily="34" charset="-128"/>
              </a:rPr>
              <a:t>Low grade </a:t>
            </a:r>
            <a:r>
              <a:rPr lang="en-US" dirty="0">
                <a:solidFill>
                  <a:schemeClr val="bg1"/>
                </a:solidFill>
                <a:ea typeface="MS PGothic" pitchFamily="34" charset="-128"/>
              </a:rPr>
              <a:t>inflammation as a common </a:t>
            </a:r>
            <a:r>
              <a:rPr lang="en-US" dirty="0" err="1">
                <a:solidFill>
                  <a:schemeClr val="bg1"/>
                </a:solidFill>
                <a:ea typeface="MS PGothic" pitchFamily="34" charset="-128"/>
              </a:rPr>
              <a:t>pathogenetic</a:t>
            </a:r>
            <a:r>
              <a:rPr lang="en-US" dirty="0">
                <a:solidFill>
                  <a:schemeClr val="bg1"/>
                </a:solidFill>
                <a:ea typeface="MS PGothic" pitchFamily="34" charset="-128"/>
              </a:rPr>
              <a:t> denominator in age-related diseases: novel drug targets for anti-ageing strategies and successful ageing achievement.</a:t>
            </a:r>
          </a:p>
          <a:p>
            <a:pPr marL="0" indent="0">
              <a:buNone/>
              <a:defRPr/>
            </a:pPr>
            <a:endParaRPr lang="en-US" dirty="0">
              <a:solidFill>
                <a:schemeClr val="bg1"/>
              </a:solidFill>
              <a:ea typeface="MS PGothic" pitchFamily="34" charset="-128"/>
            </a:endParaRPr>
          </a:p>
          <a:p>
            <a:pPr>
              <a:defRPr/>
            </a:pPr>
            <a:endParaRPr lang="en-US" dirty="0">
              <a:solidFill>
                <a:schemeClr val="bg1"/>
              </a:solidFill>
              <a:ea typeface="MS PGothic" pitchFamily="34" charset="-128"/>
            </a:endParaRPr>
          </a:p>
          <a:p>
            <a:pPr>
              <a:defRPr/>
            </a:pPr>
            <a:endParaRPr lang="en-US" dirty="0">
              <a:solidFill>
                <a:schemeClr val="bg1"/>
              </a:solidFill>
              <a:ea typeface="MS PGothic" pitchFamily="34" charset="-128"/>
            </a:endParaRPr>
          </a:p>
          <a:p>
            <a:pPr>
              <a:defRPr/>
            </a:pPr>
            <a:endParaRPr lang="en-US" dirty="0">
              <a:solidFill>
                <a:schemeClr val="bg1"/>
              </a:solidFill>
              <a:ea typeface="MS PGothic" pitchFamily="34" charset="-128"/>
            </a:endParaRPr>
          </a:p>
          <a:p>
            <a:pPr marL="0" indent="0">
              <a:buNone/>
              <a:defRPr/>
            </a:pPr>
            <a:endParaRPr lang="en-US" dirty="0">
              <a:solidFill>
                <a:schemeClr val="bg1"/>
              </a:solidFill>
              <a:ea typeface="MS PGothic" pitchFamily="34" charset="-128"/>
            </a:endParaRPr>
          </a:p>
          <a:p>
            <a:pPr>
              <a:defRPr/>
            </a:pPr>
            <a:r>
              <a:rPr lang="en-US" dirty="0">
                <a:solidFill>
                  <a:schemeClr val="bg1"/>
                </a:solidFill>
                <a:ea typeface="MS PGothic" pitchFamily="34" charset="-128"/>
              </a:rPr>
              <a:t>What you can do, though, is make a point to avoid certain things that cause inflammation and are proven unhealthy like smoking, overeating (</a:t>
            </a:r>
            <a:r>
              <a:rPr lang="en-US" dirty="0" err="1">
                <a:solidFill>
                  <a:schemeClr val="bg1"/>
                </a:solidFill>
                <a:ea typeface="MS PGothic" pitchFamily="34" charset="-128"/>
              </a:rPr>
              <a:t>obesitas</a:t>
            </a:r>
            <a:r>
              <a:rPr lang="en-US" dirty="0">
                <a:solidFill>
                  <a:schemeClr val="bg1"/>
                </a:solidFill>
                <a:ea typeface="MS PGothic" pitchFamily="34" charset="-128"/>
              </a:rPr>
              <a:t>), sedentary life stile. </a:t>
            </a:r>
          </a:p>
          <a:p>
            <a:pPr>
              <a:defRPr/>
            </a:pPr>
            <a:r>
              <a:rPr lang="en-US" dirty="0">
                <a:solidFill>
                  <a:schemeClr val="bg1"/>
                </a:solidFill>
                <a:ea typeface="MS PGothic" pitchFamily="34" charset="-128"/>
              </a:rPr>
              <a:t>But also things like treating </a:t>
            </a:r>
            <a:r>
              <a:rPr lang="en-US" dirty="0">
                <a:solidFill>
                  <a:srgbClr val="FFFF00"/>
                </a:solidFill>
                <a:ea typeface="MS PGothic" pitchFamily="34" charset="-128"/>
              </a:rPr>
              <a:t>gum infections</a:t>
            </a:r>
            <a:r>
              <a:rPr lang="en-US" dirty="0">
                <a:solidFill>
                  <a:schemeClr val="bg1"/>
                </a:solidFill>
                <a:ea typeface="MS PGothic" pitchFamily="34" charset="-128"/>
              </a:rPr>
              <a:t>.</a:t>
            </a:r>
          </a:p>
          <a:p>
            <a:pPr>
              <a:defRPr/>
            </a:pPr>
            <a:r>
              <a:rPr lang="en-US" dirty="0">
                <a:solidFill>
                  <a:schemeClr val="bg1"/>
                </a:solidFill>
                <a:ea typeface="MS PGothic" pitchFamily="34" charset="-128"/>
              </a:rPr>
              <a:t>Or stress</a:t>
            </a:r>
          </a:p>
          <a:p>
            <a:pPr>
              <a:defRPr/>
            </a:pPr>
            <a:r>
              <a:rPr lang="en-US" dirty="0">
                <a:solidFill>
                  <a:schemeClr val="bg1"/>
                </a:solidFill>
                <a:ea typeface="MS PGothic" pitchFamily="34" charset="-128"/>
              </a:rPr>
              <a:t>And exercise</a:t>
            </a:r>
          </a:p>
          <a:p>
            <a:pPr>
              <a:defRPr/>
            </a:pPr>
            <a:endParaRPr dirty="0">
              <a:solidFill>
                <a:schemeClr val="bg1"/>
              </a:solidFill>
              <a:ea typeface="MS PGothic" pitchFamily="34" charset="-128"/>
            </a:endParaRPr>
          </a:p>
        </p:txBody>
      </p:sp>
      <p:sp>
        <p:nvSpPr>
          <p:cNvPr id="111620" name="Tekstvak 3">
            <a:extLst>
              <a:ext uri="{FF2B5EF4-FFF2-40B4-BE49-F238E27FC236}">
                <a16:creationId xmlns:a16="http://schemas.microsoft.com/office/drawing/2014/main" id="{FEE5FFE8-639C-4CB5-8668-A2468DE88266}"/>
              </a:ext>
            </a:extLst>
          </p:cNvPr>
          <p:cNvSpPr txBox="1">
            <a:spLocks noChangeArrowheads="1"/>
          </p:cNvSpPr>
          <p:nvPr/>
        </p:nvSpPr>
        <p:spPr bwMode="auto">
          <a:xfrm>
            <a:off x="1161700" y="2801144"/>
            <a:ext cx="7200900" cy="12001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800">
                <a:solidFill>
                  <a:schemeClr val="tx1"/>
                </a:solidFill>
                <a:latin typeface="Calibri" panose="020F0502020204030204" pitchFamily="34" charset="0"/>
                <a:hlinkClick r:id="rId2"/>
              </a:rPr>
              <a:t>http://www.ncbi.nlm.nih.gov/pubmed/20388068</a:t>
            </a:r>
            <a:endParaRPr lang="nl-NL" altLang="nl-NL" sz="1800">
              <a:solidFill>
                <a:schemeClr val="tx1"/>
              </a:solidFill>
              <a:latin typeface="Calibri" panose="020F0502020204030204" pitchFamily="34" charset="0"/>
            </a:endParaRPr>
          </a:p>
          <a:p>
            <a:pPr eaLnBrk="1" hangingPunct="1">
              <a:spcBef>
                <a:spcPct val="0"/>
              </a:spcBef>
              <a:buSzTx/>
              <a:buFontTx/>
              <a:buNone/>
            </a:pPr>
            <a:endParaRPr lang="nl-NL" altLang="nl-NL" sz="1800">
              <a:solidFill>
                <a:schemeClr val="tx1"/>
              </a:solidFill>
              <a:latin typeface="Calibri" panose="020F0502020204030204" pitchFamily="34" charset="0"/>
              <a:hlinkClick r:id="rId3"/>
            </a:endParaRPr>
          </a:p>
          <a:p>
            <a:pPr eaLnBrk="1" hangingPunct="1">
              <a:spcBef>
                <a:spcPct val="0"/>
              </a:spcBef>
              <a:buSzTx/>
              <a:buFontTx/>
              <a:buNone/>
            </a:pPr>
            <a:r>
              <a:rPr lang="nl-NL" altLang="nl-NL" sz="1800">
                <a:solidFill>
                  <a:schemeClr val="tx1"/>
                </a:solidFill>
                <a:latin typeface="Calibri" panose="020F0502020204030204" pitchFamily="34" charset="0"/>
                <a:hlinkClick r:id="rId3"/>
              </a:rPr>
              <a:t>http://healthletter.mayoclinic.com/editorial/editorial.cfm/i/163/t/Buzzed%20on%20inflammation/</a:t>
            </a:r>
            <a:endParaRPr lang="nl-NL" altLang="nl-NL" sz="1800">
              <a:solidFill>
                <a:schemeClr val="tx1"/>
              </a:solidFill>
              <a:latin typeface="Calibri" panose="020F0502020204030204" pitchFamily="34" charset="0"/>
            </a:endParaRPr>
          </a:p>
        </p:txBody>
      </p:sp>
    </p:spTree>
    <p:extLst>
      <p:ext uri="{BB962C8B-B14F-4D97-AF65-F5344CB8AC3E}">
        <p14:creationId xmlns:p14="http://schemas.microsoft.com/office/powerpoint/2010/main" val="4163199737"/>
      </p:ext>
    </p:extLst>
  </p:cSld>
  <p:clrMapOvr>
    <a:masterClrMapping/>
  </p:clrMapOvr>
  <p:transition spd="slow"/>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a:extLst>
              <a:ext uri="{FF2B5EF4-FFF2-40B4-BE49-F238E27FC236}">
                <a16:creationId xmlns:a16="http://schemas.microsoft.com/office/drawing/2014/main" id="{CDC5AB20-E1E0-A2E5-61E7-9E4A111E2825}"/>
              </a:ext>
            </a:extLst>
          </p:cNvPr>
          <p:cNvSpPr>
            <a:spLocks noGrp="1"/>
          </p:cNvSpPr>
          <p:nvPr>
            <p:ph type="title"/>
          </p:nvPr>
        </p:nvSpPr>
        <p:spPr/>
        <p:txBody>
          <a:bodyPr>
            <a:normAutofit/>
          </a:bodyPr>
          <a:lstStyle/>
          <a:p>
            <a:pPr eaLnBrk="1" hangingPunct="1"/>
            <a:r>
              <a:rPr altLang="nl-NL" sz="2800" dirty="0" err="1">
                <a:solidFill>
                  <a:schemeClr val="bg1"/>
                </a:solidFill>
              </a:rPr>
              <a:t>Activiteit</a:t>
            </a:r>
            <a:r>
              <a:rPr altLang="nl-NL" sz="2800" dirty="0">
                <a:solidFill>
                  <a:schemeClr val="bg1"/>
                </a:solidFill>
              </a:rPr>
              <a:t> </a:t>
            </a:r>
            <a:r>
              <a:rPr altLang="nl-NL" sz="2800" dirty="0" err="1">
                <a:solidFill>
                  <a:schemeClr val="bg1"/>
                </a:solidFill>
              </a:rPr>
              <a:t>en</a:t>
            </a:r>
            <a:r>
              <a:rPr altLang="nl-NL" sz="2800" dirty="0">
                <a:solidFill>
                  <a:schemeClr val="bg1"/>
                </a:solidFill>
              </a:rPr>
              <a:t> </a:t>
            </a:r>
            <a:r>
              <a:rPr altLang="nl-NL" sz="2800" dirty="0" err="1">
                <a:solidFill>
                  <a:schemeClr val="bg1"/>
                </a:solidFill>
              </a:rPr>
              <a:t>energiehuishouding</a:t>
            </a:r>
            <a:br>
              <a:rPr altLang="nl-NL" sz="2800" dirty="0">
                <a:solidFill>
                  <a:schemeClr val="bg1"/>
                </a:solidFill>
              </a:rPr>
            </a:br>
            <a:r>
              <a:rPr altLang="nl-NL" sz="2800" dirty="0" err="1">
                <a:solidFill>
                  <a:schemeClr val="bg1"/>
                </a:solidFill>
              </a:rPr>
              <a:t>Weinig</a:t>
            </a:r>
            <a:r>
              <a:rPr altLang="nl-NL" sz="2800" dirty="0">
                <a:solidFill>
                  <a:schemeClr val="bg1"/>
                </a:solidFill>
              </a:rPr>
              <a:t> </a:t>
            </a:r>
            <a:r>
              <a:rPr altLang="nl-NL" sz="2800" dirty="0" err="1">
                <a:solidFill>
                  <a:schemeClr val="bg1"/>
                </a:solidFill>
              </a:rPr>
              <a:t>activiteit</a:t>
            </a:r>
            <a:r>
              <a:rPr altLang="nl-NL" sz="2800" dirty="0">
                <a:solidFill>
                  <a:schemeClr val="bg1"/>
                </a:solidFill>
              </a:rPr>
              <a:t> =&gt; </a:t>
            </a:r>
            <a:r>
              <a:rPr altLang="nl-NL" sz="2800" dirty="0" err="1">
                <a:solidFill>
                  <a:schemeClr val="bg1"/>
                </a:solidFill>
              </a:rPr>
              <a:t>insuline</a:t>
            </a:r>
            <a:r>
              <a:rPr altLang="nl-NL" sz="2800" dirty="0">
                <a:solidFill>
                  <a:schemeClr val="bg1"/>
                </a:solidFill>
              </a:rPr>
              <a:t> </a:t>
            </a:r>
            <a:r>
              <a:rPr altLang="nl-NL" sz="2800" dirty="0" err="1">
                <a:solidFill>
                  <a:schemeClr val="bg1"/>
                </a:solidFill>
              </a:rPr>
              <a:t>resistentie</a:t>
            </a:r>
            <a:r>
              <a:rPr altLang="nl-NL" sz="2800" dirty="0">
                <a:solidFill>
                  <a:schemeClr val="bg1"/>
                </a:solidFill>
              </a:rPr>
              <a:t>, via Cytokines! </a:t>
            </a:r>
          </a:p>
        </p:txBody>
      </p:sp>
      <p:sp>
        <p:nvSpPr>
          <p:cNvPr id="30723" name="Tijdelijke aanduiding voor inhoud 2">
            <a:extLst>
              <a:ext uri="{FF2B5EF4-FFF2-40B4-BE49-F238E27FC236}">
                <a16:creationId xmlns:a16="http://schemas.microsoft.com/office/drawing/2014/main" id="{CB476AFC-C399-7E61-CBFD-793CFD78CB96}"/>
              </a:ext>
            </a:extLst>
          </p:cNvPr>
          <p:cNvSpPr txBox="1">
            <a:spLocks noGrp="1"/>
          </p:cNvSpPr>
          <p:nvPr>
            <p:ph idx="1"/>
          </p:nvPr>
        </p:nvSpPr>
        <p:spPr bwMode="auto">
          <a:xfrm>
            <a:off x="1516250" y="5453063"/>
            <a:ext cx="2844800" cy="649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55000" lnSpcReduction="20000"/>
          </a:bodyPr>
          <a:lstStyle/>
          <a:p>
            <a:pPr eaLnBrk="1" hangingPunct="1"/>
            <a:r>
              <a:rPr altLang="nl-NL" dirty="0">
                <a:solidFill>
                  <a:schemeClr val="bg1"/>
                </a:solidFill>
              </a:rPr>
              <a:t>Feedback</a:t>
            </a:r>
          </a:p>
          <a:p>
            <a:pPr eaLnBrk="1" hangingPunct="1"/>
            <a:r>
              <a:rPr altLang="nl-NL" dirty="0">
                <a:solidFill>
                  <a:schemeClr val="bg1"/>
                </a:solidFill>
              </a:rPr>
              <a:t>NB </a:t>
            </a:r>
            <a:r>
              <a:rPr altLang="nl-NL" dirty="0" err="1">
                <a:solidFill>
                  <a:schemeClr val="bg1"/>
                </a:solidFill>
              </a:rPr>
              <a:t>Diabetis</a:t>
            </a:r>
            <a:r>
              <a:rPr altLang="nl-NL" dirty="0">
                <a:solidFill>
                  <a:schemeClr val="bg1"/>
                </a:solidFill>
              </a:rPr>
              <a:t> is </a:t>
            </a:r>
            <a:r>
              <a:rPr altLang="nl-NL" dirty="0" err="1">
                <a:solidFill>
                  <a:schemeClr val="bg1"/>
                </a:solidFill>
              </a:rPr>
              <a:t>ingewikkelder</a:t>
            </a:r>
            <a:r>
              <a:rPr altLang="nl-NL" dirty="0">
                <a:solidFill>
                  <a:schemeClr val="bg1"/>
                </a:solidFill>
              </a:rPr>
              <a:t> </a:t>
            </a:r>
          </a:p>
        </p:txBody>
      </p:sp>
      <p:pic>
        <p:nvPicPr>
          <p:cNvPr id="30724" name="Picture 2">
            <a:extLst>
              <a:ext uri="{FF2B5EF4-FFF2-40B4-BE49-F238E27FC236}">
                <a16:creationId xmlns:a16="http://schemas.microsoft.com/office/drawing/2014/main" id="{2D09584B-CCB2-BD48-B7DD-78AFB5859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6" y="2133600"/>
            <a:ext cx="5630863" cy="396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3">
            <a:extLst>
              <a:ext uri="{FF2B5EF4-FFF2-40B4-BE49-F238E27FC236}">
                <a16:creationId xmlns:a16="http://schemas.microsoft.com/office/drawing/2014/main" id="{C14E55D2-D1B5-FC8E-9261-B44185F5F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290" y="1509947"/>
            <a:ext cx="3621088" cy="377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6" name="Tekstvak 1">
            <a:extLst>
              <a:ext uri="{FF2B5EF4-FFF2-40B4-BE49-F238E27FC236}">
                <a16:creationId xmlns:a16="http://schemas.microsoft.com/office/drawing/2014/main" id="{5A5639B6-6E89-74C9-8103-AABA59259A61}"/>
              </a:ext>
            </a:extLst>
          </p:cNvPr>
          <p:cNvSpPr txBox="1">
            <a:spLocks noChangeArrowheads="1"/>
          </p:cNvSpPr>
          <p:nvPr/>
        </p:nvSpPr>
        <p:spPr bwMode="auto">
          <a:xfrm>
            <a:off x="2063751" y="6283325"/>
            <a:ext cx="7432675" cy="3698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nl-NL">
                <a:latin typeface="Calibri" panose="020F0502020204030204" pitchFamily="34" charset="0"/>
                <a:ea typeface="MS PGothic" panose="020B0600070205080204" pitchFamily="34" charset="-128"/>
                <a:hlinkClick r:id="rId4"/>
              </a:rPr>
              <a:t>http://science.howstuffworks.com/life/cellular-microscopic/fat-cell2.htm</a:t>
            </a:r>
            <a:endParaRPr lang="nl-NL" altLang="nl-NL">
              <a:latin typeface="Calibri" panose="020F0502020204030204" pitchFamily="34" charset="0"/>
              <a:ea typeface="MS PGothic" panose="020B0600070205080204" pitchFamily="34" charset="-128"/>
            </a:endParaRPr>
          </a:p>
        </p:txBody>
      </p:sp>
      <p:sp>
        <p:nvSpPr>
          <p:cNvPr id="2" name="Ovaal 1">
            <a:extLst>
              <a:ext uri="{FF2B5EF4-FFF2-40B4-BE49-F238E27FC236}">
                <a16:creationId xmlns:a16="http://schemas.microsoft.com/office/drawing/2014/main" id="{8BE2F1A7-7EC7-992C-A3D9-5BED0004F710}"/>
              </a:ext>
            </a:extLst>
          </p:cNvPr>
          <p:cNvSpPr/>
          <p:nvPr/>
        </p:nvSpPr>
        <p:spPr>
          <a:xfrm>
            <a:off x="1653334" y="3743792"/>
            <a:ext cx="1666875" cy="38576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Tree>
  </p:cSld>
  <p:clrMapOvr>
    <a:masterClrMapping/>
  </p:clrMapOvr>
  <p:transition spd="slow"/>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5C767F86-6A0E-FBEB-2221-3BAC0C91C08D}"/>
              </a:ext>
            </a:extLst>
          </p:cNvPr>
          <p:cNvSpPr>
            <a:spLocks noGrp="1"/>
          </p:cNvSpPr>
          <p:nvPr>
            <p:ph type="title"/>
          </p:nvPr>
        </p:nvSpPr>
        <p:spPr/>
        <p:txBody>
          <a:bodyPr>
            <a:normAutofit/>
          </a:bodyPr>
          <a:lstStyle/>
          <a:p>
            <a:r>
              <a:rPr lang="en-US" altLang="nl-NL" sz="2800" dirty="0"/>
              <a:t>Exercise may just be nature’s best medicine</a:t>
            </a:r>
            <a:endParaRPr altLang="nl-NL" sz="2800" dirty="0"/>
          </a:p>
        </p:txBody>
      </p:sp>
      <p:sp>
        <p:nvSpPr>
          <p:cNvPr id="3" name="Tijdelijke aanduiding voor inhoud 2">
            <a:extLst>
              <a:ext uri="{FF2B5EF4-FFF2-40B4-BE49-F238E27FC236}">
                <a16:creationId xmlns:a16="http://schemas.microsoft.com/office/drawing/2014/main" id="{22AA9935-1A02-6E67-6DB6-2F3E79063FA9}"/>
              </a:ext>
            </a:extLst>
          </p:cNvPr>
          <p:cNvSpPr>
            <a:spLocks noGrp="1"/>
          </p:cNvSpPr>
          <p:nvPr>
            <p:ph idx="1"/>
          </p:nvPr>
        </p:nvSpPr>
        <p:spPr>
          <a:xfrm>
            <a:off x="7837509" y="1765799"/>
            <a:ext cx="3258121" cy="4114800"/>
          </a:xfrm>
        </p:spPr>
        <p:txBody>
          <a:bodyPr>
            <a:noAutofit/>
          </a:bodyPr>
          <a:lstStyle/>
          <a:p>
            <a:pPr>
              <a:buFont typeface="Arial" charset="0"/>
              <a:buNone/>
              <a:defRPr/>
            </a:pPr>
            <a:r>
              <a:rPr sz="1800" dirty="0">
                <a:solidFill>
                  <a:schemeClr val="bg1"/>
                </a:solidFill>
              </a:rPr>
              <a:t>But no hard data</a:t>
            </a:r>
          </a:p>
          <a:p>
            <a:pPr>
              <a:buFont typeface="Arial" charset="0"/>
              <a:buNone/>
              <a:defRPr/>
            </a:pPr>
            <a:endParaRPr sz="1800" dirty="0">
              <a:solidFill>
                <a:schemeClr val="bg1"/>
              </a:solidFill>
            </a:endParaRPr>
          </a:p>
          <a:p>
            <a:pPr>
              <a:buFont typeface="Arial" charset="0"/>
              <a:buNone/>
              <a:defRPr/>
            </a:pPr>
            <a:r>
              <a:rPr lang="en-US" sz="1800" dirty="0">
                <a:solidFill>
                  <a:schemeClr val="bg1"/>
                </a:solidFill>
              </a:rPr>
              <a:t>Best example: Bone density increases with exercise</a:t>
            </a:r>
          </a:p>
          <a:p>
            <a:pPr>
              <a:buFont typeface="Arial" charset="0"/>
              <a:buNone/>
              <a:defRPr/>
            </a:pPr>
            <a:endParaRPr lang="en-US" sz="1800" dirty="0">
              <a:solidFill>
                <a:schemeClr val="bg1"/>
              </a:solidFill>
            </a:endParaRPr>
          </a:p>
          <a:p>
            <a:pPr>
              <a:buFont typeface="Arial" charset="0"/>
              <a:buNone/>
              <a:defRPr/>
            </a:pPr>
            <a:r>
              <a:rPr lang="en-US" sz="1800" dirty="0">
                <a:solidFill>
                  <a:schemeClr val="bg1"/>
                </a:solidFill>
              </a:rPr>
              <a:t>And Exercise improves wound healing by improved circulation</a:t>
            </a:r>
          </a:p>
          <a:p>
            <a:pPr>
              <a:buFont typeface="Arial" charset="0"/>
              <a:buNone/>
              <a:defRPr/>
            </a:pPr>
            <a:endParaRPr lang="en-US" sz="1800" dirty="0">
              <a:solidFill>
                <a:schemeClr val="bg1"/>
              </a:solidFill>
            </a:endParaRPr>
          </a:p>
          <a:p>
            <a:pPr>
              <a:buFont typeface="Arial" charset="0"/>
              <a:buNone/>
              <a:defRPr/>
            </a:pPr>
            <a:r>
              <a:rPr lang="en-US" sz="1800" dirty="0">
                <a:solidFill>
                  <a:schemeClr val="bg1"/>
                </a:solidFill>
              </a:rPr>
              <a:t>Best chance: muscle and mitochondria (</a:t>
            </a:r>
            <a:r>
              <a:rPr lang="en-US" sz="1800" dirty="0" err="1">
                <a:solidFill>
                  <a:schemeClr val="bg1"/>
                </a:solidFill>
              </a:rPr>
              <a:t>mitophagy</a:t>
            </a:r>
            <a:r>
              <a:rPr lang="en-US" sz="1800" dirty="0">
                <a:solidFill>
                  <a:schemeClr val="bg1"/>
                </a:solidFill>
              </a:rPr>
              <a:t>)</a:t>
            </a:r>
          </a:p>
          <a:p>
            <a:pPr>
              <a:buFont typeface="Arial" charset="0"/>
              <a:buNone/>
              <a:defRPr/>
            </a:pPr>
            <a:endParaRPr lang="en-US" sz="1800" dirty="0">
              <a:solidFill>
                <a:schemeClr val="bg1"/>
              </a:solidFill>
            </a:endParaRPr>
          </a:p>
          <a:p>
            <a:pPr marL="285750" indent="-285750">
              <a:buFont typeface="Symbol" pitchFamily="18" charset="2"/>
              <a:buChar char="Þ"/>
              <a:defRPr/>
            </a:pPr>
            <a:r>
              <a:rPr lang="en-US" sz="1800" dirty="0">
                <a:solidFill>
                  <a:schemeClr val="bg1"/>
                </a:solidFill>
              </a:rPr>
              <a:t>reductions in oxidative stress, </a:t>
            </a:r>
          </a:p>
          <a:p>
            <a:pPr marL="285750" indent="-285750">
              <a:buFont typeface="Symbol" pitchFamily="18" charset="2"/>
              <a:buChar char="Þ"/>
              <a:defRPr/>
            </a:pPr>
            <a:r>
              <a:rPr lang="en-US" sz="1800" dirty="0">
                <a:solidFill>
                  <a:schemeClr val="bg1"/>
                </a:solidFill>
              </a:rPr>
              <a:t>chronic low-grade inflammation?</a:t>
            </a:r>
          </a:p>
          <a:p>
            <a:pPr>
              <a:buFont typeface="Arial" charset="0"/>
              <a:buNone/>
              <a:defRPr/>
            </a:pPr>
            <a:endParaRPr sz="1800" dirty="0">
              <a:solidFill>
                <a:schemeClr val="bg1"/>
              </a:solidFill>
            </a:endParaRPr>
          </a:p>
        </p:txBody>
      </p:sp>
      <p:sp>
        <p:nvSpPr>
          <p:cNvPr id="4" name="Tekstvak 3">
            <a:extLst>
              <a:ext uri="{FF2B5EF4-FFF2-40B4-BE49-F238E27FC236}">
                <a16:creationId xmlns:a16="http://schemas.microsoft.com/office/drawing/2014/main" id="{C52F70DD-977C-07D9-9159-6CD6DFC72A59}"/>
              </a:ext>
            </a:extLst>
          </p:cNvPr>
          <p:cNvSpPr txBox="1"/>
          <p:nvPr/>
        </p:nvSpPr>
        <p:spPr>
          <a:xfrm>
            <a:off x="862013" y="5982168"/>
            <a:ext cx="6704013" cy="646112"/>
          </a:xfrm>
          <a:prstGeom prst="rect">
            <a:avLst/>
          </a:prstGeom>
          <a:solidFill>
            <a:schemeClr val="accent6">
              <a:lumMod val="75000"/>
            </a:schemeClr>
          </a:solidFill>
        </p:spPr>
        <p:txBody>
          <a:bodyPr>
            <a:spAutoFit/>
          </a:bodyPr>
          <a:lstStyle/>
          <a:p>
            <a:pPr eaLnBrk="1" hangingPunct="1">
              <a:defRPr/>
            </a:pPr>
            <a:r>
              <a:rPr lang="nl-NL" dirty="0">
                <a:latin typeface="Arial" charset="0"/>
                <a:cs typeface="Arial" charset="0"/>
                <a:hlinkClick r:id="rId2"/>
              </a:rPr>
              <a:t>https://medlineplus.gov/ency/article/007165.htm</a:t>
            </a:r>
            <a:endParaRPr lang="nl-NL" dirty="0">
              <a:latin typeface="Arial" charset="0"/>
              <a:cs typeface="Arial" charset="0"/>
            </a:endParaRPr>
          </a:p>
          <a:p>
            <a:pPr eaLnBrk="1" hangingPunct="1">
              <a:defRPr/>
            </a:pPr>
            <a:r>
              <a:rPr lang="nl-NL" dirty="0">
                <a:latin typeface="Arial" charset="0"/>
                <a:cs typeface="Arial" charset="0"/>
                <a:hlinkClick r:id="rId3"/>
              </a:rPr>
              <a:t>https://physoc.onlinelibrary.wiley.com/doi/full/10.1113/JP270659</a:t>
            </a:r>
            <a:endParaRPr lang="nl-NL" dirty="0">
              <a:latin typeface="Arial" charset="0"/>
              <a:cs typeface="Arial" charset="0"/>
            </a:endParaRPr>
          </a:p>
        </p:txBody>
      </p:sp>
      <p:pic>
        <p:nvPicPr>
          <p:cNvPr id="31749" name="Picture 2">
            <a:extLst>
              <a:ext uri="{FF2B5EF4-FFF2-40B4-BE49-F238E27FC236}">
                <a16:creationId xmlns:a16="http://schemas.microsoft.com/office/drawing/2014/main" id="{33783406-A980-C93E-2EDE-25D2B0CFC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331913"/>
            <a:ext cx="5803900" cy="447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D2C406-98E1-96D4-6EEC-9274ACC44FD9}"/>
              </a:ext>
            </a:extLst>
          </p:cNvPr>
          <p:cNvSpPr>
            <a:spLocks noGrp="1"/>
          </p:cNvSpPr>
          <p:nvPr>
            <p:ph type="title"/>
          </p:nvPr>
        </p:nvSpPr>
        <p:spPr/>
        <p:txBody>
          <a:bodyPr>
            <a:normAutofit/>
          </a:bodyPr>
          <a:lstStyle/>
          <a:p>
            <a:r>
              <a:rPr lang="nl-NL" sz="2800" dirty="0"/>
              <a:t>Gebruik het lichaam op een traditionele manier</a:t>
            </a:r>
          </a:p>
        </p:txBody>
      </p:sp>
      <p:sp>
        <p:nvSpPr>
          <p:cNvPr id="3" name="Tijdelijke aanduiding voor inhoud 2">
            <a:extLst>
              <a:ext uri="{FF2B5EF4-FFF2-40B4-BE49-F238E27FC236}">
                <a16:creationId xmlns:a16="http://schemas.microsoft.com/office/drawing/2014/main" id="{A606FEC3-E269-B611-719C-8524A3DA2980}"/>
              </a:ext>
            </a:extLst>
          </p:cNvPr>
          <p:cNvSpPr>
            <a:spLocks noGrp="1"/>
          </p:cNvSpPr>
          <p:nvPr>
            <p:ph idx="1"/>
          </p:nvPr>
        </p:nvSpPr>
        <p:spPr>
          <a:xfrm>
            <a:off x="587188" y="1789766"/>
            <a:ext cx="10515600" cy="4351338"/>
          </a:xfrm>
        </p:spPr>
        <p:txBody>
          <a:bodyPr>
            <a:normAutofit/>
          </a:bodyPr>
          <a:lstStyle/>
          <a:p>
            <a:r>
              <a:rPr lang="nl-NL" sz="1800" dirty="0">
                <a:solidFill>
                  <a:schemeClr val="bg1"/>
                </a:solidFill>
              </a:rPr>
              <a:t>Systemen, zoals de afweer hebben die input nodig waarop zij zich miljoenen jaren hebben ingesteld te krijgen.</a:t>
            </a:r>
          </a:p>
          <a:p>
            <a:r>
              <a:rPr lang="nl-NL" sz="1800" dirty="0">
                <a:solidFill>
                  <a:schemeClr val="bg1"/>
                </a:solidFill>
              </a:rPr>
              <a:t>Maar overdrijven is ook een kunst. </a:t>
            </a:r>
          </a:p>
          <a:p>
            <a:endParaRPr lang="nl-NL" sz="1800" dirty="0">
              <a:solidFill>
                <a:schemeClr val="bg1"/>
              </a:solidFill>
            </a:endParaRPr>
          </a:p>
          <a:p>
            <a:pPr>
              <a:buFont typeface="Symbol" panose="05050102010706020507" pitchFamily="18" charset="2"/>
              <a:buChar char="Þ"/>
            </a:pPr>
            <a:r>
              <a:rPr lang="nl-NL" sz="1800" dirty="0">
                <a:solidFill>
                  <a:schemeClr val="bg1"/>
                </a:solidFill>
              </a:rPr>
              <a:t> Wandelen </a:t>
            </a:r>
            <a:r>
              <a:rPr lang="nl-NL" sz="1800" dirty="0" err="1">
                <a:solidFill>
                  <a:schemeClr val="bg1"/>
                </a:solidFill>
              </a:rPr>
              <a:t>ipv</a:t>
            </a:r>
            <a:r>
              <a:rPr lang="nl-NL" sz="1800" dirty="0">
                <a:solidFill>
                  <a:schemeClr val="bg1"/>
                </a:solidFill>
              </a:rPr>
              <a:t> rennen</a:t>
            </a:r>
          </a:p>
          <a:p>
            <a:pPr>
              <a:buFont typeface="Symbol" panose="05050102010706020507" pitchFamily="18" charset="2"/>
              <a:buChar char="Þ"/>
            </a:pPr>
            <a:r>
              <a:rPr lang="nl-NL" sz="1800" dirty="0">
                <a:solidFill>
                  <a:schemeClr val="bg1"/>
                </a:solidFill>
              </a:rPr>
              <a:t> Fietsen </a:t>
            </a:r>
            <a:r>
              <a:rPr lang="nl-NL" sz="1800" dirty="0" err="1">
                <a:solidFill>
                  <a:schemeClr val="bg1"/>
                </a:solidFill>
              </a:rPr>
              <a:t>ipv</a:t>
            </a:r>
            <a:r>
              <a:rPr lang="nl-NL" sz="1800" dirty="0">
                <a:solidFill>
                  <a:schemeClr val="bg1"/>
                </a:solidFill>
              </a:rPr>
              <a:t> </a:t>
            </a:r>
            <a:r>
              <a:rPr lang="nl-NL" sz="1800" dirty="0" err="1">
                <a:solidFill>
                  <a:schemeClr val="bg1"/>
                </a:solidFill>
              </a:rPr>
              <a:t>mountain</a:t>
            </a:r>
            <a:r>
              <a:rPr lang="nl-NL" sz="1800" dirty="0">
                <a:solidFill>
                  <a:schemeClr val="bg1"/>
                </a:solidFill>
              </a:rPr>
              <a:t> biken</a:t>
            </a:r>
          </a:p>
          <a:p>
            <a:pPr>
              <a:buFont typeface="Symbol" panose="05050102010706020507" pitchFamily="18" charset="2"/>
              <a:buChar char="Þ"/>
            </a:pPr>
            <a:endParaRPr lang="nl-NL" sz="1800" dirty="0">
              <a:solidFill>
                <a:schemeClr val="bg1"/>
              </a:solidFill>
            </a:endParaRPr>
          </a:p>
          <a:p>
            <a:pPr>
              <a:buFont typeface="Symbol" panose="05050102010706020507" pitchFamily="18" charset="2"/>
              <a:buChar char="Þ"/>
            </a:pPr>
            <a:endParaRPr lang="nl-NL" sz="1800" dirty="0">
              <a:solidFill>
                <a:schemeClr val="bg1"/>
              </a:solidFill>
            </a:endParaRPr>
          </a:p>
          <a:p>
            <a:pPr>
              <a:buFont typeface="Symbol" panose="05050102010706020507" pitchFamily="18" charset="2"/>
              <a:buChar char="Þ"/>
            </a:pPr>
            <a:r>
              <a:rPr lang="nl-NL" sz="1800" dirty="0">
                <a:solidFill>
                  <a:schemeClr val="bg1"/>
                </a:solidFill>
              </a:rPr>
              <a:t>Science: We </a:t>
            </a:r>
            <a:r>
              <a:rPr lang="nl-NL" sz="1800" dirty="0" err="1">
                <a:solidFill>
                  <a:schemeClr val="bg1"/>
                </a:solidFill>
              </a:rPr>
              <a:t>were</a:t>
            </a:r>
            <a:r>
              <a:rPr lang="nl-NL" sz="1800" dirty="0">
                <a:solidFill>
                  <a:schemeClr val="bg1"/>
                </a:solidFill>
              </a:rPr>
              <a:t> made </a:t>
            </a:r>
            <a:r>
              <a:rPr lang="nl-NL" sz="1800" dirty="0" err="1">
                <a:solidFill>
                  <a:schemeClr val="bg1"/>
                </a:solidFill>
              </a:rPr>
              <a:t>for</a:t>
            </a:r>
            <a:r>
              <a:rPr lang="nl-NL" sz="1800" dirty="0">
                <a:solidFill>
                  <a:schemeClr val="bg1"/>
                </a:solidFill>
              </a:rPr>
              <a:t> </a:t>
            </a:r>
            <a:r>
              <a:rPr lang="nl-NL" sz="1800" dirty="0" err="1">
                <a:solidFill>
                  <a:schemeClr val="bg1"/>
                </a:solidFill>
              </a:rPr>
              <a:t>walking</a:t>
            </a:r>
            <a:endParaRPr lang="nl-NL" sz="1800" dirty="0">
              <a:solidFill>
                <a:schemeClr val="bg1"/>
              </a:solidFill>
            </a:endParaRPr>
          </a:p>
          <a:p>
            <a:pPr>
              <a:buFont typeface="Symbol" panose="05050102010706020507" pitchFamily="18" charset="2"/>
              <a:buChar char="Þ"/>
            </a:pPr>
            <a:endParaRPr lang="nl-NL" sz="1800" dirty="0">
              <a:solidFill>
                <a:schemeClr val="bg1"/>
              </a:solidFill>
            </a:endParaRPr>
          </a:p>
        </p:txBody>
      </p:sp>
      <p:pic>
        <p:nvPicPr>
          <p:cNvPr id="4" name="Afbeelding 3">
            <a:extLst>
              <a:ext uri="{FF2B5EF4-FFF2-40B4-BE49-F238E27FC236}">
                <a16:creationId xmlns:a16="http://schemas.microsoft.com/office/drawing/2014/main" id="{12E63C65-D4C5-CC63-D572-EA440E1BAB8E}"/>
              </a:ext>
            </a:extLst>
          </p:cNvPr>
          <p:cNvPicPr>
            <a:picLocks noChangeAspect="1"/>
          </p:cNvPicPr>
          <p:nvPr/>
        </p:nvPicPr>
        <p:blipFill>
          <a:blip r:embed="rId2"/>
          <a:stretch>
            <a:fillRect/>
          </a:stretch>
        </p:blipFill>
        <p:spPr>
          <a:xfrm>
            <a:off x="4598894" y="2481376"/>
            <a:ext cx="7005918" cy="3773207"/>
          </a:xfrm>
          <a:prstGeom prst="rect">
            <a:avLst/>
          </a:prstGeom>
        </p:spPr>
      </p:pic>
    </p:spTree>
    <p:extLst>
      <p:ext uri="{BB962C8B-B14F-4D97-AF65-F5344CB8AC3E}">
        <p14:creationId xmlns:p14="http://schemas.microsoft.com/office/powerpoint/2010/main" val="247172928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el 1">
            <a:extLst>
              <a:ext uri="{FF2B5EF4-FFF2-40B4-BE49-F238E27FC236}">
                <a16:creationId xmlns:a16="http://schemas.microsoft.com/office/drawing/2014/main" id="{44285201-4795-453F-BD1D-3562D6D00F79}"/>
              </a:ext>
            </a:extLst>
          </p:cNvPr>
          <p:cNvSpPr txBox="1">
            <a:spLocks noGrp="1"/>
          </p:cNvSpPr>
          <p:nvPr>
            <p:ph type="title"/>
          </p:nvPr>
        </p:nvSpPr>
        <p:spPr/>
        <p:txBody>
          <a:bodyPr>
            <a:normAutofit/>
          </a:bodyPr>
          <a:lstStyle/>
          <a:p>
            <a:r>
              <a:rPr altLang="nl-NL" sz="2800" dirty="0" err="1">
                <a:solidFill>
                  <a:schemeClr val="bg1"/>
                </a:solidFill>
                <a:latin typeface="Arial" panose="020B0604020202020204" pitchFamily="34" charset="0"/>
              </a:rPr>
              <a:t>Slijmvliezen</a:t>
            </a:r>
            <a:br>
              <a:rPr altLang="nl-NL" sz="2800" dirty="0">
                <a:solidFill>
                  <a:schemeClr val="bg1"/>
                </a:solidFill>
                <a:latin typeface="Arial" panose="020B0604020202020204" pitchFamily="34" charset="0"/>
              </a:rPr>
            </a:br>
            <a:r>
              <a:rPr altLang="nl-NL" sz="2800" dirty="0" err="1">
                <a:solidFill>
                  <a:schemeClr val="bg1"/>
                </a:solidFill>
                <a:latin typeface="Arial" panose="020B0604020202020204" pitchFamily="34" charset="0"/>
              </a:rPr>
              <a:t>Mucosale</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immuniteit</a:t>
            </a:r>
            <a:endParaRPr altLang="nl-NL" sz="2800" dirty="0">
              <a:solidFill>
                <a:schemeClr val="bg1"/>
              </a:solidFill>
              <a:latin typeface="Arial" panose="020B0604020202020204" pitchFamily="34" charset="0"/>
            </a:endParaRPr>
          </a:p>
        </p:txBody>
      </p:sp>
      <p:sp>
        <p:nvSpPr>
          <p:cNvPr id="3" name="Tijdelijke aanduiding voor inhoud 2">
            <a:extLst>
              <a:ext uri="{FF2B5EF4-FFF2-40B4-BE49-F238E27FC236}">
                <a16:creationId xmlns:a16="http://schemas.microsoft.com/office/drawing/2014/main" id="{B580A017-64FB-4386-8374-BB0F7BC47E05}"/>
              </a:ext>
            </a:extLst>
          </p:cNvPr>
          <p:cNvSpPr>
            <a:spLocks noGrp="1"/>
          </p:cNvSpPr>
          <p:nvPr>
            <p:ph idx="1"/>
          </p:nvPr>
        </p:nvSpPr>
        <p:spPr>
          <a:xfrm>
            <a:off x="725164" y="1690688"/>
            <a:ext cx="8235950" cy="4114800"/>
          </a:xfrm>
        </p:spPr>
        <p:txBody>
          <a:bodyPr>
            <a:normAutofit/>
          </a:bodyPr>
          <a:lstStyle/>
          <a:p>
            <a:pPr>
              <a:defRPr/>
            </a:pPr>
            <a:r>
              <a:rPr sz="1800" dirty="0">
                <a:solidFill>
                  <a:schemeClr val="bg1"/>
                </a:solidFill>
              </a:rPr>
              <a:t>Geen stevige </a:t>
            </a:r>
            <a:r>
              <a:rPr sz="1800" dirty="0" err="1">
                <a:solidFill>
                  <a:schemeClr val="bg1"/>
                </a:solidFill>
              </a:rPr>
              <a:t>barriere</a:t>
            </a:r>
            <a:endParaRPr sz="1800" dirty="0">
              <a:solidFill>
                <a:schemeClr val="bg1"/>
              </a:solidFill>
            </a:endParaRPr>
          </a:p>
          <a:p>
            <a:pPr>
              <a:defRPr/>
            </a:pPr>
            <a:r>
              <a:rPr sz="1800" dirty="0">
                <a:solidFill>
                  <a:schemeClr val="bg1"/>
                </a:solidFill>
              </a:rPr>
              <a:t>Extra aandacht</a:t>
            </a:r>
          </a:p>
          <a:p>
            <a:pPr>
              <a:defRPr/>
            </a:pPr>
            <a:endParaRPr sz="1800" dirty="0">
              <a:solidFill>
                <a:schemeClr val="bg1"/>
              </a:solidFill>
            </a:endParaRPr>
          </a:p>
          <a:p>
            <a:pPr>
              <a:defRPr/>
            </a:pPr>
            <a:r>
              <a:rPr sz="1800" dirty="0">
                <a:solidFill>
                  <a:schemeClr val="bg1"/>
                </a:solidFill>
              </a:rPr>
              <a:t>Virussen</a:t>
            </a:r>
          </a:p>
          <a:p>
            <a:pPr>
              <a:defRPr/>
            </a:pPr>
            <a:r>
              <a:rPr sz="1800" dirty="0" err="1">
                <a:solidFill>
                  <a:schemeClr val="bg1"/>
                </a:solidFill>
              </a:rPr>
              <a:t>Bacterien</a:t>
            </a:r>
            <a:r>
              <a:rPr sz="1800" dirty="0">
                <a:solidFill>
                  <a:schemeClr val="bg1"/>
                </a:solidFill>
              </a:rPr>
              <a:t> (darm)</a:t>
            </a:r>
          </a:p>
          <a:p>
            <a:pPr>
              <a:defRPr/>
            </a:pPr>
            <a:endParaRPr sz="1800" dirty="0">
              <a:solidFill>
                <a:schemeClr val="bg1"/>
              </a:solidFill>
            </a:endParaRPr>
          </a:p>
          <a:p>
            <a:pPr>
              <a:defRPr/>
            </a:pPr>
            <a:r>
              <a:rPr sz="1800" u="sng" dirty="0">
                <a:solidFill>
                  <a:srgbClr val="FFFF00"/>
                </a:solidFill>
              </a:rPr>
              <a:t>Controle</a:t>
            </a:r>
          </a:p>
          <a:p>
            <a:pPr>
              <a:buFont typeface="Symbol" pitchFamily="18" charset="2"/>
              <a:buChar char="Þ"/>
              <a:defRPr/>
            </a:pPr>
            <a:r>
              <a:rPr sz="1800" dirty="0">
                <a:solidFill>
                  <a:schemeClr val="bg1"/>
                </a:solidFill>
              </a:rPr>
              <a:t>Veel lymfeklieren </a:t>
            </a:r>
          </a:p>
          <a:p>
            <a:pPr marL="0" indent="0">
              <a:buNone/>
              <a:defRPr/>
            </a:pPr>
            <a:r>
              <a:rPr sz="1800" dirty="0">
                <a:solidFill>
                  <a:schemeClr val="bg1"/>
                </a:solidFill>
              </a:rPr>
              <a:t>     (</a:t>
            </a:r>
            <a:r>
              <a:rPr sz="1800" dirty="0" err="1">
                <a:solidFill>
                  <a:schemeClr val="bg1"/>
                </a:solidFill>
              </a:rPr>
              <a:t>Peyers</a:t>
            </a:r>
            <a:r>
              <a:rPr sz="1800" dirty="0">
                <a:solidFill>
                  <a:schemeClr val="bg1"/>
                </a:solidFill>
              </a:rPr>
              <a:t> patches)</a:t>
            </a:r>
          </a:p>
          <a:p>
            <a:pPr marL="0" indent="0">
              <a:buNone/>
              <a:defRPr/>
            </a:pPr>
            <a:r>
              <a:rPr sz="1800" dirty="0">
                <a:solidFill>
                  <a:schemeClr val="bg1"/>
                </a:solidFill>
              </a:rPr>
              <a:t>=&gt; </a:t>
            </a:r>
            <a:r>
              <a:rPr sz="1800" dirty="0">
                <a:solidFill>
                  <a:srgbClr val="FFFF00"/>
                </a:solidFill>
              </a:rPr>
              <a:t>T-reg</a:t>
            </a:r>
            <a:r>
              <a:rPr sz="1800" dirty="0">
                <a:solidFill>
                  <a:schemeClr val="bg1"/>
                </a:solidFill>
              </a:rPr>
              <a:t> cellen (Frequentie van blootstelling speelt hier een belangrijke rol: Hoge frequentie =&gt; geen </a:t>
            </a:r>
            <a:r>
              <a:rPr sz="1800" dirty="0" err="1">
                <a:solidFill>
                  <a:schemeClr val="bg1"/>
                </a:solidFill>
              </a:rPr>
              <a:t>gevaar</a:t>
            </a:r>
            <a:r>
              <a:rPr sz="1800" dirty="0">
                <a:solidFill>
                  <a:schemeClr val="bg1"/>
                </a:solidFill>
              </a:rPr>
              <a:t> </a:t>
            </a:r>
            <a:r>
              <a:rPr lang="nl-NL" sz="1800" dirty="0">
                <a:solidFill>
                  <a:srgbClr val="FFFF00"/>
                </a:solidFill>
              </a:rPr>
              <a:t>(</a:t>
            </a:r>
            <a:r>
              <a:rPr sz="1800" dirty="0">
                <a:solidFill>
                  <a:srgbClr val="FFFF00"/>
                </a:solidFill>
              </a:rPr>
              <a:t>“danger hypothesis”)</a:t>
            </a:r>
          </a:p>
          <a:p>
            <a:pPr>
              <a:defRPr/>
            </a:pPr>
            <a:endParaRPr sz="1800" dirty="0">
              <a:solidFill>
                <a:schemeClr val="bg1"/>
              </a:solidFill>
            </a:endParaRPr>
          </a:p>
        </p:txBody>
      </p:sp>
      <p:pic>
        <p:nvPicPr>
          <p:cNvPr id="65540" name="Picture 2">
            <a:extLst>
              <a:ext uri="{FF2B5EF4-FFF2-40B4-BE49-F238E27FC236}">
                <a16:creationId xmlns:a16="http://schemas.microsoft.com/office/drawing/2014/main" id="{5840DAAC-8E09-406C-A90E-41BFCB672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788" y="1340767"/>
            <a:ext cx="5418325" cy="356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jdelijke aanduiding voor inhoud 2">
            <a:extLst>
              <a:ext uri="{FF2B5EF4-FFF2-40B4-BE49-F238E27FC236}">
                <a16:creationId xmlns:a16="http://schemas.microsoft.com/office/drawing/2014/main" id="{16E242BD-BB3E-45B7-803C-C54AEC785166}"/>
              </a:ext>
            </a:extLst>
          </p:cNvPr>
          <p:cNvSpPr txBox="1">
            <a:spLocks/>
          </p:cNvSpPr>
          <p:nvPr/>
        </p:nvSpPr>
        <p:spPr bwMode="auto">
          <a:xfrm>
            <a:off x="7252447" y="5554429"/>
            <a:ext cx="4688541" cy="7381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500"/>
              </a:spcBef>
              <a:spcAft>
                <a:spcPct val="0"/>
              </a:spcAft>
              <a:buSzPct val="100000"/>
              <a:buChar char="•"/>
              <a:defRPr lang="nl-NL" sz="1900">
                <a:solidFill>
                  <a:srgbClr val="00FF00"/>
                </a:solidFill>
                <a:latin typeface="Arial"/>
                <a:ea typeface="MS PGothic" pitchFamily="34" charset="-128"/>
                <a:cs typeface=""/>
              </a:defRPr>
            </a:lvl1pPr>
            <a:lvl2pPr marL="742950" lvl="1" indent="-285750" algn="l" rtl="0" eaLnBrk="0" fontAlgn="base" hangingPunct="0">
              <a:spcBef>
                <a:spcPts val="500"/>
              </a:spcBef>
              <a:spcAft>
                <a:spcPct val="0"/>
              </a:spcAft>
              <a:buSzPct val="100000"/>
              <a:buChar char="–"/>
              <a:defRPr lang="nl-NL" sz="1900">
                <a:solidFill>
                  <a:srgbClr val="00FF00"/>
                </a:solidFill>
                <a:latin typeface="Arial"/>
                <a:ea typeface="MS PGothic" pitchFamily="34" charset="-128"/>
              </a:defRPr>
            </a:lvl2pPr>
            <a:lvl3pPr marL="1143000" lvl="2" indent="-228600" algn="l" rtl="0" eaLnBrk="0" fontAlgn="base" hangingPunct="0">
              <a:spcBef>
                <a:spcPts val="500"/>
              </a:spcBef>
              <a:spcAft>
                <a:spcPct val="0"/>
              </a:spcAft>
              <a:buSzPct val="100000"/>
              <a:buChar char="•"/>
              <a:defRPr lang="nl-NL" sz="1900">
                <a:solidFill>
                  <a:srgbClr val="00FF00"/>
                </a:solidFill>
                <a:latin typeface="Arial"/>
                <a:ea typeface="MS PGothic" pitchFamily="34" charset="-128"/>
              </a:defRPr>
            </a:lvl3pPr>
            <a:lvl4pPr marL="1600200" lvl="3" indent="-228600" algn="l" rtl="0" eaLnBrk="0" fontAlgn="base" hangingPunct="0">
              <a:spcBef>
                <a:spcPts val="500"/>
              </a:spcBef>
              <a:spcAft>
                <a:spcPct val="0"/>
              </a:spcAft>
              <a:buSzPct val="100000"/>
              <a:buChar char="–"/>
              <a:defRPr lang="nl-NL" sz="1900">
                <a:solidFill>
                  <a:srgbClr val="00FF00"/>
                </a:solidFill>
                <a:latin typeface="Arial"/>
                <a:ea typeface="MS PGothic" pitchFamily="34" charset="-128"/>
              </a:defRPr>
            </a:lvl4pPr>
            <a:lvl5pPr marL="2057400" lvl="4" indent="-228600" algn="l" rtl="0" eaLnBrk="0" fontAlgn="base" hangingPunct="0">
              <a:spcBef>
                <a:spcPts val="500"/>
              </a:spcBef>
              <a:spcAft>
                <a:spcPct val="0"/>
              </a:spcAft>
              <a:buSzPct val="100000"/>
              <a:buChar char="»"/>
              <a:defRPr lang="nl-NL" sz="1900">
                <a:solidFill>
                  <a:srgbClr val="00FF00"/>
                </a:solidFill>
                <a:latin typeface="Arial"/>
                <a:ea typeface="MS PGothic"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marL="0" indent="0">
              <a:buNone/>
              <a:defRPr/>
            </a:pPr>
            <a:r>
              <a:rPr altLang="nl-NL" sz="1600" kern="0" dirty="0">
                <a:latin typeface="Arial" charset="0"/>
                <a:hlinkClick r:id="rId3"/>
              </a:rPr>
              <a:t>https://www.youtube.com/watch?v=gnZEge78_78</a:t>
            </a:r>
            <a:endParaRPr lang="nl-NL" altLang="nl-NL" sz="1600" kern="0" dirty="0">
              <a:latin typeface="Arial" charset="0"/>
            </a:endParaRPr>
          </a:p>
          <a:p>
            <a:pPr marL="0" indent="0">
              <a:buNone/>
              <a:defRPr/>
            </a:pPr>
            <a:r>
              <a:rPr lang="nl-NL" altLang="nl-NL" sz="1600" kern="0" dirty="0">
                <a:latin typeface="Arial" charset="0"/>
                <a:hlinkClick r:id="rId4"/>
              </a:rPr>
              <a:t>https://youtu.be/rgphaHmAC_A</a:t>
            </a:r>
            <a:endParaRPr lang="nl-NL" altLang="nl-NL" sz="1600" kern="0" dirty="0">
              <a:latin typeface="Arial" charset="0"/>
            </a:endParaRPr>
          </a:p>
          <a:p>
            <a:pPr>
              <a:defRPr/>
            </a:pPr>
            <a:endParaRPr altLang="nl-NL" sz="1600" kern="0" dirty="0">
              <a:latin typeface="Arial" charset="0"/>
            </a:endParaRPr>
          </a:p>
          <a:p>
            <a:pPr>
              <a:defRPr/>
            </a:pPr>
            <a:endParaRPr altLang="nl-NL" sz="1600" kern="0" dirty="0">
              <a:latin typeface="Arial" charset="0"/>
            </a:endParaRPr>
          </a:p>
        </p:txBody>
      </p:sp>
      <p:sp>
        <p:nvSpPr>
          <p:cNvPr id="65543" name="Rechthoek 1">
            <a:extLst>
              <a:ext uri="{FF2B5EF4-FFF2-40B4-BE49-F238E27FC236}">
                <a16:creationId xmlns:a16="http://schemas.microsoft.com/office/drawing/2014/main" id="{5C17DBE7-2409-464A-A84A-876E070A3958}"/>
              </a:ext>
            </a:extLst>
          </p:cNvPr>
          <p:cNvSpPr>
            <a:spLocks noChangeArrowheads="1"/>
          </p:cNvSpPr>
          <p:nvPr/>
        </p:nvSpPr>
        <p:spPr bwMode="auto">
          <a:xfrm>
            <a:off x="666563" y="6041556"/>
            <a:ext cx="7918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800" dirty="0" err="1">
                <a:solidFill>
                  <a:schemeClr val="bg1"/>
                </a:solidFill>
                <a:latin typeface="Calibri" panose="020F0502020204030204" pitchFamily="34" charset="0"/>
              </a:rPr>
              <a:t>Treg</a:t>
            </a:r>
            <a:r>
              <a:rPr lang="nl-NL" altLang="nl-NL" sz="1800" dirty="0">
                <a:solidFill>
                  <a:schemeClr val="bg1"/>
                </a:solidFill>
                <a:latin typeface="Calibri" panose="020F0502020204030204" pitchFamily="34" charset="0"/>
              </a:rPr>
              <a:t> aangestuurd door darmflora</a:t>
            </a:r>
          </a:p>
          <a:p>
            <a:pPr eaLnBrk="1" hangingPunct="1">
              <a:spcBef>
                <a:spcPct val="0"/>
              </a:spcBef>
              <a:buSzTx/>
              <a:buFontTx/>
              <a:buNone/>
            </a:pPr>
            <a:r>
              <a:rPr lang="nl-NL" altLang="nl-NL" sz="1800" dirty="0">
                <a:solidFill>
                  <a:schemeClr val="bg1"/>
                </a:solidFill>
                <a:latin typeface="Calibri" panose="020F0502020204030204" pitchFamily="34" charset="0"/>
              </a:rPr>
              <a:t>=&gt; symbiotisch intermediair, </a:t>
            </a:r>
            <a:r>
              <a:rPr lang="nl-NL" altLang="nl-NL" sz="1800" dirty="0" err="1">
                <a:solidFill>
                  <a:schemeClr val="bg1"/>
                </a:solidFill>
                <a:latin typeface="Calibri" panose="020F0502020204030204" pitchFamily="34" charset="0"/>
              </a:rPr>
              <a:t>danger</a:t>
            </a:r>
            <a:r>
              <a:rPr lang="nl-NL" altLang="nl-NL" sz="1800" dirty="0">
                <a:solidFill>
                  <a:schemeClr val="bg1"/>
                </a:solidFill>
                <a:latin typeface="Calibri" panose="020F0502020204030204" pitchFamily="34" charset="0"/>
              </a:rPr>
              <a:t> hypothesis is logischer bij symbiose</a:t>
            </a:r>
          </a:p>
        </p:txBody>
      </p:sp>
      <p:sp>
        <p:nvSpPr>
          <p:cNvPr id="2" name="Tekstvak 1">
            <a:extLst>
              <a:ext uri="{FF2B5EF4-FFF2-40B4-BE49-F238E27FC236}">
                <a16:creationId xmlns:a16="http://schemas.microsoft.com/office/drawing/2014/main" id="{EB768797-E5F2-39BF-313F-21AE4C942EBB}"/>
              </a:ext>
            </a:extLst>
          </p:cNvPr>
          <p:cNvSpPr txBox="1"/>
          <p:nvPr/>
        </p:nvSpPr>
        <p:spPr>
          <a:xfrm>
            <a:off x="10476689" y="2821021"/>
            <a:ext cx="1464299" cy="1477328"/>
          </a:xfrm>
          <a:prstGeom prst="rect">
            <a:avLst/>
          </a:prstGeom>
          <a:noFill/>
        </p:spPr>
        <p:txBody>
          <a:bodyPr wrap="square" rtlCol="0">
            <a:spAutoFit/>
          </a:bodyPr>
          <a:lstStyle/>
          <a:p>
            <a:r>
              <a:rPr lang="nl-NL" dirty="0">
                <a:solidFill>
                  <a:srgbClr val="FFFF00"/>
                </a:solidFill>
              </a:rPr>
              <a:t>Maar </a:t>
            </a:r>
            <a:r>
              <a:rPr lang="nl-NL" dirty="0" err="1">
                <a:solidFill>
                  <a:srgbClr val="FFFF00"/>
                </a:solidFill>
              </a:rPr>
              <a:t>bacterien</a:t>
            </a:r>
            <a:r>
              <a:rPr lang="nl-NL" dirty="0">
                <a:solidFill>
                  <a:srgbClr val="FFFF00"/>
                </a:solidFill>
              </a:rPr>
              <a:t> doen actief mee aan homeostase</a:t>
            </a:r>
          </a:p>
        </p:txBody>
      </p:sp>
    </p:spTree>
    <p:extLst>
      <p:ext uri="{BB962C8B-B14F-4D97-AF65-F5344CB8AC3E}">
        <p14:creationId xmlns:p14="http://schemas.microsoft.com/office/powerpoint/2010/main" val="3116367125"/>
      </p:ext>
    </p:extLst>
  </p:cSld>
  <p:clrMapOvr>
    <a:masterClrMapping/>
  </p:clrMapOvr>
  <p:transition spd="slow"/>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el 1">
            <a:extLst>
              <a:ext uri="{FF2B5EF4-FFF2-40B4-BE49-F238E27FC236}">
                <a16:creationId xmlns:a16="http://schemas.microsoft.com/office/drawing/2014/main" id="{33B5E4FE-3328-465D-88FE-C73AA6A8B816}"/>
              </a:ext>
            </a:extLst>
          </p:cNvPr>
          <p:cNvSpPr txBox="1">
            <a:spLocks noGrp="1"/>
          </p:cNvSpPr>
          <p:nvPr>
            <p:ph type="title"/>
          </p:nvPr>
        </p:nvSpPr>
        <p:spPr/>
        <p:txBody>
          <a:bodyPr>
            <a:normAutofit/>
          </a:bodyPr>
          <a:lstStyle/>
          <a:p>
            <a:r>
              <a:rPr lang="en-US" altLang="nl-NL" sz="2800" dirty="0">
                <a:solidFill>
                  <a:schemeClr val="bg1"/>
                </a:solidFill>
                <a:latin typeface="Arial" panose="020B0604020202020204" pitchFamily="34" charset="0"/>
              </a:rPr>
              <a:t>The </a:t>
            </a:r>
            <a:r>
              <a:rPr lang="en-US" altLang="nl-NL" sz="2800" dirty="0" err="1">
                <a:latin typeface="Arial" panose="020B0604020202020204" pitchFamily="34" charset="0"/>
              </a:rPr>
              <a:t>hologenome</a:t>
            </a:r>
            <a:r>
              <a:rPr lang="en-US" altLang="nl-NL" sz="2800" dirty="0">
                <a:solidFill>
                  <a:schemeClr val="bg1"/>
                </a:solidFill>
                <a:latin typeface="Arial" panose="020B0604020202020204" pitchFamily="34" charset="0"/>
              </a:rPr>
              <a:t> concept of evolution</a:t>
            </a:r>
            <a:endParaRPr altLang="nl-NL" sz="2800" dirty="0">
              <a:solidFill>
                <a:schemeClr val="bg1"/>
              </a:solidFill>
              <a:latin typeface="Arial" panose="020B0604020202020204" pitchFamily="34" charset="0"/>
            </a:endParaRPr>
          </a:p>
        </p:txBody>
      </p:sp>
      <p:sp>
        <p:nvSpPr>
          <p:cNvPr id="171011" name="Tijdelijke aanduiding voor inhoud 2">
            <a:extLst>
              <a:ext uri="{FF2B5EF4-FFF2-40B4-BE49-F238E27FC236}">
                <a16:creationId xmlns:a16="http://schemas.microsoft.com/office/drawing/2014/main" id="{D355091B-DFEC-4698-B3BB-AA4A96414938}"/>
              </a:ext>
            </a:extLst>
          </p:cNvPr>
          <p:cNvSpPr txBox="1">
            <a:spLocks noGrp="1"/>
          </p:cNvSpPr>
          <p:nvPr>
            <p:ph idx="1"/>
          </p:nvPr>
        </p:nvSpPr>
        <p:spPr/>
        <p:txBody>
          <a:bodyPr>
            <a:normAutofit/>
          </a:bodyPr>
          <a:lstStyle/>
          <a:p>
            <a:r>
              <a:rPr lang="en-US" altLang="nl-NL" sz="1800" dirty="0">
                <a:solidFill>
                  <a:schemeClr val="bg1"/>
                </a:solidFill>
                <a:latin typeface="Arial" panose="020B0604020202020204" pitchFamily="34" charset="0"/>
              </a:rPr>
              <a:t>The host with its microbiome, the </a:t>
            </a:r>
            <a:r>
              <a:rPr lang="en-US" altLang="nl-NL" sz="1800" dirty="0" err="1">
                <a:solidFill>
                  <a:schemeClr val="bg1"/>
                </a:solidFill>
                <a:latin typeface="Arial" panose="020B0604020202020204" pitchFamily="34" charset="0"/>
              </a:rPr>
              <a:t>holobiont</a:t>
            </a:r>
            <a:r>
              <a:rPr lang="en-US" altLang="nl-NL" sz="1800" dirty="0">
                <a:solidFill>
                  <a:schemeClr val="bg1"/>
                </a:solidFill>
                <a:latin typeface="Arial" panose="020B0604020202020204" pitchFamily="34" charset="0"/>
              </a:rPr>
              <a:t>, functions generally as a distinct biological entity anatomically, metabolically, </a:t>
            </a:r>
            <a:r>
              <a:rPr lang="en-US" altLang="nl-NL" sz="1800" dirty="0">
                <a:solidFill>
                  <a:srgbClr val="FFFF00"/>
                </a:solidFill>
                <a:latin typeface="Arial" panose="020B0604020202020204" pitchFamily="34" charset="0"/>
              </a:rPr>
              <a:t>immunologically</a:t>
            </a:r>
            <a:r>
              <a:rPr lang="en-US" altLang="nl-NL" sz="1800" dirty="0">
                <a:solidFill>
                  <a:schemeClr val="bg1"/>
                </a:solidFill>
                <a:latin typeface="Arial" panose="020B0604020202020204" pitchFamily="34" charset="0"/>
              </a:rPr>
              <a:t>, during development and in evolution</a:t>
            </a:r>
          </a:p>
          <a:p>
            <a:endParaRPr lang="en-US" altLang="nl-NL" sz="1800" dirty="0">
              <a:solidFill>
                <a:schemeClr val="bg1"/>
              </a:solidFill>
              <a:latin typeface="Arial" panose="020B0604020202020204" pitchFamily="34" charset="0"/>
            </a:endParaRPr>
          </a:p>
          <a:p>
            <a:r>
              <a:rPr lang="en-US" altLang="nl-NL" sz="1800" dirty="0">
                <a:solidFill>
                  <a:srgbClr val="FFFF00"/>
                </a:solidFill>
                <a:latin typeface="Arial" panose="020B0604020202020204" pitchFamily="34" charset="0"/>
              </a:rPr>
              <a:t>Half of you is not actually you </a:t>
            </a:r>
            <a:r>
              <a:rPr lang="en-US" altLang="nl-NL" sz="1800" dirty="0">
                <a:solidFill>
                  <a:schemeClr val="bg1"/>
                </a:solidFill>
                <a:latin typeface="Arial" panose="020B0604020202020204" pitchFamily="34" charset="0"/>
              </a:rPr>
              <a:t>(but bacteria, mitochondria, </a:t>
            </a:r>
            <a:r>
              <a:rPr lang="en-US" altLang="nl-NL" sz="1800" dirty="0">
                <a:solidFill>
                  <a:srgbClr val="FFFF00"/>
                </a:solidFill>
                <a:latin typeface="Arial" panose="020B0604020202020204" pitchFamily="34" charset="0"/>
              </a:rPr>
              <a:t>viruses</a:t>
            </a:r>
            <a:r>
              <a:rPr lang="en-US" altLang="nl-NL" sz="1800" dirty="0">
                <a:solidFill>
                  <a:schemeClr val="bg1"/>
                </a:solidFill>
                <a:latin typeface="Arial" panose="020B0604020202020204" pitchFamily="34" charset="0"/>
              </a:rPr>
              <a:t>, transposons, fungi)</a:t>
            </a:r>
          </a:p>
          <a:p>
            <a:endParaRPr lang="en-US" altLang="nl-NL" sz="1800" dirty="0">
              <a:solidFill>
                <a:schemeClr val="bg1"/>
              </a:solidFill>
              <a:latin typeface="Arial" panose="020B0604020202020204" pitchFamily="34" charset="0"/>
            </a:endParaRPr>
          </a:p>
          <a:p>
            <a:r>
              <a:rPr lang="en-US" altLang="nl-NL" sz="1800" dirty="0" err="1">
                <a:solidFill>
                  <a:schemeClr val="bg1"/>
                </a:solidFill>
                <a:latin typeface="Arial" panose="020B0604020202020204" pitchFamily="34" charset="0"/>
              </a:rPr>
              <a:t>Vgl</a:t>
            </a:r>
            <a:r>
              <a:rPr lang="en-US" altLang="nl-NL" sz="1800" dirty="0">
                <a:solidFill>
                  <a:schemeClr val="bg1"/>
                </a:solidFill>
                <a:latin typeface="Arial" panose="020B0604020202020204" pitchFamily="34" charset="0"/>
              </a:rPr>
              <a:t> met boom. </a:t>
            </a:r>
            <a:r>
              <a:rPr lang="en-US" altLang="nl-NL" sz="1800" dirty="0" err="1">
                <a:solidFill>
                  <a:schemeClr val="bg1"/>
                </a:solidFill>
                <a:latin typeface="Arial" panose="020B0604020202020204" pitchFamily="34" charset="0"/>
              </a:rPr>
              <a:t>Daar</a:t>
            </a:r>
            <a:r>
              <a:rPr lang="en-US" altLang="nl-NL" sz="1800" dirty="0">
                <a:solidFill>
                  <a:schemeClr val="bg1"/>
                </a:solidFill>
                <a:latin typeface="Arial" panose="020B0604020202020204" pitchFamily="34" charset="0"/>
              </a:rPr>
              <a:t> </a:t>
            </a:r>
            <a:r>
              <a:rPr lang="en-US" altLang="nl-NL" sz="1800" dirty="0" err="1">
                <a:solidFill>
                  <a:schemeClr val="bg1"/>
                </a:solidFill>
                <a:latin typeface="Arial" panose="020B0604020202020204" pitchFamily="34" charset="0"/>
              </a:rPr>
              <a:t>leeft</a:t>
            </a:r>
            <a:r>
              <a:rPr lang="en-US" altLang="nl-NL" sz="1800" dirty="0">
                <a:solidFill>
                  <a:schemeClr val="bg1"/>
                </a:solidFill>
                <a:latin typeface="Arial" panose="020B0604020202020204" pitchFamily="34" charset="0"/>
              </a:rPr>
              <a:t> </a:t>
            </a:r>
            <a:r>
              <a:rPr lang="en-US" altLang="nl-NL" sz="1800" dirty="0" err="1">
                <a:solidFill>
                  <a:schemeClr val="bg1"/>
                </a:solidFill>
                <a:latin typeface="Arial" panose="020B0604020202020204" pitchFamily="34" charset="0"/>
              </a:rPr>
              <a:t>ook</a:t>
            </a:r>
            <a:r>
              <a:rPr lang="en-US" altLang="nl-NL" sz="1800" dirty="0">
                <a:solidFill>
                  <a:schemeClr val="bg1"/>
                </a:solidFill>
                <a:latin typeface="Arial" panose="020B0604020202020204" pitchFamily="34" charset="0"/>
              </a:rPr>
              <a:t> van </a:t>
            </a:r>
            <a:r>
              <a:rPr lang="en-US" altLang="nl-NL" sz="1800" dirty="0" err="1">
                <a:solidFill>
                  <a:schemeClr val="bg1"/>
                </a:solidFill>
                <a:latin typeface="Arial" panose="020B0604020202020204" pitchFamily="34" charset="0"/>
              </a:rPr>
              <a:t>alles</a:t>
            </a:r>
            <a:r>
              <a:rPr lang="en-US" altLang="nl-NL" sz="1800" dirty="0">
                <a:solidFill>
                  <a:schemeClr val="bg1"/>
                </a:solidFill>
                <a:latin typeface="Arial" panose="020B0604020202020204" pitchFamily="34" charset="0"/>
              </a:rPr>
              <a:t> op, </a:t>
            </a:r>
            <a:r>
              <a:rPr lang="en-US" altLang="nl-NL" sz="1800" dirty="0" err="1">
                <a:solidFill>
                  <a:schemeClr val="bg1"/>
                </a:solidFill>
                <a:latin typeface="Arial" panose="020B0604020202020204" pitchFamily="34" charset="0"/>
              </a:rPr>
              <a:t>en</a:t>
            </a:r>
            <a:r>
              <a:rPr lang="en-US" altLang="nl-NL" sz="1800" dirty="0">
                <a:solidFill>
                  <a:schemeClr val="bg1"/>
                </a:solidFill>
                <a:latin typeface="Arial" panose="020B0604020202020204" pitchFamily="34" charset="0"/>
              </a:rPr>
              <a:t> in.</a:t>
            </a:r>
          </a:p>
          <a:p>
            <a:endParaRPr lang="en-US" altLang="nl-NL" sz="1800" dirty="0">
              <a:solidFill>
                <a:schemeClr val="bg1"/>
              </a:solidFill>
              <a:latin typeface="Arial" panose="020B0604020202020204" pitchFamily="34" charset="0"/>
            </a:endParaRPr>
          </a:p>
        </p:txBody>
      </p:sp>
      <p:sp>
        <p:nvSpPr>
          <p:cNvPr id="4" name="Tekstvak 3">
            <a:extLst>
              <a:ext uri="{FF2B5EF4-FFF2-40B4-BE49-F238E27FC236}">
                <a16:creationId xmlns:a16="http://schemas.microsoft.com/office/drawing/2014/main" id="{B5373188-8532-4253-AE47-199C250BDAFA}"/>
              </a:ext>
            </a:extLst>
          </p:cNvPr>
          <p:cNvSpPr txBox="1"/>
          <p:nvPr/>
        </p:nvSpPr>
        <p:spPr>
          <a:xfrm>
            <a:off x="942696" y="4886418"/>
            <a:ext cx="8739186" cy="369332"/>
          </a:xfrm>
          <a:prstGeom prst="rect">
            <a:avLst/>
          </a:prstGeom>
          <a:solidFill>
            <a:schemeClr val="bg1"/>
          </a:solidFill>
        </p:spPr>
        <p:txBody>
          <a:bodyPr wrap="square">
            <a:spAutoFit/>
          </a:bodyPr>
          <a:lstStyle/>
          <a:p>
            <a:pPr>
              <a:defRPr/>
            </a:pPr>
            <a:r>
              <a:rPr lang="nl-NL" dirty="0">
                <a:hlinkClick r:id="rId2"/>
              </a:rPr>
              <a:t>https://microbiomejournal.biomedcentral.com/articles/10.1186/s40168-018-0457-9</a:t>
            </a:r>
            <a:endParaRPr lang="nl-NL" dirty="0"/>
          </a:p>
        </p:txBody>
      </p:sp>
    </p:spTree>
    <p:extLst>
      <p:ext uri="{BB962C8B-B14F-4D97-AF65-F5344CB8AC3E}">
        <p14:creationId xmlns:p14="http://schemas.microsoft.com/office/powerpoint/2010/main" val="12752466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2FC401-3334-4C07-BBEF-A00A9E73EA47}"/>
              </a:ext>
            </a:extLst>
          </p:cNvPr>
          <p:cNvSpPr>
            <a:spLocks noGrp="1"/>
          </p:cNvSpPr>
          <p:nvPr>
            <p:ph type="title"/>
          </p:nvPr>
        </p:nvSpPr>
        <p:spPr/>
        <p:txBody>
          <a:bodyPr>
            <a:normAutofit/>
          </a:bodyPr>
          <a:lstStyle/>
          <a:p>
            <a:r>
              <a:rPr lang="nl-NL" sz="2800" dirty="0">
                <a:solidFill>
                  <a:schemeClr val="bg1"/>
                </a:solidFill>
                <a:latin typeface="+mn-lt"/>
              </a:rPr>
              <a:t>Leergang levenswetenschappen</a:t>
            </a:r>
            <a:br>
              <a:rPr lang="nl-NL" sz="2800" dirty="0">
                <a:solidFill>
                  <a:srgbClr val="FFFF00"/>
                </a:solidFill>
                <a:latin typeface="+mn-lt"/>
              </a:rPr>
            </a:br>
            <a:r>
              <a:rPr lang="nl-NL" sz="2800" dirty="0">
                <a:solidFill>
                  <a:srgbClr val="FFFF00"/>
                </a:solidFill>
                <a:latin typeface="+mn-lt"/>
              </a:rPr>
              <a:t>Afweer</a:t>
            </a:r>
          </a:p>
        </p:txBody>
      </p:sp>
      <p:sp>
        <p:nvSpPr>
          <p:cNvPr id="6" name="Tijdelijke aanduiding voor inhoud 5">
            <a:extLst>
              <a:ext uri="{FF2B5EF4-FFF2-40B4-BE49-F238E27FC236}">
                <a16:creationId xmlns:a16="http://schemas.microsoft.com/office/drawing/2014/main" id="{330D43B7-3EFF-4AC5-9C26-92B0F47C3CEF}"/>
              </a:ext>
            </a:extLst>
          </p:cNvPr>
          <p:cNvSpPr>
            <a:spLocks noGrp="1"/>
          </p:cNvSpPr>
          <p:nvPr>
            <p:ph idx="1"/>
          </p:nvPr>
        </p:nvSpPr>
        <p:spPr>
          <a:xfrm>
            <a:off x="838200" y="2010291"/>
            <a:ext cx="10515600" cy="4351338"/>
          </a:xfrm>
        </p:spPr>
        <p:txBody>
          <a:bodyPr/>
          <a:lstStyle/>
          <a:p>
            <a:pPr marL="0" indent="0">
              <a:buNone/>
            </a:pPr>
            <a:r>
              <a:rPr lang="nl-NL" dirty="0">
                <a:solidFill>
                  <a:schemeClr val="bg1"/>
                </a:solidFill>
              </a:rPr>
              <a:t>Hoe blijven we in leven?</a:t>
            </a:r>
          </a:p>
          <a:p>
            <a:pPr marL="0" indent="0">
              <a:buNone/>
            </a:pPr>
            <a:endParaRPr lang="nl-NL" dirty="0">
              <a:solidFill>
                <a:schemeClr val="bg1"/>
              </a:solidFill>
            </a:endParaRPr>
          </a:p>
          <a:p>
            <a:pPr marL="0" indent="0">
              <a:buNone/>
            </a:pPr>
            <a:endParaRPr lang="nl-NL" dirty="0">
              <a:solidFill>
                <a:schemeClr val="bg1"/>
              </a:solidFill>
            </a:endParaRPr>
          </a:p>
        </p:txBody>
      </p:sp>
      <p:sp>
        <p:nvSpPr>
          <p:cNvPr id="7" name="Tekstvak 6">
            <a:extLst>
              <a:ext uri="{FF2B5EF4-FFF2-40B4-BE49-F238E27FC236}">
                <a16:creationId xmlns:a16="http://schemas.microsoft.com/office/drawing/2014/main" id="{EE7D2F3A-5CAD-4D42-8BA1-01153FABF006}"/>
              </a:ext>
            </a:extLst>
          </p:cNvPr>
          <p:cNvSpPr txBox="1"/>
          <p:nvPr/>
        </p:nvSpPr>
        <p:spPr>
          <a:xfrm>
            <a:off x="9351818" y="1825625"/>
            <a:ext cx="2840182" cy="369332"/>
          </a:xfrm>
          <a:prstGeom prst="rect">
            <a:avLst/>
          </a:prstGeom>
          <a:noFill/>
        </p:spPr>
        <p:txBody>
          <a:bodyPr wrap="square" rtlCol="0">
            <a:spAutoFit/>
          </a:bodyPr>
          <a:lstStyle/>
          <a:p>
            <a:r>
              <a:rPr lang="nl-NL" dirty="0">
                <a:solidFill>
                  <a:schemeClr val="bg1"/>
                </a:solidFill>
              </a:rPr>
              <a:t>Een Science </a:t>
            </a:r>
            <a:r>
              <a:rPr lang="nl-NL" dirty="0">
                <a:solidFill>
                  <a:srgbClr val="FFFF00"/>
                </a:solidFill>
              </a:rPr>
              <a:t>Light</a:t>
            </a:r>
            <a:r>
              <a:rPr lang="nl-NL" dirty="0">
                <a:solidFill>
                  <a:schemeClr val="bg1"/>
                </a:solidFill>
              </a:rPr>
              <a:t> Productie</a:t>
            </a:r>
          </a:p>
        </p:txBody>
      </p:sp>
      <p:pic>
        <p:nvPicPr>
          <p:cNvPr id="8" name="Picture 2">
            <a:extLst>
              <a:ext uri="{FF2B5EF4-FFF2-40B4-BE49-F238E27FC236}">
                <a16:creationId xmlns:a16="http://schemas.microsoft.com/office/drawing/2014/main" id="{04D4DFA8-A106-4ED6-A1E5-75E2A6AF9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90158"/>
            <a:ext cx="4292743" cy="3217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a:extLst>
              <a:ext uri="{FF2B5EF4-FFF2-40B4-BE49-F238E27FC236}">
                <a16:creationId xmlns:a16="http://schemas.microsoft.com/office/drawing/2014/main" id="{E3DE10A4-25F5-4375-B106-E25D12A33A84}"/>
              </a:ext>
            </a:extLst>
          </p:cNvPr>
          <p:cNvSpPr txBox="1"/>
          <p:nvPr/>
        </p:nvSpPr>
        <p:spPr>
          <a:xfrm>
            <a:off x="5504597" y="3328131"/>
            <a:ext cx="5694705" cy="369332"/>
          </a:xfrm>
          <a:prstGeom prst="rect">
            <a:avLst/>
          </a:prstGeom>
          <a:noFill/>
        </p:spPr>
        <p:txBody>
          <a:bodyPr wrap="square" rtlCol="0">
            <a:spAutoFit/>
          </a:bodyPr>
          <a:lstStyle/>
          <a:p>
            <a:r>
              <a:rPr lang="nl-NL" dirty="0">
                <a:solidFill>
                  <a:schemeClr val="bg1"/>
                </a:solidFill>
              </a:rPr>
              <a:t>An apple a day keeps the doctor away?</a:t>
            </a:r>
          </a:p>
        </p:txBody>
      </p:sp>
    </p:spTree>
    <p:extLst>
      <p:ext uri="{BB962C8B-B14F-4D97-AF65-F5344CB8AC3E}">
        <p14:creationId xmlns:p14="http://schemas.microsoft.com/office/powerpoint/2010/main" val="4171164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26CA6ABD-FCD6-4093-AD47-CB06E42B4B23}"/>
              </a:ext>
            </a:extLst>
          </p:cNvPr>
          <p:cNvSpPr txBox="1">
            <a:spLocks noGrp="1"/>
          </p:cNvSpPr>
          <p:nvPr>
            <p:ph type="title"/>
          </p:nvPr>
        </p:nvSpPr>
        <p:spPr>
          <a:xfrm>
            <a:off x="7885650" y="2852257"/>
            <a:ext cx="4138570" cy="1067924"/>
          </a:xfrm>
        </p:spPr>
        <p:txBody>
          <a:bodyPr>
            <a:noAutofit/>
          </a:bodyPr>
          <a:lstStyle/>
          <a:p>
            <a:r>
              <a:rPr lang="nl-NL" altLang="nl-NL" sz="1600" dirty="0">
                <a:solidFill>
                  <a:schemeClr val="bg1"/>
                </a:solidFill>
                <a:latin typeface="Arial" panose="020B0604020202020204" pitchFamily="34" charset="0"/>
              </a:rPr>
              <a:t>Teveel eten, te weinig beweging</a:t>
            </a:r>
            <a:br>
              <a:rPr lang="nl-NL" altLang="nl-NL" sz="1600" dirty="0">
                <a:solidFill>
                  <a:schemeClr val="bg1"/>
                </a:solidFill>
                <a:latin typeface="Arial" panose="020B0604020202020204" pitchFamily="34" charset="0"/>
              </a:rPr>
            </a:br>
            <a:r>
              <a:rPr lang="nl-NL" altLang="nl-NL" sz="1600" dirty="0">
                <a:solidFill>
                  <a:schemeClr val="bg1"/>
                </a:solidFill>
                <a:latin typeface="Arial" panose="020B0604020202020204" pitchFamily="34" charset="0"/>
              </a:rPr>
              <a:t>=&gt; langdurige vetophoping</a:t>
            </a:r>
            <a:br>
              <a:rPr lang="nl-NL" altLang="nl-NL" sz="1600" dirty="0">
                <a:solidFill>
                  <a:schemeClr val="bg1"/>
                </a:solidFill>
                <a:latin typeface="Arial" panose="020B0604020202020204" pitchFamily="34" charset="0"/>
              </a:rPr>
            </a:br>
            <a:r>
              <a:rPr lang="nl-NL" altLang="nl-NL" sz="1600" dirty="0">
                <a:solidFill>
                  <a:schemeClr val="bg1"/>
                </a:solidFill>
                <a:latin typeface="Arial" panose="020B0604020202020204" pitchFamily="34" charset="0"/>
              </a:rPr>
              <a:t>=&gt; stress </a:t>
            </a:r>
            <a:br>
              <a:rPr lang="nl-NL" altLang="nl-NL" sz="1600" dirty="0">
                <a:solidFill>
                  <a:schemeClr val="bg1"/>
                </a:solidFill>
                <a:latin typeface="Arial" panose="020B0604020202020204" pitchFamily="34" charset="0"/>
              </a:rPr>
            </a:br>
            <a:r>
              <a:rPr lang="nl-NL" altLang="nl-NL" sz="1600" dirty="0">
                <a:solidFill>
                  <a:schemeClr val="bg1"/>
                </a:solidFill>
                <a:latin typeface="Arial" panose="020B0604020202020204" pitchFamily="34" charset="0"/>
              </a:rPr>
              <a:t>=&gt; </a:t>
            </a:r>
            <a:r>
              <a:rPr lang="nl-NL" altLang="nl-NL" sz="1600" dirty="0">
                <a:solidFill>
                  <a:srgbClr val="FF0000"/>
                </a:solidFill>
                <a:latin typeface="Arial" panose="020B0604020202020204" pitchFamily="34" charset="0"/>
              </a:rPr>
              <a:t>afweer (pro-inflammatoir)</a:t>
            </a:r>
            <a:br>
              <a:rPr lang="nl-NL" altLang="nl-NL" sz="1600" dirty="0">
                <a:solidFill>
                  <a:schemeClr val="bg1"/>
                </a:solidFill>
                <a:latin typeface="Arial" panose="020B0604020202020204" pitchFamily="34" charset="0"/>
              </a:rPr>
            </a:br>
            <a:r>
              <a:rPr lang="nl-NL" altLang="nl-NL" sz="1600" dirty="0">
                <a:solidFill>
                  <a:schemeClr val="bg1"/>
                </a:solidFill>
                <a:latin typeface="Arial" panose="020B0604020202020204" pitchFamily="34" charset="0"/>
              </a:rPr>
              <a:t>=&gt; Insuline resistentie</a:t>
            </a:r>
            <a:br>
              <a:rPr lang="nl-NL" altLang="nl-NL" sz="1600" dirty="0">
                <a:solidFill>
                  <a:schemeClr val="bg1"/>
                </a:solidFill>
                <a:latin typeface="Arial" panose="020B0604020202020204" pitchFamily="34" charset="0"/>
              </a:rPr>
            </a:br>
            <a:r>
              <a:rPr lang="nl-NL" altLang="nl-NL" sz="1600" dirty="0">
                <a:solidFill>
                  <a:schemeClr val="bg1"/>
                </a:solidFill>
                <a:latin typeface="Arial" panose="020B0604020202020204" pitchFamily="34" charset="0"/>
              </a:rPr>
              <a:t>=&gt; verstoorde afweer tegen virussen (IL-6)</a:t>
            </a:r>
            <a:br>
              <a:rPr lang="nl-NL" altLang="nl-NL" sz="1600" dirty="0">
                <a:solidFill>
                  <a:schemeClr val="bg1"/>
                </a:solidFill>
                <a:latin typeface="Arial" panose="020B0604020202020204" pitchFamily="34" charset="0"/>
              </a:rPr>
            </a:br>
            <a:br>
              <a:rPr lang="nl-NL" altLang="nl-NL" sz="1600" dirty="0">
                <a:solidFill>
                  <a:schemeClr val="bg1"/>
                </a:solidFill>
                <a:latin typeface="Arial" panose="020B0604020202020204" pitchFamily="34" charset="0"/>
              </a:rPr>
            </a:br>
            <a:r>
              <a:rPr lang="nl-NL" altLang="nl-NL" sz="1600" dirty="0">
                <a:latin typeface="Arial" panose="020B0604020202020204" pitchFamily="34" charset="0"/>
              </a:rPr>
              <a:t>Afweer bestrijdt afwijkingen van de gewenste situatie. </a:t>
            </a:r>
            <a:br>
              <a:rPr lang="nl-NL" altLang="nl-NL" sz="1600" dirty="0">
                <a:latin typeface="Arial" panose="020B0604020202020204" pitchFamily="34" charset="0"/>
              </a:rPr>
            </a:br>
            <a:r>
              <a:rPr lang="nl-NL" altLang="nl-NL" sz="1600" dirty="0">
                <a:latin typeface="Arial" panose="020B0604020202020204" pitchFamily="34" charset="0"/>
              </a:rPr>
              <a:t>Dit kan een virus zijn, maar ook metabool</a:t>
            </a:r>
            <a:endParaRPr altLang="nl-NL" sz="1600" dirty="0">
              <a:latin typeface="Arial" panose="020B0604020202020204" pitchFamily="34" charset="0"/>
            </a:endParaRPr>
          </a:p>
        </p:txBody>
      </p:sp>
      <p:pic>
        <p:nvPicPr>
          <p:cNvPr id="21507" name="Picture 2">
            <a:extLst>
              <a:ext uri="{FF2B5EF4-FFF2-40B4-BE49-F238E27FC236}">
                <a16:creationId xmlns:a16="http://schemas.microsoft.com/office/drawing/2014/main" id="{75D41928-4D3F-4335-96CA-1CE4E2C4E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399" y="1670414"/>
            <a:ext cx="6821603" cy="462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jdelijke aanduiding voor inhoud 2">
            <a:extLst>
              <a:ext uri="{FF2B5EF4-FFF2-40B4-BE49-F238E27FC236}">
                <a16:creationId xmlns:a16="http://schemas.microsoft.com/office/drawing/2014/main" id="{AF377F6E-7D04-429D-844B-505B967E3BE7}"/>
              </a:ext>
            </a:extLst>
          </p:cNvPr>
          <p:cNvSpPr txBox="1">
            <a:spLocks/>
          </p:cNvSpPr>
          <p:nvPr/>
        </p:nvSpPr>
        <p:spPr bwMode="auto">
          <a:xfrm>
            <a:off x="8351912" y="5731880"/>
            <a:ext cx="3359119" cy="55897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cs typeface=""/>
              </a:defRPr>
            </a:lvl1pPr>
            <a:lvl2pPr marL="742950" lvl="1" indent="-28575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2pPr>
            <a:lvl3pPr marL="1143000" lvl="2"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3pPr>
            <a:lvl4pPr marL="1600200" lvl="3"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4pPr>
            <a:lvl5pPr marL="2057400" lvl="4"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marL="0" indent="0">
              <a:buNone/>
              <a:defRPr/>
            </a:pPr>
            <a:r>
              <a:rPr altLang="nl-NL" sz="1425" kern="0" dirty="0">
                <a:latin typeface="Arial" pitchFamily="34" charset="0"/>
                <a:hlinkClick r:id="rId3"/>
              </a:rPr>
              <a:t>https://www.youtube.com/watch?v=KYoV3RxwFD8</a:t>
            </a:r>
            <a:endParaRPr altLang="nl-NL" sz="1425" kern="0" dirty="0">
              <a:latin typeface="Arial" pitchFamily="34" charset="0"/>
            </a:endParaRPr>
          </a:p>
          <a:p>
            <a:pPr>
              <a:defRPr/>
            </a:pPr>
            <a:endParaRPr altLang="nl-NL" sz="1425" kern="0" dirty="0">
              <a:latin typeface="Arial" pitchFamily="34" charset="0"/>
            </a:endParaRPr>
          </a:p>
          <a:p>
            <a:pPr>
              <a:defRPr/>
            </a:pPr>
            <a:endParaRPr altLang="nl-NL" sz="1425" kern="0" dirty="0">
              <a:latin typeface="Arial" pitchFamily="34" charset="0"/>
            </a:endParaRPr>
          </a:p>
        </p:txBody>
      </p:sp>
      <p:sp>
        <p:nvSpPr>
          <p:cNvPr id="2" name="Tekstvak 1">
            <a:extLst>
              <a:ext uri="{FF2B5EF4-FFF2-40B4-BE49-F238E27FC236}">
                <a16:creationId xmlns:a16="http://schemas.microsoft.com/office/drawing/2014/main" id="{F7E388D8-6EE4-4243-9653-8231DDD50319}"/>
              </a:ext>
            </a:extLst>
          </p:cNvPr>
          <p:cNvSpPr txBox="1"/>
          <p:nvPr/>
        </p:nvSpPr>
        <p:spPr>
          <a:xfrm>
            <a:off x="1064458" y="397525"/>
            <a:ext cx="6405483" cy="954107"/>
          </a:xfrm>
          <a:prstGeom prst="rect">
            <a:avLst/>
          </a:prstGeom>
          <a:noFill/>
        </p:spPr>
        <p:txBody>
          <a:bodyPr wrap="square" rtlCol="0">
            <a:spAutoFit/>
          </a:bodyPr>
          <a:lstStyle/>
          <a:p>
            <a:r>
              <a:rPr lang="nl-NL" sz="2800" dirty="0">
                <a:solidFill>
                  <a:schemeClr val="bg1"/>
                </a:solidFill>
              </a:rPr>
              <a:t>Afweer is een </a:t>
            </a:r>
            <a:r>
              <a:rPr lang="nl-NL" sz="2800" dirty="0">
                <a:solidFill>
                  <a:srgbClr val="FFFF00"/>
                </a:solidFill>
              </a:rPr>
              <a:t>homeostatisch</a:t>
            </a:r>
            <a:r>
              <a:rPr lang="nl-NL" sz="2800" dirty="0">
                <a:solidFill>
                  <a:schemeClr val="bg1"/>
                </a:solidFill>
              </a:rPr>
              <a:t> mechanisme</a:t>
            </a:r>
          </a:p>
          <a:p>
            <a:r>
              <a:rPr lang="nl-NL" sz="2800" dirty="0">
                <a:solidFill>
                  <a:srgbClr val="FFFF00"/>
                </a:solidFill>
              </a:rPr>
              <a:t>=&gt; College 4</a:t>
            </a:r>
          </a:p>
        </p:txBody>
      </p:sp>
      <p:sp>
        <p:nvSpPr>
          <p:cNvPr id="5" name="Ovaal 4">
            <a:extLst>
              <a:ext uri="{FF2B5EF4-FFF2-40B4-BE49-F238E27FC236}">
                <a16:creationId xmlns:a16="http://schemas.microsoft.com/office/drawing/2014/main" id="{CC630289-D66A-6FC0-F34E-B7DC786A5A90}"/>
              </a:ext>
            </a:extLst>
          </p:cNvPr>
          <p:cNvSpPr/>
          <p:nvPr/>
        </p:nvSpPr>
        <p:spPr>
          <a:xfrm>
            <a:off x="4334312" y="2852257"/>
            <a:ext cx="1118532" cy="713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noFill/>
            </a:endParaRPr>
          </a:p>
        </p:txBody>
      </p:sp>
    </p:spTree>
    <p:extLst>
      <p:ext uri="{BB962C8B-B14F-4D97-AF65-F5344CB8AC3E}">
        <p14:creationId xmlns:p14="http://schemas.microsoft.com/office/powerpoint/2010/main" val="2462335966"/>
      </p:ext>
    </p:extLst>
  </p:cSld>
  <p:clrMapOvr>
    <a:masterClrMapping/>
  </p:clrMapOvr>
  <p:transition spd="slow"/>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FF0336C-D880-417C-9009-0A032744930A}"/>
              </a:ext>
            </a:extLst>
          </p:cNvPr>
          <p:cNvSpPr txBox="1"/>
          <p:nvPr/>
        </p:nvSpPr>
        <p:spPr>
          <a:xfrm>
            <a:off x="2110408" y="338173"/>
            <a:ext cx="5563380" cy="923330"/>
          </a:xfrm>
          <a:prstGeom prst="rect">
            <a:avLst/>
          </a:prstGeom>
          <a:noFill/>
        </p:spPr>
        <p:txBody>
          <a:bodyPr wrap="square" rtlCol="0">
            <a:spAutoFit/>
          </a:bodyPr>
          <a:lstStyle/>
          <a:p>
            <a:r>
              <a:rPr lang="nl-NL" dirty="0">
                <a:solidFill>
                  <a:schemeClr val="bg1"/>
                </a:solidFill>
              </a:rPr>
              <a:t>Gut </a:t>
            </a:r>
            <a:r>
              <a:rPr lang="nl-NL" dirty="0" err="1">
                <a:solidFill>
                  <a:schemeClr val="bg1"/>
                </a:solidFill>
              </a:rPr>
              <a:t>brain</a:t>
            </a:r>
            <a:r>
              <a:rPr lang="nl-NL" dirty="0">
                <a:solidFill>
                  <a:schemeClr val="bg1"/>
                </a:solidFill>
              </a:rPr>
              <a:t> </a:t>
            </a:r>
            <a:r>
              <a:rPr lang="nl-NL" dirty="0" err="1">
                <a:solidFill>
                  <a:schemeClr val="bg1"/>
                </a:solidFill>
              </a:rPr>
              <a:t>axis</a:t>
            </a:r>
            <a:endParaRPr lang="nl-NL" dirty="0">
              <a:solidFill>
                <a:schemeClr val="bg1"/>
              </a:solidFill>
            </a:endParaRPr>
          </a:p>
          <a:p>
            <a:r>
              <a:rPr lang="nl-NL" dirty="0">
                <a:solidFill>
                  <a:srgbClr val="FFFF00"/>
                </a:solidFill>
              </a:rPr>
              <a:t>Half of </a:t>
            </a:r>
            <a:r>
              <a:rPr lang="nl-NL" dirty="0" err="1">
                <a:solidFill>
                  <a:srgbClr val="FFFF00"/>
                </a:solidFill>
              </a:rPr>
              <a:t>you</a:t>
            </a:r>
            <a:r>
              <a:rPr lang="nl-NL" dirty="0">
                <a:solidFill>
                  <a:srgbClr val="FFFF00"/>
                </a:solidFill>
              </a:rPr>
              <a:t> is </a:t>
            </a:r>
            <a:r>
              <a:rPr lang="nl-NL" dirty="0" err="1">
                <a:solidFill>
                  <a:srgbClr val="FFFF00"/>
                </a:solidFill>
              </a:rPr>
              <a:t>not</a:t>
            </a:r>
            <a:r>
              <a:rPr lang="nl-NL" dirty="0">
                <a:solidFill>
                  <a:srgbClr val="FFFF00"/>
                </a:solidFill>
              </a:rPr>
              <a:t> </a:t>
            </a:r>
            <a:r>
              <a:rPr lang="nl-NL" dirty="0" err="1">
                <a:solidFill>
                  <a:srgbClr val="FFFF00"/>
                </a:solidFill>
              </a:rPr>
              <a:t>actually</a:t>
            </a:r>
            <a:r>
              <a:rPr lang="nl-NL" dirty="0">
                <a:solidFill>
                  <a:srgbClr val="FFFF00"/>
                </a:solidFill>
              </a:rPr>
              <a:t> </a:t>
            </a:r>
            <a:r>
              <a:rPr lang="nl-NL" dirty="0" err="1">
                <a:solidFill>
                  <a:srgbClr val="FFFF00"/>
                </a:solidFill>
              </a:rPr>
              <a:t>you</a:t>
            </a:r>
            <a:endParaRPr lang="nl-NL" dirty="0">
              <a:solidFill>
                <a:srgbClr val="FFFF00"/>
              </a:solidFill>
            </a:endParaRPr>
          </a:p>
          <a:p>
            <a:r>
              <a:rPr lang="nl-NL" dirty="0">
                <a:solidFill>
                  <a:srgbClr val="FFFF00"/>
                </a:solidFill>
              </a:rPr>
              <a:t>But does important </a:t>
            </a:r>
            <a:r>
              <a:rPr lang="nl-NL" dirty="0" err="1">
                <a:solidFill>
                  <a:srgbClr val="FFFF00"/>
                </a:solidFill>
              </a:rPr>
              <a:t>things</a:t>
            </a:r>
            <a:r>
              <a:rPr lang="nl-NL" dirty="0">
                <a:solidFill>
                  <a:srgbClr val="FFFF00"/>
                </a:solidFill>
              </a:rPr>
              <a:t> </a:t>
            </a:r>
            <a:r>
              <a:rPr lang="nl-NL" dirty="0" err="1">
                <a:solidFill>
                  <a:srgbClr val="FFFF00"/>
                </a:solidFill>
              </a:rPr>
              <a:t>for</a:t>
            </a:r>
            <a:r>
              <a:rPr lang="nl-NL" dirty="0">
                <a:solidFill>
                  <a:srgbClr val="FFFF00"/>
                </a:solidFill>
              </a:rPr>
              <a:t> </a:t>
            </a:r>
            <a:r>
              <a:rPr lang="nl-NL" dirty="0" err="1">
                <a:solidFill>
                  <a:srgbClr val="FFFF00"/>
                </a:solidFill>
              </a:rPr>
              <a:t>you</a:t>
            </a:r>
            <a:endParaRPr lang="nl-NL" dirty="0">
              <a:solidFill>
                <a:srgbClr val="FFFF00"/>
              </a:solidFill>
            </a:endParaRPr>
          </a:p>
        </p:txBody>
      </p:sp>
      <p:pic>
        <p:nvPicPr>
          <p:cNvPr id="3" name="Afbeelding 2">
            <a:extLst>
              <a:ext uri="{FF2B5EF4-FFF2-40B4-BE49-F238E27FC236}">
                <a16:creationId xmlns:a16="http://schemas.microsoft.com/office/drawing/2014/main" id="{D433E4E4-CAF6-470F-95CF-B47A1AE1D88E}"/>
              </a:ext>
            </a:extLst>
          </p:cNvPr>
          <p:cNvPicPr>
            <a:picLocks noChangeAspect="1"/>
          </p:cNvPicPr>
          <p:nvPr/>
        </p:nvPicPr>
        <p:blipFill>
          <a:blip r:embed="rId2"/>
          <a:stretch>
            <a:fillRect/>
          </a:stretch>
        </p:blipFill>
        <p:spPr>
          <a:xfrm>
            <a:off x="1162118" y="1356348"/>
            <a:ext cx="8774071" cy="4961721"/>
          </a:xfrm>
          <a:prstGeom prst="rect">
            <a:avLst/>
          </a:prstGeom>
        </p:spPr>
      </p:pic>
      <p:pic>
        <p:nvPicPr>
          <p:cNvPr id="5" name="Picture 2">
            <a:extLst>
              <a:ext uri="{FF2B5EF4-FFF2-40B4-BE49-F238E27FC236}">
                <a16:creationId xmlns:a16="http://schemas.microsoft.com/office/drawing/2014/main" id="{63F01B48-507C-4454-9A77-61FD1A469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6377" y="243328"/>
            <a:ext cx="1249579" cy="111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9218818"/>
      </p:ext>
    </p:extLst>
  </p:cSld>
  <p:clrMapOvr>
    <a:masterClrMapping/>
  </p:clrMapOvr>
  <p:transition spd="slow"/>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jdelijke aanduiding voor inhoud 2">
            <a:extLst>
              <a:ext uri="{FF2B5EF4-FFF2-40B4-BE49-F238E27FC236}">
                <a16:creationId xmlns:a16="http://schemas.microsoft.com/office/drawing/2014/main" id="{CC2FB542-1BB3-4986-992B-DB7FF9B9DC66}"/>
              </a:ext>
            </a:extLst>
          </p:cNvPr>
          <p:cNvSpPr txBox="1">
            <a:spLocks noGrp="1"/>
          </p:cNvSpPr>
          <p:nvPr>
            <p:ph idx="1"/>
          </p:nvPr>
        </p:nvSpPr>
        <p:spPr>
          <a:xfrm>
            <a:off x="5836024" y="5837891"/>
            <a:ext cx="3872752" cy="668618"/>
          </a:xfrm>
          <a:solidFill>
            <a:srgbClr val="00B0F0"/>
          </a:solidFill>
        </p:spPr>
        <p:txBody>
          <a:bodyPr>
            <a:normAutofit/>
          </a:bodyPr>
          <a:lstStyle/>
          <a:p>
            <a:pPr marL="0" indent="0">
              <a:buNone/>
            </a:pPr>
            <a:r>
              <a:rPr altLang="nl-NL" sz="1800" dirty="0">
                <a:latin typeface="Arial" panose="020B0604020202020204" pitchFamily="34" charset="0"/>
                <a:hlinkClick r:id="rId2"/>
              </a:rPr>
              <a:t>http://www.cell.com/cell/fulltext/S0092-8674(17)31513-1</a:t>
            </a:r>
            <a:endParaRPr altLang="nl-NL" sz="1800" dirty="0">
              <a:latin typeface="Arial" panose="020B0604020202020204" pitchFamily="34" charset="0"/>
            </a:endParaRPr>
          </a:p>
        </p:txBody>
      </p:sp>
      <p:sp>
        <p:nvSpPr>
          <p:cNvPr id="139267" name="Tekstvak 1">
            <a:extLst>
              <a:ext uri="{FF2B5EF4-FFF2-40B4-BE49-F238E27FC236}">
                <a16:creationId xmlns:a16="http://schemas.microsoft.com/office/drawing/2014/main" id="{ACDD21B5-0E66-4CD9-BD26-A66B7E7A0539}"/>
              </a:ext>
            </a:extLst>
          </p:cNvPr>
          <p:cNvSpPr txBox="1">
            <a:spLocks noChangeArrowheads="1"/>
          </p:cNvSpPr>
          <p:nvPr/>
        </p:nvSpPr>
        <p:spPr bwMode="auto">
          <a:xfrm>
            <a:off x="845671" y="230187"/>
            <a:ext cx="789491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2800" dirty="0">
                <a:solidFill>
                  <a:schemeClr val="bg1"/>
                </a:solidFill>
                <a:latin typeface="Calibri" panose="020F0502020204030204" pitchFamily="34" charset="0"/>
              </a:rPr>
              <a:t>Non-</a:t>
            </a:r>
            <a:r>
              <a:rPr lang="nl-NL" altLang="nl-NL" sz="2800" dirty="0" err="1">
                <a:solidFill>
                  <a:schemeClr val="bg1"/>
                </a:solidFill>
                <a:latin typeface="Calibri" panose="020F0502020204030204" pitchFamily="34" charset="0"/>
              </a:rPr>
              <a:t>classical</a:t>
            </a:r>
            <a:r>
              <a:rPr lang="nl-NL" altLang="nl-NL" sz="2800" dirty="0">
                <a:solidFill>
                  <a:schemeClr val="bg1"/>
                </a:solidFill>
                <a:latin typeface="Calibri" panose="020F0502020204030204" pitchFamily="34" charset="0"/>
              </a:rPr>
              <a:t> </a:t>
            </a:r>
            <a:r>
              <a:rPr lang="nl-NL" altLang="nl-NL" sz="2800" dirty="0" err="1">
                <a:solidFill>
                  <a:schemeClr val="bg1"/>
                </a:solidFill>
                <a:latin typeface="Calibri" panose="020F0502020204030204" pitchFamily="34" charset="0"/>
              </a:rPr>
              <a:t>immunity</a:t>
            </a:r>
            <a:r>
              <a:rPr lang="nl-NL" altLang="nl-NL" sz="2800" dirty="0">
                <a:solidFill>
                  <a:schemeClr val="bg1"/>
                </a:solidFill>
                <a:latin typeface="Calibri" panose="020F0502020204030204" pitchFamily="34" charset="0"/>
              </a:rPr>
              <a:t>:</a:t>
            </a:r>
          </a:p>
          <a:p>
            <a:pPr eaLnBrk="1" hangingPunct="1">
              <a:spcBef>
                <a:spcPct val="0"/>
              </a:spcBef>
              <a:buSzTx/>
              <a:buFontTx/>
              <a:buNone/>
            </a:pPr>
            <a:r>
              <a:rPr lang="nl-NL" altLang="nl-NL" sz="2800" dirty="0">
                <a:solidFill>
                  <a:schemeClr val="bg1"/>
                </a:solidFill>
                <a:latin typeface="Calibri" panose="020F0502020204030204" pitchFamily="34" charset="0"/>
              </a:rPr>
              <a:t>Perifere tolerantie voor commensalen (</a:t>
            </a:r>
            <a:r>
              <a:rPr lang="nl-NL" altLang="nl-NL" sz="2800" dirty="0" err="1">
                <a:solidFill>
                  <a:schemeClr val="bg1"/>
                </a:solidFill>
                <a:latin typeface="Calibri" panose="020F0502020204030204" pitchFamily="34" charset="0"/>
              </a:rPr>
              <a:t>microbiota</a:t>
            </a:r>
            <a:r>
              <a:rPr lang="nl-NL" altLang="nl-NL" sz="2800" dirty="0">
                <a:solidFill>
                  <a:schemeClr val="bg1"/>
                </a:solidFill>
                <a:latin typeface="Calibri" panose="020F0502020204030204" pitchFamily="34" charset="0"/>
              </a:rPr>
              <a:t>)</a:t>
            </a:r>
          </a:p>
          <a:p>
            <a:pPr eaLnBrk="1" hangingPunct="1">
              <a:spcBef>
                <a:spcPct val="0"/>
              </a:spcBef>
              <a:buSzTx/>
              <a:buFontTx/>
              <a:buNone/>
            </a:pPr>
            <a:r>
              <a:rPr lang="nl-NL" altLang="nl-NL" sz="2800" dirty="0">
                <a:solidFill>
                  <a:schemeClr val="bg1"/>
                </a:solidFill>
                <a:latin typeface="Calibri" panose="020F0502020204030204" pitchFamily="34" charset="0"/>
              </a:rPr>
              <a:t>En weefsel herstel</a:t>
            </a:r>
          </a:p>
        </p:txBody>
      </p:sp>
      <p:pic>
        <p:nvPicPr>
          <p:cNvPr id="139269" name="Picture 2">
            <a:extLst>
              <a:ext uri="{FF2B5EF4-FFF2-40B4-BE49-F238E27FC236}">
                <a16:creationId xmlns:a16="http://schemas.microsoft.com/office/drawing/2014/main" id="{56869D39-07EF-49A4-9002-75024EBB5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165" y="1682097"/>
            <a:ext cx="4824413" cy="482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270" name="Tekstvak 1">
            <a:extLst>
              <a:ext uri="{FF2B5EF4-FFF2-40B4-BE49-F238E27FC236}">
                <a16:creationId xmlns:a16="http://schemas.microsoft.com/office/drawing/2014/main" id="{ACBE9B2A-7B1F-448C-BD24-F9C7549C6579}"/>
              </a:ext>
            </a:extLst>
          </p:cNvPr>
          <p:cNvSpPr txBox="1">
            <a:spLocks noChangeArrowheads="1"/>
          </p:cNvSpPr>
          <p:nvPr/>
        </p:nvSpPr>
        <p:spPr bwMode="auto">
          <a:xfrm>
            <a:off x="5750393" y="1535906"/>
            <a:ext cx="434386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en-US" altLang="nl-NL" sz="1800" dirty="0">
                <a:solidFill>
                  <a:schemeClr val="bg1"/>
                </a:solidFill>
                <a:latin typeface="Calibri" panose="020F0502020204030204" pitchFamily="34" charset="0"/>
              </a:rPr>
              <a:t>non-classical MHCI-restricted commensal-specific immune responses not only promoted protection to pathogens, but also accelerated skin wound closure. </a:t>
            </a:r>
          </a:p>
          <a:p>
            <a:pPr eaLnBrk="1" hangingPunct="1">
              <a:spcBef>
                <a:spcPct val="0"/>
              </a:spcBef>
              <a:buSzTx/>
              <a:buFontTx/>
              <a:buNone/>
            </a:pPr>
            <a:r>
              <a:rPr lang="en-US" altLang="nl-NL" sz="1800" dirty="0">
                <a:solidFill>
                  <a:schemeClr val="bg1"/>
                </a:solidFill>
                <a:latin typeface="Calibri" panose="020F0502020204030204" pitchFamily="34" charset="0"/>
              </a:rPr>
              <a:t>Thus, the microbiota can induce a highly physiological and pleiotropic form of adaptive immunity that </a:t>
            </a:r>
            <a:r>
              <a:rPr lang="en-US" altLang="nl-NL" sz="1800" dirty="0">
                <a:solidFill>
                  <a:srgbClr val="FFFF00"/>
                </a:solidFill>
                <a:latin typeface="Calibri" panose="020F0502020204030204" pitchFamily="34" charset="0"/>
              </a:rPr>
              <a:t>couples antimicrobial function with tissue repair. </a:t>
            </a:r>
            <a:r>
              <a:rPr lang="en-US" altLang="nl-NL" sz="1800" dirty="0">
                <a:solidFill>
                  <a:schemeClr val="bg1"/>
                </a:solidFill>
                <a:latin typeface="Calibri" panose="020F0502020204030204" pitchFamily="34" charset="0"/>
              </a:rPr>
              <a:t>Our work also reveals that non-classical MHC class I molecules, an evolutionarily ancient arm of the immune system, can promote homeostatic immunity to the microbiota.</a:t>
            </a:r>
            <a:endParaRPr lang="nl-NL" altLang="nl-NL" sz="18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503918930"/>
      </p:ext>
    </p:extLst>
  </p:cSld>
  <p:clrMapOvr>
    <a:masterClrMapping/>
  </p:clrMapOvr>
  <p:transition spd="slow"/>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81FFD-63D9-9D09-1EB9-AAA3A6A50BCB}"/>
              </a:ext>
            </a:extLst>
          </p:cNvPr>
          <p:cNvSpPr>
            <a:spLocks noGrp="1"/>
          </p:cNvSpPr>
          <p:nvPr>
            <p:ph type="title"/>
          </p:nvPr>
        </p:nvSpPr>
        <p:spPr/>
        <p:txBody>
          <a:bodyPr/>
          <a:lstStyle/>
          <a:p>
            <a:r>
              <a:rPr lang="nl-NL" dirty="0"/>
              <a:t>Mond en gezond</a:t>
            </a:r>
          </a:p>
        </p:txBody>
      </p:sp>
      <p:sp>
        <p:nvSpPr>
          <p:cNvPr id="3" name="Tijdelijke aanduiding voor inhoud 2">
            <a:extLst>
              <a:ext uri="{FF2B5EF4-FFF2-40B4-BE49-F238E27FC236}">
                <a16:creationId xmlns:a16="http://schemas.microsoft.com/office/drawing/2014/main" id="{EC4C73F5-314A-2AA2-0125-A3DE932606ED}"/>
              </a:ext>
            </a:extLst>
          </p:cNvPr>
          <p:cNvSpPr>
            <a:spLocks noGrp="1"/>
          </p:cNvSpPr>
          <p:nvPr>
            <p:ph idx="1"/>
          </p:nvPr>
        </p:nvSpPr>
        <p:spPr/>
        <p:txBody>
          <a:bodyPr/>
          <a:lstStyle/>
          <a:p>
            <a:r>
              <a:rPr lang="nl-NL" dirty="0">
                <a:hlinkClick r:id="rId2"/>
              </a:rPr>
              <a:t>https://www.npostart.nl/atlas/09-11-2022/VPWON_1340580</a:t>
            </a:r>
            <a:endParaRPr lang="nl-NL" dirty="0"/>
          </a:p>
          <a:p>
            <a:endParaRPr lang="nl-NL" dirty="0"/>
          </a:p>
        </p:txBody>
      </p:sp>
    </p:spTree>
    <p:extLst>
      <p:ext uri="{BB962C8B-B14F-4D97-AF65-F5344CB8AC3E}">
        <p14:creationId xmlns:p14="http://schemas.microsoft.com/office/powerpoint/2010/main" val="346193573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23764E-06DF-CF29-E332-721976AE2816}"/>
              </a:ext>
            </a:extLst>
          </p:cNvPr>
          <p:cNvSpPr>
            <a:spLocks noGrp="1"/>
          </p:cNvSpPr>
          <p:nvPr>
            <p:ph type="title"/>
          </p:nvPr>
        </p:nvSpPr>
        <p:spPr/>
        <p:txBody>
          <a:bodyPr/>
          <a:lstStyle/>
          <a:p>
            <a:r>
              <a:rPr lang="nl-NL" dirty="0"/>
              <a:t>Vezels zijn ook niet altijd goed</a:t>
            </a:r>
          </a:p>
        </p:txBody>
      </p:sp>
      <p:sp>
        <p:nvSpPr>
          <p:cNvPr id="3" name="Tijdelijke aanduiding voor inhoud 2">
            <a:extLst>
              <a:ext uri="{FF2B5EF4-FFF2-40B4-BE49-F238E27FC236}">
                <a16:creationId xmlns:a16="http://schemas.microsoft.com/office/drawing/2014/main" id="{86C5744B-565B-8BB4-D033-2215596D074B}"/>
              </a:ext>
            </a:extLst>
          </p:cNvPr>
          <p:cNvSpPr>
            <a:spLocks noGrp="1"/>
          </p:cNvSpPr>
          <p:nvPr>
            <p:ph idx="1"/>
          </p:nvPr>
        </p:nvSpPr>
        <p:spPr>
          <a:xfrm>
            <a:off x="645253" y="1624288"/>
            <a:ext cx="10515600" cy="4407395"/>
          </a:xfrm>
        </p:spPr>
        <p:txBody>
          <a:bodyPr>
            <a:noAutofit/>
          </a:bodyPr>
          <a:lstStyle/>
          <a:p>
            <a:pPr algn="l">
              <a:buFont typeface="Arial" panose="020B0604020202020204" pitchFamily="34" charset="0"/>
              <a:buChar char="•"/>
            </a:pPr>
            <a:r>
              <a:rPr lang="nl-NL" sz="1800" b="0" i="0" dirty="0" err="1">
                <a:solidFill>
                  <a:srgbClr val="0563C1"/>
                </a:solidFill>
                <a:effectLst/>
                <a:latin typeface="-apple-system"/>
                <a:hlinkClick r:id="rId2">
                  <a:extLst>
                    <a:ext uri="{A12FA001-AC4F-418D-AE19-62706E023703}">
                      <ahyp:hlinkClr xmlns:ahyp="http://schemas.microsoft.com/office/drawing/2018/hyperlinkcolor" val="tx"/>
                    </a:ext>
                  </a:extLst>
                </a:hlinkClick>
              </a:rPr>
              <a:t>Published</a:t>
            </a:r>
            <a:r>
              <a:rPr lang="nl-NL" sz="1800" b="0" i="0" dirty="0">
                <a:solidFill>
                  <a:schemeClr val="bg1"/>
                </a:solidFill>
                <a:effectLst/>
                <a:latin typeface="-apple-system"/>
                <a:hlinkClick r:id="rId2">
                  <a:extLst>
                    <a:ext uri="{A12FA001-AC4F-418D-AE19-62706E023703}">
                      <ahyp:hlinkClr xmlns:ahyp="http://schemas.microsoft.com/office/drawing/2018/hyperlinkcolor" val="tx"/>
                    </a:ext>
                  </a:extLst>
                </a:hlinkClick>
              </a:rPr>
              <a:t>: 02 November 2022</a:t>
            </a:r>
            <a:endParaRPr lang="nl-NL" sz="1800" b="0" i="0" dirty="0">
              <a:solidFill>
                <a:schemeClr val="bg1"/>
              </a:solidFill>
              <a:effectLst/>
              <a:latin typeface="-apple-system"/>
            </a:endParaRPr>
          </a:p>
          <a:p>
            <a:pPr algn="l"/>
            <a:r>
              <a:rPr lang="nl-NL" sz="1800" b="1" i="0" dirty="0" err="1">
                <a:solidFill>
                  <a:schemeClr val="bg1"/>
                </a:solidFill>
                <a:effectLst/>
                <a:latin typeface="Harding"/>
              </a:rPr>
              <a:t>Inulin</a:t>
            </a:r>
            <a:r>
              <a:rPr lang="nl-NL" sz="1800" b="1" i="0" dirty="0">
                <a:solidFill>
                  <a:schemeClr val="bg1"/>
                </a:solidFill>
                <a:effectLst/>
                <a:latin typeface="Harding"/>
              </a:rPr>
              <a:t> </a:t>
            </a:r>
            <a:r>
              <a:rPr lang="nl-NL" sz="1800" b="1" i="0" dirty="0" err="1">
                <a:solidFill>
                  <a:schemeClr val="bg1"/>
                </a:solidFill>
                <a:effectLst/>
                <a:latin typeface="Harding"/>
              </a:rPr>
              <a:t>fibre</a:t>
            </a:r>
            <a:r>
              <a:rPr lang="nl-NL" sz="1800" b="1" i="0" dirty="0">
                <a:solidFill>
                  <a:schemeClr val="bg1"/>
                </a:solidFill>
                <a:effectLst/>
                <a:latin typeface="Harding"/>
              </a:rPr>
              <a:t> </a:t>
            </a:r>
            <a:r>
              <a:rPr lang="nl-NL" sz="1800" b="1" i="0" dirty="0" err="1">
                <a:solidFill>
                  <a:schemeClr val="bg1"/>
                </a:solidFill>
                <a:effectLst/>
                <a:latin typeface="Harding"/>
              </a:rPr>
              <a:t>promotes</a:t>
            </a:r>
            <a:r>
              <a:rPr lang="nl-NL" sz="1800" b="1" i="0" dirty="0">
                <a:solidFill>
                  <a:schemeClr val="bg1"/>
                </a:solidFill>
                <a:effectLst/>
                <a:latin typeface="Harding"/>
              </a:rPr>
              <a:t> </a:t>
            </a:r>
            <a:r>
              <a:rPr lang="nl-NL" sz="1800" b="1" i="0" dirty="0" err="1">
                <a:solidFill>
                  <a:schemeClr val="bg1"/>
                </a:solidFill>
                <a:effectLst/>
                <a:latin typeface="Harding"/>
              </a:rPr>
              <a:t>microbiota-derived</a:t>
            </a:r>
            <a:r>
              <a:rPr lang="nl-NL" sz="1800" b="1" i="0" dirty="0">
                <a:solidFill>
                  <a:schemeClr val="bg1"/>
                </a:solidFill>
                <a:effectLst/>
                <a:latin typeface="Harding"/>
              </a:rPr>
              <a:t> </a:t>
            </a:r>
            <a:r>
              <a:rPr lang="nl-NL" sz="1800" b="1" i="0" dirty="0" err="1">
                <a:solidFill>
                  <a:schemeClr val="bg1"/>
                </a:solidFill>
                <a:effectLst/>
                <a:latin typeface="Harding"/>
              </a:rPr>
              <a:t>bile</a:t>
            </a:r>
            <a:r>
              <a:rPr lang="nl-NL" sz="1800" b="1" i="0" dirty="0">
                <a:solidFill>
                  <a:schemeClr val="bg1"/>
                </a:solidFill>
                <a:effectLst/>
                <a:latin typeface="Harding"/>
              </a:rPr>
              <a:t> </a:t>
            </a:r>
            <a:r>
              <a:rPr lang="nl-NL" sz="1800" b="1" i="0" dirty="0" err="1">
                <a:solidFill>
                  <a:schemeClr val="bg1"/>
                </a:solidFill>
                <a:effectLst/>
                <a:latin typeface="Harding"/>
              </a:rPr>
              <a:t>acids</a:t>
            </a:r>
            <a:r>
              <a:rPr lang="nl-NL" sz="1800" b="1" i="0" dirty="0">
                <a:solidFill>
                  <a:schemeClr val="bg1"/>
                </a:solidFill>
                <a:effectLst/>
                <a:latin typeface="Harding"/>
              </a:rPr>
              <a:t> </a:t>
            </a:r>
            <a:r>
              <a:rPr lang="nl-NL" sz="1800" b="1" i="0" dirty="0" err="1">
                <a:solidFill>
                  <a:schemeClr val="bg1"/>
                </a:solidFill>
                <a:effectLst/>
                <a:latin typeface="Harding"/>
              </a:rPr>
              <a:t>and</a:t>
            </a:r>
            <a:r>
              <a:rPr lang="nl-NL" sz="1800" b="1" i="0" dirty="0">
                <a:solidFill>
                  <a:schemeClr val="bg1"/>
                </a:solidFill>
                <a:effectLst/>
                <a:latin typeface="Harding"/>
              </a:rPr>
              <a:t> type 2 </a:t>
            </a:r>
            <a:r>
              <a:rPr lang="nl-NL" sz="1800" b="1" i="0" dirty="0" err="1">
                <a:solidFill>
                  <a:schemeClr val="bg1"/>
                </a:solidFill>
                <a:effectLst/>
                <a:latin typeface="Harding"/>
              </a:rPr>
              <a:t>inflammation</a:t>
            </a:r>
            <a:endParaRPr lang="nl-NL" sz="1800" b="1" i="0" dirty="0">
              <a:solidFill>
                <a:schemeClr val="bg1"/>
              </a:solidFill>
              <a:effectLst/>
              <a:latin typeface="Harding"/>
            </a:endParaRPr>
          </a:p>
          <a:p>
            <a:pPr algn="l"/>
            <a:r>
              <a:rPr lang="nl-NL" sz="1800" b="0" i="1" dirty="0">
                <a:solidFill>
                  <a:schemeClr val="bg1"/>
                </a:solidFill>
                <a:effectLst/>
                <a:latin typeface="-apple-system"/>
                <a:hlinkClick r:id="rId3">
                  <a:extLst>
                    <a:ext uri="{A12FA001-AC4F-418D-AE19-62706E023703}">
                      <ahyp:hlinkClr xmlns:ahyp="http://schemas.microsoft.com/office/drawing/2018/hyperlinkcolor" val="tx"/>
                    </a:ext>
                  </a:extLst>
                </a:hlinkClick>
              </a:rPr>
              <a:t>Nature</a:t>
            </a:r>
            <a:r>
              <a:rPr lang="nl-NL" sz="1800" b="0" i="0" dirty="0">
                <a:solidFill>
                  <a:schemeClr val="bg1"/>
                </a:solidFill>
                <a:effectLst/>
                <a:latin typeface="-apple-system"/>
              </a:rPr>
              <a:t> </a:t>
            </a:r>
            <a:r>
              <a:rPr lang="nl-NL" sz="1800" b="1" i="0" dirty="0">
                <a:solidFill>
                  <a:schemeClr val="bg1"/>
                </a:solidFill>
                <a:effectLst/>
                <a:latin typeface="-apple-system"/>
              </a:rPr>
              <a:t>volume 611</a:t>
            </a:r>
            <a:r>
              <a:rPr lang="nl-NL" sz="1800" b="0" i="0" dirty="0">
                <a:solidFill>
                  <a:schemeClr val="bg1"/>
                </a:solidFill>
                <a:effectLst/>
                <a:latin typeface="-apple-system"/>
              </a:rPr>
              <a:t>, pages578–584 (2022)</a:t>
            </a:r>
            <a:r>
              <a:rPr lang="nl-NL" sz="1800" b="0" i="0" dirty="0" err="1">
                <a:solidFill>
                  <a:srgbClr val="0563C1"/>
                </a:solidFill>
                <a:effectLst/>
                <a:latin typeface="-apple-system"/>
                <a:hlinkClick r:id="rId4">
                  <a:extLst>
                    <a:ext uri="{A12FA001-AC4F-418D-AE19-62706E023703}">
                      <ahyp:hlinkClr xmlns:ahyp="http://schemas.microsoft.com/office/drawing/2018/hyperlinkcolor" val="tx"/>
                    </a:ext>
                  </a:extLst>
                </a:hlinkClick>
              </a:rPr>
              <a:t>Cite</a:t>
            </a:r>
            <a:r>
              <a:rPr lang="nl-NL" sz="1800" b="0" i="0" dirty="0">
                <a:solidFill>
                  <a:srgbClr val="0563C1"/>
                </a:solidFill>
                <a:effectLst/>
                <a:latin typeface="-apple-system"/>
                <a:hlinkClick r:id="rId4">
                  <a:extLst>
                    <a:ext uri="{A12FA001-AC4F-418D-AE19-62706E023703}">
                      <ahyp:hlinkClr xmlns:ahyp="http://schemas.microsoft.com/office/drawing/2018/hyperlinkcolor" val="tx"/>
                    </a:ext>
                  </a:extLst>
                </a:hlinkClick>
              </a:rPr>
              <a:t> </a:t>
            </a:r>
            <a:r>
              <a:rPr lang="nl-NL" sz="1800" b="0" i="0" dirty="0" err="1">
                <a:solidFill>
                  <a:srgbClr val="0563C1"/>
                </a:solidFill>
                <a:effectLst/>
                <a:latin typeface="-apple-system"/>
                <a:hlinkClick r:id="rId4">
                  <a:extLst>
                    <a:ext uri="{A12FA001-AC4F-418D-AE19-62706E023703}">
                      <ahyp:hlinkClr xmlns:ahyp="http://schemas.microsoft.com/office/drawing/2018/hyperlinkcolor" val="tx"/>
                    </a:ext>
                  </a:extLst>
                </a:hlinkClick>
              </a:rPr>
              <a:t>this</a:t>
            </a:r>
            <a:r>
              <a:rPr lang="nl-NL" sz="1800" b="0" i="0" dirty="0">
                <a:solidFill>
                  <a:srgbClr val="0563C1"/>
                </a:solidFill>
                <a:effectLst/>
                <a:latin typeface="-apple-system"/>
                <a:hlinkClick r:id="rId4">
                  <a:extLst>
                    <a:ext uri="{A12FA001-AC4F-418D-AE19-62706E023703}">
                      <ahyp:hlinkClr xmlns:ahyp="http://schemas.microsoft.com/office/drawing/2018/hyperlinkcolor" val="tx"/>
                    </a:ext>
                  </a:extLst>
                </a:hlinkClick>
              </a:rPr>
              <a:t> </a:t>
            </a:r>
            <a:r>
              <a:rPr lang="nl-NL" sz="1800" b="0" i="0" dirty="0" err="1">
                <a:solidFill>
                  <a:schemeClr val="bg1"/>
                </a:solidFill>
                <a:effectLst/>
                <a:latin typeface="-apple-system"/>
                <a:hlinkClick r:id="rId4">
                  <a:extLst>
                    <a:ext uri="{A12FA001-AC4F-418D-AE19-62706E023703}">
                      <ahyp:hlinkClr xmlns:ahyp="http://schemas.microsoft.com/office/drawing/2018/hyperlinkcolor" val="tx"/>
                    </a:ext>
                  </a:extLst>
                </a:hlinkClick>
              </a:rPr>
              <a:t>article</a:t>
            </a:r>
            <a:endParaRPr lang="nl-NL" sz="1800" b="0" i="0" dirty="0">
              <a:solidFill>
                <a:schemeClr val="bg1"/>
              </a:solidFill>
              <a:effectLst/>
              <a:latin typeface="-apple-system"/>
            </a:endParaRPr>
          </a:p>
          <a:p>
            <a:pPr algn="l"/>
            <a:r>
              <a:rPr lang="nl-NL" sz="1800" b="1" i="0" dirty="0">
                <a:solidFill>
                  <a:schemeClr val="bg1"/>
                </a:solidFill>
                <a:effectLst/>
                <a:latin typeface="Harding"/>
              </a:rPr>
              <a:t>Abstract</a:t>
            </a:r>
          </a:p>
          <a:p>
            <a:pPr algn="l"/>
            <a:r>
              <a:rPr lang="nl-NL" sz="1800" b="0" i="0" dirty="0" err="1">
                <a:solidFill>
                  <a:schemeClr val="bg1"/>
                </a:solidFill>
                <a:effectLst/>
                <a:latin typeface="Harding"/>
              </a:rPr>
              <a:t>Dietary</a:t>
            </a:r>
            <a:r>
              <a:rPr lang="nl-NL" sz="1800" b="0" i="0" dirty="0">
                <a:solidFill>
                  <a:schemeClr val="bg1"/>
                </a:solidFill>
                <a:effectLst/>
                <a:latin typeface="Harding"/>
              </a:rPr>
              <a:t> </a:t>
            </a:r>
            <a:r>
              <a:rPr lang="nl-NL" sz="1800" b="0" i="0" dirty="0" err="1">
                <a:solidFill>
                  <a:schemeClr val="bg1"/>
                </a:solidFill>
                <a:effectLst/>
                <a:latin typeface="Harding"/>
              </a:rPr>
              <a:t>fibres</a:t>
            </a:r>
            <a:r>
              <a:rPr lang="nl-NL" sz="1800" b="0" i="0" dirty="0">
                <a:solidFill>
                  <a:schemeClr val="bg1"/>
                </a:solidFill>
                <a:effectLst/>
                <a:latin typeface="Harding"/>
              </a:rPr>
              <a:t> </a:t>
            </a:r>
            <a:r>
              <a:rPr lang="nl-NL" sz="1800" b="0" i="0" dirty="0" err="1">
                <a:solidFill>
                  <a:schemeClr val="bg1"/>
                </a:solidFill>
                <a:effectLst/>
                <a:latin typeface="Harding"/>
              </a:rPr>
              <a:t>can</a:t>
            </a:r>
            <a:r>
              <a:rPr lang="nl-NL" sz="1800" b="0" i="0" dirty="0">
                <a:solidFill>
                  <a:schemeClr val="bg1"/>
                </a:solidFill>
                <a:effectLst/>
                <a:latin typeface="Harding"/>
              </a:rPr>
              <a:t> </a:t>
            </a:r>
            <a:r>
              <a:rPr lang="nl-NL" sz="1800" b="0" i="0" dirty="0" err="1">
                <a:solidFill>
                  <a:schemeClr val="bg1"/>
                </a:solidFill>
                <a:effectLst/>
                <a:latin typeface="Harding"/>
              </a:rPr>
              <a:t>exert</a:t>
            </a:r>
            <a:r>
              <a:rPr lang="nl-NL" sz="1800" b="0" i="0" dirty="0">
                <a:solidFill>
                  <a:schemeClr val="bg1"/>
                </a:solidFill>
                <a:effectLst/>
                <a:latin typeface="Harding"/>
              </a:rPr>
              <a:t> </a:t>
            </a:r>
            <a:r>
              <a:rPr lang="nl-NL" sz="1800" b="0" i="0" dirty="0" err="1">
                <a:solidFill>
                  <a:schemeClr val="bg1"/>
                </a:solidFill>
                <a:effectLst/>
                <a:latin typeface="Harding"/>
              </a:rPr>
              <a:t>beneficial</a:t>
            </a:r>
            <a:r>
              <a:rPr lang="nl-NL" sz="1800" b="0" i="0" dirty="0">
                <a:solidFill>
                  <a:schemeClr val="bg1"/>
                </a:solidFill>
                <a:effectLst/>
                <a:latin typeface="Harding"/>
              </a:rPr>
              <a:t> anti-</a:t>
            </a:r>
            <a:r>
              <a:rPr lang="nl-NL" sz="1800" b="0" i="0" dirty="0" err="1">
                <a:solidFill>
                  <a:schemeClr val="bg1"/>
                </a:solidFill>
                <a:effectLst/>
                <a:latin typeface="Harding"/>
              </a:rPr>
              <a:t>inflammatory</a:t>
            </a:r>
            <a:r>
              <a:rPr lang="nl-NL" sz="1800" b="0" i="0" dirty="0">
                <a:solidFill>
                  <a:schemeClr val="bg1"/>
                </a:solidFill>
                <a:effectLst/>
                <a:latin typeface="Harding"/>
              </a:rPr>
              <a:t> </a:t>
            </a:r>
            <a:r>
              <a:rPr lang="nl-NL" sz="1800" b="0" i="0" dirty="0" err="1">
                <a:solidFill>
                  <a:schemeClr val="bg1"/>
                </a:solidFill>
                <a:effectLst/>
                <a:latin typeface="Harding"/>
              </a:rPr>
              <a:t>effects</a:t>
            </a:r>
            <a:r>
              <a:rPr lang="nl-NL" sz="1800" b="0" i="0" dirty="0">
                <a:solidFill>
                  <a:schemeClr val="bg1"/>
                </a:solidFill>
                <a:effectLst/>
                <a:latin typeface="Harding"/>
              </a:rPr>
              <a:t> </a:t>
            </a:r>
            <a:r>
              <a:rPr lang="nl-NL" sz="1800" b="0" i="0" dirty="0" err="1">
                <a:solidFill>
                  <a:schemeClr val="bg1"/>
                </a:solidFill>
                <a:effectLst/>
                <a:latin typeface="Harding"/>
              </a:rPr>
              <a:t>through</a:t>
            </a:r>
            <a:r>
              <a:rPr lang="nl-NL" sz="1800" b="0" i="0" dirty="0">
                <a:solidFill>
                  <a:schemeClr val="bg1"/>
                </a:solidFill>
                <a:effectLst/>
                <a:latin typeface="Harding"/>
              </a:rPr>
              <a:t> </a:t>
            </a:r>
            <a:r>
              <a:rPr lang="nl-NL" sz="1800" b="0" i="0" dirty="0" err="1">
                <a:solidFill>
                  <a:schemeClr val="bg1"/>
                </a:solidFill>
                <a:effectLst/>
                <a:latin typeface="Harding"/>
              </a:rPr>
              <a:t>microbially</a:t>
            </a:r>
            <a:r>
              <a:rPr lang="nl-NL" sz="1800" b="0" i="0" dirty="0">
                <a:solidFill>
                  <a:schemeClr val="bg1"/>
                </a:solidFill>
                <a:effectLst/>
                <a:latin typeface="Harding"/>
              </a:rPr>
              <a:t> </a:t>
            </a:r>
            <a:r>
              <a:rPr lang="nl-NL" sz="1800" b="0" i="0" dirty="0" err="1">
                <a:solidFill>
                  <a:schemeClr val="bg1"/>
                </a:solidFill>
                <a:effectLst/>
                <a:latin typeface="Harding"/>
              </a:rPr>
              <a:t>fermented</a:t>
            </a:r>
            <a:r>
              <a:rPr lang="nl-NL" sz="1800" b="0" i="0" dirty="0">
                <a:solidFill>
                  <a:schemeClr val="bg1"/>
                </a:solidFill>
                <a:effectLst/>
                <a:latin typeface="Harding"/>
              </a:rPr>
              <a:t> short-chain </a:t>
            </a:r>
            <a:r>
              <a:rPr lang="nl-NL" sz="1800" b="0" i="0" dirty="0" err="1">
                <a:solidFill>
                  <a:schemeClr val="bg1"/>
                </a:solidFill>
                <a:effectLst/>
                <a:latin typeface="Harding"/>
              </a:rPr>
              <a:t>fatty</a:t>
            </a:r>
            <a:r>
              <a:rPr lang="nl-NL" sz="1800" b="0" i="0" dirty="0">
                <a:solidFill>
                  <a:schemeClr val="bg1"/>
                </a:solidFill>
                <a:effectLst/>
                <a:latin typeface="Harding"/>
              </a:rPr>
              <a:t> acid metabolites</a:t>
            </a:r>
            <a:r>
              <a:rPr lang="nl-NL" sz="1800" b="0" i="0" baseline="30000" dirty="0">
                <a:solidFill>
                  <a:schemeClr val="bg1"/>
                </a:solidFill>
                <a:effectLst/>
                <a:latin typeface="Harding"/>
                <a:hlinkClick r:id="rId5" tooltip="Brestoff, J. R. &amp; Artis, D. Commensal bacteria at the interface of host metabolism and the immune system. Nat. Immunol. 14, 676–684 (2013).">
                  <a:extLst>
                    <a:ext uri="{A12FA001-AC4F-418D-AE19-62706E023703}">
                      <ahyp:hlinkClr xmlns:ahyp="http://schemas.microsoft.com/office/drawing/2018/hyperlinkcolor" val="tx"/>
                    </a:ext>
                  </a:extLst>
                </a:hlinkClick>
              </a:rPr>
              <a:t>1</a:t>
            </a:r>
            <a:r>
              <a:rPr lang="nl-NL" sz="1800" b="0" i="0" baseline="30000" dirty="0">
                <a:solidFill>
                  <a:schemeClr val="bg1"/>
                </a:solidFill>
                <a:effectLst/>
                <a:latin typeface="Harding"/>
              </a:rPr>
              <a:t>,</a:t>
            </a:r>
            <a:r>
              <a:rPr lang="nl-NL" sz="1800" b="0" i="0" baseline="30000" dirty="0">
                <a:solidFill>
                  <a:schemeClr val="bg1"/>
                </a:solidFill>
                <a:effectLst/>
                <a:latin typeface="Harding"/>
                <a:hlinkClick r:id="rId6" tooltip="Rooks, M. G. &amp; Garrett, W. S. Gut microbiota, metabolites and host immunity. Nat. Rev. Immunol. 16, 341–352 (2016).">
                  <a:extLst>
                    <a:ext uri="{A12FA001-AC4F-418D-AE19-62706E023703}">
                      <ahyp:hlinkClr xmlns:ahyp="http://schemas.microsoft.com/office/drawing/2018/hyperlinkcolor" val="tx"/>
                    </a:ext>
                  </a:extLst>
                </a:hlinkClick>
              </a:rPr>
              <a:t>2</a:t>
            </a:r>
            <a:r>
              <a:rPr lang="nl-NL" sz="1800" b="0" i="0" dirty="0">
                <a:solidFill>
                  <a:schemeClr val="bg1"/>
                </a:solidFill>
                <a:effectLst/>
                <a:latin typeface="Harding"/>
              </a:rPr>
              <a:t>, </a:t>
            </a:r>
            <a:r>
              <a:rPr lang="nl-NL" sz="1800" b="0" i="0" dirty="0" err="1">
                <a:solidFill>
                  <a:schemeClr val="bg1"/>
                </a:solidFill>
                <a:effectLst/>
                <a:latin typeface="Harding"/>
              </a:rPr>
              <a:t>although</a:t>
            </a:r>
            <a:r>
              <a:rPr lang="nl-NL" sz="1800" b="0" i="0" dirty="0">
                <a:solidFill>
                  <a:schemeClr val="bg1"/>
                </a:solidFill>
                <a:effectLst/>
                <a:latin typeface="Harding"/>
              </a:rPr>
              <a:t> </a:t>
            </a:r>
            <a:r>
              <a:rPr lang="nl-NL" sz="1800" b="0" i="0" dirty="0" err="1">
                <a:solidFill>
                  <a:schemeClr val="bg1"/>
                </a:solidFill>
                <a:effectLst/>
                <a:latin typeface="Harding"/>
              </a:rPr>
              <a:t>the</a:t>
            </a:r>
            <a:r>
              <a:rPr lang="nl-NL" sz="1800" b="0" i="0" dirty="0">
                <a:solidFill>
                  <a:schemeClr val="bg1"/>
                </a:solidFill>
                <a:effectLst/>
                <a:latin typeface="Harding"/>
              </a:rPr>
              <a:t> </a:t>
            </a:r>
            <a:r>
              <a:rPr lang="nl-NL" sz="1800" b="0" i="0" dirty="0" err="1">
                <a:solidFill>
                  <a:schemeClr val="bg1"/>
                </a:solidFill>
                <a:effectLst/>
                <a:latin typeface="Harding"/>
              </a:rPr>
              <a:t>immunoregulatory</a:t>
            </a:r>
            <a:r>
              <a:rPr lang="nl-NL" sz="1800" b="0" i="0" dirty="0">
                <a:solidFill>
                  <a:schemeClr val="bg1"/>
                </a:solidFill>
                <a:effectLst/>
                <a:latin typeface="Harding"/>
              </a:rPr>
              <a:t> </a:t>
            </a:r>
            <a:r>
              <a:rPr lang="nl-NL" sz="1800" b="0" i="0" dirty="0" err="1">
                <a:solidFill>
                  <a:schemeClr val="bg1"/>
                </a:solidFill>
                <a:effectLst/>
                <a:latin typeface="Harding"/>
              </a:rPr>
              <a:t>roles</a:t>
            </a:r>
            <a:r>
              <a:rPr lang="nl-NL" sz="1800" b="0" i="0" dirty="0">
                <a:solidFill>
                  <a:schemeClr val="bg1"/>
                </a:solidFill>
                <a:effectLst/>
                <a:latin typeface="Harding"/>
              </a:rPr>
              <a:t> of most </a:t>
            </a:r>
            <a:r>
              <a:rPr lang="nl-NL" sz="1800" b="0" i="0" dirty="0" err="1">
                <a:solidFill>
                  <a:schemeClr val="bg1"/>
                </a:solidFill>
                <a:effectLst/>
                <a:latin typeface="Harding"/>
              </a:rPr>
              <a:t>fibre</a:t>
            </a:r>
            <a:r>
              <a:rPr lang="nl-NL" sz="1800" b="0" i="0" dirty="0">
                <a:solidFill>
                  <a:schemeClr val="bg1"/>
                </a:solidFill>
                <a:effectLst/>
                <a:latin typeface="Harding"/>
              </a:rPr>
              <a:t> diets </a:t>
            </a:r>
            <a:r>
              <a:rPr lang="nl-NL" sz="1800" b="0" i="0" dirty="0" err="1">
                <a:solidFill>
                  <a:schemeClr val="bg1"/>
                </a:solidFill>
                <a:effectLst/>
                <a:latin typeface="Harding"/>
              </a:rPr>
              <a:t>and</a:t>
            </a:r>
            <a:r>
              <a:rPr lang="nl-NL" sz="1800" b="0" i="0" dirty="0">
                <a:solidFill>
                  <a:schemeClr val="bg1"/>
                </a:solidFill>
                <a:effectLst/>
                <a:latin typeface="Harding"/>
              </a:rPr>
              <a:t> </a:t>
            </a:r>
            <a:r>
              <a:rPr lang="nl-NL" sz="1800" b="0" i="0" dirty="0" err="1">
                <a:solidFill>
                  <a:schemeClr val="bg1"/>
                </a:solidFill>
                <a:effectLst/>
                <a:latin typeface="Harding"/>
              </a:rPr>
              <a:t>their</a:t>
            </a:r>
            <a:r>
              <a:rPr lang="nl-NL" sz="1800" b="0" i="0" dirty="0">
                <a:solidFill>
                  <a:schemeClr val="bg1"/>
                </a:solidFill>
                <a:effectLst/>
                <a:latin typeface="Harding"/>
              </a:rPr>
              <a:t> </a:t>
            </a:r>
            <a:r>
              <a:rPr lang="nl-NL" sz="1800" b="0" i="0" dirty="0" err="1">
                <a:solidFill>
                  <a:schemeClr val="bg1"/>
                </a:solidFill>
                <a:effectLst/>
                <a:latin typeface="Harding"/>
              </a:rPr>
              <a:t>microbiota-derived</a:t>
            </a:r>
            <a:r>
              <a:rPr lang="nl-NL" sz="1800" b="0" i="0" dirty="0">
                <a:solidFill>
                  <a:schemeClr val="bg1"/>
                </a:solidFill>
                <a:effectLst/>
                <a:latin typeface="Harding"/>
              </a:rPr>
              <a:t> </a:t>
            </a:r>
            <a:r>
              <a:rPr lang="nl-NL" sz="1800" b="0" i="0" dirty="0" err="1">
                <a:solidFill>
                  <a:schemeClr val="bg1"/>
                </a:solidFill>
                <a:effectLst/>
                <a:latin typeface="Harding"/>
              </a:rPr>
              <a:t>metabolites</a:t>
            </a:r>
            <a:r>
              <a:rPr lang="nl-NL" sz="1800" b="0" i="0" dirty="0">
                <a:solidFill>
                  <a:schemeClr val="bg1"/>
                </a:solidFill>
                <a:effectLst/>
                <a:latin typeface="Harding"/>
              </a:rPr>
              <a:t> </a:t>
            </a:r>
            <a:r>
              <a:rPr lang="nl-NL" sz="1800" b="0" i="0" dirty="0" err="1">
                <a:solidFill>
                  <a:schemeClr val="bg1"/>
                </a:solidFill>
                <a:effectLst/>
                <a:latin typeface="Harding"/>
              </a:rPr>
              <a:t>remain</a:t>
            </a:r>
            <a:r>
              <a:rPr lang="nl-NL" sz="1800" b="0" i="0" dirty="0">
                <a:solidFill>
                  <a:schemeClr val="bg1"/>
                </a:solidFill>
                <a:effectLst/>
                <a:latin typeface="Harding"/>
              </a:rPr>
              <a:t> </a:t>
            </a:r>
            <a:r>
              <a:rPr lang="nl-NL" sz="1800" b="0" i="0" dirty="0" err="1">
                <a:solidFill>
                  <a:schemeClr val="bg1"/>
                </a:solidFill>
                <a:effectLst/>
                <a:latin typeface="Harding"/>
              </a:rPr>
              <a:t>poorly</a:t>
            </a:r>
            <a:r>
              <a:rPr lang="nl-NL" sz="1800" b="0" i="0" dirty="0">
                <a:solidFill>
                  <a:schemeClr val="bg1"/>
                </a:solidFill>
                <a:effectLst/>
                <a:latin typeface="Harding"/>
              </a:rPr>
              <a:t> </a:t>
            </a:r>
            <a:r>
              <a:rPr lang="nl-NL" sz="1800" b="0" i="0" dirty="0" err="1">
                <a:solidFill>
                  <a:schemeClr val="bg1"/>
                </a:solidFill>
                <a:effectLst/>
                <a:latin typeface="Harding"/>
              </a:rPr>
              <a:t>defined</a:t>
            </a:r>
            <a:r>
              <a:rPr lang="nl-NL" sz="1800" b="0" i="0" dirty="0">
                <a:solidFill>
                  <a:schemeClr val="bg1"/>
                </a:solidFill>
                <a:effectLst/>
                <a:latin typeface="Harding"/>
              </a:rPr>
              <a:t>. Here, </a:t>
            </a:r>
            <a:r>
              <a:rPr lang="nl-NL" sz="1800" b="0" i="0" dirty="0" err="1">
                <a:solidFill>
                  <a:schemeClr val="bg1"/>
                </a:solidFill>
                <a:effectLst/>
                <a:latin typeface="Harding"/>
              </a:rPr>
              <a:t>using</a:t>
            </a:r>
            <a:r>
              <a:rPr lang="nl-NL" sz="1800" b="0" i="0" dirty="0">
                <a:solidFill>
                  <a:schemeClr val="bg1"/>
                </a:solidFill>
                <a:effectLst/>
                <a:latin typeface="Harding"/>
              </a:rPr>
              <a:t> </a:t>
            </a:r>
            <a:r>
              <a:rPr lang="nl-NL" sz="1800" b="0" i="0" dirty="0" err="1">
                <a:solidFill>
                  <a:schemeClr val="bg1"/>
                </a:solidFill>
                <a:effectLst/>
                <a:latin typeface="Harding"/>
              </a:rPr>
              <a:t>microbial</a:t>
            </a:r>
            <a:r>
              <a:rPr lang="nl-NL" sz="1800" b="0" i="0" dirty="0">
                <a:solidFill>
                  <a:schemeClr val="bg1"/>
                </a:solidFill>
                <a:effectLst/>
                <a:latin typeface="Harding"/>
              </a:rPr>
              <a:t> </a:t>
            </a:r>
            <a:r>
              <a:rPr lang="nl-NL" sz="1800" b="0" i="0" dirty="0" err="1">
                <a:solidFill>
                  <a:schemeClr val="bg1"/>
                </a:solidFill>
                <a:effectLst/>
                <a:latin typeface="Harding"/>
              </a:rPr>
              <a:t>sequencing</a:t>
            </a:r>
            <a:r>
              <a:rPr lang="nl-NL" sz="1800" b="0" i="0" dirty="0">
                <a:solidFill>
                  <a:schemeClr val="bg1"/>
                </a:solidFill>
                <a:effectLst/>
                <a:latin typeface="Harding"/>
              </a:rPr>
              <a:t> </a:t>
            </a:r>
            <a:r>
              <a:rPr lang="nl-NL" sz="1800" b="0" i="0" dirty="0" err="1">
                <a:solidFill>
                  <a:schemeClr val="bg1"/>
                </a:solidFill>
                <a:effectLst/>
                <a:latin typeface="Harding"/>
              </a:rPr>
              <a:t>and</a:t>
            </a:r>
            <a:r>
              <a:rPr lang="nl-NL" sz="1800" b="0" i="0" dirty="0">
                <a:solidFill>
                  <a:schemeClr val="bg1"/>
                </a:solidFill>
                <a:effectLst/>
                <a:latin typeface="Harding"/>
              </a:rPr>
              <a:t> </a:t>
            </a:r>
            <a:r>
              <a:rPr lang="nl-NL" sz="1800" b="0" i="0" dirty="0" err="1">
                <a:solidFill>
                  <a:schemeClr val="bg1"/>
                </a:solidFill>
                <a:effectLst/>
                <a:latin typeface="Harding"/>
              </a:rPr>
              <a:t>untargeted</a:t>
            </a:r>
            <a:r>
              <a:rPr lang="nl-NL" sz="1800" b="0" i="0" dirty="0">
                <a:solidFill>
                  <a:schemeClr val="bg1"/>
                </a:solidFill>
                <a:effectLst/>
                <a:latin typeface="Harding"/>
              </a:rPr>
              <a:t> </a:t>
            </a:r>
            <a:r>
              <a:rPr lang="nl-NL" sz="1800" b="0" i="0" dirty="0" err="1">
                <a:solidFill>
                  <a:schemeClr val="bg1"/>
                </a:solidFill>
                <a:effectLst/>
                <a:latin typeface="Harding"/>
              </a:rPr>
              <a:t>metabolomics</a:t>
            </a:r>
            <a:r>
              <a:rPr lang="nl-NL" sz="1800" b="0" i="0" dirty="0">
                <a:solidFill>
                  <a:schemeClr val="bg1"/>
                </a:solidFill>
                <a:effectLst/>
                <a:latin typeface="Harding"/>
              </a:rPr>
              <a:t>, we show </a:t>
            </a:r>
            <a:r>
              <a:rPr lang="nl-NL" sz="1800" b="0" i="0" dirty="0" err="1">
                <a:solidFill>
                  <a:schemeClr val="bg1"/>
                </a:solidFill>
                <a:effectLst/>
                <a:latin typeface="Harding"/>
              </a:rPr>
              <a:t>that</a:t>
            </a:r>
            <a:r>
              <a:rPr lang="nl-NL" sz="1800" b="0" i="0" dirty="0">
                <a:solidFill>
                  <a:schemeClr val="bg1"/>
                </a:solidFill>
                <a:effectLst/>
                <a:latin typeface="Harding"/>
              </a:rPr>
              <a:t> a </a:t>
            </a:r>
            <a:r>
              <a:rPr lang="nl-NL" sz="1800" b="0" i="0" dirty="0" err="1">
                <a:solidFill>
                  <a:schemeClr val="bg1"/>
                </a:solidFill>
                <a:effectLst/>
                <a:latin typeface="Harding"/>
              </a:rPr>
              <a:t>diet</a:t>
            </a:r>
            <a:r>
              <a:rPr lang="nl-NL" sz="1800" b="0" i="0" dirty="0">
                <a:solidFill>
                  <a:schemeClr val="bg1"/>
                </a:solidFill>
                <a:effectLst/>
                <a:latin typeface="Harding"/>
              </a:rPr>
              <a:t> of </a:t>
            </a:r>
            <a:r>
              <a:rPr lang="nl-NL" sz="1800" b="0" i="0" dirty="0" err="1">
                <a:solidFill>
                  <a:schemeClr val="bg1"/>
                </a:solidFill>
                <a:effectLst/>
                <a:latin typeface="Harding"/>
              </a:rPr>
              <a:t>inulin</a:t>
            </a:r>
            <a:r>
              <a:rPr lang="nl-NL" sz="1800" b="0" i="0" dirty="0">
                <a:solidFill>
                  <a:schemeClr val="bg1"/>
                </a:solidFill>
                <a:effectLst/>
                <a:latin typeface="Harding"/>
              </a:rPr>
              <a:t> </a:t>
            </a:r>
            <a:r>
              <a:rPr lang="nl-NL" sz="1800" b="0" i="0" dirty="0" err="1">
                <a:solidFill>
                  <a:schemeClr val="bg1"/>
                </a:solidFill>
                <a:effectLst/>
                <a:latin typeface="Harding"/>
              </a:rPr>
              <a:t>fibre</a:t>
            </a:r>
            <a:r>
              <a:rPr lang="nl-NL" sz="1800" b="0" i="0" dirty="0">
                <a:solidFill>
                  <a:schemeClr val="bg1"/>
                </a:solidFill>
                <a:effectLst/>
                <a:latin typeface="Harding"/>
              </a:rPr>
              <a:t> </a:t>
            </a:r>
            <a:r>
              <a:rPr lang="nl-NL" sz="1800" b="0" i="0" dirty="0" err="1">
                <a:solidFill>
                  <a:schemeClr val="bg1"/>
                </a:solidFill>
                <a:effectLst/>
                <a:latin typeface="Harding"/>
              </a:rPr>
              <a:t>alters</a:t>
            </a:r>
            <a:r>
              <a:rPr lang="nl-NL" sz="1800" b="0" i="0" dirty="0">
                <a:solidFill>
                  <a:schemeClr val="bg1"/>
                </a:solidFill>
                <a:effectLst/>
                <a:latin typeface="Harding"/>
              </a:rPr>
              <a:t> </a:t>
            </a:r>
            <a:r>
              <a:rPr lang="nl-NL" sz="1800" b="0" i="0" dirty="0" err="1">
                <a:solidFill>
                  <a:schemeClr val="bg1"/>
                </a:solidFill>
                <a:effectLst/>
                <a:latin typeface="Harding"/>
              </a:rPr>
              <a:t>the</a:t>
            </a:r>
            <a:r>
              <a:rPr lang="nl-NL" sz="1800" b="0" i="0" dirty="0">
                <a:solidFill>
                  <a:schemeClr val="bg1"/>
                </a:solidFill>
                <a:effectLst/>
                <a:latin typeface="Harding"/>
              </a:rPr>
              <a:t> </a:t>
            </a:r>
            <a:r>
              <a:rPr lang="nl-NL" sz="1800" b="0" i="0" dirty="0" err="1">
                <a:solidFill>
                  <a:schemeClr val="bg1"/>
                </a:solidFill>
                <a:effectLst/>
                <a:latin typeface="Harding"/>
              </a:rPr>
              <a:t>composition</a:t>
            </a:r>
            <a:r>
              <a:rPr lang="nl-NL" sz="1800" b="0" i="0" dirty="0">
                <a:solidFill>
                  <a:schemeClr val="bg1"/>
                </a:solidFill>
                <a:effectLst/>
                <a:latin typeface="Harding"/>
              </a:rPr>
              <a:t> of </a:t>
            </a:r>
            <a:r>
              <a:rPr lang="nl-NL" sz="1800" b="0" i="0" dirty="0" err="1">
                <a:solidFill>
                  <a:schemeClr val="bg1"/>
                </a:solidFill>
                <a:effectLst/>
                <a:latin typeface="Harding"/>
              </a:rPr>
              <a:t>the</a:t>
            </a:r>
            <a:r>
              <a:rPr lang="nl-NL" sz="1800" b="0" i="0" dirty="0">
                <a:solidFill>
                  <a:schemeClr val="bg1"/>
                </a:solidFill>
                <a:effectLst/>
                <a:latin typeface="Harding"/>
              </a:rPr>
              <a:t> mouse </a:t>
            </a:r>
            <a:r>
              <a:rPr lang="nl-NL" sz="1800" b="0" i="0" dirty="0" err="1">
                <a:solidFill>
                  <a:schemeClr val="bg1"/>
                </a:solidFill>
                <a:effectLst/>
                <a:latin typeface="Harding"/>
              </a:rPr>
              <a:t>microbiota</a:t>
            </a:r>
            <a:r>
              <a:rPr lang="nl-NL" sz="1800" b="0" i="0" dirty="0">
                <a:solidFill>
                  <a:schemeClr val="bg1"/>
                </a:solidFill>
                <a:effectLst/>
                <a:latin typeface="Harding"/>
              </a:rPr>
              <a:t> </a:t>
            </a:r>
            <a:r>
              <a:rPr lang="nl-NL" sz="1800" b="0" i="0" dirty="0" err="1">
                <a:solidFill>
                  <a:schemeClr val="bg1"/>
                </a:solidFill>
                <a:effectLst/>
                <a:latin typeface="Harding"/>
              </a:rPr>
              <a:t>and</a:t>
            </a:r>
            <a:r>
              <a:rPr lang="nl-NL" sz="1800" b="0" i="0" dirty="0">
                <a:solidFill>
                  <a:schemeClr val="bg1"/>
                </a:solidFill>
                <a:effectLst/>
                <a:latin typeface="Harding"/>
              </a:rPr>
              <a:t> </a:t>
            </a:r>
            <a:r>
              <a:rPr lang="nl-NL" sz="1800" b="0" i="0" dirty="0" err="1">
                <a:solidFill>
                  <a:schemeClr val="bg1"/>
                </a:solidFill>
                <a:effectLst/>
                <a:latin typeface="Harding"/>
              </a:rPr>
              <a:t>the</a:t>
            </a:r>
            <a:r>
              <a:rPr lang="nl-NL" sz="1800" b="0" i="0" dirty="0">
                <a:solidFill>
                  <a:schemeClr val="bg1"/>
                </a:solidFill>
                <a:effectLst/>
                <a:latin typeface="Harding"/>
              </a:rPr>
              <a:t> levels of </a:t>
            </a:r>
            <a:r>
              <a:rPr lang="nl-NL" sz="1800" b="0" i="0" dirty="0" err="1">
                <a:solidFill>
                  <a:schemeClr val="bg1"/>
                </a:solidFill>
                <a:effectLst/>
                <a:latin typeface="Harding"/>
              </a:rPr>
              <a:t>microbiota-derived</a:t>
            </a:r>
            <a:r>
              <a:rPr lang="nl-NL" sz="1800" b="0" i="0" dirty="0">
                <a:solidFill>
                  <a:schemeClr val="bg1"/>
                </a:solidFill>
                <a:effectLst/>
                <a:latin typeface="Harding"/>
              </a:rPr>
              <a:t> </a:t>
            </a:r>
            <a:r>
              <a:rPr lang="nl-NL" sz="1800" b="0" i="0" dirty="0" err="1">
                <a:solidFill>
                  <a:schemeClr val="bg1"/>
                </a:solidFill>
                <a:effectLst/>
                <a:latin typeface="Harding"/>
              </a:rPr>
              <a:t>metabolites</a:t>
            </a:r>
            <a:r>
              <a:rPr lang="nl-NL" sz="1800" b="0" i="0" dirty="0">
                <a:solidFill>
                  <a:schemeClr val="bg1"/>
                </a:solidFill>
                <a:effectLst/>
                <a:latin typeface="Harding"/>
              </a:rPr>
              <a:t>, </a:t>
            </a:r>
            <a:r>
              <a:rPr lang="nl-NL" sz="1800" b="0" i="0" dirty="0" err="1">
                <a:solidFill>
                  <a:schemeClr val="bg1"/>
                </a:solidFill>
                <a:effectLst/>
                <a:latin typeface="Harding"/>
              </a:rPr>
              <a:t>notably</a:t>
            </a:r>
            <a:r>
              <a:rPr lang="nl-NL" sz="1800" b="0" i="0" dirty="0">
                <a:solidFill>
                  <a:schemeClr val="bg1"/>
                </a:solidFill>
                <a:effectLst/>
                <a:latin typeface="Harding"/>
              </a:rPr>
              <a:t> </a:t>
            </a:r>
            <a:r>
              <a:rPr lang="nl-NL" sz="1800" b="0" i="0" dirty="0" err="1">
                <a:solidFill>
                  <a:schemeClr val="bg1"/>
                </a:solidFill>
                <a:effectLst/>
                <a:latin typeface="Harding"/>
              </a:rPr>
              <a:t>bile</a:t>
            </a:r>
            <a:r>
              <a:rPr lang="nl-NL" sz="1800" b="0" i="0" dirty="0">
                <a:solidFill>
                  <a:schemeClr val="bg1"/>
                </a:solidFill>
                <a:effectLst/>
                <a:latin typeface="Harding"/>
              </a:rPr>
              <a:t> </a:t>
            </a:r>
            <a:r>
              <a:rPr lang="nl-NL" sz="1800" b="0" i="0" dirty="0" err="1">
                <a:solidFill>
                  <a:schemeClr val="bg1"/>
                </a:solidFill>
                <a:effectLst/>
                <a:latin typeface="Harding"/>
              </a:rPr>
              <a:t>acids</a:t>
            </a:r>
            <a:r>
              <a:rPr lang="nl-NL" sz="1800" b="0" i="0" dirty="0">
                <a:solidFill>
                  <a:schemeClr val="bg1"/>
                </a:solidFill>
                <a:effectLst/>
                <a:latin typeface="Harding"/>
              </a:rPr>
              <a:t>. </a:t>
            </a:r>
            <a:r>
              <a:rPr lang="nl-NL" sz="1800" b="0" i="0" dirty="0" err="1">
                <a:solidFill>
                  <a:schemeClr val="bg1"/>
                </a:solidFill>
                <a:effectLst/>
                <a:latin typeface="Harding"/>
              </a:rPr>
              <a:t>This</a:t>
            </a:r>
            <a:r>
              <a:rPr lang="nl-NL" sz="1800" b="0" i="0" dirty="0">
                <a:solidFill>
                  <a:schemeClr val="bg1"/>
                </a:solidFill>
                <a:effectLst/>
                <a:latin typeface="Harding"/>
              </a:rPr>
              <a:t> </a:t>
            </a:r>
            <a:r>
              <a:rPr lang="nl-NL" sz="1800" b="0" i="0" dirty="0" err="1">
                <a:solidFill>
                  <a:schemeClr val="bg1"/>
                </a:solidFill>
                <a:effectLst/>
                <a:latin typeface="Harding"/>
              </a:rPr>
              <a:t>metabolomic</a:t>
            </a:r>
            <a:r>
              <a:rPr lang="nl-NL" sz="1800" b="0" i="0" dirty="0">
                <a:solidFill>
                  <a:schemeClr val="bg1"/>
                </a:solidFill>
                <a:effectLst/>
                <a:latin typeface="Harding"/>
              </a:rPr>
              <a:t> shift is </a:t>
            </a:r>
            <a:r>
              <a:rPr lang="nl-NL" sz="1800" b="0" i="0" dirty="0" err="1">
                <a:solidFill>
                  <a:schemeClr val="bg1"/>
                </a:solidFill>
                <a:effectLst/>
                <a:latin typeface="Harding"/>
              </a:rPr>
              <a:t>associated</a:t>
            </a:r>
            <a:r>
              <a:rPr lang="nl-NL" sz="1800" b="0" i="0" dirty="0">
                <a:solidFill>
                  <a:schemeClr val="bg1"/>
                </a:solidFill>
                <a:effectLst/>
                <a:latin typeface="Harding"/>
              </a:rPr>
              <a:t> </a:t>
            </a:r>
            <a:r>
              <a:rPr lang="nl-NL" sz="1800" b="0" i="0" dirty="0" err="1">
                <a:solidFill>
                  <a:schemeClr val="bg1"/>
                </a:solidFill>
                <a:effectLst/>
                <a:latin typeface="Harding"/>
              </a:rPr>
              <a:t>with</a:t>
            </a:r>
            <a:r>
              <a:rPr lang="nl-NL" sz="1800" b="0" i="0" dirty="0">
                <a:solidFill>
                  <a:schemeClr val="bg1"/>
                </a:solidFill>
                <a:effectLst/>
                <a:latin typeface="Harding"/>
              </a:rPr>
              <a:t> type 2 </a:t>
            </a:r>
            <a:r>
              <a:rPr lang="nl-NL" sz="1800" b="0" i="0" dirty="0" err="1">
                <a:solidFill>
                  <a:schemeClr val="bg1"/>
                </a:solidFill>
                <a:effectLst/>
                <a:latin typeface="Harding"/>
              </a:rPr>
              <a:t>inflammation</a:t>
            </a:r>
            <a:r>
              <a:rPr lang="nl-NL" sz="1800" b="0" i="0" dirty="0">
                <a:solidFill>
                  <a:schemeClr val="bg1"/>
                </a:solidFill>
                <a:effectLst/>
                <a:latin typeface="Harding"/>
              </a:rPr>
              <a:t> in </a:t>
            </a:r>
            <a:r>
              <a:rPr lang="nl-NL" sz="1800" b="0" i="0" dirty="0" err="1">
                <a:solidFill>
                  <a:schemeClr val="bg1"/>
                </a:solidFill>
                <a:effectLst/>
                <a:latin typeface="Harding"/>
              </a:rPr>
              <a:t>the</a:t>
            </a:r>
            <a:r>
              <a:rPr lang="nl-NL" sz="1800" b="0" i="0" dirty="0">
                <a:solidFill>
                  <a:schemeClr val="bg1"/>
                </a:solidFill>
                <a:effectLst/>
                <a:latin typeface="Harding"/>
              </a:rPr>
              <a:t> </a:t>
            </a:r>
            <a:r>
              <a:rPr lang="nl-NL" sz="1800" b="0" i="0" dirty="0" err="1">
                <a:solidFill>
                  <a:schemeClr val="bg1"/>
                </a:solidFill>
                <a:effectLst/>
                <a:latin typeface="Harding"/>
              </a:rPr>
              <a:t>intestine</a:t>
            </a:r>
            <a:r>
              <a:rPr lang="nl-NL" sz="1800" b="0" i="0" dirty="0">
                <a:solidFill>
                  <a:schemeClr val="bg1"/>
                </a:solidFill>
                <a:effectLst/>
                <a:latin typeface="Harding"/>
              </a:rPr>
              <a:t> </a:t>
            </a:r>
            <a:r>
              <a:rPr lang="nl-NL" sz="1800" b="0" i="0" dirty="0" err="1">
                <a:solidFill>
                  <a:schemeClr val="bg1"/>
                </a:solidFill>
                <a:effectLst/>
                <a:latin typeface="Harding"/>
              </a:rPr>
              <a:t>and</a:t>
            </a:r>
            <a:r>
              <a:rPr lang="nl-NL" sz="1800" b="0" i="0" dirty="0">
                <a:solidFill>
                  <a:schemeClr val="bg1"/>
                </a:solidFill>
                <a:effectLst/>
                <a:latin typeface="Harding"/>
              </a:rPr>
              <a:t> </a:t>
            </a:r>
            <a:r>
              <a:rPr lang="nl-NL" sz="1800" b="0" i="0" dirty="0" err="1">
                <a:solidFill>
                  <a:schemeClr val="bg1"/>
                </a:solidFill>
                <a:effectLst/>
                <a:latin typeface="Harding"/>
              </a:rPr>
              <a:t>lungs</a:t>
            </a:r>
            <a:r>
              <a:rPr lang="nl-NL" sz="1800" b="0" i="0" dirty="0">
                <a:solidFill>
                  <a:schemeClr val="bg1"/>
                </a:solidFill>
                <a:effectLst/>
                <a:latin typeface="Harding"/>
              </a:rPr>
              <a:t>, </a:t>
            </a:r>
            <a:r>
              <a:rPr lang="nl-NL" sz="1800" b="0" i="0" dirty="0" err="1">
                <a:solidFill>
                  <a:schemeClr val="bg1"/>
                </a:solidFill>
                <a:effectLst/>
                <a:latin typeface="Harding"/>
              </a:rPr>
              <a:t>characterized</a:t>
            </a:r>
            <a:r>
              <a:rPr lang="nl-NL" sz="1800" b="0" i="0" dirty="0">
                <a:solidFill>
                  <a:schemeClr val="bg1"/>
                </a:solidFill>
                <a:effectLst/>
                <a:latin typeface="Harding"/>
              </a:rPr>
              <a:t> </a:t>
            </a:r>
            <a:r>
              <a:rPr lang="nl-NL" sz="1800" b="0" i="0" dirty="0" err="1">
                <a:solidFill>
                  <a:schemeClr val="bg1"/>
                </a:solidFill>
                <a:effectLst/>
                <a:latin typeface="Harding"/>
              </a:rPr>
              <a:t>by</a:t>
            </a:r>
            <a:r>
              <a:rPr lang="nl-NL" sz="1800" b="0" i="0" dirty="0">
                <a:solidFill>
                  <a:schemeClr val="bg1"/>
                </a:solidFill>
                <a:effectLst/>
                <a:latin typeface="Harding"/>
              </a:rPr>
              <a:t> IL-33 </a:t>
            </a:r>
            <a:r>
              <a:rPr lang="nl-NL" sz="1800" b="0" i="0" dirty="0" err="1">
                <a:solidFill>
                  <a:schemeClr val="bg1"/>
                </a:solidFill>
                <a:effectLst/>
                <a:latin typeface="Harding"/>
              </a:rPr>
              <a:t>production</a:t>
            </a:r>
            <a:r>
              <a:rPr lang="nl-NL" sz="1800" b="0" i="0" dirty="0">
                <a:solidFill>
                  <a:schemeClr val="bg1"/>
                </a:solidFill>
                <a:effectLst/>
                <a:latin typeface="Harding"/>
              </a:rPr>
              <a:t>, </a:t>
            </a:r>
            <a:r>
              <a:rPr lang="nl-NL" sz="1800" b="0" i="0" dirty="0" err="1">
                <a:solidFill>
                  <a:schemeClr val="bg1"/>
                </a:solidFill>
                <a:effectLst/>
                <a:latin typeface="Harding"/>
              </a:rPr>
              <a:t>activation</a:t>
            </a:r>
            <a:r>
              <a:rPr lang="nl-NL" sz="1800" b="0" i="0" dirty="0">
                <a:solidFill>
                  <a:schemeClr val="bg1"/>
                </a:solidFill>
                <a:effectLst/>
                <a:latin typeface="Harding"/>
              </a:rPr>
              <a:t> of </a:t>
            </a:r>
            <a:r>
              <a:rPr lang="nl-NL" sz="1800" b="0" i="0" dirty="0" err="1">
                <a:solidFill>
                  <a:schemeClr val="bg1"/>
                </a:solidFill>
                <a:effectLst/>
                <a:latin typeface="Harding"/>
              </a:rPr>
              <a:t>group</a:t>
            </a:r>
            <a:r>
              <a:rPr lang="nl-NL" sz="1800" b="0" i="0" dirty="0">
                <a:solidFill>
                  <a:schemeClr val="bg1"/>
                </a:solidFill>
                <a:effectLst/>
                <a:latin typeface="Harding"/>
              </a:rPr>
              <a:t> 2 </a:t>
            </a:r>
            <a:r>
              <a:rPr lang="nl-NL" sz="1800" b="0" i="0" dirty="0" err="1">
                <a:solidFill>
                  <a:schemeClr val="bg1"/>
                </a:solidFill>
                <a:effectLst/>
                <a:latin typeface="Harding"/>
              </a:rPr>
              <a:t>innate</a:t>
            </a:r>
            <a:r>
              <a:rPr lang="nl-NL" sz="1800" b="0" i="0" dirty="0">
                <a:solidFill>
                  <a:schemeClr val="bg1"/>
                </a:solidFill>
                <a:effectLst/>
                <a:latin typeface="Harding"/>
              </a:rPr>
              <a:t> </a:t>
            </a:r>
            <a:r>
              <a:rPr lang="nl-NL" sz="1800" b="0" i="0" dirty="0" err="1">
                <a:solidFill>
                  <a:schemeClr val="bg1"/>
                </a:solidFill>
                <a:effectLst/>
                <a:latin typeface="Harding"/>
              </a:rPr>
              <a:t>lymphoid</a:t>
            </a:r>
            <a:r>
              <a:rPr lang="nl-NL" sz="1800" b="0" i="0" dirty="0">
                <a:solidFill>
                  <a:schemeClr val="bg1"/>
                </a:solidFill>
                <a:effectLst/>
                <a:latin typeface="Harding"/>
              </a:rPr>
              <a:t> </a:t>
            </a:r>
            <a:r>
              <a:rPr lang="nl-NL" sz="1800" b="0" i="0" dirty="0" err="1">
                <a:solidFill>
                  <a:schemeClr val="bg1"/>
                </a:solidFill>
                <a:effectLst/>
                <a:latin typeface="Harding"/>
              </a:rPr>
              <a:t>cells</a:t>
            </a:r>
            <a:r>
              <a:rPr lang="nl-NL" sz="1800" b="0" i="0" dirty="0">
                <a:solidFill>
                  <a:schemeClr val="bg1"/>
                </a:solidFill>
                <a:effectLst/>
                <a:latin typeface="Harding"/>
              </a:rPr>
              <a:t> </a:t>
            </a:r>
            <a:r>
              <a:rPr lang="nl-NL" sz="1800" b="0" i="0" dirty="0" err="1">
                <a:solidFill>
                  <a:schemeClr val="bg1"/>
                </a:solidFill>
                <a:effectLst/>
                <a:latin typeface="Harding"/>
              </a:rPr>
              <a:t>and</a:t>
            </a:r>
            <a:r>
              <a:rPr lang="nl-NL" sz="1800" b="0" i="0" dirty="0">
                <a:solidFill>
                  <a:schemeClr val="bg1"/>
                </a:solidFill>
                <a:effectLst/>
                <a:latin typeface="Harding"/>
              </a:rPr>
              <a:t> </a:t>
            </a:r>
            <a:r>
              <a:rPr lang="nl-NL" sz="1800" b="0" i="0" dirty="0" err="1">
                <a:solidFill>
                  <a:schemeClr val="bg1"/>
                </a:solidFill>
                <a:effectLst/>
                <a:latin typeface="Harding"/>
              </a:rPr>
              <a:t>eosinophilia</a:t>
            </a:r>
            <a:r>
              <a:rPr lang="nl-NL" sz="1800" b="0" i="0" dirty="0">
                <a:solidFill>
                  <a:schemeClr val="bg1"/>
                </a:solidFill>
                <a:effectLst/>
                <a:latin typeface="Harding"/>
              </a:rPr>
              <a:t>. Delivery of </a:t>
            </a:r>
            <a:r>
              <a:rPr lang="nl-NL" sz="1800" b="0" i="0" dirty="0" err="1">
                <a:solidFill>
                  <a:schemeClr val="bg1"/>
                </a:solidFill>
                <a:effectLst/>
                <a:latin typeface="Harding"/>
              </a:rPr>
              <a:t>cholic</a:t>
            </a:r>
            <a:r>
              <a:rPr lang="nl-NL" sz="1800" b="0" i="0" dirty="0">
                <a:solidFill>
                  <a:schemeClr val="bg1"/>
                </a:solidFill>
                <a:effectLst/>
                <a:latin typeface="Harding"/>
              </a:rPr>
              <a:t> acid </a:t>
            </a:r>
            <a:r>
              <a:rPr lang="nl-NL" sz="1800" b="0" i="0" dirty="0" err="1">
                <a:solidFill>
                  <a:schemeClr val="bg1"/>
                </a:solidFill>
                <a:effectLst/>
                <a:latin typeface="Harding"/>
              </a:rPr>
              <a:t>mimics</a:t>
            </a:r>
            <a:r>
              <a:rPr lang="nl-NL" sz="1800" b="0" i="0" dirty="0">
                <a:solidFill>
                  <a:schemeClr val="bg1"/>
                </a:solidFill>
                <a:effectLst/>
                <a:latin typeface="Harding"/>
              </a:rPr>
              <a:t> </a:t>
            </a:r>
            <a:r>
              <a:rPr lang="nl-NL" sz="1800" b="0" i="0" dirty="0" err="1">
                <a:solidFill>
                  <a:schemeClr val="bg1"/>
                </a:solidFill>
                <a:effectLst/>
                <a:latin typeface="Harding"/>
              </a:rPr>
              <a:t>inulin-induced</a:t>
            </a:r>
            <a:r>
              <a:rPr lang="nl-NL" sz="1800" b="0" i="0" dirty="0">
                <a:solidFill>
                  <a:schemeClr val="bg1"/>
                </a:solidFill>
                <a:effectLst/>
                <a:latin typeface="Harding"/>
              </a:rPr>
              <a:t> type 2 </a:t>
            </a:r>
            <a:r>
              <a:rPr lang="nl-NL" sz="1800" b="0" i="0" dirty="0" err="1">
                <a:solidFill>
                  <a:schemeClr val="bg1"/>
                </a:solidFill>
                <a:effectLst/>
                <a:latin typeface="Harding"/>
              </a:rPr>
              <a:t>inflammation</a:t>
            </a:r>
            <a:r>
              <a:rPr lang="nl-NL" sz="1800" b="0" i="0" dirty="0">
                <a:solidFill>
                  <a:schemeClr val="bg1"/>
                </a:solidFill>
                <a:effectLst/>
                <a:latin typeface="Harding"/>
              </a:rPr>
              <a:t>, </a:t>
            </a:r>
            <a:r>
              <a:rPr lang="nl-NL" sz="1800" b="0" i="0" dirty="0" err="1">
                <a:solidFill>
                  <a:schemeClr val="bg1"/>
                </a:solidFill>
                <a:effectLst/>
                <a:latin typeface="Harding"/>
              </a:rPr>
              <a:t>whereas</a:t>
            </a:r>
            <a:r>
              <a:rPr lang="nl-NL" sz="1800" b="0" i="0" dirty="0">
                <a:solidFill>
                  <a:schemeClr val="bg1"/>
                </a:solidFill>
                <a:effectLst/>
                <a:latin typeface="Harding"/>
              </a:rPr>
              <a:t> </a:t>
            </a:r>
            <a:r>
              <a:rPr lang="nl-NL" sz="1800" b="0" i="0" dirty="0" err="1">
                <a:solidFill>
                  <a:schemeClr val="bg1"/>
                </a:solidFill>
                <a:effectLst/>
                <a:latin typeface="Harding"/>
              </a:rPr>
              <a:t>deletion</a:t>
            </a:r>
            <a:r>
              <a:rPr lang="nl-NL" sz="1800" b="0" i="0" dirty="0">
                <a:solidFill>
                  <a:schemeClr val="bg1"/>
                </a:solidFill>
                <a:effectLst/>
                <a:latin typeface="Harding"/>
              </a:rPr>
              <a:t> of </a:t>
            </a:r>
            <a:r>
              <a:rPr lang="nl-NL" sz="1800" b="0" i="0" dirty="0" err="1">
                <a:solidFill>
                  <a:schemeClr val="bg1"/>
                </a:solidFill>
                <a:effectLst/>
                <a:latin typeface="Harding"/>
              </a:rPr>
              <a:t>the</a:t>
            </a:r>
            <a:r>
              <a:rPr lang="nl-NL" sz="1800" b="0" i="0" dirty="0">
                <a:solidFill>
                  <a:schemeClr val="bg1"/>
                </a:solidFill>
                <a:effectLst/>
                <a:latin typeface="Harding"/>
              </a:rPr>
              <a:t> </a:t>
            </a:r>
            <a:r>
              <a:rPr lang="nl-NL" sz="1800" b="0" i="0" dirty="0" err="1">
                <a:solidFill>
                  <a:schemeClr val="bg1"/>
                </a:solidFill>
                <a:effectLst/>
                <a:latin typeface="Harding"/>
              </a:rPr>
              <a:t>bile</a:t>
            </a:r>
            <a:r>
              <a:rPr lang="nl-NL" sz="1800" b="0" i="0" dirty="0">
                <a:solidFill>
                  <a:schemeClr val="bg1"/>
                </a:solidFill>
                <a:effectLst/>
                <a:latin typeface="Harding"/>
              </a:rPr>
              <a:t> acid receptor </a:t>
            </a:r>
            <a:r>
              <a:rPr lang="nl-NL" sz="1800" b="0" i="0" dirty="0" err="1">
                <a:solidFill>
                  <a:schemeClr val="bg1"/>
                </a:solidFill>
                <a:effectLst/>
                <a:latin typeface="Harding"/>
              </a:rPr>
              <a:t>farnesoid</a:t>
            </a:r>
            <a:r>
              <a:rPr lang="nl-NL" sz="1800" b="0" i="0" dirty="0">
                <a:solidFill>
                  <a:schemeClr val="bg1"/>
                </a:solidFill>
                <a:effectLst/>
                <a:latin typeface="Harding"/>
              </a:rPr>
              <a:t> X receptor </a:t>
            </a:r>
            <a:r>
              <a:rPr lang="nl-NL" sz="1800" b="0" i="0" dirty="0" err="1">
                <a:solidFill>
                  <a:schemeClr val="bg1"/>
                </a:solidFill>
                <a:effectLst/>
                <a:latin typeface="Harding"/>
              </a:rPr>
              <a:t>diminishes</a:t>
            </a:r>
            <a:r>
              <a:rPr lang="nl-NL" sz="1800" b="0" i="0" dirty="0">
                <a:solidFill>
                  <a:schemeClr val="bg1"/>
                </a:solidFill>
                <a:effectLst/>
                <a:latin typeface="Harding"/>
              </a:rPr>
              <a:t> </a:t>
            </a:r>
            <a:r>
              <a:rPr lang="nl-NL" sz="1800" b="0" i="0" dirty="0" err="1">
                <a:solidFill>
                  <a:schemeClr val="bg1"/>
                </a:solidFill>
                <a:effectLst/>
                <a:latin typeface="Harding"/>
              </a:rPr>
              <a:t>the</a:t>
            </a:r>
            <a:r>
              <a:rPr lang="nl-NL" sz="1800" b="0" i="0" dirty="0">
                <a:solidFill>
                  <a:schemeClr val="bg1"/>
                </a:solidFill>
                <a:effectLst/>
                <a:latin typeface="Harding"/>
              </a:rPr>
              <a:t> </a:t>
            </a:r>
            <a:r>
              <a:rPr lang="nl-NL" sz="1800" b="0" i="0" dirty="0" err="1">
                <a:solidFill>
                  <a:schemeClr val="bg1"/>
                </a:solidFill>
                <a:effectLst/>
                <a:latin typeface="Harding"/>
              </a:rPr>
              <a:t>effects</a:t>
            </a:r>
            <a:r>
              <a:rPr lang="nl-NL" sz="1800" b="0" i="0" dirty="0">
                <a:solidFill>
                  <a:schemeClr val="bg1"/>
                </a:solidFill>
                <a:effectLst/>
                <a:latin typeface="Harding"/>
              </a:rPr>
              <a:t> of </a:t>
            </a:r>
            <a:r>
              <a:rPr lang="nl-NL" sz="1800" b="0" i="0" dirty="0" err="1">
                <a:solidFill>
                  <a:schemeClr val="bg1"/>
                </a:solidFill>
                <a:effectLst/>
                <a:latin typeface="Harding"/>
              </a:rPr>
              <a:t>inulin</a:t>
            </a:r>
            <a:r>
              <a:rPr lang="nl-NL" sz="1800" b="0" i="0" dirty="0">
                <a:solidFill>
                  <a:schemeClr val="bg1"/>
                </a:solidFill>
                <a:effectLst/>
                <a:latin typeface="Harding"/>
              </a:rPr>
              <a:t>. The </a:t>
            </a:r>
            <a:r>
              <a:rPr lang="nl-NL" sz="1800" b="0" i="0" dirty="0" err="1">
                <a:solidFill>
                  <a:schemeClr val="bg1"/>
                </a:solidFill>
                <a:effectLst/>
                <a:latin typeface="Harding"/>
              </a:rPr>
              <a:t>effects</a:t>
            </a:r>
            <a:r>
              <a:rPr lang="nl-NL" sz="1800" b="0" i="0" dirty="0">
                <a:solidFill>
                  <a:schemeClr val="bg1"/>
                </a:solidFill>
                <a:effectLst/>
                <a:latin typeface="Harding"/>
              </a:rPr>
              <a:t> of </a:t>
            </a:r>
            <a:r>
              <a:rPr lang="nl-NL" sz="1800" b="0" i="0" dirty="0" err="1">
                <a:solidFill>
                  <a:schemeClr val="bg1"/>
                </a:solidFill>
                <a:effectLst/>
                <a:latin typeface="Harding"/>
              </a:rPr>
              <a:t>inulin</a:t>
            </a:r>
            <a:r>
              <a:rPr lang="nl-NL" sz="1800" b="0" i="0" dirty="0">
                <a:solidFill>
                  <a:schemeClr val="bg1"/>
                </a:solidFill>
                <a:effectLst/>
                <a:latin typeface="Harding"/>
              </a:rPr>
              <a:t> are </a:t>
            </a:r>
            <a:r>
              <a:rPr lang="nl-NL" sz="1800" b="0" i="0" dirty="0" err="1">
                <a:solidFill>
                  <a:schemeClr val="bg1"/>
                </a:solidFill>
                <a:effectLst/>
                <a:latin typeface="Harding"/>
              </a:rPr>
              <a:t>microbiota</a:t>
            </a:r>
            <a:r>
              <a:rPr lang="nl-NL" sz="1800" b="0" i="0" dirty="0">
                <a:solidFill>
                  <a:schemeClr val="bg1"/>
                </a:solidFill>
                <a:effectLst/>
                <a:latin typeface="Harding"/>
              </a:rPr>
              <a:t> </a:t>
            </a:r>
            <a:r>
              <a:rPr lang="nl-NL" sz="1800" b="0" i="0" dirty="0" err="1">
                <a:solidFill>
                  <a:schemeClr val="bg1"/>
                </a:solidFill>
                <a:effectLst/>
                <a:latin typeface="Harding"/>
              </a:rPr>
              <a:t>dependent</a:t>
            </a:r>
            <a:r>
              <a:rPr lang="nl-NL" sz="1800" b="0" i="0" dirty="0">
                <a:solidFill>
                  <a:schemeClr val="bg1"/>
                </a:solidFill>
                <a:effectLst/>
                <a:latin typeface="Harding"/>
              </a:rPr>
              <a:t> </a:t>
            </a:r>
            <a:r>
              <a:rPr lang="nl-NL" sz="1800" b="0" i="0" dirty="0" err="1">
                <a:solidFill>
                  <a:schemeClr val="bg1"/>
                </a:solidFill>
                <a:effectLst/>
                <a:latin typeface="Harding"/>
              </a:rPr>
              <a:t>and</a:t>
            </a:r>
            <a:r>
              <a:rPr lang="nl-NL" sz="1800" b="0" i="0" dirty="0">
                <a:solidFill>
                  <a:schemeClr val="bg1"/>
                </a:solidFill>
                <a:effectLst/>
                <a:latin typeface="Harding"/>
              </a:rPr>
              <a:t> </a:t>
            </a:r>
            <a:r>
              <a:rPr lang="nl-NL" sz="1800" b="0" i="0" dirty="0" err="1">
                <a:solidFill>
                  <a:schemeClr val="bg1"/>
                </a:solidFill>
                <a:effectLst/>
                <a:latin typeface="Harding"/>
              </a:rPr>
              <a:t>were</a:t>
            </a:r>
            <a:r>
              <a:rPr lang="nl-NL" sz="1800" b="0" i="0" dirty="0">
                <a:solidFill>
                  <a:schemeClr val="bg1"/>
                </a:solidFill>
                <a:effectLst/>
                <a:latin typeface="Harding"/>
              </a:rPr>
              <a:t> </a:t>
            </a:r>
            <a:r>
              <a:rPr lang="nl-NL" sz="1800" b="0" i="0" dirty="0" err="1">
                <a:solidFill>
                  <a:schemeClr val="bg1"/>
                </a:solidFill>
                <a:effectLst/>
                <a:latin typeface="Harding"/>
              </a:rPr>
              <a:t>reproduced</a:t>
            </a:r>
            <a:r>
              <a:rPr lang="nl-NL" sz="1800" b="0" i="0" dirty="0">
                <a:solidFill>
                  <a:schemeClr val="bg1"/>
                </a:solidFill>
                <a:effectLst/>
                <a:latin typeface="Harding"/>
              </a:rPr>
              <a:t> in </a:t>
            </a:r>
            <a:r>
              <a:rPr lang="nl-NL" sz="1800" b="0" i="0" dirty="0" err="1">
                <a:solidFill>
                  <a:schemeClr val="bg1"/>
                </a:solidFill>
                <a:effectLst/>
                <a:latin typeface="Harding"/>
              </a:rPr>
              <a:t>mice</a:t>
            </a:r>
            <a:r>
              <a:rPr lang="nl-NL" sz="1800" b="0" i="0" dirty="0">
                <a:solidFill>
                  <a:schemeClr val="bg1"/>
                </a:solidFill>
                <a:effectLst/>
                <a:latin typeface="Harding"/>
              </a:rPr>
              <a:t> </a:t>
            </a:r>
            <a:r>
              <a:rPr lang="nl-NL" sz="1800" b="0" i="0" dirty="0" err="1">
                <a:solidFill>
                  <a:schemeClr val="bg1"/>
                </a:solidFill>
                <a:effectLst/>
                <a:latin typeface="Harding"/>
              </a:rPr>
              <a:t>colonized</a:t>
            </a:r>
            <a:r>
              <a:rPr lang="nl-NL" sz="1800" b="0" i="0" dirty="0">
                <a:solidFill>
                  <a:schemeClr val="bg1"/>
                </a:solidFill>
                <a:effectLst/>
                <a:latin typeface="Harding"/>
              </a:rPr>
              <a:t> </a:t>
            </a:r>
            <a:r>
              <a:rPr lang="nl-NL" sz="1800" b="0" i="0" dirty="0" err="1">
                <a:solidFill>
                  <a:schemeClr val="bg1"/>
                </a:solidFill>
                <a:effectLst/>
                <a:latin typeface="Harding"/>
              </a:rPr>
              <a:t>with</a:t>
            </a:r>
            <a:r>
              <a:rPr lang="nl-NL" sz="1800" b="0" i="0" dirty="0">
                <a:solidFill>
                  <a:schemeClr val="bg1"/>
                </a:solidFill>
                <a:effectLst/>
                <a:latin typeface="Harding"/>
              </a:rPr>
              <a:t> human-</a:t>
            </a:r>
            <a:r>
              <a:rPr lang="nl-NL" sz="1800" b="0" i="0" dirty="0" err="1">
                <a:solidFill>
                  <a:schemeClr val="bg1"/>
                </a:solidFill>
                <a:effectLst/>
                <a:latin typeface="Harding"/>
              </a:rPr>
              <a:t>derived</a:t>
            </a:r>
            <a:r>
              <a:rPr lang="nl-NL" sz="1800" b="0" i="0" dirty="0">
                <a:solidFill>
                  <a:schemeClr val="bg1"/>
                </a:solidFill>
                <a:effectLst/>
                <a:latin typeface="Harding"/>
              </a:rPr>
              <a:t> </a:t>
            </a:r>
            <a:r>
              <a:rPr lang="nl-NL" sz="1800" b="0" i="0" dirty="0" err="1">
                <a:solidFill>
                  <a:schemeClr val="bg1"/>
                </a:solidFill>
                <a:effectLst/>
                <a:latin typeface="Harding"/>
              </a:rPr>
              <a:t>microbiota</a:t>
            </a:r>
            <a:r>
              <a:rPr lang="nl-NL" sz="1800" b="0" i="0" dirty="0">
                <a:solidFill>
                  <a:schemeClr val="bg1"/>
                </a:solidFill>
                <a:effectLst/>
                <a:latin typeface="Harding"/>
              </a:rPr>
              <a:t>. </a:t>
            </a:r>
            <a:r>
              <a:rPr lang="nl-NL" sz="1800" b="0" i="0" dirty="0" err="1">
                <a:solidFill>
                  <a:schemeClr val="bg1"/>
                </a:solidFill>
                <a:effectLst/>
                <a:latin typeface="Harding"/>
              </a:rPr>
              <a:t>Furthermore</a:t>
            </a:r>
            <a:r>
              <a:rPr lang="nl-NL" sz="1800" b="0" i="0" dirty="0">
                <a:solidFill>
                  <a:schemeClr val="bg1"/>
                </a:solidFill>
                <a:effectLst/>
                <a:latin typeface="Harding"/>
              </a:rPr>
              <a:t>, </a:t>
            </a:r>
            <a:r>
              <a:rPr lang="nl-NL" sz="1800" b="0" i="0" dirty="0" err="1">
                <a:solidFill>
                  <a:schemeClr val="bg1"/>
                </a:solidFill>
                <a:effectLst/>
                <a:latin typeface="Harding"/>
              </a:rPr>
              <a:t>genetic</a:t>
            </a:r>
            <a:r>
              <a:rPr lang="nl-NL" sz="1800" b="0" i="0" dirty="0">
                <a:solidFill>
                  <a:schemeClr val="bg1"/>
                </a:solidFill>
                <a:effectLst/>
                <a:latin typeface="Harding"/>
              </a:rPr>
              <a:t> </a:t>
            </a:r>
            <a:r>
              <a:rPr lang="nl-NL" sz="1800" b="0" i="0" dirty="0" err="1">
                <a:solidFill>
                  <a:schemeClr val="bg1"/>
                </a:solidFill>
                <a:effectLst/>
                <a:latin typeface="Harding"/>
              </a:rPr>
              <a:t>deletion</a:t>
            </a:r>
            <a:r>
              <a:rPr lang="nl-NL" sz="1800" b="0" i="0" dirty="0">
                <a:solidFill>
                  <a:schemeClr val="bg1"/>
                </a:solidFill>
                <a:effectLst/>
                <a:latin typeface="Harding"/>
              </a:rPr>
              <a:t> of a </a:t>
            </a:r>
            <a:r>
              <a:rPr lang="nl-NL" sz="1800" b="0" i="0" dirty="0" err="1">
                <a:solidFill>
                  <a:schemeClr val="bg1"/>
                </a:solidFill>
                <a:effectLst/>
                <a:latin typeface="Harding"/>
              </a:rPr>
              <a:t>bile</a:t>
            </a:r>
            <a:r>
              <a:rPr lang="nl-NL" sz="1800" b="0" i="0" dirty="0">
                <a:solidFill>
                  <a:schemeClr val="bg1"/>
                </a:solidFill>
                <a:effectLst/>
                <a:latin typeface="Harding"/>
              </a:rPr>
              <a:t>-acid-</a:t>
            </a:r>
            <a:r>
              <a:rPr lang="nl-NL" sz="1800" b="0" i="0" dirty="0" err="1">
                <a:solidFill>
                  <a:schemeClr val="bg1"/>
                </a:solidFill>
                <a:effectLst/>
                <a:latin typeface="Harding"/>
              </a:rPr>
              <a:t>metabolizing</a:t>
            </a:r>
            <a:r>
              <a:rPr lang="nl-NL" sz="1800" b="0" i="0" dirty="0">
                <a:solidFill>
                  <a:schemeClr val="bg1"/>
                </a:solidFill>
                <a:effectLst/>
                <a:latin typeface="Harding"/>
              </a:rPr>
              <a:t> </a:t>
            </a:r>
            <a:r>
              <a:rPr lang="nl-NL" sz="1800" b="0" i="0" dirty="0" err="1">
                <a:solidFill>
                  <a:schemeClr val="bg1"/>
                </a:solidFill>
                <a:effectLst/>
                <a:latin typeface="Harding"/>
              </a:rPr>
              <a:t>enzyme</a:t>
            </a:r>
            <a:r>
              <a:rPr lang="nl-NL" sz="1800" b="0" i="0" dirty="0">
                <a:solidFill>
                  <a:schemeClr val="bg1"/>
                </a:solidFill>
                <a:effectLst/>
                <a:latin typeface="Harding"/>
              </a:rPr>
              <a:t> in </a:t>
            </a:r>
            <a:r>
              <a:rPr lang="nl-NL" sz="1800" b="0" i="0" dirty="0" err="1">
                <a:solidFill>
                  <a:schemeClr val="bg1"/>
                </a:solidFill>
                <a:effectLst/>
                <a:latin typeface="Harding"/>
              </a:rPr>
              <a:t>one</a:t>
            </a:r>
            <a:r>
              <a:rPr lang="nl-NL" sz="1800" b="0" i="0" dirty="0">
                <a:solidFill>
                  <a:schemeClr val="bg1"/>
                </a:solidFill>
                <a:effectLst/>
                <a:latin typeface="Harding"/>
              </a:rPr>
              <a:t> </a:t>
            </a:r>
            <a:r>
              <a:rPr lang="nl-NL" sz="1800" b="0" i="0" dirty="0" err="1">
                <a:solidFill>
                  <a:schemeClr val="bg1"/>
                </a:solidFill>
                <a:effectLst/>
                <a:latin typeface="Harding"/>
              </a:rPr>
              <a:t>bacterial</a:t>
            </a:r>
            <a:r>
              <a:rPr lang="nl-NL" sz="1800" b="0" i="0" dirty="0">
                <a:solidFill>
                  <a:schemeClr val="bg1"/>
                </a:solidFill>
                <a:effectLst/>
                <a:latin typeface="Harding"/>
              </a:rPr>
              <a:t> species </a:t>
            </a:r>
            <a:r>
              <a:rPr lang="nl-NL" sz="1800" b="0" i="0" dirty="0" err="1">
                <a:solidFill>
                  <a:schemeClr val="bg1"/>
                </a:solidFill>
                <a:effectLst/>
                <a:latin typeface="Harding"/>
              </a:rPr>
              <a:t>abolishes</a:t>
            </a:r>
            <a:r>
              <a:rPr lang="nl-NL" sz="1800" b="0" i="0" dirty="0">
                <a:solidFill>
                  <a:schemeClr val="bg1"/>
                </a:solidFill>
                <a:effectLst/>
                <a:latin typeface="Harding"/>
              </a:rPr>
              <a:t> </a:t>
            </a:r>
            <a:r>
              <a:rPr lang="nl-NL" sz="1800" b="0" i="0" dirty="0" err="1">
                <a:solidFill>
                  <a:schemeClr val="bg1"/>
                </a:solidFill>
                <a:effectLst/>
                <a:latin typeface="Harding"/>
              </a:rPr>
              <a:t>the</a:t>
            </a:r>
            <a:r>
              <a:rPr lang="nl-NL" sz="1800" b="0" i="0" dirty="0">
                <a:solidFill>
                  <a:schemeClr val="bg1"/>
                </a:solidFill>
                <a:effectLst/>
                <a:latin typeface="Harding"/>
              </a:rPr>
              <a:t> </a:t>
            </a:r>
            <a:r>
              <a:rPr lang="nl-NL" sz="1800" b="0" i="0" dirty="0" err="1">
                <a:solidFill>
                  <a:schemeClr val="bg1"/>
                </a:solidFill>
                <a:effectLst/>
                <a:latin typeface="Harding"/>
              </a:rPr>
              <a:t>ability</a:t>
            </a:r>
            <a:r>
              <a:rPr lang="nl-NL" sz="1800" b="0" i="0" dirty="0">
                <a:solidFill>
                  <a:schemeClr val="bg1"/>
                </a:solidFill>
                <a:effectLst/>
                <a:latin typeface="Harding"/>
              </a:rPr>
              <a:t> of </a:t>
            </a:r>
            <a:r>
              <a:rPr lang="nl-NL" sz="1800" b="0" i="0" dirty="0" err="1">
                <a:solidFill>
                  <a:schemeClr val="bg1"/>
                </a:solidFill>
                <a:effectLst/>
                <a:latin typeface="Harding"/>
              </a:rPr>
              <a:t>inulin</a:t>
            </a:r>
            <a:r>
              <a:rPr lang="nl-NL" sz="1800" b="0" i="0" dirty="0">
                <a:solidFill>
                  <a:schemeClr val="bg1"/>
                </a:solidFill>
                <a:effectLst/>
                <a:latin typeface="Harding"/>
              </a:rPr>
              <a:t> </a:t>
            </a:r>
            <a:r>
              <a:rPr lang="nl-NL" sz="1800" b="0" i="0" dirty="0" err="1">
                <a:solidFill>
                  <a:schemeClr val="bg1"/>
                </a:solidFill>
                <a:effectLst/>
                <a:latin typeface="Harding"/>
              </a:rPr>
              <a:t>to</a:t>
            </a:r>
            <a:r>
              <a:rPr lang="nl-NL" sz="1800" b="0" i="0" dirty="0">
                <a:solidFill>
                  <a:schemeClr val="bg1"/>
                </a:solidFill>
                <a:effectLst/>
                <a:latin typeface="Harding"/>
              </a:rPr>
              <a:t> trigger type 2 </a:t>
            </a:r>
            <a:r>
              <a:rPr lang="nl-NL" sz="1800" b="0" i="0" dirty="0" err="1">
                <a:solidFill>
                  <a:schemeClr val="bg1"/>
                </a:solidFill>
                <a:effectLst/>
                <a:latin typeface="Harding"/>
              </a:rPr>
              <a:t>inflammation</a:t>
            </a:r>
            <a:r>
              <a:rPr lang="nl-NL" sz="1800" b="0" i="0" dirty="0">
                <a:solidFill>
                  <a:schemeClr val="bg1"/>
                </a:solidFill>
                <a:effectLst/>
                <a:latin typeface="Harding"/>
              </a:rPr>
              <a:t>. </a:t>
            </a:r>
            <a:r>
              <a:rPr lang="nl-NL" sz="1800" b="0" i="0" dirty="0" err="1">
                <a:solidFill>
                  <a:schemeClr val="bg1"/>
                </a:solidFill>
                <a:effectLst/>
                <a:latin typeface="Harding"/>
              </a:rPr>
              <a:t>Finally</a:t>
            </a:r>
            <a:r>
              <a:rPr lang="nl-NL" sz="1800" b="0" i="0" dirty="0">
                <a:solidFill>
                  <a:schemeClr val="bg1"/>
                </a:solidFill>
                <a:effectLst/>
                <a:latin typeface="Harding"/>
              </a:rPr>
              <a:t>, we </a:t>
            </a:r>
            <a:r>
              <a:rPr lang="nl-NL" sz="1800" b="0" i="0" dirty="0" err="1">
                <a:solidFill>
                  <a:schemeClr val="bg1"/>
                </a:solidFill>
                <a:effectLst/>
                <a:latin typeface="Harding"/>
              </a:rPr>
              <a:t>demonstrate</a:t>
            </a:r>
            <a:r>
              <a:rPr lang="nl-NL" sz="1800" b="0" i="0" dirty="0">
                <a:solidFill>
                  <a:schemeClr val="bg1"/>
                </a:solidFill>
                <a:effectLst/>
                <a:latin typeface="Harding"/>
              </a:rPr>
              <a:t> </a:t>
            </a:r>
            <a:r>
              <a:rPr lang="nl-NL" sz="1800" b="0" i="0" dirty="0" err="1">
                <a:solidFill>
                  <a:schemeClr val="bg1"/>
                </a:solidFill>
                <a:effectLst/>
                <a:latin typeface="Harding"/>
              </a:rPr>
              <a:t>that</a:t>
            </a:r>
            <a:r>
              <a:rPr lang="nl-NL" sz="1800" b="0" i="0" dirty="0">
                <a:solidFill>
                  <a:schemeClr val="bg1"/>
                </a:solidFill>
                <a:effectLst/>
                <a:latin typeface="Harding"/>
              </a:rPr>
              <a:t> </a:t>
            </a:r>
            <a:r>
              <a:rPr lang="nl-NL" sz="1800" b="0" i="0" dirty="0" err="1">
                <a:solidFill>
                  <a:schemeClr val="bg1"/>
                </a:solidFill>
                <a:effectLst/>
                <a:latin typeface="Harding"/>
              </a:rPr>
              <a:t>inulin</a:t>
            </a:r>
            <a:r>
              <a:rPr lang="nl-NL" sz="1800" b="0" i="0" dirty="0">
                <a:solidFill>
                  <a:schemeClr val="bg1"/>
                </a:solidFill>
                <a:effectLst/>
                <a:latin typeface="Harding"/>
              </a:rPr>
              <a:t> </a:t>
            </a:r>
            <a:r>
              <a:rPr lang="nl-NL" sz="1800" b="0" i="0" dirty="0" err="1">
                <a:solidFill>
                  <a:schemeClr val="bg1"/>
                </a:solidFill>
                <a:effectLst/>
                <a:latin typeface="Harding"/>
              </a:rPr>
              <a:t>enhances</a:t>
            </a:r>
            <a:r>
              <a:rPr lang="nl-NL" sz="1800" b="0" i="0" dirty="0">
                <a:solidFill>
                  <a:schemeClr val="bg1"/>
                </a:solidFill>
                <a:effectLst/>
                <a:latin typeface="Harding"/>
              </a:rPr>
              <a:t> </a:t>
            </a:r>
            <a:r>
              <a:rPr lang="nl-NL" sz="1800" b="0" i="0" dirty="0" err="1">
                <a:solidFill>
                  <a:schemeClr val="bg1"/>
                </a:solidFill>
                <a:effectLst/>
                <a:latin typeface="Harding"/>
              </a:rPr>
              <a:t>allergen</a:t>
            </a:r>
            <a:r>
              <a:rPr lang="nl-NL" sz="1800" b="0" i="0" dirty="0">
                <a:solidFill>
                  <a:schemeClr val="bg1"/>
                </a:solidFill>
                <a:effectLst/>
                <a:latin typeface="Harding"/>
              </a:rPr>
              <a:t>- </a:t>
            </a:r>
            <a:r>
              <a:rPr lang="nl-NL" sz="1800" b="0" i="0" dirty="0" err="1">
                <a:solidFill>
                  <a:schemeClr val="bg1"/>
                </a:solidFill>
                <a:effectLst/>
                <a:latin typeface="Harding"/>
              </a:rPr>
              <a:t>and</a:t>
            </a:r>
            <a:r>
              <a:rPr lang="nl-NL" sz="1800" b="0" i="0" dirty="0">
                <a:solidFill>
                  <a:schemeClr val="bg1"/>
                </a:solidFill>
                <a:effectLst/>
                <a:latin typeface="Harding"/>
              </a:rPr>
              <a:t> </a:t>
            </a:r>
            <a:r>
              <a:rPr lang="nl-NL" sz="1800" b="0" i="0" dirty="0" err="1">
                <a:solidFill>
                  <a:schemeClr val="bg1"/>
                </a:solidFill>
                <a:effectLst/>
                <a:latin typeface="Harding"/>
              </a:rPr>
              <a:t>helminth-induced</a:t>
            </a:r>
            <a:r>
              <a:rPr lang="nl-NL" sz="1800" b="0" i="0" dirty="0">
                <a:solidFill>
                  <a:schemeClr val="bg1"/>
                </a:solidFill>
                <a:effectLst/>
                <a:latin typeface="Harding"/>
              </a:rPr>
              <a:t> type 2 </a:t>
            </a:r>
            <a:r>
              <a:rPr lang="nl-NL" sz="1800" b="0" i="0" dirty="0" err="1">
                <a:solidFill>
                  <a:schemeClr val="bg1"/>
                </a:solidFill>
                <a:effectLst/>
                <a:latin typeface="Harding"/>
              </a:rPr>
              <a:t>inflammation</a:t>
            </a:r>
            <a:r>
              <a:rPr lang="nl-NL" sz="1800" b="0" i="0" dirty="0">
                <a:solidFill>
                  <a:schemeClr val="bg1"/>
                </a:solidFill>
                <a:effectLst/>
                <a:latin typeface="Harding"/>
              </a:rPr>
              <a:t>. Taken </a:t>
            </a:r>
            <a:r>
              <a:rPr lang="nl-NL" sz="1800" b="0" i="0" dirty="0" err="1">
                <a:solidFill>
                  <a:schemeClr val="bg1"/>
                </a:solidFill>
                <a:effectLst/>
                <a:latin typeface="Harding"/>
              </a:rPr>
              <a:t>together</a:t>
            </a:r>
            <a:r>
              <a:rPr lang="nl-NL" sz="1800" b="0" i="0" dirty="0">
                <a:solidFill>
                  <a:schemeClr val="bg1"/>
                </a:solidFill>
                <a:effectLst/>
                <a:latin typeface="Harding"/>
              </a:rPr>
              <a:t>, these data </a:t>
            </a:r>
            <a:r>
              <a:rPr lang="nl-NL" sz="1800" b="0" i="0" dirty="0" err="1">
                <a:solidFill>
                  <a:schemeClr val="bg1"/>
                </a:solidFill>
                <a:effectLst/>
                <a:latin typeface="Harding"/>
              </a:rPr>
              <a:t>reveal</a:t>
            </a:r>
            <a:r>
              <a:rPr lang="nl-NL" sz="1800" b="0" i="0" dirty="0">
                <a:solidFill>
                  <a:schemeClr val="bg1"/>
                </a:solidFill>
                <a:effectLst/>
                <a:latin typeface="Harding"/>
              </a:rPr>
              <a:t> </a:t>
            </a:r>
            <a:r>
              <a:rPr lang="nl-NL" sz="1800" b="0" i="0" dirty="0" err="1">
                <a:solidFill>
                  <a:schemeClr val="bg1"/>
                </a:solidFill>
                <a:effectLst/>
                <a:latin typeface="Harding"/>
              </a:rPr>
              <a:t>that</a:t>
            </a:r>
            <a:r>
              <a:rPr lang="nl-NL" sz="1800" b="0" i="0" dirty="0">
                <a:solidFill>
                  <a:schemeClr val="bg1"/>
                </a:solidFill>
                <a:effectLst/>
                <a:latin typeface="Harding"/>
              </a:rPr>
              <a:t> </a:t>
            </a:r>
            <a:r>
              <a:rPr lang="nl-NL" sz="1800" b="0" i="0" dirty="0" err="1">
                <a:solidFill>
                  <a:srgbClr val="FFFF00"/>
                </a:solidFill>
                <a:effectLst/>
                <a:latin typeface="Harding"/>
              </a:rPr>
              <a:t>dietary</a:t>
            </a:r>
            <a:r>
              <a:rPr lang="nl-NL" sz="1800" b="0" i="0" dirty="0">
                <a:solidFill>
                  <a:srgbClr val="FFFF00"/>
                </a:solidFill>
                <a:effectLst/>
                <a:latin typeface="Harding"/>
              </a:rPr>
              <a:t> </a:t>
            </a:r>
            <a:r>
              <a:rPr lang="nl-NL" sz="1800" b="0" i="0" dirty="0" err="1">
                <a:solidFill>
                  <a:srgbClr val="FFFF00"/>
                </a:solidFill>
                <a:effectLst/>
                <a:latin typeface="Harding"/>
              </a:rPr>
              <a:t>inulin</a:t>
            </a:r>
            <a:r>
              <a:rPr lang="nl-NL" sz="1800" b="0" i="0" dirty="0">
                <a:solidFill>
                  <a:srgbClr val="FFFF00"/>
                </a:solidFill>
                <a:effectLst/>
                <a:latin typeface="Harding"/>
              </a:rPr>
              <a:t> </a:t>
            </a:r>
            <a:r>
              <a:rPr lang="nl-NL" sz="1800" b="0" i="0" dirty="0" err="1">
                <a:solidFill>
                  <a:srgbClr val="FFFF00"/>
                </a:solidFill>
                <a:effectLst/>
                <a:latin typeface="Harding"/>
              </a:rPr>
              <a:t>fibre</a:t>
            </a:r>
            <a:r>
              <a:rPr lang="nl-NL" sz="1800" b="0" i="0" dirty="0">
                <a:solidFill>
                  <a:srgbClr val="FFFF00"/>
                </a:solidFill>
                <a:effectLst/>
                <a:latin typeface="Harding"/>
              </a:rPr>
              <a:t> triggers </a:t>
            </a:r>
            <a:r>
              <a:rPr lang="nl-NL" sz="1800" b="0" i="0" dirty="0" err="1">
                <a:solidFill>
                  <a:srgbClr val="FFFF00"/>
                </a:solidFill>
                <a:effectLst/>
                <a:latin typeface="Harding"/>
              </a:rPr>
              <a:t>microbiota-derived</a:t>
            </a:r>
            <a:r>
              <a:rPr lang="nl-NL" sz="1800" b="0" i="0" dirty="0">
                <a:solidFill>
                  <a:srgbClr val="FFFF00"/>
                </a:solidFill>
                <a:effectLst/>
                <a:latin typeface="Harding"/>
              </a:rPr>
              <a:t> </a:t>
            </a:r>
            <a:r>
              <a:rPr lang="nl-NL" sz="1800" b="0" i="0" dirty="0" err="1">
                <a:solidFill>
                  <a:srgbClr val="FFFF00"/>
                </a:solidFill>
                <a:effectLst/>
                <a:latin typeface="Harding"/>
              </a:rPr>
              <a:t>cholic</a:t>
            </a:r>
            <a:r>
              <a:rPr lang="nl-NL" sz="1800" b="0" i="0" dirty="0">
                <a:solidFill>
                  <a:srgbClr val="FFFF00"/>
                </a:solidFill>
                <a:effectLst/>
                <a:latin typeface="Harding"/>
              </a:rPr>
              <a:t> acid </a:t>
            </a:r>
            <a:r>
              <a:rPr lang="nl-NL" sz="1800" b="0" i="0" dirty="0" err="1">
                <a:solidFill>
                  <a:srgbClr val="FFFF00"/>
                </a:solidFill>
                <a:effectLst/>
                <a:latin typeface="Harding"/>
              </a:rPr>
              <a:t>and</a:t>
            </a:r>
            <a:r>
              <a:rPr lang="nl-NL" sz="1800" b="0" i="0" dirty="0">
                <a:solidFill>
                  <a:srgbClr val="FFFF00"/>
                </a:solidFill>
                <a:effectLst/>
                <a:latin typeface="Harding"/>
              </a:rPr>
              <a:t> type 2 </a:t>
            </a:r>
            <a:r>
              <a:rPr lang="nl-NL" sz="1800" b="0" i="0" dirty="0" err="1">
                <a:solidFill>
                  <a:srgbClr val="FFFF00"/>
                </a:solidFill>
                <a:effectLst/>
                <a:latin typeface="Harding"/>
              </a:rPr>
              <a:t>inflammation</a:t>
            </a:r>
            <a:r>
              <a:rPr lang="nl-NL" sz="1800" b="0" i="0" dirty="0">
                <a:solidFill>
                  <a:schemeClr val="bg1"/>
                </a:solidFill>
                <a:effectLst/>
                <a:latin typeface="Harding"/>
              </a:rPr>
              <a:t> at </a:t>
            </a:r>
            <a:r>
              <a:rPr lang="nl-NL" sz="1800" b="0" i="0" dirty="0" err="1">
                <a:solidFill>
                  <a:schemeClr val="bg1"/>
                </a:solidFill>
                <a:effectLst/>
                <a:latin typeface="Harding"/>
              </a:rPr>
              <a:t>barrier</a:t>
            </a:r>
            <a:r>
              <a:rPr lang="nl-NL" sz="1800" b="0" i="0" dirty="0">
                <a:solidFill>
                  <a:schemeClr val="bg1"/>
                </a:solidFill>
                <a:effectLst/>
                <a:latin typeface="Harding"/>
              </a:rPr>
              <a:t> </a:t>
            </a:r>
            <a:r>
              <a:rPr lang="nl-NL" sz="1800" b="0" i="0" dirty="0" err="1">
                <a:solidFill>
                  <a:schemeClr val="bg1"/>
                </a:solidFill>
                <a:effectLst/>
                <a:latin typeface="Harding"/>
              </a:rPr>
              <a:t>surfaces</a:t>
            </a:r>
            <a:r>
              <a:rPr lang="nl-NL" sz="1800" b="0" i="0" dirty="0">
                <a:solidFill>
                  <a:schemeClr val="bg1"/>
                </a:solidFill>
                <a:effectLst/>
                <a:latin typeface="Harding"/>
              </a:rPr>
              <a:t> </a:t>
            </a:r>
            <a:r>
              <a:rPr lang="nl-NL" sz="1800" b="0" i="0" dirty="0" err="1">
                <a:solidFill>
                  <a:schemeClr val="bg1"/>
                </a:solidFill>
                <a:effectLst/>
                <a:latin typeface="Harding"/>
              </a:rPr>
              <a:t>with</a:t>
            </a:r>
            <a:r>
              <a:rPr lang="nl-NL" sz="1800" b="0" i="0" dirty="0">
                <a:solidFill>
                  <a:schemeClr val="bg1"/>
                </a:solidFill>
                <a:effectLst/>
                <a:latin typeface="Harding"/>
              </a:rPr>
              <a:t> </a:t>
            </a:r>
            <a:r>
              <a:rPr lang="nl-NL" sz="1800" b="0" i="0" dirty="0" err="1">
                <a:solidFill>
                  <a:schemeClr val="bg1"/>
                </a:solidFill>
                <a:effectLst/>
                <a:latin typeface="Harding"/>
              </a:rPr>
              <a:t>implications</a:t>
            </a:r>
            <a:r>
              <a:rPr lang="nl-NL" sz="1800" b="0" i="0" dirty="0">
                <a:solidFill>
                  <a:schemeClr val="bg1"/>
                </a:solidFill>
                <a:effectLst/>
                <a:latin typeface="Harding"/>
              </a:rPr>
              <a:t> </a:t>
            </a:r>
            <a:r>
              <a:rPr lang="nl-NL" sz="1800" b="0" i="0" dirty="0" err="1">
                <a:solidFill>
                  <a:schemeClr val="bg1"/>
                </a:solidFill>
                <a:effectLst/>
                <a:latin typeface="Harding"/>
              </a:rPr>
              <a:t>for</a:t>
            </a:r>
            <a:r>
              <a:rPr lang="nl-NL" sz="1800" b="0" i="0" dirty="0">
                <a:solidFill>
                  <a:schemeClr val="bg1"/>
                </a:solidFill>
                <a:effectLst/>
                <a:latin typeface="Harding"/>
              </a:rPr>
              <a:t> </a:t>
            </a:r>
            <a:r>
              <a:rPr lang="nl-NL" sz="1800" b="0" i="0" dirty="0" err="1">
                <a:solidFill>
                  <a:schemeClr val="bg1"/>
                </a:solidFill>
                <a:effectLst/>
                <a:latin typeface="Harding"/>
              </a:rPr>
              <a:t>understanding</a:t>
            </a:r>
            <a:r>
              <a:rPr lang="nl-NL" sz="1800" b="0" i="0" dirty="0">
                <a:solidFill>
                  <a:schemeClr val="bg1"/>
                </a:solidFill>
                <a:effectLst/>
                <a:latin typeface="Harding"/>
              </a:rPr>
              <a:t> </a:t>
            </a:r>
            <a:r>
              <a:rPr lang="nl-NL" sz="1800" b="0" i="0" dirty="0" err="1">
                <a:solidFill>
                  <a:schemeClr val="bg1"/>
                </a:solidFill>
                <a:effectLst/>
                <a:latin typeface="Harding"/>
              </a:rPr>
              <a:t>the</a:t>
            </a:r>
            <a:r>
              <a:rPr lang="nl-NL" sz="1800" b="0" i="0" dirty="0">
                <a:solidFill>
                  <a:schemeClr val="bg1"/>
                </a:solidFill>
                <a:effectLst/>
                <a:latin typeface="Harding"/>
              </a:rPr>
              <a:t> </a:t>
            </a:r>
            <a:r>
              <a:rPr lang="nl-NL" sz="1800" b="0" i="0" dirty="0" err="1">
                <a:solidFill>
                  <a:schemeClr val="bg1"/>
                </a:solidFill>
                <a:effectLst/>
                <a:latin typeface="Harding"/>
              </a:rPr>
              <a:t>pathophysiology</a:t>
            </a:r>
            <a:r>
              <a:rPr lang="nl-NL" sz="1800" b="0" i="0" dirty="0">
                <a:solidFill>
                  <a:schemeClr val="bg1"/>
                </a:solidFill>
                <a:effectLst/>
                <a:latin typeface="Harding"/>
              </a:rPr>
              <a:t> of </a:t>
            </a:r>
            <a:r>
              <a:rPr lang="nl-NL" sz="1800" b="0" i="0" dirty="0" err="1">
                <a:solidFill>
                  <a:schemeClr val="bg1"/>
                </a:solidFill>
                <a:effectLst/>
                <a:latin typeface="Harding"/>
              </a:rPr>
              <a:t>allergic</a:t>
            </a:r>
            <a:r>
              <a:rPr lang="nl-NL" sz="1800" b="0" i="0" dirty="0">
                <a:solidFill>
                  <a:schemeClr val="bg1"/>
                </a:solidFill>
                <a:effectLst/>
                <a:latin typeface="Harding"/>
              </a:rPr>
              <a:t> </a:t>
            </a:r>
            <a:r>
              <a:rPr lang="nl-NL" sz="1800" b="0" i="0" dirty="0" err="1">
                <a:solidFill>
                  <a:schemeClr val="bg1"/>
                </a:solidFill>
                <a:effectLst/>
                <a:latin typeface="Harding"/>
              </a:rPr>
              <a:t>inflammation</a:t>
            </a:r>
            <a:r>
              <a:rPr lang="nl-NL" sz="1800" b="0" i="0" dirty="0">
                <a:solidFill>
                  <a:schemeClr val="bg1"/>
                </a:solidFill>
                <a:effectLst/>
                <a:latin typeface="Harding"/>
              </a:rPr>
              <a:t>, tissue </a:t>
            </a:r>
            <a:r>
              <a:rPr lang="nl-NL" sz="1800" b="0" i="0" dirty="0" err="1">
                <a:solidFill>
                  <a:schemeClr val="bg1"/>
                </a:solidFill>
                <a:effectLst/>
                <a:latin typeface="Harding"/>
              </a:rPr>
              <a:t>protection</a:t>
            </a:r>
            <a:r>
              <a:rPr lang="nl-NL" sz="1800" b="0" i="0" dirty="0">
                <a:solidFill>
                  <a:schemeClr val="bg1"/>
                </a:solidFill>
                <a:effectLst/>
                <a:latin typeface="Harding"/>
              </a:rPr>
              <a:t> </a:t>
            </a:r>
            <a:r>
              <a:rPr lang="nl-NL" sz="1800" b="0" i="0" dirty="0" err="1">
                <a:solidFill>
                  <a:schemeClr val="bg1"/>
                </a:solidFill>
                <a:effectLst/>
                <a:latin typeface="Harding"/>
              </a:rPr>
              <a:t>and</a:t>
            </a:r>
            <a:r>
              <a:rPr lang="nl-NL" sz="1800" b="0" i="0" dirty="0">
                <a:solidFill>
                  <a:schemeClr val="bg1"/>
                </a:solidFill>
                <a:effectLst/>
                <a:latin typeface="Harding"/>
              </a:rPr>
              <a:t> host </a:t>
            </a:r>
            <a:r>
              <a:rPr lang="nl-NL" sz="1800" b="0" i="0" dirty="0" err="1">
                <a:solidFill>
                  <a:schemeClr val="bg1"/>
                </a:solidFill>
                <a:effectLst/>
                <a:latin typeface="Harding"/>
              </a:rPr>
              <a:t>defence</a:t>
            </a:r>
            <a:endParaRPr lang="nl-NL" sz="1800" b="0" i="0" dirty="0">
              <a:solidFill>
                <a:schemeClr val="bg1"/>
              </a:solidFill>
              <a:effectLst/>
              <a:latin typeface="Harding"/>
            </a:endParaRPr>
          </a:p>
          <a:p>
            <a:endParaRPr lang="nl-NL" sz="1800" dirty="0">
              <a:solidFill>
                <a:schemeClr val="bg1"/>
              </a:solidFill>
            </a:endParaRPr>
          </a:p>
        </p:txBody>
      </p:sp>
    </p:spTree>
    <p:extLst>
      <p:ext uri="{BB962C8B-B14F-4D97-AF65-F5344CB8AC3E}">
        <p14:creationId xmlns:p14="http://schemas.microsoft.com/office/powerpoint/2010/main" val="122497507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FC7EFB4-0CF9-B37F-AC8B-587A7BF08FE3}"/>
              </a:ext>
            </a:extLst>
          </p:cNvPr>
          <p:cNvSpPr txBox="1">
            <a:spLocks/>
          </p:cNvSpPr>
          <p:nvPr/>
        </p:nvSpPr>
        <p:spPr>
          <a:xfrm>
            <a:off x="1518532" y="229764"/>
            <a:ext cx="7772400" cy="10810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00"/>
                </a:solidFill>
                <a:latin typeface="+mj-lt"/>
                <a:ea typeface="+mj-ea"/>
                <a:cs typeface="+mj-cs"/>
              </a:defRPr>
            </a:lvl1pPr>
          </a:lstStyle>
          <a:p>
            <a:r>
              <a:rPr lang="nl-NL" altLang="nl-NL" dirty="0">
                <a:solidFill>
                  <a:schemeClr val="bg1"/>
                </a:solidFill>
                <a:latin typeface="Arial" pitchFamily="34" charset="0"/>
              </a:rPr>
              <a:t>Afweer 5</a:t>
            </a:r>
          </a:p>
        </p:txBody>
      </p:sp>
      <p:pic>
        <p:nvPicPr>
          <p:cNvPr id="12" name="Picture 2" descr="9780323549431 - Basic Immunology: Functions and Disorders of the Immune System">
            <a:extLst>
              <a:ext uri="{FF2B5EF4-FFF2-40B4-BE49-F238E27FC236}">
                <a16:creationId xmlns:a16="http://schemas.microsoft.com/office/drawing/2014/main" id="{4BB1D040-501E-4CFA-C589-0E47DB6FB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581" y="1656990"/>
            <a:ext cx="30861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4">
            <a:extLst>
              <a:ext uri="{FF2B5EF4-FFF2-40B4-BE49-F238E27FC236}">
                <a16:creationId xmlns:a16="http://schemas.microsoft.com/office/drawing/2014/main" id="{FE368E67-66BC-F8D1-D2AF-AEBBBF1BF084}"/>
              </a:ext>
            </a:extLst>
          </p:cNvPr>
          <p:cNvSpPr txBox="1">
            <a:spLocks noChangeArrowheads="1"/>
          </p:cNvSpPr>
          <p:nvPr/>
        </p:nvSpPr>
        <p:spPr bwMode="auto">
          <a:xfrm>
            <a:off x="5530567" y="1576831"/>
            <a:ext cx="456159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marL="342900" indent="-342900" eaLnBrk="1" hangingPunct="1">
              <a:spcBef>
                <a:spcPct val="0"/>
              </a:spcBef>
              <a:buSzTx/>
              <a:buFontTx/>
              <a:buAutoNum type="arabicPeriod"/>
            </a:pPr>
            <a:r>
              <a:rPr lang="nl-NL" altLang="nl-NL" sz="1800" b="1" dirty="0">
                <a:solidFill>
                  <a:schemeClr val="bg1"/>
                </a:solidFill>
                <a:latin typeface="Calibri" pitchFamily="34" charset="0"/>
              </a:rPr>
              <a:t>Onderdelen van het afweersysteem          Cellen, signaalstoffen</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Hoe leert het afweersysteem                tolerantie, memory</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Huidige kennis                                         (RNA-)vaccins, immunotherapie </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Intracellulaire afweer                                RNA detectie, PCR/CRISPR (</a:t>
            </a:r>
            <a:r>
              <a:rPr lang="nl-NL" altLang="nl-NL" sz="1800" b="1" dirty="0" err="1">
                <a:solidFill>
                  <a:schemeClr val="bg1"/>
                </a:solidFill>
                <a:latin typeface="Calibri" pitchFamily="34" charset="0"/>
              </a:rPr>
              <a:t>mol.biol</a:t>
            </a:r>
            <a:r>
              <a:rPr lang="nl-NL" altLang="nl-NL" sz="1800" b="1" dirty="0">
                <a:solidFill>
                  <a:schemeClr val="bg1"/>
                </a:solidFill>
                <a:latin typeface="Calibri" pitchFamily="34" charset="0"/>
              </a:rPr>
              <a:t>.)</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Afweer en </a:t>
            </a:r>
            <a:r>
              <a:rPr lang="nl-NL" altLang="nl-NL" sz="1800" b="1" dirty="0">
                <a:solidFill>
                  <a:srgbClr val="FFFF00"/>
                </a:solidFill>
                <a:latin typeface="Calibri" pitchFamily="34" charset="0"/>
              </a:rPr>
              <a:t>veroudering</a:t>
            </a:r>
            <a:r>
              <a:rPr lang="nl-NL" altLang="nl-NL" sz="1800" b="1" dirty="0">
                <a:solidFill>
                  <a:schemeClr val="bg1"/>
                </a:solidFill>
                <a:latin typeface="Calibri" pitchFamily="34" charset="0"/>
              </a:rPr>
              <a:t>                                </a:t>
            </a:r>
            <a:r>
              <a:rPr lang="nl-NL" altLang="nl-NL" sz="1800" b="1" dirty="0">
                <a:solidFill>
                  <a:srgbClr val="FFFF00"/>
                </a:solidFill>
                <a:latin typeface="Calibri" pitchFamily="34" charset="0"/>
              </a:rPr>
              <a:t>Symbiose, ethiek</a:t>
            </a:r>
          </a:p>
        </p:txBody>
      </p:sp>
      <p:sp>
        <p:nvSpPr>
          <p:cNvPr id="14" name="Ondertitel 2">
            <a:extLst>
              <a:ext uri="{FF2B5EF4-FFF2-40B4-BE49-F238E27FC236}">
                <a16:creationId xmlns:a16="http://schemas.microsoft.com/office/drawing/2014/main" id="{3618F42F-F680-EA82-2A47-43C669F71EB0}"/>
              </a:ext>
            </a:extLst>
          </p:cNvPr>
          <p:cNvSpPr txBox="1">
            <a:spLocks/>
          </p:cNvSpPr>
          <p:nvPr/>
        </p:nvSpPr>
        <p:spPr>
          <a:xfrm>
            <a:off x="5606067" y="5724540"/>
            <a:ext cx="5542901" cy="431800"/>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nl-NL" altLang="nl-NL" sz="1800" dirty="0">
                <a:solidFill>
                  <a:schemeClr val="accent1"/>
                </a:solidFill>
                <a:hlinkClick r:id="rId3">
                  <a:extLst>
                    <a:ext uri="{A12FA001-AC4F-418D-AE19-62706E023703}">
                      <ahyp:hlinkClr xmlns:ahyp="http://schemas.microsoft.com/office/drawing/2018/hyperlinkcolor" val="tx"/>
                    </a:ext>
                  </a:extLst>
                </a:hlinkClick>
              </a:rPr>
              <a:t>https://youtu.be/UbFjiWOBErA</a:t>
            </a:r>
            <a:endParaRPr lang="nl-NL" altLang="nl-NL" sz="1800" dirty="0">
              <a:solidFill>
                <a:schemeClr val="accent1"/>
              </a:solidFill>
            </a:endParaRPr>
          </a:p>
          <a:p>
            <a:pPr eaLnBrk="1" hangingPunct="1"/>
            <a:endParaRPr lang="nl-NL" altLang="nl-NL" sz="1800" dirty="0">
              <a:solidFill>
                <a:schemeClr val="accent1"/>
              </a:solidFill>
            </a:endParaRPr>
          </a:p>
        </p:txBody>
      </p:sp>
      <p:sp>
        <p:nvSpPr>
          <p:cNvPr id="15" name="Tekstvak 14">
            <a:extLst>
              <a:ext uri="{FF2B5EF4-FFF2-40B4-BE49-F238E27FC236}">
                <a16:creationId xmlns:a16="http://schemas.microsoft.com/office/drawing/2014/main" id="{EB2AC9BA-132B-74C8-3CC2-B440FC56DFDD}"/>
              </a:ext>
            </a:extLst>
          </p:cNvPr>
          <p:cNvSpPr txBox="1"/>
          <p:nvPr/>
        </p:nvSpPr>
        <p:spPr>
          <a:xfrm>
            <a:off x="924634" y="5648053"/>
            <a:ext cx="3516842" cy="584775"/>
          </a:xfrm>
          <a:prstGeom prst="rect">
            <a:avLst/>
          </a:prstGeom>
          <a:noFill/>
        </p:spPr>
        <p:txBody>
          <a:bodyPr wrap="square" rtlCol="0">
            <a:spAutoFit/>
          </a:bodyPr>
          <a:lstStyle/>
          <a:p>
            <a:pPr algn="l"/>
            <a:r>
              <a:rPr lang="nl-NL" sz="1600" dirty="0">
                <a:solidFill>
                  <a:schemeClr val="bg1"/>
                </a:solidFill>
              </a:rPr>
              <a:t>Boek: Abbas, Basic Immunology. Aanrader, maar niet noodzakelijk</a:t>
            </a:r>
          </a:p>
        </p:txBody>
      </p:sp>
    </p:spTree>
    <p:extLst>
      <p:ext uri="{BB962C8B-B14F-4D97-AF65-F5344CB8AC3E}">
        <p14:creationId xmlns:p14="http://schemas.microsoft.com/office/powerpoint/2010/main" val="408878635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el 1">
            <a:extLst>
              <a:ext uri="{FF2B5EF4-FFF2-40B4-BE49-F238E27FC236}">
                <a16:creationId xmlns:a16="http://schemas.microsoft.com/office/drawing/2014/main" id="{A4C23B60-37F6-47DA-8217-24BD43A962E7}"/>
              </a:ext>
            </a:extLst>
          </p:cNvPr>
          <p:cNvSpPr txBox="1">
            <a:spLocks noGrp="1"/>
          </p:cNvSpPr>
          <p:nvPr>
            <p:ph type="title"/>
          </p:nvPr>
        </p:nvSpPr>
        <p:spPr/>
        <p:txBody>
          <a:bodyPr/>
          <a:lstStyle/>
          <a:p>
            <a:r>
              <a:rPr altLang="nl-NL">
                <a:latin typeface="Arial" panose="020B0604020202020204" pitchFamily="34" charset="0"/>
              </a:rPr>
              <a:t> Ziekmakers en symbiose</a:t>
            </a:r>
          </a:p>
        </p:txBody>
      </p:sp>
      <p:sp>
        <p:nvSpPr>
          <p:cNvPr id="137219" name="Tijdelijke aanduiding voor inhoud 2">
            <a:extLst>
              <a:ext uri="{FF2B5EF4-FFF2-40B4-BE49-F238E27FC236}">
                <a16:creationId xmlns:a16="http://schemas.microsoft.com/office/drawing/2014/main" id="{8ABF47C2-9B50-4EE8-B342-35F94CB26C28}"/>
              </a:ext>
            </a:extLst>
          </p:cNvPr>
          <p:cNvSpPr txBox="1">
            <a:spLocks noGrp="1"/>
          </p:cNvSpPr>
          <p:nvPr>
            <p:ph idx="1"/>
          </p:nvPr>
        </p:nvSpPr>
        <p:spPr>
          <a:xfrm>
            <a:off x="838200" y="1787987"/>
            <a:ext cx="7772400" cy="4114800"/>
          </a:xfrm>
        </p:spPr>
        <p:txBody>
          <a:bodyPr>
            <a:normAutofit fontScale="62500" lnSpcReduction="20000"/>
          </a:bodyPr>
          <a:lstStyle/>
          <a:p>
            <a:endParaRPr altLang="nl-NL" dirty="0">
              <a:solidFill>
                <a:schemeClr val="bg1"/>
              </a:solidFill>
              <a:latin typeface="Arial" panose="020B0604020202020204" pitchFamily="34" charset="0"/>
            </a:endParaRPr>
          </a:p>
          <a:p>
            <a:r>
              <a:rPr altLang="nl-NL" dirty="0">
                <a:solidFill>
                  <a:schemeClr val="bg1"/>
                </a:solidFill>
                <a:latin typeface="Arial" panose="020B0604020202020204" pitchFamily="34" charset="0"/>
              </a:rPr>
              <a:t>Ziekmakers zijn de belangrijkste drijver van evolutie.</a:t>
            </a:r>
          </a:p>
          <a:p>
            <a:r>
              <a:rPr altLang="nl-NL" dirty="0">
                <a:solidFill>
                  <a:schemeClr val="bg1"/>
                </a:solidFill>
                <a:latin typeface="Arial" panose="020B0604020202020204" pitchFamily="34" charset="0"/>
              </a:rPr>
              <a:t>Iedereen heeft een eigen repertoire tegen ziekmakers, en er vind selectie plaats =&gt; ziekmaker wordt (meestal) minder virulent.</a:t>
            </a:r>
          </a:p>
          <a:p>
            <a:endParaRPr altLang="nl-NL" dirty="0">
              <a:solidFill>
                <a:schemeClr val="bg1"/>
              </a:solidFill>
              <a:latin typeface="Arial" panose="020B0604020202020204" pitchFamily="34" charset="0"/>
            </a:endParaRPr>
          </a:p>
          <a:p>
            <a:r>
              <a:rPr altLang="nl-NL" dirty="0">
                <a:solidFill>
                  <a:schemeClr val="bg1"/>
                </a:solidFill>
                <a:latin typeface="Arial" panose="020B0604020202020204" pitchFamily="34" charset="0"/>
              </a:rPr>
              <a:t>Selectie vindt plaats op “grote” gebeurtenissen, als HIV / Ebola.</a:t>
            </a:r>
          </a:p>
          <a:p>
            <a:endParaRPr altLang="nl-NL" dirty="0">
              <a:solidFill>
                <a:schemeClr val="bg1"/>
              </a:solidFill>
              <a:latin typeface="Arial" panose="020B0604020202020204" pitchFamily="34" charset="0"/>
            </a:endParaRPr>
          </a:p>
          <a:p>
            <a:r>
              <a:rPr lang="nl-NL" dirty="0">
                <a:solidFill>
                  <a:schemeClr val="bg1"/>
                </a:solidFill>
              </a:rPr>
              <a:t>Wij zijn de nazaten van mensen die virussen hebben overleeft.</a:t>
            </a:r>
            <a:r>
              <a:rPr lang="nl-NL" altLang="nl-NL" dirty="0">
                <a:solidFill>
                  <a:schemeClr val="bg1"/>
                </a:solidFill>
              </a:rPr>
              <a:t> </a:t>
            </a:r>
          </a:p>
          <a:p>
            <a:endParaRPr lang="nl-NL" altLang="nl-NL" dirty="0">
              <a:solidFill>
                <a:schemeClr val="bg1"/>
              </a:solidFill>
            </a:endParaRPr>
          </a:p>
          <a:p>
            <a:r>
              <a:rPr altLang="nl-NL" dirty="0">
                <a:solidFill>
                  <a:schemeClr val="bg1"/>
                </a:solidFill>
                <a:latin typeface="Arial" panose="020B0604020202020204" pitchFamily="34" charset="0"/>
              </a:rPr>
              <a:t>Al miljarden jaren samenleven ziekmakers en andere organismen !</a:t>
            </a:r>
          </a:p>
          <a:p>
            <a:endParaRPr lang="nl-NL" altLang="nl-NL" dirty="0">
              <a:solidFill>
                <a:schemeClr val="bg1"/>
              </a:solidFill>
            </a:endParaRPr>
          </a:p>
          <a:p>
            <a:r>
              <a:rPr lang="nl-NL" dirty="0">
                <a:solidFill>
                  <a:schemeClr val="bg1"/>
                </a:solidFill>
              </a:rPr>
              <a:t>In dit systeem zijn individuen uitwisselbaar.</a:t>
            </a:r>
          </a:p>
          <a:p>
            <a:endParaRPr lang="nl-NL" dirty="0">
              <a:solidFill>
                <a:schemeClr val="bg1"/>
              </a:solidFill>
            </a:endParaRPr>
          </a:p>
          <a:p>
            <a:endParaRPr altLang="nl-NL" dirty="0">
              <a:solidFill>
                <a:schemeClr val="bg1"/>
              </a:solidFill>
              <a:latin typeface="Arial" panose="020B0604020202020204" pitchFamily="34" charset="0"/>
            </a:endParaRPr>
          </a:p>
        </p:txBody>
      </p:sp>
    </p:spTree>
    <p:extLst>
      <p:ext uri="{BB962C8B-B14F-4D97-AF65-F5344CB8AC3E}">
        <p14:creationId xmlns:p14="http://schemas.microsoft.com/office/powerpoint/2010/main" val="3029540767"/>
      </p:ext>
    </p:extLst>
  </p:cSld>
  <p:clrMapOvr>
    <a:masterClrMapping/>
  </p:clrMapOvr>
  <p:transition spd="slow"/>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2FF5C-8CF6-4B88-9916-F70BC3AF3FCD}"/>
              </a:ext>
            </a:extLst>
          </p:cNvPr>
          <p:cNvSpPr>
            <a:spLocks noGrp="1"/>
          </p:cNvSpPr>
          <p:nvPr>
            <p:ph type="title"/>
          </p:nvPr>
        </p:nvSpPr>
        <p:spPr/>
        <p:txBody>
          <a:bodyPr>
            <a:normAutofit/>
          </a:bodyPr>
          <a:lstStyle/>
          <a:p>
            <a:r>
              <a:rPr lang="en-US" sz="2800" dirty="0">
                <a:solidFill>
                  <a:schemeClr val="bg1"/>
                </a:solidFill>
                <a:latin typeface="Harding"/>
              </a:rPr>
              <a:t>Human coronavirus OC43 and </a:t>
            </a:r>
            <a:br>
              <a:rPr lang="en-US" sz="2800" dirty="0">
                <a:solidFill>
                  <a:schemeClr val="bg1"/>
                </a:solidFill>
                <a:latin typeface="Harding"/>
              </a:rPr>
            </a:br>
            <a:r>
              <a:rPr lang="en-US" sz="2800" dirty="0">
                <a:solidFill>
                  <a:schemeClr val="bg1"/>
                </a:solidFill>
                <a:latin typeface="Harding"/>
              </a:rPr>
              <a:t>the ‘Russian flu’ pandemic</a:t>
            </a:r>
            <a:endParaRPr lang="nl-NL" sz="2800" dirty="0">
              <a:solidFill>
                <a:schemeClr val="bg1"/>
              </a:solidFill>
            </a:endParaRPr>
          </a:p>
        </p:txBody>
      </p:sp>
      <p:sp>
        <p:nvSpPr>
          <p:cNvPr id="3" name="Tijdelijke aanduiding voor inhoud 2">
            <a:extLst>
              <a:ext uri="{FF2B5EF4-FFF2-40B4-BE49-F238E27FC236}">
                <a16:creationId xmlns:a16="http://schemas.microsoft.com/office/drawing/2014/main" id="{D83FA40B-1D16-4D0E-B740-023AF2926624}"/>
              </a:ext>
            </a:extLst>
          </p:cNvPr>
          <p:cNvSpPr>
            <a:spLocks noGrp="1"/>
          </p:cNvSpPr>
          <p:nvPr>
            <p:ph idx="1"/>
          </p:nvPr>
        </p:nvSpPr>
        <p:spPr>
          <a:xfrm>
            <a:off x="960313" y="2052918"/>
            <a:ext cx="8424936" cy="4114800"/>
          </a:xfrm>
        </p:spPr>
        <p:txBody>
          <a:bodyPr>
            <a:normAutofit fontScale="70000" lnSpcReduction="20000"/>
          </a:bodyPr>
          <a:lstStyle/>
          <a:p>
            <a:pPr marL="0" indent="0">
              <a:buNone/>
            </a:pPr>
            <a:r>
              <a:rPr lang="en-US" b="0" i="0" dirty="0">
                <a:solidFill>
                  <a:schemeClr val="bg1"/>
                </a:solidFill>
                <a:effectLst/>
                <a:latin typeface="Harding"/>
              </a:rPr>
              <a:t>A pandemic of respiratory disease known as the ‘Russian flu’ occurred in 1889 and 1890 and caused approximately one million deaths globally. This pandemic has been speculated to be caused by an influenza A virus. However, a study from 2005 showed that OC43, which is a human </a:t>
            </a:r>
            <a:r>
              <a:rPr lang="en-US" b="0" i="0" dirty="0" err="1">
                <a:solidFill>
                  <a:schemeClr val="bg1"/>
                </a:solidFill>
                <a:effectLst/>
                <a:latin typeface="Harding"/>
              </a:rPr>
              <a:t>betacoronavirus</a:t>
            </a:r>
            <a:r>
              <a:rPr lang="en-US" b="0" i="0" dirty="0">
                <a:solidFill>
                  <a:schemeClr val="bg1"/>
                </a:solidFill>
                <a:effectLst/>
                <a:latin typeface="Harding"/>
              </a:rPr>
              <a:t>, diverged from the closely related bovine coronavirus during the time frame of the ‘Russian flu’</a:t>
            </a:r>
            <a:r>
              <a:rPr lang="en-US" b="0" i="0" u="none" strike="noStrike" baseline="30000" dirty="0">
                <a:solidFill>
                  <a:schemeClr val="bg1"/>
                </a:solidFill>
                <a:effectLst/>
                <a:latin typeface="Harding"/>
                <a:hlinkClick r:id="rId2" tooltip="Vijgen, L. et al. Complete genomic sequence of human coronavirus OC43: molecular clock analysis suggests a relatively recent zoonotic coronavirus transmission event. J. Virol. 79, 1595–1604 (2005).">
                  <a:extLst>
                    <a:ext uri="{A12FA001-AC4F-418D-AE19-62706E023703}">
                      <ahyp:hlinkClr xmlns:ahyp="http://schemas.microsoft.com/office/drawing/2018/hyperlinkcolor" val="tx"/>
                    </a:ext>
                  </a:extLst>
                </a:hlinkClick>
              </a:rPr>
              <a:t>159</a:t>
            </a:r>
            <a:r>
              <a:rPr lang="en-US" b="0" i="0" dirty="0">
                <a:solidFill>
                  <a:schemeClr val="bg1"/>
                </a:solidFill>
                <a:effectLst/>
                <a:latin typeface="Harding"/>
              </a:rPr>
              <a:t>. This makes it plausible that OC43 — which is still circulating in humans, causing common colds — was the causative agent of this pandemic. Interestingly, it has been shown, at least in one case, that bovine coronaviruses can infect humans</a:t>
            </a:r>
            <a:r>
              <a:rPr lang="en-US" b="0" i="0" u="none" strike="noStrike" baseline="30000" dirty="0">
                <a:solidFill>
                  <a:schemeClr val="bg1"/>
                </a:solidFill>
                <a:effectLst/>
                <a:latin typeface="Harding"/>
                <a:hlinkClick r:id="rId3" tooltip="Zhang, X. M., Herbst, W., Kousoulas, K. G. &amp; Storz, J. Biological and genetic characterization of a hemagglutinating coronavirus isolated from a diarrhoeic child. J. Med. Virol. 44, 152–161 (1994).">
                  <a:extLst>
                    <a:ext uri="{A12FA001-AC4F-418D-AE19-62706E023703}">
                      <ahyp:hlinkClr xmlns:ahyp="http://schemas.microsoft.com/office/drawing/2018/hyperlinkcolor" val="tx"/>
                    </a:ext>
                  </a:extLst>
                </a:hlinkClick>
              </a:rPr>
              <a:t>160</a:t>
            </a:r>
            <a:r>
              <a:rPr lang="en-US" b="0" i="0" dirty="0">
                <a:solidFill>
                  <a:schemeClr val="bg1"/>
                </a:solidFill>
                <a:effectLst/>
                <a:latin typeface="Harding"/>
              </a:rPr>
              <a:t>. The other three endemic coronaviruses in humans — NL63, 229E (both alphacoronaviruses) and HKU1 (</a:t>
            </a:r>
            <a:r>
              <a:rPr lang="en-US" b="0" i="0" dirty="0" err="1">
                <a:solidFill>
                  <a:schemeClr val="bg1"/>
                </a:solidFill>
                <a:effectLst/>
                <a:latin typeface="Harding"/>
              </a:rPr>
              <a:t>betacoronavirus</a:t>
            </a:r>
            <a:r>
              <a:rPr lang="en-US" b="0" i="0" dirty="0">
                <a:solidFill>
                  <a:schemeClr val="bg1"/>
                </a:solidFill>
                <a:effectLst/>
                <a:latin typeface="Harding"/>
              </a:rPr>
              <a:t>) — are speculated to also be of zoonotic origin</a:t>
            </a:r>
            <a:r>
              <a:rPr lang="en-US" b="0" i="0" u="none" strike="noStrike" baseline="30000" dirty="0">
                <a:solidFill>
                  <a:schemeClr val="bg1"/>
                </a:solidFill>
                <a:effectLst/>
                <a:latin typeface="Harding"/>
                <a:hlinkClick r:id="rId4" tooltip="Corman, V. M., Muth, D., Niemeyer, D. &amp; Drosten, C. Hosts and sources of endemic human coronaviruses. Adv. Virus Res. 100, 163–188 (2018).">
                  <a:extLst>
                    <a:ext uri="{A12FA001-AC4F-418D-AE19-62706E023703}">
                      <ahyp:hlinkClr xmlns:ahyp="http://schemas.microsoft.com/office/drawing/2018/hyperlinkcolor" val="tx"/>
                    </a:ext>
                  </a:extLst>
                </a:hlinkClick>
              </a:rPr>
              <a:t>161</a:t>
            </a:r>
            <a:r>
              <a:rPr lang="en-US" b="0" i="0" dirty="0">
                <a:solidFill>
                  <a:schemeClr val="bg1"/>
                </a:solidFill>
                <a:effectLst/>
                <a:latin typeface="Harding"/>
              </a:rPr>
              <a:t>. NL63-like and 229E-like viruses have been found in bats</a:t>
            </a:r>
            <a:r>
              <a:rPr lang="en-US" b="0" i="0" u="none" strike="noStrike" baseline="30000" dirty="0">
                <a:solidFill>
                  <a:schemeClr val="bg1"/>
                </a:solidFill>
                <a:effectLst/>
                <a:latin typeface="Harding"/>
                <a:hlinkClick r:id="rId5" tooltip="Huynh, J. et al. Evidence supporting a zoonotic origin of human coronavirus strain NL63. J. Virol. 86, 12816–12825 (2012).">
                  <a:extLst>
                    <a:ext uri="{A12FA001-AC4F-418D-AE19-62706E023703}">
                      <ahyp:hlinkClr xmlns:ahyp="http://schemas.microsoft.com/office/drawing/2018/hyperlinkcolor" val="tx"/>
                    </a:ext>
                  </a:extLst>
                </a:hlinkClick>
              </a:rPr>
              <a:t>162</a:t>
            </a:r>
            <a:r>
              <a:rPr lang="en-US" b="0" i="0" baseline="30000" dirty="0">
                <a:solidFill>
                  <a:schemeClr val="bg1"/>
                </a:solidFill>
                <a:effectLst/>
                <a:latin typeface="Harding"/>
              </a:rPr>
              <a:t>,</a:t>
            </a:r>
            <a:r>
              <a:rPr lang="en-US" b="0" i="0" u="none" strike="noStrike" baseline="30000" dirty="0">
                <a:solidFill>
                  <a:schemeClr val="bg1"/>
                </a:solidFill>
                <a:effectLst/>
                <a:latin typeface="Harding"/>
                <a:hlinkClick r:id="rId6" tooltip="Tao, Y. et al. Surveillance of bat coronaviruses in Kenya identifies relatives of human coronaviruses NL63 and 229E and their recombination history. J. Virol. 91, e01953–16 (2017).">
                  <a:extLst>
                    <a:ext uri="{A12FA001-AC4F-418D-AE19-62706E023703}">
                      <ahyp:hlinkClr xmlns:ahyp="http://schemas.microsoft.com/office/drawing/2018/hyperlinkcolor" val="tx"/>
                    </a:ext>
                  </a:extLst>
                </a:hlinkClick>
              </a:rPr>
              <a:t>163</a:t>
            </a:r>
            <a:r>
              <a:rPr lang="en-US" b="0" i="0" baseline="30000" dirty="0">
                <a:solidFill>
                  <a:schemeClr val="bg1"/>
                </a:solidFill>
                <a:effectLst/>
                <a:latin typeface="Harding"/>
              </a:rPr>
              <a:t>,</a:t>
            </a:r>
            <a:r>
              <a:rPr lang="en-US" b="0" i="0" u="none" strike="noStrike" baseline="30000" dirty="0">
                <a:solidFill>
                  <a:schemeClr val="bg1"/>
                </a:solidFill>
                <a:effectLst/>
                <a:latin typeface="Harding"/>
                <a:hlinkClick r:id="rId7" tooltip="Pfefferle, S. et al. Distant relatives of severe acute respiratory syndrome coronavirus and close relatives of human coronavirus 229E in bats, Ghana. Emerg. Infect. Dis. 15, 1377–1384 (2009).">
                  <a:extLst>
                    <a:ext uri="{A12FA001-AC4F-418D-AE19-62706E023703}">
                      <ahyp:hlinkClr xmlns:ahyp="http://schemas.microsoft.com/office/drawing/2018/hyperlinkcolor" val="tx"/>
                    </a:ext>
                  </a:extLst>
                </a:hlinkClick>
              </a:rPr>
              <a:t>164</a:t>
            </a:r>
            <a:r>
              <a:rPr lang="en-US" b="0" i="0" dirty="0">
                <a:solidFill>
                  <a:schemeClr val="bg1"/>
                </a:solidFill>
                <a:effectLst/>
                <a:latin typeface="Harding"/>
              </a:rPr>
              <a:t> and viruses related to HKU1 have been found in rats</a:t>
            </a:r>
            <a:r>
              <a:rPr lang="en-US" b="0" i="0" u="none" strike="noStrike" baseline="30000" dirty="0">
                <a:solidFill>
                  <a:schemeClr val="bg1"/>
                </a:solidFill>
                <a:effectLst/>
                <a:latin typeface="Harding"/>
                <a:hlinkClick r:id="rId8" tooltip="Lau, S. K. P. et al. Discovery of a novel coronavirus, China Rattus Coronavirus HKU24, from Norway rats supports the murine origin of betacoronavirus 1 and has implications for the ancestor of betacoronavirus lineage A. J. Virol. 89, 3076 (2015).">
                  <a:extLst>
                    <a:ext uri="{A12FA001-AC4F-418D-AE19-62706E023703}">
                      <ahyp:hlinkClr xmlns:ahyp="http://schemas.microsoft.com/office/drawing/2018/hyperlinkcolor" val="tx"/>
                    </a:ext>
                  </a:extLst>
                </a:hlinkClick>
              </a:rPr>
              <a:t>165</a:t>
            </a:r>
            <a:r>
              <a:rPr lang="en-US" b="0" i="0" dirty="0">
                <a:solidFill>
                  <a:schemeClr val="bg1"/>
                </a:solidFill>
                <a:effectLst/>
                <a:latin typeface="Harding"/>
              </a:rPr>
              <a:t>. This suggests that severe acute respiratory syndrome coronavirus 2 (SARS-CoV-2) is not the first coronavirus to cause a pandemic and, given the frequency of outbreaks (SARS-</a:t>
            </a:r>
            <a:r>
              <a:rPr lang="en-US" b="0" i="0" dirty="0" err="1">
                <a:solidFill>
                  <a:schemeClr val="bg1"/>
                </a:solidFill>
                <a:effectLst/>
                <a:latin typeface="Harding"/>
              </a:rPr>
              <a:t>CoV</a:t>
            </a:r>
            <a:r>
              <a:rPr lang="en-US" b="0" i="0" dirty="0">
                <a:solidFill>
                  <a:schemeClr val="bg1"/>
                </a:solidFill>
                <a:effectLst/>
                <a:latin typeface="Harding"/>
              </a:rPr>
              <a:t> in 2003 and MERS </a:t>
            </a:r>
            <a:r>
              <a:rPr lang="en-US" b="0" i="0" dirty="0" err="1">
                <a:solidFill>
                  <a:schemeClr val="bg1"/>
                </a:solidFill>
                <a:effectLst/>
                <a:latin typeface="Harding"/>
              </a:rPr>
              <a:t>CoV</a:t>
            </a:r>
            <a:r>
              <a:rPr lang="en-US" b="0" i="0" dirty="0">
                <a:solidFill>
                  <a:schemeClr val="bg1"/>
                </a:solidFill>
                <a:effectLst/>
                <a:latin typeface="Harding"/>
              </a:rPr>
              <a:t> since 2012), it is likely not the last one. Importantly, studying circulating human coronaviruses and their origin will likely inform us better about the future of SARS-CoV-2 in the human population as well as about future pandemics with other coronaviruses.</a:t>
            </a:r>
          </a:p>
          <a:p>
            <a:endParaRPr lang="nl-NL" dirty="0">
              <a:solidFill>
                <a:schemeClr val="bg1"/>
              </a:solidFill>
            </a:endParaRPr>
          </a:p>
        </p:txBody>
      </p:sp>
    </p:spTree>
    <p:extLst>
      <p:ext uri="{BB962C8B-B14F-4D97-AF65-F5344CB8AC3E}">
        <p14:creationId xmlns:p14="http://schemas.microsoft.com/office/powerpoint/2010/main" val="818779800"/>
      </p:ext>
    </p:extLst>
  </p:cSld>
  <p:clrMapOvr>
    <a:masterClrMapping/>
  </p:clrMapOvr>
  <p:transition spd="slow"/>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97F99-05FE-4E61-9312-691156A54FA8}"/>
              </a:ext>
            </a:extLst>
          </p:cNvPr>
          <p:cNvSpPr>
            <a:spLocks noGrp="1"/>
          </p:cNvSpPr>
          <p:nvPr>
            <p:ph type="ctrTitle"/>
          </p:nvPr>
        </p:nvSpPr>
        <p:spPr>
          <a:xfrm>
            <a:off x="1060366" y="3854565"/>
            <a:ext cx="8001000" cy="1470026"/>
          </a:xfrm>
        </p:spPr>
        <p:txBody>
          <a:bodyPr>
            <a:noAutofit/>
          </a:bodyPr>
          <a:lstStyle/>
          <a:p>
            <a:pPr algn="l"/>
            <a:r>
              <a:rPr lang="nl-NL" sz="2800" dirty="0">
                <a:solidFill>
                  <a:srgbClr val="FFFF00"/>
                </a:solidFill>
              </a:rPr>
              <a:t>Virulentie</a:t>
            </a:r>
            <a:br>
              <a:rPr lang="nl-NL" sz="1800" dirty="0">
                <a:solidFill>
                  <a:schemeClr val="bg1"/>
                </a:solidFill>
              </a:rPr>
            </a:br>
            <a:br>
              <a:rPr lang="nl-NL" sz="1800" dirty="0">
                <a:solidFill>
                  <a:schemeClr val="bg1"/>
                </a:solidFill>
              </a:rPr>
            </a:br>
            <a:r>
              <a:rPr lang="nl-NL" sz="1800" dirty="0">
                <a:solidFill>
                  <a:schemeClr val="bg1"/>
                </a:solidFill>
              </a:rPr>
              <a:t>Veel ziekmakers passen zich aan </a:t>
            </a:r>
            <a:r>
              <a:rPr lang="nl-NL" sz="1800" dirty="0" err="1">
                <a:solidFill>
                  <a:schemeClr val="bg1"/>
                </a:solidFill>
              </a:rPr>
              <a:t>aan</a:t>
            </a:r>
            <a:r>
              <a:rPr lang="nl-NL" sz="1800" dirty="0">
                <a:solidFill>
                  <a:schemeClr val="bg1"/>
                </a:solidFill>
              </a:rPr>
              <a:t> (nieuwe) gastheer.</a:t>
            </a:r>
            <a:br>
              <a:rPr lang="nl-NL" sz="1800" dirty="0">
                <a:solidFill>
                  <a:schemeClr val="bg1"/>
                </a:solidFill>
              </a:rPr>
            </a:br>
            <a:r>
              <a:rPr lang="nl-NL" sz="1800" dirty="0">
                <a:solidFill>
                  <a:schemeClr val="bg1"/>
                </a:solidFill>
              </a:rPr>
              <a:t>Maar Corona zit (al) in </a:t>
            </a:r>
            <a:r>
              <a:rPr lang="nl-NL" sz="1800" dirty="0" err="1">
                <a:solidFill>
                  <a:schemeClr val="bg1"/>
                </a:solidFill>
              </a:rPr>
              <a:t>sweet</a:t>
            </a:r>
            <a:r>
              <a:rPr lang="nl-NL" sz="1800" dirty="0">
                <a:solidFill>
                  <a:schemeClr val="bg1"/>
                </a:solidFill>
              </a:rPr>
              <a:t>-spot van besmettelijkheid en virulentie (hoe ziek wordt je er van, en blijf je in staat virus te verspreiden)?</a:t>
            </a:r>
            <a:br>
              <a:rPr lang="nl-NL" sz="1800" dirty="0">
                <a:solidFill>
                  <a:schemeClr val="bg1"/>
                </a:solidFill>
              </a:rPr>
            </a:br>
            <a:r>
              <a:rPr lang="nl-NL" sz="1800" dirty="0">
                <a:solidFill>
                  <a:schemeClr val="bg1"/>
                </a:solidFill>
              </a:rPr>
              <a:t>Tegenargument:, TB, pest en Ebola blijven zeer dodelijk.  </a:t>
            </a:r>
            <a:br>
              <a:rPr lang="nl-NL" sz="1800" dirty="0">
                <a:solidFill>
                  <a:schemeClr val="bg1"/>
                </a:solidFill>
              </a:rPr>
            </a:br>
            <a:br>
              <a:rPr lang="nl-NL" sz="1800" dirty="0">
                <a:solidFill>
                  <a:schemeClr val="bg1"/>
                </a:solidFill>
              </a:rPr>
            </a:br>
            <a:r>
              <a:rPr lang="en-US" sz="1800" b="1" dirty="0">
                <a:solidFill>
                  <a:schemeClr val="bg1"/>
                </a:solidFill>
                <a:latin typeface="arial" panose="020B0604020202020204" pitchFamily="34" charset="0"/>
              </a:rPr>
              <a:t>The adaptive evolution of virulence: a review of theoretical predictions and empirical tests</a:t>
            </a:r>
            <a:br>
              <a:rPr lang="en-US" sz="1800" b="1" dirty="0">
                <a:solidFill>
                  <a:schemeClr val="bg1"/>
                </a:solidFill>
                <a:latin typeface="arial" panose="020B0604020202020204" pitchFamily="34" charset="0"/>
              </a:rPr>
            </a:br>
            <a:r>
              <a:rPr lang="en-US" sz="1800" dirty="0">
                <a:solidFill>
                  <a:schemeClr val="bg1"/>
                </a:solidFill>
                <a:latin typeface="Times New Roman" panose="02020603050405020304" pitchFamily="18" charset="0"/>
              </a:rPr>
              <a:t>Why is it that some parasites cause high levels of host damage (i.e. virulence) whereas others are relatively benign?</a:t>
            </a:r>
            <a:br>
              <a:rPr lang="en-US" sz="1800" dirty="0">
                <a:solidFill>
                  <a:schemeClr val="bg1"/>
                </a:solidFill>
                <a:latin typeface="Times New Roman" panose="02020603050405020304" pitchFamily="18" charset="0"/>
              </a:rPr>
            </a:br>
            <a:r>
              <a:rPr lang="en-US" sz="1800" dirty="0">
                <a:solidFill>
                  <a:schemeClr val="bg1"/>
                </a:solidFill>
                <a:latin typeface="Times New Roman" panose="02020603050405020304" pitchFamily="18" charset="0"/>
              </a:rPr>
              <a:t>The classic expression of parasite fitness, </a:t>
            </a:r>
            <a:r>
              <a:rPr lang="en-US" sz="1800" i="1" dirty="0">
                <a:solidFill>
                  <a:schemeClr val="bg1"/>
                </a:solidFill>
                <a:latin typeface="Times New Roman" panose="02020603050405020304" pitchFamily="18" charset="0"/>
              </a:rPr>
              <a:t>R</a:t>
            </a:r>
            <a:r>
              <a:rPr lang="en-US" sz="1800" baseline="-25000" dirty="0">
                <a:solidFill>
                  <a:schemeClr val="bg1"/>
                </a:solidFill>
                <a:latin typeface="Times New Roman" panose="02020603050405020304" pitchFamily="18" charset="0"/>
              </a:rPr>
              <a:t>0</a:t>
            </a:r>
            <a:r>
              <a:rPr lang="en-US" sz="1800" dirty="0">
                <a:solidFill>
                  <a:schemeClr val="bg1"/>
                </a:solidFill>
                <a:latin typeface="Times New Roman" panose="02020603050405020304" pitchFamily="18" charset="0"/>
              </a:rPr>
              <a:t>.</a:t>
            </a:r>
            <a:br>
              <a:rPr lang="en-US" sz="1800" dirty="0">
                <a:solidFill>
                  <a:schemeClr val="bg1"/>
                </a:solidFill>
                <a:latin typeface="Times New Roman" panose="02020603050405020304" pitchFamily="18" charset="0"/>
              </a:rPr>
            </a:br>
            <a:br>
              <a:rPr lang="en-US" sz="1800" dirty="0">
                <a:solidFill>
                  <a:schemeClr val="bg1"/>
                </a:solidFill>
                <a:latin typeface="Times New Roman" panose="02020603050405020304" pitchFamily="18" charset="0"/>
              </a:rPr>
            </a:br>
            <a:r>
              <a:rPr lang="en-US" sz="1800" dirty="0">
                <a:solidFill>
                  <a:schemeClr val="bg1"/>
                </a:solidFill>
                <a:latin typeface="Times New Roman" panose="02020603050405020304" pitchFamily="18" charset="0"/>
              </a:rPr>
              <a:t>Parasite fitness is the product of the rate at which new infections are caused by an infected host (</a:t>
            </a:r>
            <a:r>
              <a:rPr lang="en-US" sz="1800" i="1" dirty="0">
                <a:solidFill>
                  <a:schemeClr val="bg1"/>
                </a:solidFill>
                <a:latin typeface="Times New Roman" panose="02020603050405020304" pitchFamily="18" charset="0"/>
              </a:rPr>
              <a:t>βS</a:t>
            </a:r>
            <a:r>
              <a:rPr lang="en-US" sz="1800" dirty="0">
                <a:solidFill>
                  <a:schemeClr val="bg1"/>
                </a:solidFill>
                <a:latin typeface="Times New Roman" panose="02020603050405020304" pitchFamily="18" charset="0"/>
              </a:rPr>
              <a:t>) and the duration of infection (</a:t>
            </a:r>
            <a:r>
              <a:rPr lang="en-US" sz="1800" i="1" dirty="0">
                <a:solidFill>
                  <a:schemeClr val="bg1"/>
                </a:solidFill>
                <a:latin typeface="Times New Roman" panose="02020603050405020304" pitchFamily="18" charset="0"/>
              </a:rPr>
              <a:t>μ</a:t>
            </a:r>
            <a:r>
              <a:rPr lang="en-US" sz="1800" dirty="0">
                <a:solidFill>
                  <a:schemeClr val="bg1"/>
                </a:solidFill>
                <a:latin typeface="Times New Roman" panose="02020603050405020304" pitchFamily="18" charset="0"/>
              </a:rPr>
              <a:t> + ν + </a:t>
            </a:r>
            <a:r>
              <a:rPr lang="en-US" sz="1800" i="1" dirty="0">
                <a:solidFill>
                  <a:schemeClr val="bg1"/>
                </a:solidFill>
                <a:latin typeface="Times New Roman" panose="02020603050405020304" pitchFamily="18" charset="0"/>
              </a:rPr>
              <a:t>γ</a:t>
            </a:r>
            <a:r>
              <a:rPr lang="en-US" sz="1800" dirty="0">
                <a:solidFill>
                  <a:schemeClr val="bg1"/>
                </a:solidFill>
                <a:latin typeface="Times New Roman" panose="02020603050405020304" pitchFamily="18" charset="0"/>
              </a:rPr>
              <a:t>)</a:t>
            </a:r>
            <a:r>
              <a:rPr lang="en-US" sz="1800" baseline="30000" dirty="0">
                <a:solidFill>
                  <a:schemeClr val="bg1"/>
                </a:solidFill>
                <a:latin typeface="Times New Roman" panose="02020603050405020304" pitchFamily="18" charset="0"/>
              </a:rPr>
              <a:t>−1 </a:t>
            </a:r>
            <a:r>
              <a:rPr lang="en-US" sz="1800" dirty="0">
                <a:solidFill>
                  <a:schemeClr val="bg1"/>
                </a:solidFill>
                <a:latin typeface="Times New Roman" panose="02020603050405020304" pitchFamily="18" charset="0"/>
              </a:rPr>
              <a:t>In this formulation, </a:t>
            </a:r>
            <a:r>
              <a:rPr lang="en-US" sz="1800" i="1" dirty="0">
                <a:solidFill>
                  <a:schemeClr val="bg1"/>
                </a:solidFill>
                <a:latin typeface="Times New Roman" panose="02020603050405020304" pitchFamily="18" charset="0"/>
              </a:rPr>
              <a:t>β</a:t>
            </a:r>
            <a:r>
              <a:rPr lang="en-US" sz="1800" dirty="0">
                <a:solidFill>
                  <a:schemeClr val="bg1"/>
                </a:solidFill>
                <a:latin typeface="Times New Roman" panose="02020603050405020304" pitchFamily="18" charset="0"/>
              </a:rPr>
              <a:t> is the transmission rate, </a:t>
            </a:r>
            <a:r>
              <a:rPr lang="en-US" sz="1800" i="1" dirty="0">
                <a:solidFill>
                  <a:schemeClr val="bg1"/>
                </a:solidFill>
                <a:latin typeface="Times New Roman" panose="02020603050405020304" pitchFamily="18" charset="0"/>
              </a:rPr>
              <a:t>S</a:t>
            </a:r>
            <a:r>
              <a:rPr lang="en-US" sz="1800" dirty="0">
                <a:solidFill>
                  <a:schemeClr val="bg1"/>
                </a:solidFill>
                <a:latin typeface="Times New Roman" panose="02020603050405020304" pitchFamily="18" charset="0"/>
              </a:rPr>
              <a:t> is the density of </a:t>
            </a:r>
            <a:r>
              <a:rPr lang="en-US" sz="1800" dirty="0" err="1">
                <a:solidFill>
                  <a:schemeClr val="bg1"/>
                </a:solidFill>
                <a:latin typeface="Times New Roman" panose="02020603050405020304" pitchFamily="18" charset="0"/>
              </a:rPr>
              <a:t>susceptibles</a:t>
            </a:r>
            <a:r>
              <a:rPr lang="en-US" sz="1800" dirty="0">
                <a:solidFill>
                  <a:schemeClr val="bg1"/>
                </a:solidFill>
                <a:latin typeface="Times New Roman" panose="02020603050405020304" pitchFamily="18" charset="0"/>
              </a:rPr>
              <a:t>, </a:t>
            </a:r>
            <a:r>
              <a:rPr lang="en-US" sz="1800" i="1" dirty="0">
                <a:solidFill>
                  <a:schemeClr val="bg1"/>
                </a:solidFill>
                <a:latin typeface="Times New Roman" panose="02020603050405020304" pitchFamily="18" charset="0"/>
              </a:rPr>
              <a:t>γ</a:t>
            </a:r>
            <a:r>
              <a:rPr lang="en-US" sz="1800" dirty="0">
                <a:solidFill>
                  <a:schemeClr val="bg1"/>
                </a:solidFill>
                <a:latin typeface="Times New Roman" panose="02020603050405020304" pitchFamily="18" charset="0"/>
              </a:rPr>
              <a:t> is the rate at which an infected host clears the disease, </a:t>
            </a:r>
            <a:r>
              <a:rPr lang="en-US" sz="1800" i="1" dirty="0">
                <a:solidFill>
                  <a:schemeClr val="bg1"/>
                </a:solidFill>
                <a:latin typeface="Times New Roman" panose="02020603050405020304" pitchFamily="18" charset="0"/>
              </a:rPr>
              <a:t>μ</a:t>
            </a:r>
            <a:r>
              <a:rPr lang="en-US" sz="1800" dirty="0">
                <a:solidFill>
                  <a:schemeClr val="bg1"/>
                </a:solidFill>
                <a:latin typeface="Times New Roman" panose="02020603050405020304" pitchFamily="18" charset="0"/>
              </a:rPr>
              <a:t> is the background mortality rate and ν is the mortality rate due to infection, often referred to as ‘virulence’</a:t>
            </a:r>
            <a:br>
              <a:rPr lang="en-US" sz="1800" dirty="0">
                <a:solidFill>
                  <a:schemeClr val="bg1"/>
                </a:solidFill>
                <a:latin typeface="Times New Roman" panose="02020603050405020304" pitchFamily="18" charset="0"/>
              </a:rPr>
            </a:br>
            <a:r>
              <a:rPr lang="en-US" sz="1800" dirty="0">
                <a:solidFill>
                  <a:schemeClr val="bg1"/>
                </a:solidFill>
                <a:latin typeface="Times New Roman" panose="02020603050405020304" pitchFamily="18" charset="0"/>
              </a:rPr>
              <a:t>=&gt; </a:t>
            </a:r>
            <a:r>
              <a:rPr lang="en-US" sz="1800" dirty="0" err="1">
                <a:solidFill>
                  <a:srgbClr val="FFFF00"/>
                </a:solidFill>
                <a:latin typeface="Times New Roman" panose="02020603050405020304" pitchFamily="18" charset="0"/>
              </a:rPr>
              <a:t>als</a:t>
            </a:r>
            <a:r>
              <a:rPr lang="en-US" sz="1800" dirty="0">
                <a:solidFill>
                  <a:srgbClr val="FFFF00"/>
                </a:solidFill>
                <a:latin typeface="Times New Roman" panose="02020603050405020304" pitchFamily="18" charset="0"/>
              </a:rPr>
              <a:t> </a:t>
            </a:r>
            <a:r>
              <a:rPr lang="en-US" sz="1800" dirty="0" err="1">
                <a:solidFill>
                  <a:srgbClr val="FFFF00"/>
                </a:solidFill>
                <a:latin typeface="Times New Roman" panose="02020603050405020304" pitchFamily="18" charset="0"/>
              </a:rPr>
              <a:t>besmetting</a:t>
            </a:r>
            <a:r>
              <a:rPr lang="en-US" sz="1800" dirty="0">
                <a:solidFill>
                  <a:srgbClr val="FFFF00"/>
                </a:solidFill>
                <a:latin typeface="Times New Roman" panose="02020603050405020304" pitchFamily="18" charset="0"/>
              </a:rPr>
              <a:t> </a:t>
            </a:r>
            <a:r>
              <a:rPr lang="en-US" sz="1800" dirty="0" err="1">
                <a:solidFill>
                  <a:srgbClr val="FFFF00"/>
                </a:solidFill>
                <a:latin typeface="Times New Roman" panose="02020603050405020304" pitchFamily="18" charset="0"/>
              </a:rPr>
              <a:t>optreedt</a:t>
            </a:r>
            <a:r>
              <a:rPr lang="en-US" sz="1800" dirty="0">
                <a:solidFill>
                  <a:srgbClr val="FFFF00"/>
                </a:solidFill>
                <a:latin typeface="Times New Roman" panose="02020603050405020304" pitchFamily="18" charset="0"/>
              </a:rPr>
              <a:t> </a:t>
            </a:r>
            <a:r>
              <a:rPr lang="en-US" sz="1800" dirty="0" err="1">
                <a:solidFill>
                  <a:srgbClr val="FFFF00"/>
                </a:solidFill>
                <a:latin typeface="Times New Roman" panose="02020603050405020304" pitchFamily="18" charset="0"/>
              </a:rPr>
              <a:t>voor</a:t>
            </a:r>
            <a:r>
              <a:rPr lang="en-US" sz="1800" dirty="0">
                <a:solidFill>
                  <a:srgbClr val="FFFF00"/>
                </a:solidFill>
                <a:latin typeface="Times New Roman" panose="02020603050405020304" pitchFamily="18" charset="0"/>
              </a:rPr>
              <a:t> </a:t>
            </a:r>
            <a:r>
              <a:rPr lang="en-US" sz="1800" dirty="0" err="1">
                <a:solidFill>
                  <a:srgbClr val="FFFF00"/>
                </a:solidFill>
                <a:latin typeface="Times New Roman" panose="02020603050405020304" pitchFamily="18" charset="0"/>
              </a:rPr>
              <a:t>ziekte</a:t>
            </a:r>
            <a:r>
              <a:rPr lang="en-US" sz="1800" dirty="0">
                <a:solidFill>
                  <a:srgbClr val="FFFF00"/>
                </a:solidFill>
                <a:latin typeface="Times New Roman" panose="02020603050405020304" pitchFamily="18" charset="0"/>
              </a:rPr>
              <a:t> is </a:t>
            </a:r>
            <a:r>
              <a:rPr lang="en-US" sz="1800" dirty="0" err="1">
                <a:solidFill>
                  <a:srgbClr val="FFFF00"/>
                </a:solidFill>
                <a:latin typeface="Times New Roman" panose="02020603050405020304" pitchFamily="18" charset="0"/>
              </a:rPr>
              <a:t>evt</a:t>
            </a:r>
            <a:r>
              <a:rPr lang="en-US" sz="1800" dirty="0">
                <a:solidFill>
                  <a:srgbClr val="FFFF00"/>
                </a:solidFill>
                <a:latin typeface="Times New Roman" panose="02020603050405020304" pitchFamily="18" charset="0"/>
              </a:rPr>
              <a:t> </a:t>
            </a:r>
            <a:r>
              <a:rPr lang="en-US" sz="1800" dirty="0" err="1">
                <a:solidFill>
                  <a:srgbClr val="FFFF00"/>
                </a:solidFill>
                <a:latin typeface="Times New Roman" panose="02020603050405020304" pitchFamily="18" charset="0"/>
              </a:rPr>
              <a:t>overlijden</a:t>
            </a:r>
            <a:r>
              <a:rPr lang="en-US" sz="1800" dirty="0">
                <a:solidFill>
                  <a:srgbClr val="FFFF00"/>
                </a:solidFill>
                <a:latin typeface="Times New Roman" panose="02020603050405020304" pitchFamily="18" charset="0"/>
              </a:rPr>
              <a:t> </a:t>
            </a:r>
            <a:r>
              <a:rPr lang="en-US" sz="1800" dirty="0" err="1">
                <a:solidFill>
                  <a:srgbClr val="FFFF00"/>
                </a:solidFill>
                <a:latin typeface="Times New Roman" panose="02020603050405020304" pitchFamily="18" charset="0"/>
              </a:rPr>
              <a:t>niet</a:t>
            </a:r>
            <a:r>
              <a:rPr lang="en-US" sz="1800" dirty="0">
                <a:solidFill>
                  <a:srgbClr val="FFFF00"/>
                </a:solidFill>
                <a:latin typeface="Times New Roman" panose="02020603050405020304" pitchFamily="18" charset="0"/>
              </a:rPr>
              <a:t> </a:t>
            </a:r>
            <a:r>
              <a:rPr lang="en-US" sz="1800" dirty="0" err="1">
                <a:solidFill>
                  <a:srgbClr val="FFFF00"/>
                </a:solidFill>
                <a:latin typeface="Times New Roman" panose="02020603050405020304" pitchFamily="18" charset="0"/>
              </a:rPr>
              <a:t>meer</a:t>
            </a:r>
            <a:r>
              <a:rPr lang="en-US" sz="1800" dirty="0">
                <a:solidFill>
                  <a:srgbClr val="FFFF00"/>
                </a:solidFill>
                <a:latin typeface="Times New Roman" panose="02020603050405020304" pitchFamily="18" charset="0"/>
              </a:rPr>
              <a:t> relevant</a:t>
            </a:r>
            <a:br>
              <a:rPr lang="en-US" sz="1800" dirty="0">
                <a:solidFill>
                  <a:srgbClr val="FFFF00"/>
                </a:solidFill>
                <a:latin typeface="Times New Roman" panose="02020603050405020304" pitchFamily="18" charset="0"/>
              </a:rPr>
            </a:br>
            <a:r>
              <a:rPr lang="en-US" sz="1800" dirty="0">
                <a:solidFill>
                  <a:schemeClr val="bg1"/>
                </a:solidFill>
                <a:latin typeface="Times New Roman" panose="02020603050405020304" pitchFamily="18" charset="0"/>
              </a:rPr>
              <a:t>=&gt; </a:t>
            </a:r>
            <a:r>
              <a:rPr lang="en-US" sz="1800" dirty="0" err="1">
                <a:solidFill>
                  <a:schemeClr val="bg1"/>
                </a:solidFill>
                <a:latin typeface="Times New Roman" panose="02020603050405020304" pitchFamily="18" charset="0"/>
              </a:rPr>
              <a:t>vergelijking</a:t>
            </a:r>
            <a:r>
              <a:rPr lang="en-US" sz="1800" dirty="0">
                <a:solidFill>
                  <a:schemeClr val="bg1"/>
                </a:solidFill>
                <a:latin typeface="Times New Roman" panose="02020603050405020304" pitchFamily="18" charset="0"/>
              </a:rPr>
              <a:t> </a:t>
            </a:r>
            <a:r>
              <a:rPr lang="en-US" sz="1800" dirty="0" err="1">
                <a:solidFill>
                  <a:schemeClr val="bg1"/>
                </a:solidFill>
                <a:latin typeface="Times New Roman" panose="02020603050405020304" pitchFamily="18" charset="0"/>
              </a:rPr>
              <a:t>gaat</a:t>
            </a:r>
            <a:r>
              <a:rPr lang="en-US" sz="1800" dirty="0">
                <a:solidFill>
                  <a:schemeClr val="bg1"/>
                </a:solidFill>
                <a:latin typeface="Times New Roman" panose="02020603050405020304" pitchFamily="18" charset="0"/>
              </a:rPr>
              <a:t> </a:t>
            </a:r>
            <a:r>
              <a:rPr lang="en-US" sz="1800" dirty="0" err="1">
                <a:solidFill>
                  <a:schemeClr val="bg1"/>
                </a:solidFill>
                <a:latin typeface="Times New Roman" panose="02020603050405020304" pitchFamily="18" charset="0"/>
              </a:rPr>
              <a:t>ook</a:t>
            </a:r>
            <a:r>
              <a:rPr lang="en-US" sz="1800" dirty="0">
                <a:solidFill>
                  <a:schemeClr val="bg1"/>
                </a:solidFill>
                <a:latin typeface="Times New Roman" panose="02020603050405020304" pitchFamily="18" charset="0"/>
              </a:rPr>
              <a:t> op </a:t>
            </a:r>
            <a:r>
              <a:rPr lang="en-US" sz="1800" dirty="0" err="1">
                <a:solidFill>
                  <a:schemeClr val="bg1"/>
                </a:solidFill>
                <a:latin typeface="Times New Roman" panose="02020603050405020304" pitchFamily="18" charset="0"/>
              </a:rPr>
              <a:t>voor</a:t>
            </a:r>
            <a:r>
              <a:rPr lang="en-US" sz="1800" dirty="0">
                <a:solidFill>
                  <a:schemeClr val="bg1"/>
                </a:solidFill>
                <a:latin typeface="Times New Roman" panose="02020603050405020304" pitchFamily="18" charset="0"/>
              </a:rPr>
              <a:t> </a:t>
            </a:r>
            <a:r>
              <a:rPr lang="en-US" sz="1800" dirty="0" err="1">
                <a:solidFill>
                  <a:schemeClr val="bg1"/>
                </a:solidFill>
                <a:latin typeface="Times New Roman" panose="02020603050405020304" pitchFamily="18" charset="0"/>
              </a:rPr>
              <a:t>bacterien</a:t>
            </a:r>
            <a:r>
              <a:rPr lang="en-US" sz="1800" dirty="0">
                <a:solidFill>
                  <a:schemeClr val="bg1"/>
                </a:solidFill>
                <a:latin typeface="Times New Roman" panose="02020603050405020304" pitchFamily="18" charset="0"/>
              </a:rPr>
              <a:t> schimmels etc.</a:t>
            </a:r>
            <a:endParaRPr lang="nl-NL" sz="1800" dirty="0">
              <a:solidFill>
                <a:schemeClr val="bg1"/>
              </a:solidFill>
            </a:endParaRPr>
          </a:p>
        </p:txBody>
      </p:sp>
      <p:sp>
        <p:nvSpPr>
          <p:cNvPr id="4" name="Tekstvak 3">
            <a:extLst>
              <a:ext uri="{FF2B5EF4-FFF2-40B4-BE49-F238E27FC236}">
                <a16:creationId xmlns:a16="http://schemas.microsoft.com/office/drawing/2014/main" id="{2ED314B4-9859-4234-A5A8-D9FD02E618E5}"/>
              </a:ext>
            </a:extLst>
          </p:cNvPr>
          <p:cNvSpPr txBox="1"/>
          <p:nvPr/>
        </p:nvSpPr>
        <p:spPr>
          <a:xfrm>
            <a:off x="2086711" y="5976611"/>
            <a:ext cx="6312876" cy="523220"/>
          </a:xfrm>
          <a:prstGeom prst="rect">
            <a:avLst/>
          </a:prstGeom>
          <a:solidFill>
            <a:schemeClr val="tx1">
              <a:lumMod val="25000"/>
              <a:lumOff val="75000"/>
            </a:schemeClr>
          </a:solidFill>
          <a:ln>
            <a:solidFill>
              <a:schemeClr val="tx1">
                <a:lumMod val="25000"/>
                <a:lumOff val="75000"/>
              </a:schemeClr>
            </a:solidFill>
          </a:ln>
        </p:spPr>
        <p:txBody>
          <a:bodyPr wrap="square" rtlCol="0">
            <a:spAutoFit/>
          </a:bodyPr>
          <a:lstStyle/>
          <a:p>
            <a:pPr algn="l"/>
            <a:r>
              <a:rPr lang="nl-NL" sz="1400" dirty="0">
                <a:solidFill>
                  <a:schemeClr val="bg1"/>
                </a:solidFill>
                <a:hlinkClick r:id="rId2"/>
              </a:rPr>
              <a:t>https://en.wikipedia.org/wiki/List_of_human_disease_case_fatality_rates</a:t>
            </a:r>
            <a:endParaRPr lang="nl-NL" sz="1400" dirty="0">
              <a:solidFill>
                <a:schemeClr val="bg1"/>
              </a:solidFill>
            </a:endParaRPr>
          </a:p>
          <a:p>
            <a:pPr algn="l"/>
            <a:r>
              <a:rPr lang="nl-NL" sz="1400" dirty="0">
                <a:solidFill>
                  <a:schemeClr val="bg1"/>
                </a:solidFill>
                <a:hlinkClick r:id="rId3"/>
              </a:rPr>
              <a:t>https://www.ncbi.nlm.nih.gov/pmc/articles/PMC4873896/</a:t>
            </a:r>
            <a:endParaRPr lang="nl-NL" sz="1400" dirty="0">
              <a:solidFill>
                <a:schemeClr val="bg1"/>
              </a:solidFill>
            </a:endParaRPr>
          </a:p>
        </p:txBody>
      </p:sp>
      <p:pic>
        <p:nvPicPr>
          <p:cNvPr id="1028" name="Picture 4" descr="equation image">
            <a:extLst>
              <a:ext uri="{FF2B5EF4-FFF2-40B4-BE49-F238E27FC236}">
                <a16:creationId xmlns:a16="http://schemas.microsoft.com/office/drawing/2014/main" id="{E1C72D74-B46F-4797-8016-F17952CA6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6884" y="2928480"/>
            <a:ext cx="1219200" cy="40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077488"/>
      </p:ext>
    </p:extLst>
  </p:cSld>
  <p:clrMapOvr>
    <a:masterClrMapping/>
  </p:clrMapOvr>
  <p:transition spd="slow"/>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AE3423-A045-40AA-85EE-ECE0ED37BF8A}"/>
              </a:ext>
            </a:extLst>
          </p:cNvPr>
          <p:cNvSpPr>
            <a:spLocks noGrp="1"/>
          </p:cNvSpPr>
          <p:nvPr>
            <p:ph type="ctrTitle"/>
          </p:nvPr>
        </p:nvSpPr>
        <p:spPr>
          <a:xfrm>
            <a:off x="1073790" y="149929"/>
            <a:ext cx="7359825" cy="715175"/>
          </a:xfrm>
        </p:spPr>
        <p:txBody>
          <a:bodyPr>
            <a:normAutofit/>
          </a:bodyPr>
          <a:lstStyle/>
          <a:p>
            <a:r>
              <a:rPr lang="nl-NL" sz="2800" dirty="0">
                <a:solidFill>
                  <a:srgbClr val="FFFF00"/>
                </a:solidFill>
              </a:rPr>
              <a:t>Vooral </a:t>
            </a:r>
            <a:r>
              <a:rPr lang="nl-NL" sz="2800" dirty="0" err="1">
                <a:solidFill>
                  <a:srgbClr val="FFFF00"/>
                </a:solidFill>
              </a:rPr>
              <a:t>zoonosen</a:t>
            </a:r>
            <a:r>
              <a:rPr lang="nl-NL" sz="2800" dirty="0">
                <a:solidFill>
                  <a:srgbClr val="FFFF00"/>
                </a:solidFill>
              </a:rPr>
              <a:t> zijn gevaarlijk</a:t>
            </a:r>
          </a:p>
        </p:txBody>
      </p:sp>
      <p:sp>
        <p:nvSpPr>
          <p:cNvPr id="3" name="Ondertitel 2">
            <a:extLst>
              <a:ext uri="{FF2B5EF4-FFF2-40B4-BE49-F238E27FC236}">
                <a16:creationId xmlns:a16="http://schemas.microsoft.com/office/drawing/2014/main" id="{7AB4D353-8567-44DE-9D93-8246BB837200}"/>
              </a:ext>
            </a:extLst>
          </p:cNvPr>
          <p:cNvSpPr>
            <a:spLocks noGrp="1"/>
          </p:cNvSpPr>
          <p:nvPr>
            <p:ph type="subTitle" idx="1"/>
          </p:nvPr>
        </p:nvSpPr>
        <p:spPr>
          <a:xfrm>
            <a:off x="677564" y="5307794"/>
            <a:ext cx="8291146" cy="618395"/>
          </a:xfrm>
        </p:spPr>
        <p:txBody>
          <a:bodyPr>
            <a:noAutofit/>
          </a:bodyPr>
          <a:lstStyle/>
          <a:p>
            <a:pPr marL="285750" indent="-285750" algn="l">
              <a:buFont typeface="Symbol" panose="05050102010706020507" pitchFamily="18" charset="2"/>
              <a:buChar char="Þ"/>
            </a:pPr>
            <a:r>
              <a:rPr lang="nl-NL" sz="1800" dirty="0">
                <a:solidFill>
                  <a:schemeClr val="bg1"/>
                </a:solidFill>
                <a:latin typeface="Times New Roman" panose="02020603050405020304" pitchFamily="18" charset="0"/>
              </a:rPr>
              <a:t>Virussen kunnen zich ophouden in allerlei dieren, en vandaar de sprong (terug) naar de mens maken.</a:t>
            </a:r>
          </a:p>
          <a:p>
            <a:pPr marL="285750" indent="-285750" algn="l">
              <a:buFont typeface="Symbol" panose="05050102010706020507" pitchFamily="18" charset="2"/>
              <a:buChar char="Þ"/>
            </a:pPr>
            <a:r>
              <a:rPr lang="nl-NL" sz="1800" dirty="0">
                <a:solidFill>
                  <a:schemeClr val="bg1"/>
                </a:solidFill>
                <a:latin typeface="Times New Roman" panose="02020603050405020304" pitchFamily="18" charset="0"/>
              </a:rPr>
              <a:t>Hoe dichter we op die dieren zitten, en hoe meer we van die dieren fokken, hoe groter de kans (niet of, maar wanneer!)</a:t>
            </a:r>
          </a:p>
        </p:txBody>
      </p:sp>
      <p:pic>
        <p:nvPicPr>
          <p:cNvPr id="4" name="Afbeelding 3">
            <a:extLst>
              <a:ext uri="{FF2B5EF4-FFF2-40B4-BE49-F238E27FC236}">
                <a16:creationId xmlns:a16="http://schemas.microsoft.com/office/drawing/2014/main" id="{0DA2FB69-F688-4180-B9BA-49DA7A34A34A}"/>
              </a:ext>
            </a:extLst>
          </p:cNvPr>
          <p:cNvPicPr>
            <a:picLocks noChangeAspect="1"/>
          </p:cNvPicPr>
          <p:nvPr/>
        </p:nvPicPr>
        <p:blipFill>
          <a:blip r:embed="rId2"/>
          <a:stretch>
            <a:fillRect/>
          </a:stretch>
        </p:blipFill>
        <p:spPr>
          <a:xfrm>
            <a:off x="3671686" y="1230514"/>
            <a:ext cx="8105032" cy="3711870"/>
          </a:xfrm>
          <a:prstGeom prst="rect">
            <a:avLst/>
          </a:prstGeom>
        </p:spPr>
      </p:pic>
      <p:pic>
        <p:nvPicPr>
          <p:cNvPr id="6" name="Afbeelding 5">
            <a:extLst>
              <a:ext uri="{FF2B5EF4-FFF2-40B4-BE49-F238E27FC236}">
                <a16:creationId xmlns:a16="http://schemas.microsoft.com/office/drawing/2014/main" id="{B6B2941E-C45E-7E65-A874-0B056E2BE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7757" y="1694498"/>
            <a:ext cx="3711870" cy="2783903"/>
          </a:xfrm>
          <a:prstGeom prst="rect">
            <a:avLst/>
          </a:prstGeom>
        </p:spPr>
      </p:pic>
    </p:spTree>
    <p:extLst>
      <p:ext uri="{BB962C8B-B14F-4D97-AF65-F5344CB8AC3E}">
        <p14:creationId xmlns:p14="http://schemas.microsoft.com/office/powerpoint/2010/main" val="3353200030"/>
      </p:ext>
    </p:extLst>
  </p:cSld>
  <p:clrMapOvr>
    <a:masterClrMapping/>
  </p:clrMapOvr>
  <p:transition spd="slow"/>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8DDDD8-81CA-4D25-A53C-3B3D4EB9C558}"/>
              </a:ext>
            </a:extLst>
          </p:cNvPr>
          <p:cNvSpPr>
            <a:spLocks noGrp="1"/>
          </p:cNvSpPr>
          <p:nvPr>
            <p:ph type="title"/>
          </p:nvPr>
        </p:nvSpPr>
        <p:spPr/>
        <p:txBody>
          <a:bodyPr>
            <a:normAutofit/>
          </a:bodyPr>
          <a:lstStyle/>
          <a:p>
            <a:r>
              <a:rPr lang="en-US" sz="2800" b="1" i="0" dirty="0">
                <a:solidFill>
                  <a:schemeClr val="bg1"/>
                </a:solidFill>
                <a:effectLst/>
                <a:latin typeface="Harding"/>
              </a:rPr>
              <a:t>Pathogen spillover driven by rapid changes in </a:t>
            </a:r>
            <a:br>
              <a:rPr lang="en-US" sz="2800" b="1" i="0" dirty="0">
                <a:solidFill>
                  <a:schemeClr val="bg1"/>
                </a:solidFill>
                <a:effectLst/>
                <a:latin typeface="Harding"/>
              </a:rPr>
            </a:br>
            <a:r>
              <a:rPr lang="en-US" sz="2800" b="1" i="0" dirty="0">
                <a:solidFill>
                  <a:schemeClr val="bg1"/>
                </a:solidFill>
                <a:effectLst/>
                <a:latin typeface="Harding"/>
              </a:rPr>
              <a:t>bat ecology</a:t>
            </a:r>
            <a:endParaRPr lang="nl-NL" sz="2800" dirty="0">
              <a:solidFill>
                <a:schemeClr val="bg1"/>
              </a:solidFill>
            </a:endParaRPr>
          </a:p>
        </p:txBody>
      </p:sp>
      <p:sp>
        <p:nvSpPr>
          <p:cNvPr id="3" name="Tijdelijke aanduiding voor inhoud 2">
            <a:extLst>
              <a:ext uri="{FF2B5EF4-FFF2-40B4-BE49-F238E27FC236}">
                <a16:creationId xmlns:a16="http://schemas.microsoft.com/office/drawing/2014/main" id="{077EC426-1C30-2F53-23E0-4C2966E4EBBE}"/>
              </a:ext>
            </a:extLst>
          </p:cNvPr>
          <p:cNvSpPr>
            <a:spLocks noGrp="1"/>
          </p:cNvSpPr>
          <p:nvPr>
            <p:ph idx="1"/>
          </p:nvPr>
        </p:nvSpPr>
        <p:spPr>
          <a:xfrm>
            <a:off x="968406" y="2156266"/>
            <a:ext cx="8856984" cy="4114800"/>
          </a:xfrm>
        </p:spPr>
        <p:txBody>
          <a:bodyPr>
            <a:normAutofit lnSpcReduction="10000"/>
          </a:bodyPr>
          <a:lstStyle/>
          <a:p>
            <a:pPr marL="0" indent="0">
              <a:buNone/>
            </a:pPr>
            <a:r>
              <a:rPr lang="en-US" sz="1800" dirty="0">
                <a:solidFill>
                  <a:schemeClr val="bg1"/>
                </a:solidFill>
                <a:latin typeface="Harding"/>
              </a:rPr>
              <a:t>During recent decades, pathogens that originated in bats have become an increasing public health concern. A major challenge is to identify how those pathogens spill over into human populations to generate a pandemic threat</a:t>
            </a:r>
            <a:r>
              <a:rPr lang="en-US" sz="1800" baseline="30000" dirty="0">
                <a:solidFill>
                  <a:schemeClr val="bg1"/>
                </a:solidFill>
                <a:latin typeface="Harding"/>
              </a:rPr>
              <a:t>1</a:t>
            </a:r>
            <a:r>
              <a:rPr lang="en-US" sz="1800" dirty="0">
                <a:solidFill>
                  <a:schemeClr val="bg1"/>
                </a:solidFill>
                <a:latin typeface="Harding"/>
              </a:rPr>
              <a:t>. Many correlational studies associate spillover with changes in land use or other anthropogenic stressors</a:t>
            </a:r>
            <a:r>
              <a:rPr lang="en-US" sz="1800" baseline="30000" dirty="0">
                <a:solidFill>
                  <a:schemeClr val="bg1"/>
                </a:solidFill>
                <a:latin typeface="Harding"/>
              </a:rPr>
              <a:t>2,3</a:t>
            </a:r>
            <a:r>
              <a:rPr lang="en-US" sz="1800" dirty="0">
                <a:solidFill>
                  <a:schemeClr val="bg1"/>
                </a:solidFill>
                <a:latin typeface="Harding"/>
              </a:rPr>
              <a:t>, although the mechanisms underlying the observed correlations have not been identified</a:t>
            </a:r>
            <a:r>
              <a:rPr lang="en-US" sz="1800" baseline="30000" dirty="0">
                <a:solidFill>
                  <a:schemeClr val="bg1"/>
                </a:solidFill>
                <a:latin typeface="Harding"/>
              </a:rPr>
              <a:t>4</a:t>
            </a:r>
            <a:r>
              <a:rPr lang="en-US" sz="1800" dirty="0">
                <a:solidFill>
                  <a:schemeClr val="bg1"/>
                </a:solidFill>
                <a:latin typeface="Harding"/>
              </a:rPr>
              <a:t>. One limitation is the lack of spatially and temporally explicit data on multiple spillovers, and on the connections among spillovers, reservoir host ecology and behavior, and viral dynamics. We present 25 years of data on land-use change, bat behavior, and spillover of Hendra virus from Pteropodid bats to horses in subtropical Australia. These data show that bats are responding to environmental change by persistently adopting behaviors that were previously transient responses to nutritional stress. </a:t>
            </a:r>
            <a:r>
              <a:rPr lang="en-US" sz="1800" dirty="0">
                <a:solidFill>
                  <a:srgbClr val="FFFF00"/>
                </a:solidFill>
                <a:latin typeface="Harding"/>
              </a:rPr>
              <a:t>Interactions between land-use change and climate now lead to persistent bat residency in agricultural areas, where periodic food shortages drive clusters of spillovers. </a:t>
            </a:r>
            <a:r>
              <a:rPr lang="en-US" sz="1800" dirty="0">
                <a:solidFill>
                  <a:schemeClr val="bg1"/>
                </a:solidFill>
                <a:latin typeface="Harding"/>
              </a:rPr>
              <a:t>Pulses of winter flowering of trees in remnant forests appeared to prevent spillover. We developed integrative Bayesian network models based on these phenomena that accurately predicted the presence or absence of clusters of spillovers in each of 25 years. Our long-term study identifies the mechanistic connections among habitat loss, climate, and increased spillover risk. It provides a framework for examining causes of bat virus spillover and for developing ecological countermeasures to prevent pandemics.</a:t>
            </a:r>
            <a:endParaRPr lang="nl-NL" sz="1800" dirty="0">
              <a:solidFill>
                <a:schemeClr val="bg1"/>
              </a:solidFill>
            </a:endParaRPr>
          </a:p>
        </p:txBody>
      </p:sp>
    </p:spTree>
    <p:extLst>
      <p:ext uri="{BB962C8B-B14F-4D97-AF65-F5344CB8AC3E}">
        <p14:creationId xmlns:p14="http://schemas.microsoft.com/office/powerpoint/2010/main" val="2618721258"/>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a:extLst>
              <a:ext uri="{FF2B5EF4-FFF2-40B4-BE49-F238E27FC236}">
                <a16:creationId xmlns:a16="http://schemas.microsoft.com/office/drawing/2014/main" id="{D2F42414-7BDE-472D-8356-087E6798038B}"/>
              </a:ext>
            </a:extLst>
          </p:cNvPr>
          <p:cNvSpPr txBox="1">
            <a:spLocks noGrp="1"/>
          </p:cNvSpPr>
          <p:nvPr>
            <p:ph type="title"/>
          </p:nvPr>
        </p:nvSpPr>
        <p:spPr>
          <a:xfrm>
            <a:off x="2152650" y="108020"/>
            <a:ext cx="7886700" cy="994172"/>
          </a:xfrm>
        </p:spPr>
        <p:txBody>
          <a:bodyPr>
            <a:normAutofit/>
          </a:bodyPr>
          <a:lstStyle/>
          <a:p>
            <a:r>
              <a:rPr lang="nl-NL" altLang="nl-NL" sz="2800" dirty="0" err="1">
                <a:solidFill>
                  <a:schemeClr val="bg1"/>
                </a:solidFill>
              </a:rPr>
              <a:t>Celbio</a:t>
            </a:r>
            <a:r>
              <a:rPr lang="nl-NL" altLang="nl-NL" sz="2800" dirty="0">
                <a:solidFill>
                  <a:schemeClr val="bg1"/>
                </a:solidFill>
              </a:rPr>
              <a:t>:</a:t>
            </a:r>
            <a:br>
              <a:rPr lang="nl-NL" altLang="nl-NL" sz="2800" dirty="0">
                <a:solidFill>
                  <a:schemeClr val="tx1"/>
                </a:solidFill>
              </a:rPr>
            </a:br>
            <a:r>
              <a:rPr altLang="nl-NL" sz="2800" dirty="0" err="1"/>
              <a:t>Medicalisering</a:t>
            </a:r>
            <a:r>
              <a:rPr altLang="nl-NL" sz="2800" dirty="0"/>
              <a:t> van </a:t>
            </a:r>
            <a:r>
              <a:rPr altLang="nl-NL" sz="2800" dirty="0" err="1"/>
              <a:t>sociaal</a:t>
            </a:r>
            <a:r>
              <a:rPr altLang="nl-NL" sz="2800" dirty="0"/>
              <a:t> </a:t>
            </a:r>
            <a:r>
              <a:rPr altLang="nl-NL" sz="2800" dirty="0" err="1"/>
              <a:t>probleem</a:t>
            </a:r>
            <a:endParaRPr altLang="nl-NL" sz="2800" dirty="0"/>
          </a:p>
        </p:txBody>
      </p:sp>
      <p:sp>
        <p:nvSpPr>
          <p:cNvPr id="3" name="Tijdelijke aanduiding voor inhoud 2">
            <a:extLst>
              <a:ext uri="{FF2B5EF4-FFF2-40B4-BE49-F238E27FC236}">
                <a16:creationId xmlns:a16="http://schemas.microsoft.com/office/drawing/2014/main" id="{527DA7DB-8B0D-436A-BA8F-5603BBCA0C71}"/>
              </a:ext>
            </a:extLst>
          </p:cNvPr>
          <p:cNvSpPr>
            <a:spLocks noGrp="1"/>
          </p:cNvSpPr>
          <p:nvPr>
            <p:ph idx="1"/>
          </p:nvPr>
        </p:nvSpPr>
        <p:spPr>
          <a:xfrm>
            <a:off x="6312024" y="1988840"/>
            <a:ext cx="3888432" cy="2571522"/>
          </a:xfrm>
        </p:spPr>
        <p:txBody>
          <a:bodyPr>
            <a:noAutofit/>
          </a:bodyPr>
          <a:lstStyle/>
          <a:p>
            <a:pPr>
              <a:defRPr/>
            </a:pPr>
            <a:r>
              <a:rPr sz="1800" dirty="0">
                <a:solidFill>
                  <a:schemeClr val="bg1"/>
                </a:solidFill>
              </a:rPr>
              <a:t>Insuline resistentie (diabetes)</a:t>
            </a:r>
          </a:p>
          <a:p>
            <a:pPr>
              <a:defRPr/>
            </a:pPr>
            <a:r>
              <a:rPr lang="nl-NL" sz="1800" dirty="0">
                <a:solidFill>
                  <a:srgbClr val="FFFF00"/>
                </a:solidFill>
              </a:rPr>
              <a:t>Verstoorde afweer</a:t>
            </a:r>
            <a:r>
              <a:rPr sz="1800" dirty="0">
                <a:solidFill>
                  <a:srgbClr val="FFFF00"/>
                </a:solidFill>
              </a:rPr>
              <a:t> </a:t>
            </a:r>
            <a:r>
              <a:rPr sz="1800" dirty="0">
                <a:solidFill>
                  <a:schemeClr val="bg1"/>
                </a:solidFill>
              </a:rPr>
              <a:t>(Corona)</a:t>
            </a:r>
          </a:p>
          <a:p>
            <a:pPr>
              <a:defRPr/>
            </a:pPr>
            <a:endParaRPr sz="1800" dirty="0">
              <a:solidFill>
                <a:schemeClr val="bg1"/>
              </a:solidFill>
            </a:endParaRPr>
          </a:p>
          <a:p>
            <a:pPr>
              <a:buFont typeface="Symbol" panose="05050102010706020507" pitchFamily="18" charset="2"/>
              <a:buChar char="Þ"/>
              <a:defRPr/>
            </a:pPr>
            <a:r>
              <a:rPr lang="nl-NL" sz="1800" dirty="0">
                <a:solidFill>
                  <a:schemeClr val="bg1"/>
                </a:solidFill>
              </a:rPr>
              <a:t>G</a:t>
            </a:r>
            <a:r>
              <a:rPr sz="1800" dirty="0">
                <a:solidFill>
                  <a:schemeClr val="bg1"/>
                </a:solidFill>
              </a:rPr>
              <a:t>evolg van levensstijl </a:t>
            </a:r>
          </a:p>
          <a:p>
            <a:pPr>
              <a:buFont typeface="Symbol" panose="05050102010706020507" pitchFamily="18" charset="2"/>
              <a:buChar char="Þ"/>
              <a:defRPr/>
            </a:pPr>
            <a:r>
              <a:rPr lang="nl-NL" sz="1800" dirty="0">
                <a:solidFill>
                  <a:schemeClr val="bg1"/>
                </a:solidFill>
              </a:rPr>
              <a:t>In hoeverre is dit een </a:t>
            </a:r>
            <a:r>
              <a:rPr sz="1800" dirty="0">
                <a:solidFill>
                  <a:schemeClr val="bg1"/>
                </a:solidFill>
              </a:rPr>
              <a:t>keuze?</a:t>
            </a:r>
          </a:p>
          <a:p>
            <a:pPr>
              <a:defRPr/>
            </a:pPr>
            <a:endParaRPr sz="1800" dirty="0">
              <a:solidFill>
                <a:schemeClr val="bg1"/>
              </a:solidFill>
            </a:endParaRPr>
          </a:p>
          <a:p>
            <a:pPr marL="0" indent="0">
              <a:buNone/>
              <a:defRPr/>
            </a:pPr>
            <a:r>
              <a:rPr lang="nl-NL" sz="1800" dirty="0">
                <a:solidFill>
                  <a:schemeClr val="bg1"/>
                </a:solidFill>
              </a:rPr>
              <a:t>NB Afweer speelt een rol bij metabole afwijkingen</a:t>
            </a:r>
            <a:endParaRPr sz="1800" dirty="0">
              <a:solidFill>
                <a:schemeClr val="bg1"/>
              </a:solidFill>
            </a:endParaRPr>
          </a:p>
        </p:txBody>
      </p:sp>
      <p:pic>
        <p:nvPicPr>
          <p:cNvPr id="26628" name="Picture 3">
            <a:extLst>
              <a:ext uri="{FF2B5EF4-FFF2-40B4-BE49-F238E27FC236}">
                <a16:creationId xmlns:a16="http://schemas.microsoft.com/office/drawing/2014/main" id="{83C2C696-726C-4078-A5D9-D002295F5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7" y="1510582"/>
            <a:ext cx="3528039" cy="352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jdelijke aanduiding voor inhoud 2">
            <a:extLst>
              <a:ext uri="{FF2B5EF4-FFF2-40B4-BE49-F238E27FC236}">
                <a16:creationId xmlns:a16="http://schemas.microsoft.com/office/drawing/2014/main" id="{FEE88855-9C40-4663-A960-2A9BDA6FDE9F}"/>
              </a:ext>
            </a:extLst>
          </p:cNvPr>
          <p:cNvSpPr txBox="1">
            <a:spLocks/>
          </p:cNvSpPr>
          <p:nvPr/>
        </p:nvSpPr>
        <p:spPr bwMode="auto">
          <a:xfrm>
            <a:off x="2291339" y="5880689"/>
            <a:ext cx="5450681" cy="2774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cs typeface=""/>
              </a:defRPr>
            </a:lvl1pPr>
            <a:lvl2pPr marL="742950" lvl="1" indent="-28575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2pPr>
            <a:lvl3pPr marL="1143000" lvl="2"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3pPr>
            <a:lvl4pPr marL="1600200" lvl="3"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4pPr>
            <a:lvl5pPr marL="2057400" lvl="4"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marL="0" indent="0">
              <a:buNone/>
              <a:defRPr/>
            </a:pPr>
            <a:r>
              <a:rPr altLang="nl-NL" sz="1425" kern="0" dirty="0">
                <a:latin typeface="Arial" pitchFamily="34" charset="0"/>
                <a:hlinkClick r:id="rId3"/>
              </a:rPr>
              <a:t>https://www.youtube.com/watch?v=KYoV3RxwFD8</a:t>
            </a:r>
            <a:endParaRPr altLang="nl-NL" sz="1425" kern="0" dirty="0">
              <a:latin typeface="Arial" pitchFamily="34" charset="0"/>
            </a:endParaRPr>
          </a:p>
          <a:p>
            <a:pPr>
              <a:defRPr/>
            </a:pPr>
            <a:endParaRPr altLang="nl-NL" sz="1425" kern="0" dirty="0">
              <a:latin typeface="Arial" pitchFamily="34" charset="0"/>
            </a:endParaRPr>
          </a:p>
          <a:p>
            <a:pPr>
              <a:defRPr/>
            </a:pPr>
            <a:endParaRPr altLang="nl-NL" sz="1425" kern="0" dirty="0">
              <a:latin typeface="Arial" pitchFamily="34" charset="0"/>
            </a:endParaRPr>
          </a:p>
        </p:txBody>
      </p:sp>
      <p:sp>
        <p:nvSpPr>
          <p:cNvPr id="2" name="Tekstvak 1">
            <a:extLst>
              <a:ext uri="{FF2B5EF4-FFF2-40B4-BE49-F238E27FC236}">
                <a16:creationId xmlns:a16="http://schemas.microsoft.com/office/drawing/2014/main" id="{FCEB8EEC-1162-8324-0FBC-11F1685D817A}"/>
              </a:ext>
            </a:extLst>
          </p:cNvPr>
          <p:cNvSpPr txBox="1"/>
          <p:nvPr/>
        </p:nvSpPr>
        <p:spPr>
          <a:xfrm>
            <a:off x="3527673" y="4174468"/>
            <a:ext cx="1031846" cy="369332"/>
          </a:xfrm>
          <a:prstGeom prst="rect">
            <a:avLst/>
          </a:prstGeom>
          <a:noFill/>
        </p:spPr>
        <p:txBody>
          <a:bodyPr wrap="square" rtlCol="0">
            <a:spAutoFit/>
          </a:bodyPr>
          <a:lstStyle/>
          <a:p>
            <a:r>
              <a:rPr lang="nl-NL" dirty="0">
                <a:solidFill>
                  <a:srgbClr val="FF0000"/>
                </a:solidFill>
              </a:rPr>
              <a:t>IL-6</a:t>
            </a:r>
          </a:p>
        </p:txBody>
      </p:sp>
    </p:spTree>
    <p:extLst>
      <p:ext uri="{BB962C8B-B14F-4D97-AF65-F5344CB8AC3E}">
        <p14:creationId xmlns:p14="http://schemas.microsoft.com/office/powerpoint/2010/main" val="1865487066"/>
      </p:ext>
    </p:extLst>
  </p:cSld>
  <p:clrMapOvr>
    <a:masterClrMapping/>
  </p:clrMapOvr>
  <p:transition spd="slow"/>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0361"/>
            <a:ext cx="5261610" cy="695960"/>
          </a:xfrm>
          <a:prstGeom prst="rect">
            <a:avLst/>
          </a:prstGeom>
        </p:spPr>
        <p:txBody>
          <a:bodyPr vert="horz" wrap="square" lIns="0" tIns="12700" rIns="0" bIns="0" rtlCol="0">
            <a:spAutoFit/>
          </a:bodyPr>
          <a:lstStyle/>
          <a:p>
            <a:pPr marL="12700">
              <a:lnSpc>
                <a:spcPct val="100000"/>
              </a:lnSpc>
              <a:spcBef>
                <a:spcPts val="100"/>
              </a:spcBef>
            </a:pPr>
            <a:r>
              <a:rPr spc="-390" dirty="0">
                <a:solidFill>
                  <a:srgbClr val="FFFF00"/>
                </a:solidFill>
              </a:rPr>
              <a:t>De </a:t>
            </a:r>
            <a:r>
              <a:rPr spc="-150" dirty="0">
                <a:solidFill>
                  <a:srgbClr val="FFFF00"/>
                </a:solidFill>
              </a:rPr>
              <a:t>wereld </a:t>
            </a:r>
            <a:r>
              <a:rPr spc="-254" dirty="0">
                <a:solidFill>
                  <a:srgbClr val="FFFF00"/>
                </a:solidFill>
              </a:rPr>
              <a:t>is</a:t>
            </a:r>
            <a:r>
              <a:rPr spc="-185" dirty="0">
                <a:solidFill>
                  <a:srgbClr val="FFFF00"/>
                </a:solidFill>
              </a:rPr>
              <a:t> </a:t>
            </a:r>
            <a:r>
              <a:rPr spc="-150" dirty="0">
                <a:solidFill>
                  <a:srgbClr val="FFFF00"/>
                </a:solidFill>
              </a:rPr>
              <a:t>microbieel</a:t>
            </a:r>
          </a:p>
        </p:txBody>
      </p:sp>
      <p:sp>
        <p:nvSpPr>
          <p:cNvPr id="3" name="object 3"/>
          <p:cNvSpPr txBox="1"/>
          <p:nvPr/>
        </p:nvSpPr>
        <p:spPr>
          <a:xfrm>
            <a:off x="916939" y="1816861"/>
            <a:ext cx="9416415" cy="2042795"/>
          </a:xfrm>
          <a:prstGeom prst="rect">
            <a:avLst/>
          </a:prstGeom>
        </p:spPr>
        <p:txBody>
          <a:bodyPr vert="horz" wrap="square" lIns="0" tIns="43815" rIns="0" bIns="0" rtlCol="0">
            <a:spAutoFit/>
          </a:bodyPr>
          <a:lstStyle/>
          <a:p>
            <a:pPr marL="241300" marR="5080" indent="-228600">
              <a:lnSpc>
                <a:spcPts val="1939"/>
              </a:lnSpc>
              <a:spcBef>
                <a:spcPts val="345"/>
              </a:spcBef>
              <a:buFont typeface="Arial"/>
              <a:buChar char="•"/>
              <a:tabLst>
                <a:tab pos="240665" algn="l"/>
                <a:tab pos="241300" algn="l"/>
              </a:tabLst>
            </a:pPr>
            <a:r>
              <a:rPr sz="1800" dirty="0">
                <a:solidFill>
                  <a:srgbClr val="FFFFFF"/>
                </a:solidFill>
                <a:latin typeface="Carlito"/>
                <a:cs typeface="Carlito"/>
              </a:rPr>
              <a:t>Biomassa </a:t>
            </a:r>
            <a:r>
              <a:rPr sz="1800" spc="-10" dirty="0">
                <a:solidFill>
                  <a:srgbClr val="FFFFFF"/>
                </a:solidFill>
                <a:latin typeface="Carlito"/>
                <a:cs typeface="Carlito"/>
              </a:rPr>
              <a:t>van </a:t>
            </a:r>
            <a:r>
              <a:rPr sz="1800" dirty="0">
                <a:solidFill>
                  <a:srgbClr val="FFFFFF"/>
                </a:solidFill>
                <a:latin typeface="Carlito"/>
                <a:cs typeface="Carlito"/>
              </a:rPr>
              <a:t>alle mensen, </a:t>
            </a:r>
            <a:r>
              <a:rPr sz="1800" spc="-10" dirty="0">
                <a:solidFill>
                  <a:srgbClr val="FFFFFF"/>
                </a:solidFill>
                <a:latin typeface="Carlito"/>
                <a:cs typeface="Carlito"/>
              </a:rPr>
              <a:t>olifanten </a:t>
            </a:r>
            <a:r>
              <a:rPr sz="1800" dirty="0">
                <a:solidFill>
                  <a:srgbClr val="FFFFFF"/>
                </a:solidFill>
                <a:latin typeface="Carlito"/>
                <a:cs typeface="Carlito"/>
              </a:rPr>
              <a:t>en </a:t>
            </a:r>
            <a:r>
              <a:rPr sz="1800" spc="-5" dirty="0">
                <a:solidFill>
                  <a:srgbClr val="FFFFFF"/>
                </a:solidFill>
                <a:latin typeface="Carlito"/>
                <a:cs typeface="Carlito"/>
              </a:rPr>
              <a:t>bomen bij </a:t>
            </a:r>
            <a:r>
              <a:rPr sz="1800" spc="-10" dirty="0">
                <a:solidFill>
                  <a:srgbClr val="FFFFFF"/>
                </a:solidFill>
                <a:latin typeface="Carlito"/>
                <a:cs typeface="Carlito"/>
              </a:rPr>
              <a:t>elkaar </a:t>
            </a:r>
            <a:r>
              <a:rPr sz="1800" dirty="0">
                <a:solidFill>
                  <a:srgbClr val="FFFFFF"/>
                </a:solidFill>
                <a:latin typeface="Carlito"/>
                <a:cs typeface="Carlito"/>
              </a:rPr>
              <a:t>is minder </a:t>
            </a:r>
            <a:r>
              <a:rPr sz="1800" spc="-5" dirty="0">
                <a:solidFill>
                  <a:srgbClr val="FFFFFF"/>
                </a:solidFill>
                <a:latin typeface="Carlito"/>
                <a:cs typeface="Carlito"/>
              </a:rPr>
              <a:t>dan </a:t>
            </a:r>
            <a:r>
              <a:rPr sz="1800" dirty="0">
                <a:solidFill>
                  <a:srgbClr val="FFFFFF"/>
                </a:solidFill>
                <a:latin typeface="Carlito"/>
                <a:cs typeface="Carlito"/>
              </a:rPr>
              <a:t>1% </a:t>
            </a:r>
            <a:r>
              <a:rPr sz="1800" spc="-10" dirty="0">
                <a:solidFill>
                  <a:srgbClr val="FFFFFF"/>
                </a:solidFill>
                <a:latin typeface="Carlito"/>
                <a:cs typeface="Carlito"/>
              </a:rPr>
              <a:t>van </a:t>
            </a:r>
            <a:r>
              <a:rPr sz="1800" spc="-5" dirty="0">
                <a:solidFill>
                  <a:srgbClr val="FFFFFF"/>
                </a:solidFill>
                <a:latin typeface="Carlito"/>
                <a:cs typeface="Carlito"/>
              </a:rPr>
              <a:t>de </a:t>
            </a:r>
            <a:r>
              <a:rPr sz="1800" spc="-10" dirty="0">
                <a:solidFill>
                  <a:srgbClr val="FFFFFF"/>
                </a:solidFill>
                <a:latin typeface="Carlito"/>
                <a:cs typeface="Carlito"/>
              </a:rPr>
              <a:t>totale </a:t>
            </a:r>
            <a:r>
              <a:rPr sz="1800" spc="-5" dirty="0">
                <a:solidFill>
                  <a:srgbClr val="FFFFFF"/>
                </a:solidFill>
                <a:latin typeface="Carlito"/>
                <a:cs typeface="Carlito"/>
              </a:rPr>
              <a:t>biomassa.  De </a:t>
            </a:r>
            <a:r>
              <a:rPr sz="1800" spc="-15" dirty="0">
                <a:solidFill>
                  <a:srgbClr val="FFFFFF"/>
                </a:solidFill>
                <a:latin typeface="Carlito"/>
                <a:cs typeface="Carlito"/>
              </a:rPr>
              <a:t>rest </a:t>
            </a:r>
            <a:r>
              <a:rPr sz="1800" dirty="0">
                <a:solidFill>
                  <a:srgbClr val="FFFFFF"/>
                </a:solidFill>
                <a:latin typeface="Carlito"/>
                <a:cs typeface="Carlito"/>
              </a:rPr>
              <a:t>is </a:t>
            </a:r>
            <a:r>
              <a:rPr sz="1800" spc="-5" dirty="0">
                <a:solidFill>
                  <a:srgbClr val="FFFFFF"/>
                </a:solidFill>
                <a:latin typeface="Carlito"/>
                <a:cs typeface="Carlito"/>
              </a:rPr>
              <a:t>bacterien </a:t>
            </a:r>
            <a:r>
              <a:rPr sz="1800" dirty="0">
                <a:solidFill>
                  <a:srgbClr val="FFFFFF"/>
                </a:solidFill>
                <a:latin typeface="Carlito"/>
                <a:cs typeface="Carlito"/>
              </a:rPr>
              <a:t>en</a:t>
            </a:r>
            <a:r>
              <a:rPr sz="1800" spc="60" dirty="0">
                <a:solidFill>
                  <a:srgbClr val="FFFFFF"/>
                </a:solidFill>
                <a:latin typeface="Carlito"/>
                <a:cs typeface="Carlito"/>
              </a:rPr>
              <a:t> </a:t>
            </a:r>
            <a:r>
              <a:rPr sz="1800" spc="-5" dirty="0">
                <a:solidFill>
                  <a:srgbClr val="FFFFFF"/>
                </a:solidFill>
                <a:latin typeface="Carlito"/>
                <a:cs typeface="Carlito"/>
              </a:rPr>
              <a:t>virussen.</a:t>
            </a:r>
            <a:endParaRPr sz="1800">
              <a:latin typeface="Carlito"/>
              <a:cs typeface="Carlito"/>
            </a:endParaRPr>
          </a:p>
          <a:p>
            <a:pPr marL="241300" indent="-228600">
              <a:lnSpc>
                <a:spcPct val="100000"/>
              </a:lnSpc>
              <a:spcBef>
                <a:spcPts val="765"/>
              </a:spcBef>
              <a:buChar char="•"/>
              <a:tabLst>
                <a:tab pos="240665" algn="l"/>
                <a:tab pos="241300" algn="l"/>
              </a:tabLst>
            </a:pPr>
            <a:r>
              <a:rPr sz="1800" spc="10" dirty="0">
                <a:solidFill>
                  <a:srgbClr val="FFFFFF"/>
                </a:solidFill>
                <a:latin typeface="Arial"/>
                <a:cs typeface="Arial"/>
              </a:rPr>
              <a:t>“</a:t>
            </a:r>
            <a:r>
              <a:rPr sz="1800" spc="10" dirty="0">
                <a:solidFill>
                  <a:srgbClr val="FFFFFF"/>
                </a:solidFill>
                <a:latin typeface="Carlito"/>
                <a:cs typeface="Carlito"/>
              </a:rPr>
              <a:t>Microbes </a:t>
            </a:r>
            <a:r>
              <a:rPr sz="1800" spc="-10" dirty="0">
                <a:solidFill>
                  <a:srgbClr val="FFFFFF"/>
                </a:solidFill>
                <a:latin typeface="Carlito"/>
                <a:cs typeface="Carlito"/>
              </a:rPr>
              <a:t>are </a:t>
            </a:r>
            <a:r>
              <a:rPr sz="1800" dirty="0">
                <a:solidFill>
                  <a:srgbClr val="FFFFFF"/>
                </a:solidFill>
                <a:latin typeface="Carlito"/>
                <a:cs typeface="Carlito"/>
              </a:rPr>
              <a:t>the </a:t>
            </a:r>
            <a:r>
              <a:rPr sz="1800" spc="-5" dirty="0">
                <a:solidFill>
                  <a:srgbClr val="FFFFFF"/>
                </a:solidFill>
                <a:latin typeface="Carlito"/>
                <a:cs typeface="Carlito"/>
              </a:rPr>
              <a:t>dominant </a:t>
            </a:r>
            <a:r>
              <a:rPr sz="1800" spc="-15" dirty="0">
                <a:solidFill>
                  <a:srgbClr val="FFFFFF"/>
                </a:solidFill>
                <a:latin typeface="Carlito"/>
                <a:cs typeface="Carlito"/>
              </a:rPr>
              <a:t>life form </a:t>
            </a:r>
            <a:r>
              <a:rPr sz="1800" spc="-5" dirty="0">
                <a:solidFill>
                  <a:srgbClr val="FFFFFF"/>
                </a:solidFill>
                <a:latin typeface="Carlito"/>
                <a:cs typeface="Carlito"/>
              </a:rPr>
              <a:t>on </a:t>
            </a:r>
            <a:r>
              <a:rPr sz="1800" dirty="0">
                <a:solidFill>
                  <a:srgbClr val="FFFFFF"/>
                </a:solidFill>
                <a:latin typeface="Carlito"/>
                <a:cs typeface="Carlito"/>
              </a:rPr>
              <a:t>the</a:t>
            </a:r>
            <a:r>
              <a:rPr sz="1800" spc="55" dirty="0">
                <a:solidFill>
                  <a:srgbClr val="FFFFFF"/>
                </a:solidFill>
                <a:latin typeface="Carlito"/>
                <a:cs typeface="Carlito"/>
              </a:rPr>
              <a:t> </a:t>
            </a:r>
            <a:r>
              <a:rPr sz="1800" spc="-25" dirty="0">
                <a:solidFill>
                  <a:srgbClr val="FFFFFF"/>
                </a:solidFill>
                <a:latin typeface="Carlito"/>
                <a:cs typeface="Carlito"/>
              </a:rPr>
              <a:t>earth</a:t>
            </a:r>
            <a:r>
              <a:rPr sz="1800" spc="-25" dirty="0">
                <a:solidFill>
                  <a:srgbClr val="FFFFFF"/>
                </a:solidFill>
                <a:latin typeface="Arial"/>
                <a:cs typeface="Arial"/>
              </a:rPr>
              <a:t>.”</a:t>
            </a:r>
            <a:endParaRPr sz="1800">
              <a:latin typeface="Arial"/>
              <a:cs typeface="Arial"/>
            </a:endParaRPr>
          </a:p>
          <a:p>
            <a:pPr>
              <a:lnSpc>
                <a:spcPct val="100000"/>
              </a:lnSpc>
            </a:pPr>
            <a:endParaRPr sz="2100">
              <a:latin typeface="Arial"/>
              <a:cs typeface="Arial"/>
            </a:endParaRPr>
          </a:p>
          <a:p>
            <a:pPr marL="12700">
              <a:lnSpc>
                <a:spcPct val="100000"/>
              </a:lnSpc>
              <a:spcBef>
                <a:spcPts val="1310"/>
              </a:spcBef>
            </a:pPr>
            <a:r>
              <a:rPr sz="1800" spc="5" dirty="0">
                <a:solidFill>
                  <a:srgbClr val="FFFFFF"/>
                </a:solidFill>
                <a:latin typeface="Symbol"/>
                <a:cs typeface="Symbol"/>
              </a:rPr>
              <a:t></a:t>
            </a:r>
            <a:r>
              <a:rPr sz="1800" spc="5" dirty="0">
                <a:solidFill>
                  <a:srgbClr val="FFFFFF"/>
                </a:solidFill>
                <a:latin typeface="Carlito"/>
                <a:cs typeface="Carlito"/>
              </a:rPr>
              <a:t>Je </a:t>
            </a:r>
            <a:r>
              <a:rPr sz="1800" spc="-15" dirty="0">
                <a:solidFill>
                  <a:srgbClr val="FFFFFF"/>
                </a:solidFill>
                <a:latin typeface="Carlito"/>
                <a:cs typeface="Carlito"/>
              </a:rPr>
              <a:t>kunt </a:t>
            </a:r>
            <a:r>
              <a:rPr sz="1800" spc="-20" dirty="0">
                <a:solidFill>
                  <a:srgbClr val="FFFFFF"/>
                </a:solidFill>
                <a:latin typeface="Carlito"/>
                <a:cs typeface="Carlito"/>
              </a:rPr>
              <a:t>ze </a:t>
            </a:r>
            <a:r>
              <a:rPr sz="1800" spc="-10" dirty="0">
                <a:solidFill>
                  <a:srgbClr val="FFFFFF"/>
                </a:solidFill>
                <a:latin typeface="Carlito"/>
                <a:cs typeface="Carlito"/>
              </a:rPr>
              <a:t>niet</a:t>
            </a:r>
            <a:r>
              <a:rPr sz="1800" spc="50" dirty="0">
                <a:solidFill>
                  <a:srgbClr val="FFFFFF"/>
                </a:solidFill>
                <a:latin typeface="Carlito"/>
                <a:cs typeface="Carlito"/>
              </a:rPr>
              <a:t> </a:t>
            </a:r>
            <a:r>
              <a:rPr sz="1800" spc="-5" dirty="0">
                <a:solidFill>
                  <a:srgbClr val="FFFFFF"/>
                </a:solidFill>
                <a:latin typeface="Carlito"/>
                <a:cs typeface="Carlito"/>
              </a:rPr>
              <a:t>vermijden</a:t>
            </a:r>
            <a:endParaRPr sz="1800">
              <a:latin typeface="Carlito"/>
              <a:cs typeface="Carlito"/>
            </a:endParaRPr>
          </a:p>
          <a:p>
            <a:pPr marL="12700">
              <a:lnSpc>
                <a:spcPct val="100000"/>
              </a:lnSpc>
              <a:spcBef>
                <a:spcPts val="790"/>
              </a:spcBef>
            </a:pPr>
            <a:r>
              <a:rPr sz="1800" dirty="0">
                <a:solidFill>
                  <a:srgbClr val="FFFFFF"/>
                </a:solidFill>
                <a:latin typeface="Symbol"/>
                <a:cs typeface="Symbol"/>
              </a:rPr>
              <a:t></a:t>
            </a:r>
            <a:r>
              <a:rPr sz="1800" dirty="0">
                <a:solidFill>
                  <a:srgbClr val="FFFFFF"/>
                </a:solidFill>
                <a:latin typeface="Carlito"/>
                <a:cs typeface="Carlito"/>
              </a:rPr>
              <a:t>Leer er mee </a:t>
            </a:r>
            <a:r>
              <a:rPr sz="1800" spc="-5" dirty="0">
                <a:solidFill>
                  <a:srgbClr val="FFFFFF"/>
                </a:solidFill>
                <a:latin typeface="Carlito"/>
                <a:cs typeface="Carlito"/>
              </a:rPr>
              <a:t>om </a:t>
            </a:r>
            <a:r>
              <a:rPr sz="1800" spc="-15" dirty="0">
                <a:solidFill>
                  <a:srgbClr val="FFFFFF"/>
                </a:solidFill>
                <a:latin typeface="Carlito"/>
                <a:cs typeface="Carlito"/>
              </a:rPr>
              <a:t>te </a:t>
            </a:r>
            <a:r>
              <a:rPr sz="1800" spc="-10" dirty="0">
                <a:solidFill>
                  <a:srgbClr val="FFFFFF"/>
                </a:solidFill>
                <a:latin typeface="Carlito"/>
                <a:cs typeface="Carlito"/>
              </a:rPr>
              <a:t>gaan </a:t>
            </a:r>
            <a:r>
              <a:rPr sz="1800" spc="-5" dirty="0">
                <a:solidFill>
                  <a:srgbClr val="FFFFFF"/>
                </a:solidFill>
                <a:latin typeface="Carlito"/>
                <a:cs typeface="Carlito"/>
              </a:rPr>
              <a:t>(en </a:t>
            </a:r>
            <a:r>
              <a:rPr sz="1800" spc="-20" dirty="0">
                <a:solidFill>
                  <a:srgbClr val="FFFFFF"/>
                </a:solidFill>
                <a:latin typeface="Carlito"/>
                <a:cs typeface="Carlito"/>
              </a:rPr>
              <a:t>ze </a:t>
            </a:r>
            <a:r>
              <a:rPr sz="1800" spc="-15" dirty="0">
                <a:solidFill>
                  <a:srgbClr val="FFFFFF"/>
                </a:solidFill>
                <a:latin typeface="Carlito"/>
                <a:cs typeface="Carlito"/>
              </a:rPr>
              <a:t>zelfs </a:t>
            </a:r>
            <a:r>
              <a:rPr sz="1800" spc="-10" dirty="0">
                <a:solidFill>
                  <a:srgbClr val="FFFFFF"/>
                </a:solidFill>
                <a:latin typeface="Carlito"/>
                <a:cs typeface="Carlito"/>
              </a:rPr>
              <a:t>voor </a:t>
            </a:r>
            <a:r>
              <a:rPr sz="1800" spc="-5" dirty="0">
                <a:solidFill>
                  <a:srgbClr val="FFFFFF"/>
                </a:solidFill>
                <a:latin typeface="Carlito"/>
                <a:cs typeface="Carlito"/>
              </a:rPr>
              <a:t>je </a:t>
            </a:r>
            <a:r>
              <a:rPr sz="1800" spc="-10" dirty="0">
                <a:solidFill>
                  <a:srgbClr val="FFFFFF"/>
                </a:solidFill>
                <a:latin typeface="Carlito"/>
                <a:cs typeface="Carlito"/>
              </a:rPr>
              <a:t>te laten</a:t>
            </a:r>
            <a:r>
              <a:rPr sz="1800" spc="160" dirty="0">
                <a:solidFill>
                  <a:srgbClr val="FFFFFF"/>
                </a:solidFill>
                <a:latin typeface="Carlito"/>
                <a:cs typeface="Carlito"/>
              </a:rPr>
              <a:t> </a:t>
            </a:r>
            <a:r>
              <a:rPr sz="1800" spc="-15" dirty="0">
                <a:solidFill>
                  <a:srgbClr val="FFFFFF"/>
                </a:solidFill>
                <a:latin typeface="Carlito"/>
                <a:cs typeface="Carlito"/>
              </a:rPr>
              <a:t>werken)</a:t>
            </a:r>
            <a:endParaRPr sz="1800">
              <a:latin typeface="Carlito"/>
              <a:cs typeface="Carlito"/>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0361"/>
            <a:ext cx="5337175" cy="695960"/>
          </a:xfrm>
          <a:prstGeom prst="rect">
            <a:avLst/>
          </a:prstGeom>
        </p:spPr>
        <p:txBody>
          <a:bodyPr vert="horz" wrap="square" lIns="0" tIns="12700" rIns="0" bIns="0" rtlCol="0">
            <a:spAutoFit/>
          </a:bodyPr>
          <a:lstStyle/>
          <a:p>
            <a:pPr marL="12700">
              <a:lnSpc>
                <a:spcPct val="100000"/>
              </a:lnSpc>
              <a:spcBef>
                <a:spcPts val="100"/>
              </a:spcBef>
            </a:pPr>
            <a:r>
              <a:rPr spc="-265" dirty="0">
                <a:solidFill>
                  <a:srgbClr val="FFFF00"/>
                </a:solidFill>
              </a:rPr>
              <a:t>Virussen </a:t>
            </a:r>
            <a:r>
              <a:rPr spc="-220" dirty="0">
                <a:solidFill>
                  <a:srgbClr val="FFFF00"/>
                </a:solidFill>
              </a:rPr>
              <a:t>en</a:t>
            </a:r>
            <a:r>
              <a:rPr spc="-215" dirty="0">
                <a:solidFill>
                  <a:srgbClr val="FFFF00"/>
                </a:solidFill>
              </a:rPr>
              <a:t> </a:t>
            </a:r>
            <a:r>
              <a:rPr spc="-204" dirty="0">
                <a:solidFill>
                  <a:srgbClr val="FFFF00"/>
                </a:solidFill>
              </a:rPr>
              <a:t>parasitisme</a:t>
            </a:r>
          </a:p>
        </p:txBody>
      </p:sp>
      <p:sp>
        <p:nvSpPr>
          <p:cNvPr id="3" name="object 3"/>
          <p:cNvSpPr txBox="1"/>
          <p:nvPr/>
        </p:nvSpPr>
        <p:spPr>
          <a:xfrm>
            <a:off x="916939" y="1717040"/>
            <a:ext cx="5248910" cy="3017520"/>
          </a:xfrm>
          <a:prstGeom prst="rect">
            <a:avLst/>
          </a:prstGeom>
        </p:spPr>
        <p:txBody>
          <a:bodyPr vert="horz" wrap="square" lIns="0" tIns="112395" rIns="0" bIns="0" rtlCol="0">
            <a:spAutoFit/>
          </a:bodyPr>
          <a:lstStyle/>
          <a:p>
            <a:pPr marL="241300" indent="-228600">
              <a:lnSpc>
                <a:spcPct val="100000"/>
              </a:lnSpc>
              <a:spcBef>
                <a:spcPts val="885"/>
              </a:spcBef>
              <a:buFont typeface="Arial"/>
              <a:buChar char="•"/>
              <a:tabLst>
                <a:tab pos="240665" algn="l"/>
                <a:tab pos="241300" algn="l"/>
              </a:tabLst>
            </a:pPr>
            <a:r>
              <a:rPr sz="1800" spc="-15" dirty="0">
                <a:solidFill>
                  <a:srgbClr val="FFFFFF"/>
                </a:solidFill>
                <a:latin typeface="Carlito"/>
                <a:cs typeface="Carlito"/>
              </a:rPr>
              <a:t>Zodra </a:t>
            </a:r>
            <a:r>
              <a:rPr sz="1800" dirty="0">
                <a:solidFill>
                  <a:srgbClr val="FFFFFF"/>
                </a:solidFill>
                <a:latin typeface="Carlito"/>
                <a:cs typeface="Carlito"/>
              </a:rPr>
              <a:t>er </a:t>
            </a:r>
            <a:r>
              <a:rPr sz="1800" spc="-5" dirty="0">
                <a:solidFill>
                  <a:srgbClr val="FFFFFF"/>
                </a:solidFill>
                <a:latin typeface="Carlito"/>
                <a:cs typeface="Carlito"/>
              </a:rPr>
              <a:t>iets </a:t>
            </a:r>
            <a:r>
              <a:rPr sz="1800" spc="-15" dirty="0">
                <a:solidFill>
                  <a:srgbClr val="FFFFFF"/>
                </a:solidFill>
                <a:latin typeface="Carlito"/>
                <a:cs typeface="Carlito"/>
              </a:rPr>
              <a:t>te </a:t>
            </a:r>
            <a:r>
              <a:rPr sz="1800" spc="-5" dirty="0">
                <a:solidFill>
                  <a:srgbClr val="FFFFFF"/>
                </a:solidFill>
                <a:latin typeface="Carlito"/>
                <a:cs typeface="Carlito"/>
              </a:rPr>
              <a:t>halen </a:t>
            </a:r>
            <a:r>
              <a:rPr sz="1800" spc="-10" dirty="0">
                <a:solidFill>
                  <a:srgbClr val="FFFFFF"/>
                </a:solidFill>
                <a:latin typeface="Carlito"/>
                <a:cs typeface="Carlito"/>
              </a:rPr>
              <a:t>valt </a:t>
            </a:r>
            <a:r>
              <a:rPr sz="1800" spc="-15" dirty="0">
                <a:solidFill>
                  <a:srgbClr val="FFFFFF"/>
                </a:solidFill>
                <a:latin typeface="Carlito"/>
                <a:cs typeface="Carlito"/>
              </a:rPr>
              <a:t>ontstaat</a:t>
            </a:r>
            <a:r>
              <a:rPr sz="1800" spc="50" dirty="0">
                <a:solidFill>
                  <a:srgbClr val="FFFFFF"/>
                </a:solidFill>
                <a:latin typeface="Carlito"/>
                <a:cs typeface="Carlito"/>
              </a:rPr>
              <a:t> </a:t>
            </a:r>
            <a:r>
              <a:rPr sz="1800" spc="-5" dirty="0">
                <a:solidFill>
                  <a:srgbClr val="FFFFFF"/>
                </a:solidFill>
                <a:latin typeface="Carlito"/>
                <a:cs typeface="Carlito"/>
              </a:rPr>
              <a:t>parasitisme</a:t>
            </a:r>
            <a:endParaRPr sz="1800">
              <a:latin typeface="Carlito"/>
              <a:cs typeface="Carlito"/>
            </a:endParaRPr>
          </a:p>
          <a:p>
            <a:pPr marL="241300" indent="-228600">
              <a:lnSpc>
                <a:spcPct val="100000"/>
              </a:lnSpc>
              <a:spcBef>
                <a:spcPts val="785"/>
              </a:spcBef>
              <a:buFont typeface="Arial"/>
              <a:buChar char="•"/>
              <a:tabLst>
                <a:tab pos="240665" algn="l"/>
                <a:tab pos="241300" algn="l"/>
              </a:tabLst>
            </a:pPr>
            <a:r>
              <a:rPr sz="1800" spc="-35" dirty="0">
                <a:solidFill>
                  <a:srgbClr val="FFFFFF"/>
                </a:solidFill>
                <a:latin typeface="Carlito"/>
                <a:cs typeface="Carlito"/>
              </a:rPr>
              <a:t>Vgl </a:t>
            </a:r>
            <a:r>
              <a:rPr sz="1800" spc="-5" dirty="0">
                <a:solidFill>
                  <a:srgbClr val="FFFFFF"/>
                </a:solidFill>
                <a:latin typeface="Carlito"/>
                <a:cs typeface="Carlito"/>
              </a:rPr>
              <a:t>met </a:t>
            </a:r>
            <a:r>
              <a:rPr sz="1800" spc="-10" dirty="0">
                <a:solidFill>
                  <a:srgbClr val="FFFFFF"/>
                </a:solidFill>
                <a:latin typeface="Carlito"/>
                <a:cs typeface="Carlito"/>
              </a:rPr>
              <a:t>stelen </a:t>
            </a:r>
            <a:r>
              <a:rPr sz="1800" dirty="0">
                <a:solidFill>
                  <a:srgbClr val="FFFFFF"/>
                </a:solidFill>
                <a:latin typeface="Carlito"/>
                <a:cs typeface="Carlito"/>
              </a:rPr>
              <a:t>in </a:t>
            </a:r>
            <a:r>
              <a:rPr sz="1800" spc="-5" dirty="0">
                <a:solidFill>
                  <a:srgbClr val="FFFFFF"/>
                </a:solidFill>
                <a:latin typeface="Carlito"/>
                <a:cs typeface="Carlito"/>
              </a:rPr>
              <a:t>maatschappij: </a:t>
            </a:r>
            <a:r>
              <a:rPr sz="1800" dirty="0">
                <a:solidFill>
                  <a:srgbClr val="FFFFFF"/>
                </a:solidFill>
                <a:latin typeface="Carlito"/>
                <a:cs typeface="Carlito"/>
              </a:rPr>
              <a:t>Is </a:t>
            </a:r>
            <a:r>
              <a:rPr sz="1800" spc="-5" dirty="0">
                <a:solidFill>
                  <a:srgbClr val="FFFFFF"/>
                </a:solidFill>
                <a:latin typeface="Carlito"/>
                <a:cs typeface="Carlito"/>
              </a:rPr>
              <a:t>nooit </a:t>
            </a:r>
            <a:r>
              <a:rPr sz="1800" dirty="0">
                <a:solidFill>
                  <a:srgbClr val="FFFFFF"/>
                </a:solidFill>
                <a:latin typeface="Carlito"/>
                <a:cs typeface="Carlito"/>
              </a:rPr>
              <a:t>uit </a:t>
            </a:r>
            <a:r>
              <a:rPr sz="1800" spc="-10" dirty="0">
                <a:solidFill>
                  <a:srgbClr val="FFFFFF"/>
                </a:solidFill>
                <a:latin typeface="Carlito"/>
                <a:cs typeface="Carlito"/>
              </a:rPr>
              <a:t>te</a:t>
            </a:r>
            <a:r>
              <a:rPr sz="1800" spc="95" dirty="0">
                <a:solidFill>
                  <a:srgbClr val="FFFFFF"/>
                </a:solidFill>
                <a:latin typeface="Carlito"/>
                <a:cs typeface="Carlito"/>
              </a:rPr>
              <a:t> </a:t>
            </a:r>
            <a:r>
              <a:rPr sz="1800" spc="-5" dirty="0">
                <a:solidFill>
                  <a:srgbClr val="FFFFFF"/>
                </a:solidFill>
                <a:latin typeface="Carlito"/>
                <a:cs typeface="Carlito"/>
              </a:rPr>
              <a:t>bannen.</a:t>
            </a:r>
            <a:endParaRPr sz="1800">
              <a:latin typeface="Carlito"/>
              <a:cs typeface="Carlito"/>
            </a:endParaRPr>
          </a:p>
          <a:p>
            <a:pPr>
              <a:lnSpc>
                <a:spcPct val="100000"/>
              </a:lnSpc>
              <a:spcBef>
                <a:spcPts val="5"/>
              </a:spcBef>
              <a:buClr>
                <a:srgbClr val="FFFFFF"/>
              </a:buClr>
              <a:buFont typeface="Arial"/>
              <a:buChar char="•"/>
            </a:pPr>
            <a:endParaRPr sz="3050">
              <a:latin typeface="Carlito"/>
              <a:cs typeface="Carlito"/>
            </a:endParaRPr>
          </a:p>
          <a:p>
            <a:pPr marL="241300" indent="-228600">
              <a:lnSpc>
                <a:spcPct val="100000"/>
              </a:lnSpc>
              <a:buChar char="•"/>
              <a:tabLst>
                <a:tab pos="240665" algn="l"/>
                <a:tab pos="241300" algn="l"/>
              </a:tabLst>
            </a:pPr>
            <a:r>
              <a:rPr sz="1800" spc="30" dirty="0">
                <a:solidFill>
                  <a:srgbClr val="FFFFFF"/>
                </a:solidFill>
                <a:latin typeface="Arial"/>
                <a:cs typeface="Arial"/>
              </a:rPr>
              <a:t>“</a:t>
            </a:r>
            <a:r>
              <a:rPr sz="1800" spc="30" dirty="0">
                <a:solidFill>
                  <a:srgbClr val="FFFFFF"/>
                </a:solidFill>
                <a:latin typeface="Carlito"/>
                <a:cs typeface="Carlito"/>
              </a:rPr>
              <a:t>Why </a:t>
            </a:r>
            <a:r>
              <a:rPr sz="1800" spc="-15" dirty="0">
                <a:solidFill>
                  <a:srgbClr val="FFFFFF"/>
                </a:solidFill>
                <a:latin typeface="Carlito"/>
                <a:cs typeface="Carlito"/>
              </a:rPr>
              <a:t>pay </a:t>
            </a:r>
            <a:r>
              <a:rPr sz="1800" dirty="0">
                <a:solidFill>
                  <a:srgbClr val="FFFFFF"/>
                </a:solidFill>
                <a:latin typeface="Carlito"/>
                <a:cs typeface="Carlito"/>
              </a:rPr>
              <a:t>if </a:t>
            </a:r>
            <a:r>
              <a:rPr sz="1800" spc="-10" dirty="0">
                <a:solidFill>
                  <a:srgbClr val="FFFFFF"/>
                </a:solidFill>
                <a:latin typeface="Carlito"/>
                <a:cs typeface="Carlito"/>
              </a:rPr>
              <a:t>you can </a:t>
            </a:r>
            <a:r>
              <a:rPr sz="1800" spc="-15" dirty="0">
                <a:solidFill>
                  <a:srgbClr val="FFFFFF"/>
                </a:solidFill>
                <a:latin typeface="Carlito"/>
                <a:cs typeface="Carlito"/>
              </a:rPr>
              <a:t>get </a:t>
            </a:r>
            <a:r>
              <a:rPr sz="1800" dirty="0">
                <a:solidFill>
                  <a:srgbClr val="FFFFFF"/>
                </a:solidFill>
                <a:latin typeface="Carlito"/>
                <a:cs typeface="Carlito"/>
              </a:rPr>
              <a:t>it </a:t>
            </a:r>
            <a:r>
              <a:rPr sz="1800" spc="-15" dirty="0">
                <a:solidFill>
                  <a:srgbClr val="FFFFFF"/>
                </a:solidFill>
                <a:latin typeface="Carlito"/>
                <a:cs typeface="Carlito"/>
              </a:rPr>
              <a:t>for</a:t>
            </a:r>
            <a:r>
              <a:rPr sz="1800" spc="40" dirty="0">
                <a:solidFill>
                  <a:srgbClr val="FFFFFF"/>
                </a:solidFill>
                <a:latin typeface="Carlito"/>
                <a:cs typeface="Carlito"/>
              </a:rPr>
              <a:t> </a:t>
            </a:r>
            <a:r>
              <a:rPr sz="1800" spc="-30" dirty="0">
                <a:solidFill>
                  <a:srgbClr val="FFFFFF"/>
                </a:solidFill>
                <a:latin typeface="Arial"/>
                <a:cs typeface="Arial"/>
              </a:rPr>
              <a:t>free?”</a:t>
            </a:r>
            <a:endParaRPr sz="1800">
              <a:latin typeface="Arial"/>
              <a:cs typeface="Arial"/>
            </a:endParaRPr>
          </a:p>
          <a:p>
            <a:pPr marL="241300" indent="-228600">
              <a:lnSpc>
                <a:spcPct val="100000"/>
              </a:lnSpc>
              <a:spcBef>
                <a:spcPts val="785"/>
              </a:spcBef>
              <a:buFont typeface="Arial"/>
              <a:buChar char="•"/>
              <a:tabLst>
                <a:tab pos="240665" algn="l"/>
                <a:tab pos="241300" algn="l"/>
              </a:tabLst>
            </a:pPr>
            <a:r>
              <a:rPr sz="1800" spc="-5" dirty="0">
                <a:solidFill>
                  <a:srgbClr val="FFFFFF"/>
                </a:solidFill>
                <a:latin typeface="Carlito"/>
                <a:cs typeface="Carlito"/>
              </a:rPr>
              <a:t>Hoe </a:t>
            </a:r>
            <a:r>
              <a:rPr sz="1800" spc="-10" dirty="0">
                <a:solidFill>
                  <a:srgbClr val="FFFFFF"/>
                </a:solidFill>
                <a:latin typeface="Carlito"/>
                <a:cs typeface="Carlito"/>
              </a:rPr>
              <a:t>hoger </a:t>
            </a:r>
            <a:r>
              <a:rPr sz="1800" spc="-5" dirty="0">
                <a:solidFill>
                  <a:srgbClr val="FFFFFF"/>
                </a:solidFill>
                <a:latin typeface="Carlito"/>
                <a:cs typeface="Carlito"/>
              </a:rPr>
              <a:t>de </a:t>
            </a:r>
            <a:r>
              <a:rPr sz="1800" spc="-10" dirty="0">
                <a:solidFill>
                  <a:srgbClr val="FFFFFF"/>
                </a:solidFill>
                <a:latin typeface="Carlito"/>
                <a:cs typeface="Carlito"/>
              </a:rPr>
              <a:t>pakkans </a:t>
            </a:r>
            <a:r>
              <a:rPr sz="1800" spc="-5" dirty="0">
                <a:solidFill>
                  <a:srgbClr val="FFFFFF"/>
                </a:solidFill>
                <a:latin typeface="Carlito"/>
                <a:cs typeface="Carlito"/>
              </a:rPr>
              <a:t>hoe </a:t>
            </a:r>
            <a:r>
              <a:rPr sz="1800" dirty="0">
                <a:solidFill>
                  <a:srgbClr val="FFFFFF"/>
                </a:solidFill>
                <a:latin typeface="Carlito"/>
                <a:cs typeface="Carlito"/>
              </a:rPr>
              <a:t>minder</a:t>
            </a:r>
            <a:r>
              <a:rPr sz="1800" spc="60" dirty="0">
                <a:solidFill>
                  <a:srgbClr val="FFFFFF"/>
                </a:solidFill>
                <a:latin typeface="Carlito"/>
                <a:cs typeface="Carlito"/>
              </a:rPr>
              <a:t> </a:t>
            </a:r>
            <a:r>
              <a:rPr sz="1800" spc="-5" dirty="0">
                <a:solidFill>
                  <a:srgbClr val="FFFFFF"/>
                </a:solidFill>
                <a:latin typeface="Carlito"/>
                <a:cs typeface="Carlito"/>
              </a:rPr>
              <a:t>parasitisme</a:t>
            </a:r>
            <a:endParaRPr sz="1800">
              <a:latin typeface="Carlito"/>
              <a:cs typeface="Carlito"/>
            </a:endParaRPr>
          </a:p>
          <a:p>
            <a:pPr marL="12700">
              <a:lnSpc>
                <a:spcPct val="100000"/>
              </a:lnSpc>
              <a:spcBef>
                <a:spcPts val="780"/>
              </a:spcBef>
            </a:pPr>
            <a:r>
              <a:rPr sz="1800" spc="-5" dirty="0">
                <a:solidFill>
                  <a:srgbClr val="FFFFFF"/>
                </a:solidFill>
                <a:latin typeface="Carlito"/>
                <a:cs typeface="Carlito"/>
              </a:rPr>
              <a:t>=&gt; </a:t>
            </a:r>
            <a:r>
              <a:rPr sz="1800" spc="-10" dirty="0">
                <a:solidFill>
                  <a:srgbClr val="FFFFFF"/>
                </a:solidFill>
                <a:latin typeface="Carlito"/>
                <a:cs typeface="Carlito"/>
              </a:rPr>
              <a:t>evolutie </a:t>
            </a:r>
            <a:r>
              <a:rPr sz="1800" spc="-5" dirty="0">
                <a:solidFill>
                  <a:srgbClr val="FFFFFF"/>
                </a:solidFill>
                <a:latin typeface="Carlito"/>
                <a:cs typeface="Carlito"/>
              </a:rPr>
              <a:t>op</a:t>
            </a:r>
            <a:r>
              <a:rPr sz="1800" spc="35" dirty="0">
                <a:solidFill>
                  <a:srgbClr val="FFFFFF"/>
                </a:solidFill>
                <a:latin typeface="Carlito"/>
                <a:cs typeface="Carlito"/>
              </a:rPr>
              <a:t> </a:t>
            </a:r>
            <a:r>
              <a:rPr sz="1800" spc="-10" dirty="0">
                <a:solidFill>
                  <a:srgbClr val="FFFFFF"/>
                </a:solidFill>
                <a:latin typeface="Carlito"/>
                <a:cs typeface="Carlito"/>
              </a:rPr>
              <a:t>pakkans</a:t>
            </a:r>
            <a:endParaRPr sz="1800">
              <a:latin typeface="Carlito"/>
              <a:cs typeface="Carlito"/>
            </a:endParaRPr>
          </a:p>
          <a:p>
            <a:pPr>
              <a:lnSpc>
                <a:spcPct val="100000"/>
              </a:lnSpc>
            </a:pPr>
            <a:endParaRPr sz="1800">
              <a:latin typeface="Carlito"/>
              <a:cs typeface="Carlito"/>
            </a:endParaRPr>
          </a:p>
          <a:p>
            <a:pPr marL="241300" indent="-228600">
              <a:lnSpc>
                <a:spcPct val="100000"/>
              </a:lnSpc>
              <a:spcBef>
                <a:spcPts val="1535"/>
              </a:spcBef>
              <a:buFont typeface="Arial"/>
              <a:buChar char="•"/>
              <a:tabLst>
                <a:tab pos="240665" algn="l"/>
                <a:tab pos="241300" algn="l"/>
              </a:tabLst>
            </a:pPr>
            <a:r>
              <a:rPr sz="1800" spc="-10" dirty="0">
                <a:solidFill>
                  <a:srgbClr val="FFFFFF"/>
                </a:solidFill>
                <a:latin typeface="Carlito"/>
                <a:cs typeface="Carlito"/>
              </a:rPr>
              <a:t>Wederzijds voordeel </a:t>
            </a:r>
            <a:r>
              <a:rPr sz="1800" dirty="0">
                <a:solidFill>
                  <a:srgbClr val="FFFFFF"/>
                </a:solidFill>
                <a:latin typeface="Carlito"/>
                <a:cs typeface="Carlito"/>
              </a:rPr>
              <a:t>? </a:t>
            </a:r>
            <a:r>
              <a:rPr sz="1800" spc="-5" dirty="0">
                <a:solidFill>
                  <a:srgbClr val="FFFFFF"/>
                </a:solidFill>
                <a:latin typeface="Carlito"/>
                <a:cs typeface="Carlito"/>
              </a:rPr>
              <a:t>=&gt;</a:t>
            </a:r>
            <a:r>
              <a:rPr sz="1800" spc="25" dirty="0">
                <a:solidFill>
                  <a:srgbClr val="FFFFFF"/>
                </a:solidFill>
                <a:latin typeface="Carlito"/>
                <a:cs typeface="Carlito"/>
              </a:rPr>
              <a:t> </a:t>
            </a:r>
            <a:r>
              <a:rPr sz="1800" dirty="0">
                <a:solidFill>
                  <a:srgbClr val="FFFFFF"/>
                </a:solidFill>
                <a:latin typeface="Carlito"/>
                <a:cs typeface="Carlito"/>
              </a:rPr>
              <a:t>mutualisme</a:t>
            </a:r>
            <a:endParaRPr sz="1800">
              <a:latin typeface="Carlito"/>
              <a:cs typeface="Carlito"/>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B76171-7D4B-F3C7-9067-A909421E9B1B}"/>
              </a:ext>
            </a:extLst>
          </p:cNvPr>
          <p:cNvSpPr>
            <a:spLocks noGrp="1"/>
          </p:cNvSpPr>
          <p:nvPr>
            <p:ph type="title"/>
          </p:nvPr>
        </p:nvSpPr>
        <p:spPr/>
        <p:txBody>
          <a:bodyPr/>
          <a:lstStyle/>
          <a:p>
            <a:r>
              <a:rPr lang="nl-NL" dirty="0">
                <a:solidFill>
                  <a:schemeClr val="bg1"/>
                </a:solidFill>
                <a:latin typeface="Guardian Egyptian Web"/>
              </a:rPr>
              <a:t>E</a:t>
            </a:r>
            <a:r>
              <a:rPr lang="nl-NL" b="0" i="0" dirty="0">
                <a:solidFill>
                  <a:schemeClr val="bg1"/>
                </a:solidFill>
                <a:effectLst/>
                <a:latin typeface="Guardian Egyptian Web"/>
              </a:rPr>
              <a:t>en virus dat een ander virus in de houdgreep houdt</a:t>
            </a:r>
            <a:endParaRPr lang="nl-NL" dirty="0"/>
          </a:p>
        </p:txBody>
      </p:sp>
      <p:sp>
        <p:nvSpPr>
          <p:cNvPr id="3" name="Tijdelijke aanduiding voor inhoud 2">
            <a:extLst>
              <a:ext uri="{FF2B5EF4-FFF2-40B4-BE49-F238E27FC236}">
                <a16:creationId xmlns:a16="http://schemas.microsoft.com/office/drawing/2014/main" id="{2C369814-CBA9-3329-F394-9AB221C9B515}"/>
              </a:ext>
            </a:extLst>
          </p:cNvPr>
          <p:cNvSpPr>
            <a:spLocks noGrp="1"/>
          </p:cNvSpPr>
          <p:nvPr>
            <p:ph idx="1"/>
          </p:nvPr>
        </p:nvSpPr>
        <p:spPr>
          <a:xfrm>
            <a:off x="539213" y="1859181"/>
            <a:ext cx="6342776" cy="4351338"/>
          </a:xfrm>
        </p:spPr>
        <p:txBody>
          <a:bodyPr>
            <a:normAutofit fontScale="55000" lnSpcReduction="20000"/>
          </a:bodyPr>
          <a:lstStyle/>
          <a:p>
            <a:pPr algn="l">
              <a:buFont typeface="Arial" panose="020B0604020202020204" pitchFamily="34" charset="0"/>
              <a:buChar char="•"/>
            </a:pPr>
            <a:r>
              <a:rPr lang="nl-NL" b="0" i="0" u="none" strike="noStrike" dirty="0">
                <a:solidFill>
                  <a:schemeClr val="bg1"/>
                </a:solidFill>
                <a:effectLst/>
                <a:latin typeface="var(--font-etica)"/>
                <a:hlinkClick r:id="rId2">
                  <a:extLst>
                    <a:ext uri="{A12FA001-AC4F-418D-AE19-62706E023703}">
                      <ahyp:hlinkClr xmlns:ahyp="http://schemas.microsoft.com/office/drawing/2018/hyperlinkcolor" val="tx"/>
                    </a:ext>
                  </a:extLst>
                </a:hlinkClick>
              </a:rPr>
              <a:t>NRC 16 november 2023</a:t>
            </a:r>
            <a:endParaRPr lang="nl-NL" b="0" i="0" dirty="0">
              <a:solidFill>
                <a:schemeClr val="bg1"/>
              </a:solidFill>
              <a:effectLst/>
              <a:latin typeface="var(--font-etica)"/>
            </a:endParaRPr>
          </a:p>
          <a:p>
            <a:br>
              <a:rPr lang="nl-NL" dirty="0"/>
            </a:br>
            <a:r>
              <a:rPr lang="nl-NL" b="0" i="0" dirty="0">
                <a:solidFill>
                  <a:schemeClr val="bg1"/>
                </a:solidFill>
                <a:effectLst/>
                <a:latin typeface="Guardian Egyptian Web"/>
              </a:rPr>
              <a:t>Dit is de eerste foto ooit van een virus dat een ander virus in de houdgreep houdt. Het kleine bolletje is hier de agressor. Als een vampier grijpt hij het grotere virus, dat bestaat uit een ‘kop’ en een ‘staart’, stevig bij de ‘nek’. Onderzoekers van de University of Maryland (VS) zagen dit met een elektronenmicroscoop. </a:t>
            </a:r>
            <a:r>
              <a:rPr lang="nl-NL" b="0" i="0" dirty="0">
                <a:solidFill>
                  <a:schemeClr val="bg1"/>
                </a:solidFill>
                <a:effectLst/>
                <a:latin typeface="Guardian Egyptian Web"/>
                <a:hlinkClick r:id="rId3">
                  <a:extLst>
                    <a:ext uri="{A12FA001-AC4F-418D-AE19-62706E023703}">
                      <ahyp:hlinkClr xmlns:ahyp="http://schemas.microsoft.com/office/drawing/2018/hyperlinkcolor" val="tx"/>
                    </a:ext>
                  </a:extLst>
                </a:hlinkClick>
              </a:rPr>
              <a:t>Ze beschreven hun ontdekking</a:t>
            </a:r>
            <a:r>
              <a:rPr lang="nl-NL" b="0" i="0" dirty="0">
                <a:solidFill>
                  <a:schemeClr val="bg1"/>
                </a:solidFill>
                <a:effectLst/>
                <a:latin typeface="Guardian Egyptian Web"/>
              </a:rPr>
              <a:t> in het </a:t>
            </a:r>
            <a:r>
              <a:rPr lang="nl-NL" b="0" i="1" dirty="0">
                <a:solidFill>
                  <a:schemeClr val="bg1"/>
                </a:solidFill>
                <a:effectLst/>
                <a:latin typeface="Guardian Egyptian Web"/>
              </a:rPr>
              <a:t>Journal of </a:t>
            </a:r>
            <a:r>
              <a:rPr lang="nl-NL" b="0" i="1" dirty="0" err="1">
                <a:solidFill>
                  <a:schemeClr val="bg1"/>
                </a:solidFill>
                <a:effectLst/>
                <a:latin typeface="Guardian Egyptian Web"/>
              </a:rPr>
              <a:t>the</a:t>
            </a:r>
            <a:r>
              <a:rPr lang="nl-NL" b="0" i="1" dirty="0">
                <a:solidFill>
                  <a:schemeClr val="bg1"/>
                </a:solidFill>
                <a:effectLst/>
                <a:latin typeface="Guardian Egyptian Web"/>
              </a:rPr>
              <a:t> International Society of </a:t>
            </a:r>
            <a:r>
              <a:rPr lang="nl-NL" b="0" i="1" dirty="0" err="1">
                <a:solidFill>
                  <a:schemeClr val="bg1"/>
                </a:solidFill>
                <a:effectLst/>
                <a:latin typeface="Guardian Egyptian Web"/>
              </a:rPr>
              <a:t>Microbial</a:t>
            </a:r>
            <a:r>
              <a:rPr lang="nl-NL" b="0" i="1" dirty="0">
                <a:solidFill>
                  <a:schemeClr val="bg1"/>
                </a:solidFill>
                <a:effectLst/>
                <a:latin typeface="Guardian Egyptian Web"/>
              </a:rPr>
              <a:t> </a:t>
            </a:r>
            <a:r>
              <a:rPr lang="nl-NL" b="0" i="1" dirty="0" err="1">
                <a:solidFill>
                  <a:schemeClr val="bg1"/>
                </a:solidFill>
                <a:effectLst/>
                <a:latin typeface="Guardian Egyptian Web"/>
              </a:rPr>
              <a:t>Ecology</a:t>
            </a:r>
            <a:r>
              <a:rPr lang="nl-NL" b="0" i="0" dirty="0">
                <a:solidFill>
                  <a:schemeClr val="bg1"/>
                </a:solidFill>
                <a:effectLst/>
                <a:latin typeface="Guardian Egyptian Web"/>
              </a:rPr>
              <a:t>.</a:t>
            </a:r>
          </a:p>
          <a:p>
            <a:pPr algn="l"/>
            <a:r>
              <a:rPr lang="nl-NL" b="0" i="0" dirty="0">
                <a:solidFill>
                  <a:schemeClr val="bg1"/>
                </a:solidFill>
                <a:effectLst/>
                <a:latin typeface="Guardian Egyptian Web"/>
              </a:rPr>
              <a:t>Beide virussen zijn zogeheten bacteriofagen: virussen die bacteriën infecteren. Bacteriofagen zijn veruit de talrijkste virussen op aarde en spelen een grote rol in alle denkbare ecosystemen. Ze ‘kapen’ het metabolisme van hun bacterieslachtoffer om zichzelf te vermenigvuldigen. Ze brengen hun eigen genetisch materiaal in het </a:t>
            </a:r>
            <a:r>
              <a:rPr lang="nl-NL" b="0" i="0" dirty="0" err="1">
                <a:solidFill>
                  <a:schemeClr val="bg1"/>
                </a:solidFill>
                <a:effectLst/>
                <a:latin typeface="Guardian Egyptian Web"/>
              </a:rPr>
              <a:t>dna</a:t>
            </a:r>
            <a:r>
              <a:rPr lang="nl-NL" b="0" i="0" dirty="0">
                <a:solidFill>
                  <a:schemeClr val="bg1"/>
                </a:solidFill>
                <a:effectLst/>
                <a:latin typeface="Guardian Egyptian Web"/>
              </a:rPr>
              <a:t> van hun gastheer in. Dat wordt daarna door de machinerie van de gastheer afgelezen en vermeerderd, verpakt in een eiwitlaagje, en – na het openbarsten van de gastheercel – weer vrijgelaten. Op naar het volgende slachtoffer.</a:t>
            </a:r>
          </a:p>
          <a:p>
            <a:pPr algn="l"/>
            <a:r>
              <a:rPr lang="nl-NL" b="0" i="0" dirty="0">
                <a:solidFill>
                  <a:schemeClr val="bg1"/>
                </a:solidFill>
                <a:effectLst/>
                <a:latin typeface="Guardian Egyptian Web"/>
              </a:rPr>
              <a:t>Sommige bacteriofagen maken zich er gemakkelijk vanaf. Zij staan bekend als satellieten: kleine, incomplete virussen die in hun eentje niet veel kunnen. Ze missen een hoop genen die nodig zijn voor het kapen van het gastheer-</a:t>
            </a:r>
            <a:r>
              <a:rPr lang="nl-NL" b="0" i="0" dirty="0" err="1">
                <a:solidFill>
                  <a:schemeClr val="bg1"/>
                </a:solidFill>
                <a:effectLst/>
                <a:latin typeface="Guardian Egyptian Web"/>
              </a:rPr>
              <a:t>dna</a:t>
            </a:r>
            <a:r>
              <a:rPr lang="nl-NL" b="0" i="0" dirty="0">
                <a:solidFill>
                  <a:schemeClr val="bg1"/>
                </a:solidFill>
                <a:effectLst/>
                <a:latin typeface="Guardian Egyptian Web"/>
              </a:rPr>
              <a:t>, voor het opbouwen van de eiwitmantel, of voor het laten openbarsten van de gastheercel. Voor een of meer van die functies zijn ze afhankelijk van een andere bacteriofaag, de zogeheten helper.</a:t>
            </a:r>
          </a:p>
          <a:p>
            <a:endParaRPr lang="nl-NL" dirty="0">
              <a:solidFill>
                <a:schemeClr val="bg1"/>
              </a:solidFill>
            </a:endParaRPr>
          </a:p>
        </p:txBody>
      </p:sp>
      <p:pic>
        <p:nvPicPr>
          <p:cNvPr id="4" name="Afbeelding 3">
            <a:extLst>
              <a:ext uri="{FF2B5EF4-FFF2-40B4-BE49-F238E27FC236}">
                <a16:creationId xmlns:a16="http://schemas.microsoft.com/office/drawing/2014/main" id="{60A6B9C6-AEE6-3A86-9452-CADD7B95BBC2}"/>
              </a:ext>
            </a:extLst>
          </p:cNvPr>
          <p:cNvPicPr>
            <a:picLocks noChangeAspect="1"/>
          </p:cNvPicPr>
          <p:nvPr/>
        </p:nvPicPr>
        <p:blipFill>
          <a:blip r:embed="rId4"/>
          <a:stretch>
            <a:fillRect/>
          </a:stretch>
        </p:blipFill>
        <p:spPr>
          <a:xfrm>
            <a:off x="7327827" y="1690688"/>
            <a:ext cx="4280700" cy="4351339"/>
          </a:xfrm>
          <a:prstGeom prst="rect">
            <a:avLst/>
          </a:prstGeom>
        </p:spPr>
      </p:pic>
    </p:spTree>
    <p:extLst>
      <p:ext uri="{BB962C8B-B14F-4D97-AF65-F5344CB8AC3E}">
        <p14:creationId xmlns:p14="http://schemas.microsoft.com/office/powerpoint/2010/main" val="13164480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BBBDB8-9E17-F47B-7220-240B17534498}"/>
              </a:ext>
            </a:extLst>
          </p:cNvPr>
          <p:cNvSpPr>
            <a:spLocks noGrp="1"/>
          </p:cNvSpPr>
          <p:nvPr>
            <p:ph type="title"/>
          </p:nvPr>
        </p:nvSpPr>
        <p:spPr/>
        <p:txBody>
          <a:bodyPr>
            <a:normAutofit/>
          </a:bodyPr>
          <a:lstStyle/>
          <a:p>
            <a:r>
              <a:rPr lang="nl-NL" sz="2800" dirty="0">
                <a:solidFill>
                  <a:schemeClr val="bg1"/>
                </a:solidFill>
              </a:rPr>
              <a:t>Corona combi-boost 2022</a:t>
            </a:r>
            <a:br>
              <a:rPr lang="nl-NL" sz="2800" dirty="0"/>
            </a:br>
            <a:r>
              <a:rPr lang="nl-NL" sz="2800" dirty="0"/>
              <a:t>=&gt; college 3</a:t>
            </a:r>
          </a:p>
        </p:txBody>
      </p:sp>
      <p:sp>
        <p:nvSpPr>
          <p:cNvPr id="3" name="Tijdelijke aanduiding voor inhoud 2">
            <a:extLst>
              <a:ext uri="{FF2B5EF4-FFF2-40B4-BE49-F238E27FC236}">
                <a16:creationId xmlns:a16="http://schemas.microsoft.com/office/drawing/2014/main" id="{273FC1EE-AA7A-2729-F5FD-B4295BE93CF2}"/>
              </a:ext>
            </a:extLst>
          </p:cNvPr>
          <p:cNvSpPr>
            <a:spLocks noGrp="1"/>
          </p:cNvSpPr>
          <p:nvPr>
            <p:ph idx="1"/>
          </p:nvPr>
        </p:nvSpPr>
        <p:spPr>
          <a:xfrm>
            <a:off x="561363" y="1884348"/>
            <a:ext cx="9564149" cy="4351338"/>
          </a:xfrm>
        </p:spPr>
        <p:txBody>
          <a:bodyPr>
            <a:normAutofit/>
          </a:bodyPr>
          <a:lstStyle/>
          <a:p>
            <a:r>
              <a:rPr lang="nl-NL" sz="1800" b="0" i="0" dirty="0">
                <a:solidFill>
                  <a:schemeClr val="bg1"/>
                </a:solidFill>
                <a:effectLst/>
                <a:latin typeface="Meta Sans"/>
              </a:rPr>
              <a:t>In </a:t>
            </a:r>
            <a:r>
              <a:rPr lang="nl-NL" sz="1800" b="0" i="0" dirty="0" err="1">
                <a:solidFill>
                  <a:schemeClr val="bg1"/>
                </a:solidFill>
                <a:effectLst/>
                <a:latin typeface="Meta Sans"/>
              </a:rPr>
              <a:t>Comirnaty</a:t>
            </a:r>
            <a:r>
              <a:rPr lang="nl-NL" sz="1800" b="0" i="0" dirty="0">
                <a:solidFill>
                  <a:schemeClr val="bg1"/>
                </a:solidFill>
                <a:effectLst/>
                <a:latin typeface="Meta Sans"/>
              </a:rPr>
              <a:t> Original/</a:t>
            </a:r>
            <a:r>
              <a:rPr lang="nl-NL" sz="1800" b="0" i="0" dirty="0" err="1">
                <a:solidFill>
                  <a:schemeClr val="bg1"/>
                </a:solidFill>
                <a:effectLst/>
                <a:latin typeface="Meta Sans"/>
              </a:rPr>
              <a:t>Omicron</a:t>
            </a:r>
            <a:r>
              <a:rPr lang="nl-NL" sz="1800" b="0" i="0" dirty="0">
                <a:solidFill>
                  <a:schemeClr val="bg1"/>
                </a:solidFill>
                <a:effectLst/>
                <a:latin typeface="Meta Sans"/>
              </a:rPr>
              <a:t> BA.4-5 zit </a:t>
            </a:r>
            <a:r>
              <a:rPr lang="nl-NL" sz="1800" b="0" i="0" dirty="0">
                <a:solidFill>
                  <a:srgbClr val="FFFF00"/>
                </a:solidFill>
                <a:effectLst/>
                <a:latin typeface="Meta Sans"/>
              </a:rPr>
              <a:t>naast de oorspronkelijke variant van het coronavirus ook mRNA van de BA.4-5 variant.</a:t>
            </a:r>
            <a:r>
              <a:rPr lang="nl-NL" sz="1800" b="0" i="0" dirty="0">
                <a:solidFill>
                  <a:schemeClr val="bg1"/>
                </a:solidFill>
                <a:effectLst/>
                <a:latin typeface="Meta Sans"/>
              </a:rPr>
              <a:t> Dit vernieuwde vaccin kan gebruikt worden als booster (herhaalprik) voor iedereen van 12 jaar en ouder. Voorwaarde is wel dat de mensen de eerste (twee) prikken met een oorspronkelijk vaccin hebben gehad.</a:t>
            </a:r>
          </a:p>
          <a:p>
            <a:endParaRPr lang="nl-NL" sz="1800" dirty="0">
              <a:solidFill>
                <a:schemeClr val="bg1"/>
              </a:solidFill>
              <a:latin typeface="Meta Sans"/>
            </a:endParaRPr>
          </a:p>
        </p:txBody>
      </p:sp>
    </p:spTree>
    <p:extLst>
      <p:ext uri="{BB962C8B-B14F-4D97-AF65-F5344CB8AC3E}">
        <p14:creationId xmlns:p14="http://schemas.microsoft.com/office/powerpoint/2010/main" val="86530873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26CA6ABD-FCD6-4093-AD47-CB06E42B4B23}"/>
              </a:ext>
            </a:extLst>
          </p:cNvPr>
          <p:cNvSpPr txBox="1">
            <a:spLocks noGrp="1"/>
          </p:cNvSpPr>
          <p:nvPr>
            <p:ph type="title"/>
          </p:nvPr>
        </p:nvSpPr>
        <p:spPr>
          <a:xfrm>
            <a:off x="7885650" y="2852257"/>
            <a:ext cx="4138570" cy="1067924"/>
          </a:xfrm>
        </p:spPr>
        <p:txBody>
          <a:bodyPr>
            <a:noAutofit/>
          </a:bodyPr>
          <a:lstStyle/>
          <a:p>
            <a:r>
              <a:rPr lang="nl-NL" altLang="nl-NL" sz="1600" dirty="0">
                <a:solidFill>
                  <a:schemeClr val="bg1"/>
                </a:solidFill>
                <a:latin typeface="Arial" panose="020B0604020202020204" pitchFamily="34" charset="0"/>
              </a:rPr>
              <a:t>Teveel eten, te weinig beweging</a:t>
            </a:r>
            <a:br>
              <a:rPr lang="nl-NL" altLang="nl-NL" sz="1600" dirty="0">
                <a:solidFill>
                  <a:schemeClr val="bg1"/>
                </a:solidFill>
                <a:latin typeface="Arial" panose="020B0604020202020204" pitchFamily="34" charset="0"/>
              </a:rPr>
            </a:br>
            <a:r>
              <a:rPr lang="nl-NL" altLang="nl-NL" sz="1600" dirty="0">
                <a:solidFill>
                  <a:schemeClr val="bg1"/>
                </a:solidFill>
                <a:latin typeface="Arial" panose="020B0604020202020204" pitchFamily="34" charset="0"/>
              </a:rPr>
              <a:t>=&gt; langdurige vetophoping</a:t>
            </a:r>
            <a:br>
              <a:rPr lang="nl-NL" altLang="nl-NL" sz="1600" dirty="0">
                <a:solidFill>
                  <a:schemeClr val="bg1"/>
                </a:solidFill>
                <a:latin typeface="Arial" panose="020B0604020202020204" pitchFamily="34" charset="0"/>
              </a:rPr>
            </a:br>
            <a:r>
              <a:rPr lang="nl-NL" altLang="nl-NL" sz="1600" dirty="0">
                <a:solidFill>
                  <a:schemeClr val="bg1"/>
                </a:solidFill>
                <a:latin typeface="Arial" panose="020B0604020202020204" pitchFamily="34" charset="0"/>
              </a:rPr>
              <a:t>=&gt; stress </a:t>
            </a:r>
            <a:br>
              <a:rPr lang="nl-NL" altLang="nl-NL" sz="1600" dirty="0">
                <a:solidFill>
                  <a:schemeClr val="bg1"/>
                </a:solidFill>
                <a:latin typeface="Arial" panose="020B0604020202020204" pitchFamily="34" charset="0"/>
              </a:rPr>
            </a:br>
            <a:r>
              <a:rPr lang="nl-NL" altLang="nl-NL" sz="1600" dirty="0">
                <a:solidFill>
                  <a:schemeClr val="bg1"/>
                </a:solidFill>
                <a:latin typeface="Arial" panose="020B0604020202020204" pitchFamily="34" charset="0"/>
              </a:rPr>
              <a:t>=&gt; </a:t>
            </a:r>
            <a:r>
              <a:rPr lang="nl-NL" altLang="nl-NL" sz="1600" dirty="0">
                <a:solidFill>
                  <a:srgbClr val="FF0000"/>
                </a:solidFill>
                <a:latin typeface="Arial" panose="020B0604020202020204" pitchFamily="34" charset="0"/>
              </a:rPr>
              <a:t>afweer (pro-inflammatoir)</a:t>
            </a:r>
            <a:br>
              <a:rPr lang="nl-NL" altLang="nl-NL" sz="1600" dirty="0">
                <a:solidFill>
                  <a:schemeClr val="bg1"/>
                </a:solidFill>
                <a:latin typeface="Arial" panose="020B0604020202020204" pitchFamily="34" charset="0"/>
              </a:rPr>
            </a:br>
            <a:r>
              <a:rPr lang="nl-NL" altLang="nl-NL" sz="1600" dirty="0">
                <a:solidFill>
                  <a:schemeClr val="bg1"/>
                </a:solidFill>
                <a:latin typeface="Arial" panose="020B0604020202020204" pitchFamily="34" charset="0"/>
              </a:rPr>
              <a:t>=&gt; Insuline resistentie</a:t>
            </a:r>
            <a:br>
              <a:rPr lang="nl-NL" altLang="nl-NL" sz="1600" dirty="0">
                <a:solidFill>
                  <a:schemeClr val="bg1"/>
                </a:solidFill>
                <a:latin typeface="Arial" panose="020B0604020202020204" pitchFamily="34" charset="0"/>
              </a:rPr>
            </a:br>
            <a:r>
              <a:rPr lang="nl-NL" altLang="nl-NL" sz="1600" dirty="0">
                <a:solidFill>
                  <a:schemeClr val="bg1"/>
                </a:solidFill>
                <a:latin typeface="Arial" panose="020B0604020202020204" pitchFamily="34" charset="0"/>
              </a:rPr>
              <a:t>=&gt; verstoorde afweer tegen virussen (IL-6)</a:t>
            </a:r>
            <a:br>
              <a:rPr lang="nl-NL" altLang="nl-NL" sz="1600" dirty="0">
                <a:solidFill>
                  <a:schemeClr val="bg1"/>
                </a:solidFill>
                <a:latin typeface="Arial" panose="020B0604020202020204" pitchFamily="34" charset="0"/>
              </a:rPr>
            </a:br>
            <a:br>
              <a:rPr lang="nl-NL" altLang="nl-NL" sz="1600" dirty="0">
                <a:solidFill>
                  <a:schemeClr val="bg1"/>
                </a:solidFill>
                <a:latin typeface="Arial" panose="020B0604020202020204" pitchFamily="34" charset="0"/>
              </a:rPr>
            </a:br>
            <a:r>
              <a:rPr lang="nl-NL" altLang="nl-NL" sz="1600" dirty="0">
                <a:latin typeface="Arial" panose="020B0604020202020204" pitchFamily="34" charset="0"/>
              </a:rPr>
              <a:t>Afweer bestrijdt afwijkingen van de gewenste situatie. </a:t>
            </a:r>
            <a:br>
              <a:rPr lang="nl-NL" altLang="nl-NL" sz="1600" dirty="0">
                <a:latin typeface="Arial" panose="020B0604020202020204" pitchFamily="34" charset="0"/>
              </a:rPr>
            </a:br>
            <a:r>
              <a:rPr lang="nl-NL" altLang="nl-NL" sz="1600" dirty="0">
                <a:latin typeface="Arial" panose="020B0604020202020204" pitchFamily="34" charset="0"/>
              </a:rPr>
              <a:t>Dit kan een virus zijn, maar ook metabool</a:t>
            </a:r>
            <a:endParaRPr altLang="nl-NL" sz="1600" dirty="0">
              <a:latin typeface="Arial" panose="020B0604020202020204" pitchFamily="34" charset="0"/>
            </a:endParaRPr>
          </a:p>
        </p:txBody>
      </p:sp>
      <p:pic>
        <p:nvPicPr>
          <p:cNvPr id="21507" name="Picture 2">
            <a:extLst>
              <a:ext uri="{FF2B5EF4-FFF2-40B4-BE49-F238E27FC236}">
                <a16:creationId xmlns:a16="http://schemas.microsoft.com/office/drawing/2014/main" id="{75D41928-4D3F-4335-96CA-1CE4E2C4E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399" y="1670414"/>
            <a:ext cx="6821603" cy="462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jdelijke aanduiding voor inhoud 2">
            <a:extLst>
              <a:ext uri="{FF2B5EF4-FFF2-40B4-BE49-F238E27FC236}">
                <a16:creationId xmlns:a16="http://schemas.microsoft.com/office/drawing/2014/main" id="{AF377F6E-7D04-429D-844B-505B967E3BE7}"/>
              </a:ext>
            </a:extLst>
          </p:cNvPr>
          <p:cNvSpPr txBox="1">
            <a:spLocks/>
          </p:cNvSpPr>
          <p:nvPr/>
        </p:nvSpPr>
        <p:spPr bwMode="auto">
          <a:xfrm>
            <a:off x="8351912" y="5731880"/>
            <a:ext cx="3359119" cy="55897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cs typeface=""/>
              </a:defRPr>
            </a:lvl1pPr>
            <a:lvl2pPr marL="742950" lvl="1" indent="-28575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2pPr>
            <a:lvl3pPr marL="1143000" lvl="2"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3pPr>
            <a:lvl4pPr marL="1600200" lvl="3"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4pPr>
            <a:lvl5pPr marL="2057400" lvl="4"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marL="0" indent="0">
              <a:buNone/>
              <a:defRPr/>
            </a:pPr>
            <a:r>
              <a:rPr altLang="nl-NL" sz="1425" kern="0" dirty="0">
                <a:latin typeface="Arial" pitchFamily="34" charset="0"/>
                <a:hlinkClick r:id="rId3"/>
              </a:rPr>
              <a:t>https://www.youtube.com/watch?v=KYoV3RxwFD8</a:t>
            </a:r>
            <a:endParaRPr altLang="nl-NL" sz="1425" kern="0" dirty="0">
              <a:latin typeface="Arial" pitchFamily="34" charset="0"/>
            </a:endParaRPr>
          </a:p>
          <a:p>
            <a:pPr>
              <a:defRPr/>
            </a:pPr>
            <a:endParaRPr altLang="nl-NL" sz="1425" kern="0" dirty="0">
              <a:latin typeface="Arial" pitchFamily="34" charset="0"/>
            </a:endParaRPr>
          </a:p>
          <a:p>
            <a:pPr>
              <a:defRPr/>
            </a:pPr>
            <a:endParaRPr altLang="nl-NL" sz="1425" kern="0" dirty="0">
              <a:latin typeface="Arial" pitchFamily="34" charset="0"/>
            </a:endParaRPr>
          </a:p>
        </p:txBody>
      </p:sp>
      <p:sp>
        <p:nvSpPr>
          <p:cNvPr id="2" name="Tekstvak 1">
            <a:extLst>
              <a:ext uri="{FF2B5EF4-FFF2-40B4-BE49-F238E27FC236}">
                <a16:creationId xmlns:a16="http://schemas.microsoft.com/office/drawing/2014/main" id="{F7E388D8-6EE4-4243-9653-8231DDD50319}"/>
              </a:ext>
            </a:extLst>
          </p:cNvPr>
          <p:cNvSpPr txBox="1"/>
          <p:nvPr/>
        </p:nvSpPr>
        <p:spPr>
          <a:xfrm>
            <a:off x="1064458" y="397525"/>
            <a:ext cx="6405483" cy="954107"/>
          </a:xfrm>
          <a:prstGeom prst="rect">
            <a:avLst/>
          </a:prstGeom>
          <a:noFill/>
        </p:spPr>
        <p:txBody>
          <a:bodyPr wrap="square" rtlCol="0">
            <a:spAutoFit/>
          </a:bodyPr>
          <a:lstStyle/>
          <a:p>
            <a:r>
              <a:rPr lang="nl-NL" sz="2800" dirty="0">
                <a:solidFill>
                  <a:schemeClr val="bg1"/>
                </a:solidFill>
              </a:rPr>
              <a:t>Afweer is een </a:t>
            </a:r>
            <a:r>
              <a:rPr lang="nl-NL" sz="2800" dirty="0">
                <a:solidFill>
                  <a:srgbClr val="FFFF00"/>
                </a:solidFill>
              </a:rPr>
              <a:t>homeostatisch</a:t>
            </a:r>
            <a:r>
              <a:rPr lang="nl-NL" sz="2800" dirty="0">
                <a:solidFill>
                  <a:schemeClr val="bg1"/>
                </a:solidFill>
              </a:rPr>
              <a:t> mechanisme</a:t>
            </a:r>
          </a:p>
          <a:p>
            <a:r>
              <a:rPr lang="nl-NL" sz="2800" dirty="0">
                <a:solidFill>
                  <a:srgbClr val="FFFF00"/>
                </a:solidFill>
              </a:rPr>
              <a:t>=&gt; College 5</a:t>
            </a:r>
          </a:p>
        </p:txBody>
      </p:sp>
      <p:sp>
        <p:nvSpPr>
          <p:cNvPr id="5" name="Ovaal 4">
            <a:extLst>
              <a:ext uri="{FF2B5EF4-FFF2-40B4-BE49-F238E27FC236}">
                <a16:creationId xmlns:a16="http://schemas.microsoft.com/office/drawing/2014/main" id="{CC630289-D66A-6FC0-F34E-B7DC786A5A90}"/>
              </a:ext>
            </a:extLst>
          </p:cNvPr>
          <p:cNvSpPr/>
          <p:nvPr/>
        </p:nvSpPr>
        <p:spPr>
          <a:xfrm>
            <a:off x="4334312" y="2852257"/>
            <a:ext cx="1118532" cy="713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noFill/>
            </a:endParaRPr>
          </a:p>
        </p:txBody>
      </p:sp>
    </p:spTree>
    <p:extLst>
      <p:ext uri="{BB962C8B-B14F-4D97-AF65-F5344CB8AC3E}">
        <p14:creationId xmlns:p14="http://schemas.microsoft.com/office/powerpoint/2010/main" val="2117775982"/>
      </p:ext>
    </p:extLst>
  </p:cSld>
  <p:clrMapOvr>
    <a:masterClrMapping/>
  </p:clrMapOvr>
  <p:transition spd="slow"/>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a:extLst>
              <a:ext uri="{FF2B5EF4-FFF2-40B4-BE49-F238E27FC236}">
                <a16:creationId xmlns:a16="http://schemas.microsoft.com/office/drawing/2014/main" id="{A0E1D777-8A08-40CD-894D-26B3E2A7C7DC}"/>
              </a:ext>
            </a:extLst>
          </p:cNvPr>
          <p:cNvSpPr txBox="1">
            <a:spLocks noGrp="1"/>
          </p:cNvSpPr>
          <p:nvPr>
            <p:ph type="title"/>
          </p:nvPr>
        </p:nvSpPr>
        <p:spPr/>
        <p:txBody>
          <a:bodyPr>
            <a:normAutofit/>
          </a:bodyPr>
          <a:lstStyle/>
          <a:p>
            <a:r>
              <a:rPr altLang="nl-NL" sz="2800" dirty="0">
                <a:solidFill>
                  <a:schemeClr val="bg1"/>
                </a:solidFill>
                <a:latin typeface="Arial" panose="020B0604020202020204" pitchFamily="34" charset="0"/>
              </a:rPr>
              <a:t>Aspecifiek v </a:t>
            </a:r>
            <a:r>
              <a:rPr altLang="nl-NL" sz="2800" dirty="0" err="1">
                <a:latin typeface="Arial" panose="020B0604020202020204" pitchFamily="34" charset="0"/>
              </a:rPr>
              <a:t>specifiek</a:t>
            </a:r>
            <a:r>
              <a:rPr lang="nl-NL" altLang="nl-NL" sz="2800" dirty="0">
                <a:latin typeface="Arial" panose="020B0604020202020204" pitchFamily="34" charset="0"/>
              </a:rPr>
              <a:t> (college 2)</a:t>
            </a:r>
            <a:br>
              <a:rPr lang="nl-NL" altLang="nl-NL" sz="2800" dirty="0">
                <a:latin typeface="Arial" panose="020B0604020202020204" pitchFamily="34" charset="0"/>
              </a:rPr>
            </a:br>
            <a:endParaRPr altLang="nl-NL" sz="2800" dirty="0">
              <a:solidFill>
                <a:schemeClr val="bg1"/>
              </a:solidFill>
              <a:latin typeface="Arial" panose="020B0604020202020204" pitchFamily="34" charset="0"/>
            </a:endParaRPr>
          </a:p>
        </p:txBody>
      </p:sp>
      <p:sp>
        <p:nvSpPr>
          <p:cNvPr id="22531" name="Tijdelijke aanduiding voor inhoud 2">
            <a:extLst>
              <a:ext uri="{FF2B5EF4-FFF2-40B4-BE49-F238E27FC236}">
                <a16:creationId xmlns:a16="http://schemas.microsoft.com/office/drawing/2014/main" id="{512DA15E-682F-4F8A-8E87-81721CC6F1FA}"/>
              </a:ext>
            </a:extLst>
          </p:cNvPr>
          <p:cNvSpPr txBox="1">
            <a:spLocks noGrp="1"/>
          </p:cNvSpPr>
          <p:nvPr>
            <p:ph idx="1"/>
          </p:nvPr>
        </p:nvSpPr>
        <p:spPr>
          <a:xfrm>
            <a:off x="838200" y="1903500"/>
            <a:ext cx="3733800" cy="4114800"/>
          </a:xfrm>
        </p:spPr>
        <p:txBody>
          <a:bodyPr>
            <a:noAutofit/>
          </a:bodyPr>
          <a:lstStyle/>
          <a:p>
            <a:pPr marL="0" indent="0">
              <a:buNone/>
              <a:defRPr/>
            </a:pPr>
            <a:r>
              <a:rPr altLang="nl-NL" sz="1800" dirty="0" err="1">
                <a:solidFill>
                  <a:schemeClr val="bg1"/>
                </a:solidFill>
                <a:latin typeface="Arial" pitchFamily="34" charset="0"/>
              </a:rPr>
              <a:t>Aspecifiek</a:t>
            </a:r>
            <a:r>
              <a:rPr lang="nl-NL" altLang="nl-NL" sz="1800" dirty="0">
                <a:solidFill>
                  <a:schemeClr val="bg1"/>
                </a:solidFill>
                <a:latin typeface="Arial" pitchFamily="34" charset="0"/>
              </a:rPr>
              <a:t> (</a:t>
            </a:r>
            <a:r>
              <a:rPr lang="nl-NL" altLang="nl-NL" sz="1800" dirty="0" err="1">
                <a:solidFill>
                  <a:schemeClr val="bg1"/>
                </a:solidFill>
                <a:latin typeface="Arial" pitchFamily="34" charset="0"/>
              </a:rPr>
              <a:t>innate</a:t>
            </a:r>
            <a:r>
              <a:rPr lang="nl-NL" altLang="nl-NL" sz="1800" dirty="0">
                <a:solidFill>
                  <a:schemeClr val="bg1"/>
                </a:solidFill>
                <a:latin typeface="Arial" pitchFamily="34" charset="0"/>
              </a:rPr>
              <a:t>)</a:t>
            </a:r>
            <a:r>
              <a:rPr altLang="nl-NL" sz="1800" dirty="0">
                <a:solidFill>
                  <a:schemeClr val="bg1"/>
                </a:solidFill>
                <a:latin typeface="Arial" pitchFamily="34" charset="0"/>
              </a:rPr>
              <a:t>: </a:t>
            </a:r>
            <a:endParaRPr lang="nl-NL" altLang="nl-NL" sz="1800" dirty="0">
              <a:solidFill>
                <a:schemeClr val="bg1"/>
              </a:solidFill>
              <a:latin typeface="Arial" pitchFamily="34" charset="0"/>
            </a:endParaRPr>
          </a:p>
          <a:p>
            <a:pPr marL="0" indent="0">
              <a:buNone/>
              <a:defRPr/>
            </a:pPr>
            <a:r>
              <a:rPr altLang="nl-NL" sz="1800" dirty="0">
                <a:solidFill>
                  <a:schemeClr val="bg1"/>
                </a:solidFill>
                <a:latin typeface="Arial" pitchFamily="34" charset="0"/>
              </a:rPr>
              <a:t>Macrofagen, mest cellen, </a:t>
            </a:r>
            <a:r>
              <a:rPr lang="nl-NL" altLang="nl-NL" sz="1800" dirty="0">
                <a:solidFill>
                  <a:schemeClr val="bg1"/>
                </a:solidFill>
                <a:latin typeface="Arial" pitchFamily="34" charset="0"/>
              </a:rPr>
              <a:t>Dendritische cellen</a:t>
            </a: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marL="0" indent="0">
              <a:buNone/>
              <a:defRPr/>
            </a:pPr>
            <a:r>
              <a:rPr altLang="nl-NL" sz="1800" dirty="0" err="1">
                <a:solidFill>
                  <a:schemeClr val="bg1"/>
                </a:solidFill>
                <a:latin typeface="Arial" pitchFamily="34" charset="0"/>
              </a:rPr>
              <a:t>Specifiek</a:t>
            </a:r>
            <a:r>
              <a:rPr lang="nl-NL" altLang="nl-NL" sz="1800" dirty="0">
                <a:solidFill>
                  <a:schemeClr val="bg1"/>
                </a:solidFill>
                <a:latin typeface="Arial" pitchFamily="34" charset="0"/>
              </a:rPr>
              <a:t> (</a:t>
            </a:r>
            <a:r>
              <a:rPr lang="nl-NL" altLang="nl-NL" sz="1800" dirty="0" err="1">
                <a:solidFill>
                  <a:schemeClr val="bg1"/>
                </a:solidFill>
                <a:latin typeface="Arial" pitchFamily="34" charset="0"/>
              </a:rPr>
              <a:t>adaptive</a:t>
            </a:r>
            <a:r>
              <a:rPr lang="nl-NL" altLang="nl-NL" sz="1800" dirty="0">
                <a:solidFill>
                  <a:schemeClr val="bg1"/>
                </a:solidFill>
                <a:latin typeface="Arial" pitchFamily="34" charset="0"/>
              </a:rPr>
              <a:t>)</a:t>
            </a:r>
            <a:r>
              <a:rPr altLang="nl-NL" sz="1800" dirty="0">
                <a:solidFill>
                  <a:schemeClr val="bg1"/>
                </a:solidFill>
                <a:latin typeface="Arial" pitchFamily="34" charset="0"/>
              </a:rPr>
              <a:t>: </a:t>
            </a:r>
            <a:endParaRPr lang="nl-NL" altLang="nl-NL" sz="1800" dirty="0">
              <a:solidFill>
                <a:schemeClr val="bg1"/>
              </a:solidFill>
              <a:latin typeface="Arial" pitchFamily="34" charset="0"/>
            </a:endParaRPr>
          </a:p>
          <a:p>
            <a:pPr marL="0" indent="0">
              <a:buNone/>
              <a:defRPr/>
            </a:pPr>
            <a:r>
              <a:rPr altLang="nl-NL" sz="1800" dirty="0">
                <a:solidFill>
                  <a:schemeClr val="bg1"/>
                </a:solidFill>
                <a:latin typeface="Arial" pitchFamily="34" charset="0"/>
              </a:rPr>
              <a:t>T-cellen, B-cellen</a:t>
            </a:r>
            <a:r>
              <a:rPr lang="nl-NL" altLang="nl-NL" sz="1800" dirty="0">
                <a:solidFill>
                  <a:schemeClr val="bg1"/>
                </a:solidFill>
                <a:latin typeface="Arial" pitchFamily="34" charset="0"/>
              </a:rPr>
              <a:t>, CTL</a:t>
            </a: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marL="0" indent="0">
              <a:buNone/>
              <a:defRPr/>
            </a:pPr>
            <a:r>
              <a:rPr lang="nl-NL" altLang="nl-NL" sz="1800" dirty="0">
                <a:solidFill>
                  <a:schemeClr val="bg1"/>
                </a:solidFill>
                <a:latin typeface="Arial" pitchFamily="34" charset="0"/>
              </a:rPr>
              <a:t>Tussenvorm: </a:t>
            </a:r>
          </a:p>
          <a:p>
            <a:pPr marL="0" indent="0">
              <a:buNone/>
              <a:defRPr/>
            </a:pPr>
            <a:r>
              <a:rPr lang="nl-NL" altLang="nl-NL" sz="1800" dirty="0">
                <a:solidFill>
                  <a:schemeClr val="bg1"/>
                </a:solidFill>
                <a:latin typeface="Arial" pitchFamily="34" charset="0"/>
              </a:rPr>
              <a:t>NK cellen, ILC</a:t>
            </a:r>
          </a:p>
          <a:p>
            <a:pPr marL="0" indent="0">
              <a:buNone/>
              <a:defRPr/>
            </a:pPr>
            <a:endParaRPr altLang="nl-NL" sz="1800" dirty="0">
              <a:solidFill>
                <a:schemeClr val="bg1"/>
              </a:solidFill>
              <a:latin typeface="Arial" pitchFamily="34" charset="0"/>
            </a:endParaRPr>
          </a:p>
          <a:p>
            <a:pPr marL="0" indent="0">
              <a:buNone/>
              <a:defRPr/>
            </a:pPr>
            <a:r>
              <a:rPr altLang="nl-NL" sz="1800" dirty="0">
                <a:solidFill>
                  <a:schemeClr val="bg1"/>
                </a:solidFill>
                <a:latin typeface="Arial" pitchFamily="34" charset="0"/>
              </a:rPr>
              <a:t>NB Net als alle hokjes in de biologie is </a:t>
            </a:r>
            <a:r>
              <a:rPr altLang="nl-NL" sz="1800" dirty="0" err="1">
                <a:solidFill>
                  <a:schemeClr val="bg1"/>
                </a:solidFill>
                <a:latin typeface="Arial" pitchFamily="34" charset="0"/>
              </a:rPr>
              <a:t>deze</a:t>
            </a:r>
            <a:r>
              <a:rPr altLang="nl-NL" sz="1800" dirty="0">
                <a:solidFill>
                  <a:schemeClr val="bg1"/>
                </a:solidFill>
                <a:latin typeface="Arial" pitchFamily="34" charset="0"/>
              </a:rPr>
              <a:t> </a:t>
            </a:r>
            <a:r>
              <a:rPr altLang="nl-NL" sz="1800" dirty="0" err="1">
                <a:solidFill>
                  <a:schemeClr val="bg1"/>
                </a:solidFill>
                <a:latin typeface="Arial" pitchFamily="34" charset="0"/>
              </a:rPr>
              <a:t>onderverdeling</a:t>
            </a:r>
            <a:r>
              <a:rPr altLang="nl-NL" sz="1800" dirty="0">
                <a:solidFill>
                  <a:schemeClr val="bg1"/>
                </a:solidFill>
                <a:latin typeface="Arial" pitchFamily="34" charset="0"/>
              </a:rPr>
              <a:t> niet absoluut, </a:t>
            </a:r>
            <a:r>
              <a:rPr altLang="nl-NL" sz="1800" dirty="0" err="1">
                <a:solidFill>
                  <a:schemeClr val="bg1"/>
                </a:solidFill>
                <a:latin typeface="Arial" pitchFamily="34" charset="0"/>
              </a:rPr>
              <a:t>en</a:t>
            </a:r>
            <a:r>
              <a:rPr altLang="nl-NL" sz="1800" dirty="0">
                <a:solidFill>
                  <a:schemeClr val="bg1"/>
                </a:solidFill>
                <a:latin typeface="Arial" pitchFamily="34" charset="0"/>
              </a:rPr>
              <a:t> </a:t>
            </a:r>
            <a:r>
              <a:rPr altLang="nl-NL" sz="1800" dirty="0" err="1">
                <a:solidFill>
                  <a:schemeClr val="bg1"/>
                </a:solidFill>
                <a:latin typeface="Arial" pitchFamily="34" charset="0"/>
              </a:rPr>
              <a:t>eigenlijk</a:t>
            </a:r>
            <a:r>
              <a:rPr altLang="nl-NL" sz="1800" dirty="0">
                <a:solidFill>
                  <a:schemeClr val="bg1"/>
                </a:solidFill>
                <a:latin typeface="Arial" pitchFamily="34" charset="0"/>
              </a:rPr>
              <a:t> is het</a:t>
            </a:r>
            <a:r>
              <a:rPr lang="nl-NL" altLang="nl-NL" sz="1800" dirty="0">
                <a:solidFill>
                  <a:schemeClr val="bg1"/>
                </a:solidFill>
                <a:latin typeface="Arial" pitchFamily="34" charset="0"/>
              </a:rPr>
              <a:t> zelfs</a:t>
            </a:r>
            <a:r>
              <a:rPr altLang="nl-NL" sz="1800" dirty="0">
                <a:solidFill>
                  <a:schemeClr val="bg1"/>
                </a:solidFill>
                <a:latin typeface="Arial" pitchFamily="34" charset="0"/>
              </a:rPr>
              <a:t> een </a:t>
            </a:r>
            <a:r>
              <a:rPr altLang="nl-NL" sz="1800" dirty="0" err="1">
                <a:solidFill>
                  <a:schemeClr val="bg1"/>
                </a:solidFill>
                <a:latin typeface="Arial" pitchFamily="34" charset="0"/>
              </a:rPr>
              <a:t>continuum</a:t>
            </a:r>
            <a:r>
              <a:rPr altLang="nl-NL" sz="1800" dirty="0">
                <a:solidFill>
                  <a:schemeClr val="bg1"/>
                </a:solidFill>
                <a:latin typeface="Arial" pitchFamily="34" charset="0"/>
              </a:rPr>
              <a:t>.</a:t>
            </a:r>
          </a:p>
        </p:txBody>
      </p:sp>
      <p:pic>
        <p:nvPicPr>
          <p:cNvPr id="44037" name="Picture 4">
            <a:extLst>
              <a:ext uri="{FF2B5EF4-FFF2-40B4-BE49-F238E27FC236}">
                <a16:creationId xmlns:a16="http://schemas.microsoft.com/office/drawing/2014/main" id="{1EBA7A42-668F-4DAD-984D-187EBAF9B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063" y="1997075"/>
            <a:ext cx="5357812"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2139360"/>
      </p:ext>
    </p:extLst>
  </p:cSld>
  <p:clrMapOvr>
    <a:masterClrMapping/>
  </p:clrMapOvr>
  <p:transition spd="slow"/>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CC86A8-F51F-41A9-A316-C335E9927B8C}"/>
              </a:ext>
            </a:extLst>
          </p:cNvPr>
          <p:cNvSpPr>
            <a:spLocks noGrp="1"/>
          </p:cNvSpPr>
          <p:nvPr>
            <p:ph type="title"/>
          </p:nvPr>
        </p:nvSpPr>
        <p:spPr/>
        <p:txBody>
          <a:bodyPr>
            <a:normAutofit/>
          </a:bodyPr>
          <a:lstStyle/>
          <a:p>
            <a:r>
              <a:rPr lang="nl-NL" sz="2800" dirty="0">
                <a:solidFill>
                  <a:schemeClr val="bg1"/>
                </a:solidFill>
              </a:rPr>
              <a:t>Intracellulaire afweer (tegen virussen)</a:t>
            </a:r>
            <a:br>
              <a:rPr lang="nl-NL" sz="2800" dirty="0">
                <a:solidFill>
                  <a:schemeClr val="bg1"/>
                </a:solidFill>
              </a:rPr>
            </a:br>
            <a:r>
              <a:rPr lang="nl-NL" sz="2800" dirty="0">
                <a:solidFill>
                  <a:schemeClr val="bg1"/>
                </a:solidFill>
              </a:rPr>
              <a:t>De interferon respons </a:t>
            </a:r>
            <a:r>
              <a:rPr lang="nl-NL" sz="2800" dirty="0"/>
              <a:t>=&gt; college 4</a:t>
            </a:r>
          </a:p>
        </p:txBody>
      </p:sp>
      <p:sp>
        <p:nvSpPr>
          <p:cNvPr id="3" name="Tijdelijke aanduiding voor inhoud 2">
            <a:extLst>
              <a:ext uri="{FF2B5EF4-FFF2-40B4-BE49-F238E27FC236}">
                <a16:creationId xmlns:a16="http://schemas.microsoft.com/office/drawing/2014/main" id="{08066391-E454-488D-BDCD-2FC3DD985A1D}"/>
              </a:ext>
            </a:extLst>
          </p:cNvPr>
          <p:cNvSpPr>
            <a:spLocks noGrp="1"/>
          </p:cNvSpPr>
          <p:nvPr>
            <p:ph idx="1"/>
          </p:nvPr>
        </p:nvSpPr>
        <p:spPr>
          <a:xfrm>
            <a:off x="921108" y="1814838"/>
            <a:ext cx="4858907" cy="4114800"/>
          </a:xfrm>
        </p:spPr>
        <p:txBody>
          <a:bodyPr>
            <a:noAutofit/>
          </a:bodyPr>
          <a:lstStyle/>
          <a:p>
            <a:pPr marL="0" indent="0">
              <a:buNone/>
            </a:pPr>
            <a:r>
              <a:rPr lang="nl-NL" sz="1800" dirty="0" err="1">
                <a:solidFill>
                  <a:schemeClr val="bg1"/>
                </a:solidFill>
                <a:latin typeface="Times New Roman" panose="02020603050405020304" pitchFamily="18" charset="0"/>
              </a:rPr>
              <a:t>Simplified</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signaling</a:t>
            </a:r>
            <a:r>
              <a:rPr lang="nl-NL" sz="1800" dirty="0">
                <a:solidFill>
                  <a:schemeClr val="bg1"/>
                </a:solidFill>
                <a:latin typeface="Times New Roman" panose="02020603050405020304" pitchFamily="18" charset="0"/>
              </a:rPr>
              <a:t> cascades </a:t>
            </a:r>
            <a:r>
              <a:rPr lang="nl-NL" sz="1800" dirty="0" err="1">
                <a:solidFill>
                  <a:schemeClr val="bg1"/>
                </a:solidFill>
                <a:latin typeface="Times New Roman" panose="02020603050405020304" pitchFamily="18" charset="0"/>
              </a:rPr>
              <a:t>leading</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to</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transcription</a:t>
            </a:r>
            <a:r>
              <a:rPr lang="nl-NL" sz="1800" dirty="0">
                <a:solidFill>
                  <a:schemeClr val="bg1"/>
                </a:solidFill>
                <a:latin typeface="Times New Roman" panose="02020603050405020304" pitchFamily="18" charset="0"/>
              </a:rPr>
              <a:t> of type I/III interferon </a:t>
            </a:r>
            <a:r>
              <a:rPr lang="nl-NL" sz="1800" dirty="0" err="1">
                <a:solidFill>
                  <a:schemeClr val="bg1"/>
                </a:solidFill>
                <a:latin typeface="Times New Roman" panose="02020603050405020304" pitchFamily="18" charset="0"/>
              </a:rPr>
              <a:t>genes</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following</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infection</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with</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an</a:t>
            </a:r>
            <a:r>
              <a:rPr lang="nl-NL" sz="1800" dirty="0">
                <a:solidFill>
                  <a:schemeClr val="bg1"/>
                </a:solidFill>
                <a:latin typeface="Times New Roman" panose="02020603050405020304" pitchFamily="18" charset="0"/>
              </a:rPr>
              <a:t> RNA virus (</a:t>
            </a:r>
            <a:r>
              <a:rPr lang="nl-NL" sz="1800" i="1" dirty="0" err="1">
                <a:solidFill>
                  <a:schemeClr val="bg1"/>
                </a:solidFill>
                <a:latin typeface="Times New Roman" panose="02020603050405020304" pitchFamily="18" charset="0"/>
              </a:rPr>
              <a:t>left</a:t>
            </a:r>
            <a:r>
              <a:rPr lang="nl-NL" sz="1800" i="1" dirty="0">
                <a:solidFill>
                  <a:schemeClr val="bg1"/>
                </a:solidFill>
                <a:latin typeface="Times New Roman" panose="02020603050405020304" pitchFamily="18" charset="0"/>
              </a:rPr>
              <a:t> panel</a:t>
            </a:r>
            <a:r>
              <a:rPr lang="nl-NL" sz="1800" dirty="0">
                <a:solidFill>
                  <a:schemeClr val="bg1"/>
                </a:solidFill>
                <a:latin typeface="Times New Roman" panose="02020603050405020304" pitchFamily="18" charset="0"/>
              </a:rPr>
              <a:t>). </a:t>
            </a:r>
          </a:p>
          <a:p>
            <a:pPr marL="0" indent="0">
              <a:buNone/>
            </a:pPr>
            <a:r>
              <a:rPr lang="nl-NL" sz="1800" dirty="0" err="1">
                <a:solidFill>
                  <a:schemeClr val="bg1"/>
                </a:solidFill>
                <a:latin typeface="Times New Roman" panose="02020603050405020304" pitchFamily="18" charset="0"/>
              </a:rPr>
              <a:t>Simplified</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signaling</a:t>
            </a:r>
            <a:r>
              <a:rPr lang="nl-NL" sz="1800" dirty="0">
                <a:solidFill>
                  <a:schemeClr val="bg1"/>
                </a:solidFill>
                <a:latin typeface="Times New Roman" panose="02020603050405020304" pitchFamily="18" charset="0"/>
              </a:rPr>
              <a:t> cascades </a:t>
            </a:r>
            <a:r>
              <a:rPr lang="nl-NL" sz="1800" dirty="0" err="1">
                <a:solidFill>
                  <a:schemeClr val="bg1"/>
                </a:solidFill>
                <a:latin typeface="Times New Roman" panose="02020603050405020304" pitchFamily="18" charset="0"/>
              </a:rPr>
              <a:t>leading</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to</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transcription</a:t>
            </a:r>
            <a:r>
              <a:rPr lang="nl-NL" sz="1800" dirty="0">
                <a:solidFill>
                  <a:schemeClr val="bg1"/>
                </a:solidFill>
                <a:latin typeface="Times New Roman" panose="02020603050405020304" pitchFamily="18" charset="0"/>
              </a:rPr>
              <a:t> of interferon-</a:t>
            </a:r>
            <a:r>
              <a:rPr lang="nl-NL" sz="1800" dirty="0" err="1">
                <a:solidFill>
                  <a:schemeClr val="bg1"/>
                </a:solidFill>
                <a:latin typeface="Times New Roman" panose="02020603050405020304" pitchFamily="18" charset="0"/>
              </a:rPr>
              <a:t>stimulated</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genes</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ISGs</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following</a:t>
            </a:r>
            <a:r>
              <a:rPr lang="nl-NL" sz="1800" dirty="0">
                <a:solidFill>
                  <a:schemeClr val="bg1"/>
                </a:solidFill>
                <a:latin typeface="Times New Roman" panose="02020603050405020304" pitchFamily="18" charset="0"/>
              </a:rPr>
              <a:t> type I/III interferon </a:t>
            </a:r>
            <a:r>
              <a:rPr lang="nl-NL" sz="1800" dirty="0" err="1">
                <a:solidFill>
                  <a:schemeClr val="bg1"/>
                </a:solidFill>
                <a:latin typeface="Times New Roman" panose="02020603050405020304" pitchFamily="18" charset="0"/>
              </a:rPr>
              <a:t>stimulation</a:t>
            </a:r>
            <a:r>
              <a:rPr lang="nl-NL" sz="1800" dirty="0">
                <a:solidFill>
                  <a:schemeClr val="bg1"/>
                </a:solidFill>
                <a:latin typeface="Times New Roman" panose="02020603050405020304" pitchFamily="18" charset="0"/>
              </a:rPr>
              <a:t> (</a:t>
            </a:r>
            <a:r>
              <a:rPr lang="nl-NL" sz="1800" i="1" dirty="0">
                <a:solidFill>
                  <a:schemeClr val="bg1"/>
                </a:solidFill>
                <a:latin typeface="Times New Roman" panose="02020603050405020304" pitchFamily="18" charset="0"/>
              </a:rPr>
              <a:t>right panel</a:t>
            </a:r>
            <a:r>
              <a:rPr lang="nl-NL" sz="1800" dirty="0">
                <a:solidFill>
                  <a:schemeClr val="bg1"/>
                </a:solidFill>
                <a:latin typeface="Times New Roman" panose="02020603050405020304" pitchFamily="18" charset="0"/>
              </a:rPr>
              <a:t>). </a:t>
            </a:r>
          </a:p>
          <a:p>
            <a:pPr marL="0" indent="0">
              <a:buNone/>
            </a:pPr>
            <a:r>
              <a:rPr lang="nl-NL" sz="1800" dirty="0">
                <a:solidFill>
                  <a:schemeClr val="bg1"/>
                </a:solidFill>
                <a:latin typeface="Times New Roman" panose="02020603050405020304" pitchFamily="18" charset="0"/>
              </a:rPr>
              <a:t>RIG-I, MDA-5, TLR3/7, UNC93B1, TICAM1, TBK1, IRF3, IRF7, IFNAR1, IFNAR2, IFNLR1, IL10RB, JAK1, TYK2, STAT1, STAT2, </a:t>
            </a:r>
            <a:r>
              <a:rPr lang="nl-NL" sz="1800" dirty="0" err="1">
                <a:solidFill>
                  <a:schemeClr val="bg1"/>
                </a:solidFill>
                <a:latin typeface="Times New Roman" panose="02020603050405020304" pitchFamily="18" charset="0"/>
              </a:rPr>
              <a:t>and</a:t>
            </a:r>
            <a:r>
              <a:rPr lang="nl-NL" sz="1800" dirty="0">
                <a:solidFill>
                  <a:schemeClr val="bg1"/>
                </a:solidFill>
                <a:latin typeface="Times New Roman" panose="02020603050405020304" pitchFamily="18" charset="0"/>
              </a:rPr>
              <a:t> IRF9 are human interferon system </a:t>
            </a:r>
            <a:r>
              <a:rPr lang="nl-NL" sz="1800" dirty="0" err="1">
                <a:solidFill>
                  <a:schemeClr val="bg1"/>
                </a:solidFill>
                <a:latin typeface="Times New Roman" panose="02020603050405020304" pitchFamily="18" charset="0"/>
              </a:rPr>
              <a:t>components</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involved</a:t>
            </a:r>
            <a:r>
              <a:rPr lang="nl-NL" sz="1800" dirty="0">
                <a:solidFill>
                  <a:schemeClr val="bg1"/>
                </a:solidFill>
                <a:latin typeface="Times New Roman" panose="02020603050405020304" pitchFamily="18" charset="0"/>
              </a:rPr>
              <a:t> in </a:t>
            </a:r>
            <a:r>
              <a:rPr lang="nl-NL" sz="1800" dirty="0" err="1">
                <a:solidFill>
                  <a:schemeClr val="bg1"/>
                </a:solidFill>
                <a:latin typeface="Times New Roman" panose="02020603050405020304" pitchFamily="18" charset="0"/>
              </a:rPr>
              <a:t>recognizing</a:t>
            </a:r>
            <a:r>
              <a:rPr lang="nl-NL" sz="1800" dirty="0">
                <a:solidFill>
                  <a:schemeClr val="bg1"/>
                </a:solidFill>
                <a:latin typeface="Times New Roman" panose="02020603050405020304" pitchFamily="18" charset="0"/>
              </a:rPr>
              <a:t> virus </a:t>
            </a:r>
            <a:r>
              <a:rPr lang="nl-NL" sz="1800" dirty="0" err="1">
                <a:solidFill>
                  <a:schemeClr val="bg1"/>
                </a:solidFill>
                <a:latin typeface="Times New Roman" panose="02020603050405020304" pitchFamily="18" charset="0"/>
              </a:rPr>
              <a:t>infections</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stimulating</a:t>
            </a:r>
            <a:r>
              <a:rPr lang="nl-NL" sz="1800" dirty="0">
                <a:solidFill>
                  <a:schemeClr val="bg1"/>
                </a:solidFill>
                <a:latin typeface="Times New Roman" panose="02020603050405020304" pitchFamily="18" charset="0"/>
              </a:rPr>
              <a:t> interferon </a:t>
            </a:r>
            <a:r>
              <a:rPr lang="nl-NL" sz="1800" dirty="0" err="1">
                <a:solidFill>
                  <a:schemeClr val="bg1"/>
                </a:solidFill>
                <a:latin typeface="Times New Roman" panose="02020603050405020304" pitchFamily="18" charset="0"/>
              </a:rPr>
              <a:t>production</a:t>
            </a:r>
            <a:r>
              <a:rPr lang="nl-NL" sz="1800" dirty="0">
                <a:solidFill>
                  <a:schemeClr val="bg1"/>
                </a:solidFill>
                <a:latin typeface="Times New Roman" panose="02020603050405020304" pitchFamily="18" charset="0"/>
              </a:rPr>
              <a:t>, or </a:t>
            </a:r>
            <a:r>
              <a:rPr lang="nl-NL" sz="1800" dirty="0" err="1">
                <a:solidFill>
                  <a:schemeClr val="bg1"/>
                </a:solidFill>
                <a:latin typeface="Times New Roman" panose="02020603050405020304" pitchFamily="18" charset="0"/>
              </a:rPr>
              <a:t>mediating</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antiviral</a:t>
            </a:r>
            <a:r>
              <a:rPr lang="nl-NL" sz="1800" dirty="0">
                <a:solidFill>
                  <a:schemeClr val="bg1"/>
                </a:solidFill>
                <a:latin typeface="Times New Roman" panose="02020603050405020304" pitchFamily="18" charset="0"/>
              </a:rPr>
              <a:t> </a:t>
            </a:r>
            <a:r>
              <a:rPr lang="nl-NL" sz="1800" dirty="0" err="1">
                <a:solidFill>
                  <a:schemeClr val="bg1"/>
                </a:solidFill>
                <a:latin typeface="Times New Roman" panose="02020603050405020304" pitchFamily="18" charset="0"/>
              </a:rPr>
              <a:t>signaling</a:t>
            </a:r>
            <a:r>
              <a:rPr lang="nl-NL" sz="1800" dirty="0">
                <a:solidFill>
                  <a:schemeClr val="bg1"/>
                </a:solidFill>
                <a:latin typeface="Times New Roman" panose="02020603050405020304" pitchFamily="18" charset="0"/>
              </a:rPr>
              <a:t>; ISRE, interferon-</a:t>
            </a:r>
            <a:r>
              <a:rPr lang="nl-NL" sz="1800" dirty="0" err="1">
                <a:solidFill>
                  <a:schemeClr val="bg1"/>
                </a:solidFill>
                <a:latin typeface="Times New Roman" panose="02020603050405020304" pitchFamily="18" charset="0"/>
              </a:rPr>
              <a:t>stimulated</a:t>
            </a:r>
            <a:r>
              <a:rPr lang="nl-NL" sz="1800" dirty="0">
                <a:solidFill>
                  <a:schemeClr val="bg1"/>
                </a:solidFill>
                <a:latin typeface="Times New Roman" panose="02020603050405020304" pitchFamily="18" charset="0"/>
              </a:rPr>
              <a:t> response element.</a:t>
            </a:r>
          </a:p>
          <a:p>
            <a:pPr marL="0" indent="0">
              <a:buNone/>
            </a:pPr>
            <a:r>
              <a:rPr lang="nl-NL" sz="1800" dirty="0">
                <a:solidFill>
                  <a:srgbClr val="FFFF00"/>
                </a:solidFill>
                <a:latin typeface="Times New Roman" panose="02020603050405020304" pitchFamily="18" charset="0"/>
              </a:rPr>
              <a:t>Signaaltransductie (celbiologie)</a:t>
            </a:r>
          </a:p>
          <a:p>
            <a:endParaRPr lang="nl-NL" sz="1800" dirty="0">
              <a:solidFill>
                <a:schemeClr val="bg1"/>
              </a:solidFill>
            </a:endParaRPr>
          </a:p>
        </p:txBody>
      </p:sp>
      <p:pic>
        <p:nvPicPr>
          <p:cNvPr id="4" name="Afbeelding 3">
            <a:extLst>
              <a:ext uri="{FF2B5EF4-FFF2-40B4-BE49-F238E27FC236}">
                <a16:creationId xmlns:a16="http://schemas.microsoft.com/office/drawing/2014/main" id="{4E827A6C-DD42-4436-B3D8-4909AB8D888D}"/>
              </a:ext>
            </a:extLst>
          </p:cNvPr>
          <p:cNvPicPr>
            <a:picLocks noChangeAspect="1"/>
          </p:cNvPicPr>
          <p:nvPr/>
        </p:nvPicPr>
        <p:blipFill>
          <a:blip r:embed="rId2"/>
          <a:stretch>
            <a:fillRect/>
          </a:stretch>
        </p:blipFill>
        <p:spPr>
          <a:xfrm>
            <a:off x="6279126" y="1690688"/>
            <a:ext cx="5335717" cy="3945805"/>
          </a:xfrm>
          <a:prstGeom prst="rect">
            <a:avLst/>
          </a:prstGeom>
        </p:spPr>
      </p:pic>
    </p:spTree>
    <p:extLst>
      <p:ext uri="{BB962C8B-B14F-4D97-AF65-F5344CB8AC3E}">
        <p14:creationId xmlns:p14="http://schemas.microsoft.com/office/powerpoint/2010/main" val="453949997"/>
      </p:ext>
    </p:extLst>
  </p:cSld>
  <p:clrMapOvr>
    <a:masterClrMapping/>
  </p:clrMapOvr>
  <p:transition spd="slow"/>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60CE27-F898-B1B4-4156-A2522F042EA9}"/>
              </a:ext>
            </a:extLst>
          </p:cNvPr>
          <p:cNvSpPr>
            <a:spLocks noGrp="1"/>
          </p:cNvSpPr>
          <p:nvPr>
            <p:ph type="title"/>
          </p:nvPr>
        </p:nvSpPr>
        <p:spPr/>
        <p:txBody>
          <a:bodyPr>
            <a:normAutofit/>
          </a:bodyPr>
          <a:lstStyle/>
          <a:p>
            <a:r>
              <a:rPr lang="en-US" sz="2800" b="1" dirty="0" err="1">
                <a:latin typeface="Arial" panose="020B0604020202020204" pitchFamily="34" charset="0"/>
                <a:cs typeface="Arial" panose="020B0604020202020204" pitchFamily="34" charset="0"/>
              </a:rPr>
              <a:t>Ontwikkelingen</a:t>
            </a:r>
            <a:r>
              <a:rPr lang="en-US" sz="2800" b="1" dirty="0">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The Nobel Prize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in Physiology or Medicine 2022</a:t>
            </a:r>
            <a:endParaRPr lang="nl-NL" sz="2800" dirty="0">
              <a:solidFill>
                <a:schemeClr val="bg1"/>
              </a:solidFill>
              <a:latin typeface="Arial" panose="020B060402020202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F7C09070-DCF1-848B-0885-0193CD48C3F3}"/>
              </a:ext>
            </a:extLst>
          </p:cNvPr>
          <p:cNvSpPr>
            <a:spLocks noGrp="1"/>
          </p:cNvSpPr>
          <p:nvPr>
            <p:ph idx="1"/>
          </p:nvPr>
        </p:nvSpPr>
        <p:spPr/>
        <p:txBody>
          <a:bodyPr>
            <a:normAutofit/>
          </a:bodyPr>
          <a:lstStyle/>
          <a:p>
            <a:pPr algn="l" fontAlgn="base"/>
            <a:r>
              <a:rPr lang="en-US" sz="1800" b="1" u="none" strike="noStrike" dirty="0">
                <a:solidFill>
                  <a:schemeClr val="bg1"/>
                </a:solidFill>
                <a:effectLst/>
                <a:latin typeface="inherit"/>
                <a:hlinkClick r:id="rId2">
                  <a:extLst>
                    <a:ext uri="{A12FA001-AC4F-418D-AE19-62706E023703}">
                      <ahyp:hlinkClr xmlns:ahyp="http://schemas.microsoft.com/office/drawing/2018/hyperlinkcolor" val="tx"/>
                    </a:ext>
                  </a:extLst>
                </a:hlinkClick>
              </a:rPr>
              <a:t>"for his discoveries concerning the genomes of extinct hominins and human evolution"</a:t>
            </a:r>
            <a:endParaRPr lang="en-US" sz="1800" b="1" dirty="0">
              <a:solidFill>
                <a:schemeClr val="bg1"/>
              </a:solidFill>
              <a:effectLst/>
              <a:latin typeface="var(--primary-font)"/>
            </a:endParaRPr>
          </a:p>
          <a:p>
            <a:pPr fontAlgn="base"/>
            <a:r>
              <a:rPr lang="en-US" sz="1800" dirty="0">
                <a:solidFill>
                  <a:schemeClr val="bg1"/>
                </a:solidFill>
                <a:effectLst/>
                <a:latin typeface="inherit"/>
              </a:rPr>
              <a:t>Through his pioneering research, </a:t>
            </a:r>
            <a:r>
              <a:rPr lang="en-US" sz="1800" u="none" strike="noStrike" dirty="0">
                <a:solidFill>
                  <a:srgbClr val="FFFF00"/>
                </a:solidFill>
                <a:effectLst/>
                <a:latin typeface="inherit"/>
                <a:hlinkClick r:id="rId3">
                  <a:extLst>
                    <a:ext uri="{A12FA001-AC4F-418D-AE19-62706E023703}">
                      <ahyp:hlinkClr xmlns:ahyp="http://schemas.microsoft.com/office/drawing/2018/hyperlinkcolor" val="tx"/>
                    </a:ext>
                  </a:extLst>
                </a:hlinkClick>
              </a:rPr>
              <a:t>Svante Pääbo</a:t>
            </a:r>
            <a:r>
              <a:rPr lang="en-US" sz="1800" dirty="0">
                <a:solidFill>
                  <a:srgbClr val="FFFF00"/>
                </a:solidFill>
                <a:effectLst/>
                <a:latin typeface="inherit"/>
              </a:rPr>
              <a:t> </a:t>
            </a:r>
            <a:r>
              <a:rPr lang="en-US" sz="1800" dirty="0">
                <a:solidFill>
                  <a:schemeClr val="bg1"/>
                </a:solidFill>
                <a:effectLst/>
                <a:latin typeface="inherit"/>
              </a:rPr>
              <a:t>accomplished something seemingly impossible: sequencing the genome of the Neanderthal, an extinct relative of present-day humans. He also made the sensational discovery of a previously unknown hominin, Denisova. Importantly, Pääbo also found that </a:t>
            </a:r>
            <a:r>
              <a:rPr lang="en-US" sz="1800" dirty="0">
                <a:solidFill>
                  <a:srgbClr val="FFFF00"/>
                </a:solidFill>
                <a:effectLst/>
                <a:latin typeface="inherit"/>
              </a:rPr>
              <a:t>gene transfer had occurred from these now extinct hominins to Homo sapiens </a:t>
            </a:r>
            <a:r>
              <a:rPr lang="en-US" sz="1800" dirty="0">
                <a:solidFill>
                  <a:schemeClr val="bg1"/>
                </a:solidFill>
                <a:effectLst/>
                <a:latin typeface="inherit"/>
              </a:rPr>
              <a:t>following the migration out of Africa around 70,000 years ago. This ancient flow of genes to present-day humans has physiological relevance today, for example affecting how our </a:t>
            </a:r>
            <a:r>
              <a:rPr lang="en-US" sz="1800" dirty="0">
                <a:solidFill>
                  <a:srgbClr val="FFFF00"/>
                </a:solidFill>
                <a:effectLst/>
                <a:latin typeface="inherit"/>
              </a:rPr>
              <a:t>immune system </a:t>
            </a:r>
            <a:r>
              <a:rPr lang="en-US" sz="1800" dirty="0">
                <a:solidFill>
                  <a:schemeClr val="bg1"/>
                </a:solidFill>
                <a:effectLst/>
                <a:latin typeface="inherit"/>
              </a:rPr>
              <a:t>reacts to infections.</a:t>
            </a:r>
          </a:p>
          <a:p>
            <a:endParaRPr lang="nl-NL" sz="1800" dirty="0">
              <a:solidFill>
                <a:schemeClr val="bg1"/>
              </a:solidFill>
            </a:endParaRPr>
          </a:p>
          <a:p>
            <a:pPr>
              <a:buFont typeface="Symbol" panose="05050102010706020507" pitchFamily="18" charset="2"/>
              <a:buChar char="Þ"/>
            </a:pPr>
            <a:r>
              <a:rPr lang="nl-NL" sz="1800" dirty="0">
                <a:solidFill>
                  <a:schemeClr val="bg1"/>
                </a:solidFill>
              </a:rPr>
              <a:t> Neanderthal genen beïnvloeden hoe we reageren op virussen</a:t>
            </a:r>
          </a:p>
          <a:p>
            <a:pPr marL="0" indent="0">
              <a:buNone/>
            </a:pPr>
            <a:r>
              <a:rPr lang="nl-NL" sz="1800" dirty="0">
                <a:solidFill>
                  <a:schemeClr val="bg1"/>
                </a:solidFill>
                <a:hlinkClick r:id="rId4">
                  <a:extLst>
                    <a:ext uri="{A12FA001-AC4F-418D-AE19-62706E023703}">
                      <ahyp:hlinkClr xmlns:ahyp="http://schemas.microsoft.com/office/drawing/2018/hyperlinkcolor" val="tx"/>
                    </a:ext>
                  </a:extLst>
                </a:hlinkClick>
              </a:rPr>
              <a:t>(https://scientias.nl/genvarianten-van-neanderthalers-blijken-ook-te-beschermen-tegen-ernstige-covid-19/</a:t>
            </a:r>
            <a:r>
              <a:rPr lang="nl-NL" sz="1800" dirty="0">
                <a:solidFill>
                  <a:schemeClr val="bg1"/>
                </a:solidFill>
              </a:rPr>
              <a:t>)</a:t>
            </a:r>
          </a:p>
          <a:p>
            <a:pPr>
              <a:buFont typeface="Symbol" panose="05050102010706020507" pitchFamily="18" charset="2"/>
              <a:buChar char="Þ"/>
            </a:pPr>
            <a:endParaRPr lang="nl-NL" sz="1800" dirty="0">
              <a:solidFill>
                <a:schemeClr val="bg1"/>
              </a:solidFill>
            </a:endParaRPr>
          </a:p>
        </p:txBody>
      </p:sp>
    </p:spTree>
    <p:extLst>
      <p:ext uri="{BB962C8B-B14F-4D97-AF65-F5344CB8AC3E}">
        <p14:creationId xmlns:p14="http://schemas.microsoft.com/office/powerpoint/2010/main" val="3049342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txBox="1">
            <a:spLocks noGrp="1"/>
          </p:cNvSpPr>
          <p:nvPr>
            <p:ph type="title"/>
          </p:nvPr>
        </p:nvSpPr>
        <p:spPr>
          <a:xfrm>
            <a:off x="1798597" y="395484"/>
            <a:ext cx="7772400" cy="1143000"/>
          </a:xfrm>
        </p:spPr>
        <p:txBody>
          <a:bodyPr>
            <a:noAutofit/>
          </a:bodyPr>
          <a:lstStyle/>
          <a:p>
            <a:r>
              <a:rPr lang="nl-NL" altLang="nl-NL" sz="2800" dirty="0">
                <a:solidFill>
                  <a:schemeClr val="bg1"/>
                </a:solidFill>
              </a:rPr>
              <a:t>Signalen tussen cellen van het afweersysteem: </a:t>
            </a:r>
            <a:br>
              <a:rPr lang="nl-NL" altLang="nl-NL" sz="2800" dirty="0">
                <a:solidFill>
                  <a:schemeClr val="bg1"/>
                </a:solidFill>
              </a:rPr>
            </a:br>
            <a:r>
              <a:rPr lang="nl-NL" altLang="nl-NL" sz="2800" dirty="0">
                <a:solidFill>
                  <a:schemeClr val="bg1"/>
                </a:solidFill>
              </a:rPr>
              <a:t>Cytokines zorgen voor een </a:t>
            </a:r>
            <a:r>
              <a:rPr lang="nl-NL" altLang="nl-NL" sz="2800" dirty="0"/>
              <a:t>gebalanceerde</a:t>
            </a:r>
            <a:r>
              <a:rPr lang="nl-NL" altLang="nl-NL" sz="2800" dirty="0">
                <a:solidFill>
                  <a:schemeClr val="bg1"/>
                </a:solidFill>
              </a:rPr>
              <a:t> afweer</a:t>
            </a:r>
            <a:br>
              <a:rPr lang="nl-NL" altLang="nl-NL" sz="2800" dirty="0">
                <a:solidFill>
                  <a:schemeClr val="bg1"/>
                </a:solidFill>
              </a:rPr>
            </a:br>
            <a:endParaRPr altLang="nl-NL" sz="2800" dirty="0">
              <a:solidFill>
                <a:schemeClr val="bg1"/>
              </a:solidFill>
              <a:latin typeface="Arial" pitchFamily="34" charset="0"/>
            </a:endParaRPr>
          </a:p>
        </p:txBody>
      </p:sp>
      <p:pic>
        <p:nvPicPr>
          <p:cNvPr id="3" name="Afbeelding 2">
            <a:extLst>
              <a:ext uri="{FF2B5EF4-FFF2-40B4-BE49-F238E27FC236}">
                <a16:creationId xmlns:a16="http://schemas.microsoft.com/office/drawing/2014/main" id="{A4855E5B-5BDB-47B1-AD95-B43E840B7929}"/>
              </a:ext>
            </a:extLst>
          </p:cNvPr>
          <p:cNvPicPr>
            <a:picLocks noChangeAspect="1"/>
          </p:cNvPicPr>
          <p:nvPr/>
        </p:nvPicPr>
        <p:blipFill>
          <a:blip r:embed="rId2"/>
          <a:stretch>
            <a:fillRect/>
          </a:stretch>
        </p:blipFill>
        <p:spPr>
          <a:xfrm>
            <a:off x="1374913" y="1670056"/>
            <a:ext cx="7922135" cy="4378407"/>
          </a:xfrm>
          <a:prstGeom prst="rect">
            <a:avLst/>
          </a:prstGeom>
        </p:spPr>
      </p:pic>
      <p:sp>
        <p:nvSpPr>
          <p:cNvPr id="5" name="Ovaal 4">
            <a:extLst>
              <a:ext uri="{FF2B5EF4-FFF2-40B4-BE49-F238E27FC236}">
                <a16:creationId xmlns:a16="http://schemas.microsoft.com/office/drawing/2014/main" id="{1E7B44B1-CA45-47E4-8CE0-C237C71B861F}"/>
              </a:ext>
            </a:extLst>
          </p:cNvPr>
          <p:cNvSpPr/>
          <p:nvPr/>
        </p:nvSpPr>
        <p:spPr>
          <a:xfrm>
            <a:off x="4286398" y="4739537"/>
            <a:ext cx="641838" cy="44840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9654801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descr="http://www.nature.com/nri/journal/v2/n10/images/nri915-f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950" y="1549401"/>
            <a:ext cx="76581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2060575"/>
            <a:ext cx="2095500" cy="186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F4517637-58AF-4046-B1A2-660ADEDE9834}"/>
              </a:ext>
            </a:extLst>
          </p:cNvPr>
          <p:cNvSpPr txBox="1"/>
          <p:nvPr/>
        </p:nvSpPr>
        <p:spPr>
          <a:xfrm>
            <a:off x="1409350" y="321706"/>
            <a:ext cx="6443502" cy="954107"/>
          </a:xfrm>
          <a:prstGeom prst="rect">
            <a:avLst/>
          </a:prstGeom>
          <a:noFill/>
        </p:spPr>
        <p:txBody>
          <a:bodyPr wrap="square" rtlCol="0">
            <a:spAutoFit/>
          </a:bodyPr>
          <a:lstStyle/>
          <a:p>
            <a:r>
              <a:rPr lang="nl-NL" altLang="nl-NL" sz="2800" dirty="0">
                <a:solidFill>
                  <a:srgbClr val="FFFF00"/>
                </a:solidFill>
                <a:latin typeface="Arial" pitchFamily="34" charset="0"/>
              </a:rPr>
              <a:t>Ontsteking: </a:t>
            </a:r>
            <a:r>
              <a:rPr lang="nl-NL" altLang="nl-NL" sz="2800" dirty="0">
                <a:solidFill>
                  <a:schemeClr val="bg1"/>
                </a:solidFill>
                <a:latin typeface="Arial" pitchFamily="34" charset="0"/>
              </a:rPr>
              <a:t>Wat gebeurt er in de tijd.</a:t>
            </a:r>
            <a:br>
              <a:rPr lang="nl-NL" altLang="nl-NL" sz="2800" dirty="0">
                <a:solidFill>
                  <a:schemeClr val="bg1"/>
                </a:solidFill>
                <a:latin typeface="Arial" pitchFamily="34" charset="0"/>
              </a:rPr>
            </a:br>
            <a:r>
              <a:rPr lang="nl-NL" altLang="nl-NL" sz="2800" dirty="0">
                <a:solidFill>
                  <a:schemeClr val="bg1"/>
                </a:solidFill>
                <a:latin typeface="Arial" pitchFamily="34" charset="0"/>
              </a:rPr>
              <a:t>Splinter als voorbeeld</a:t>
            </a:r>
            <a:endParaRPr lang="nl-NL" sz="2800" dirty="0">
              <a:solidFill>
                <a:schemeClr val="bg1"/>
              </a:solidFill>
            </a:endParaRPr>
          </a:p>
        </p:txBody>
      </p:sp>
      <p:sp>
        <p:nvSpPr>
          <p:cNvPr id="7" name="Ovaal 6">
            <a:extLst>
              <a:ext uri="{FF2B5EF4-FFF2-40B4-BE49-F238E27FC236}">
                <a16:creationId xmlns:a16="http://schemas.microsoft.com/office/drawing/2014/main" id="{7272A160-548A-4FD3-BF66-247A7C81AA24}"/>
              </a:ext>
            </a:extLst>
          </p:cNvPr>
          <p:cNvSpPr/>
          <p:nvPr/>
        </p:nvSpPr>
        <p:spPr>
          <a:xfrm>
            <a:off x="6805791" y="4771866"/>
            <a:ext cx="1176448" cy="71980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11080488"/>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txBox="1">
            <a:spLocks noGrp="1"/>
          </p:cNvSpPr>
          <p:nvPr>
            <p:ph type="title"/>
          </p:nvPr>
        </p:nvSpPr>
        <p:spPr>
          <a:xfrm>
            <a:off x="737532" y="-102395"/>
            <a:ext cx="10515600" cy="1325563"/>
          </a:xfrm>
        </p:spPr>
        <p:txBody>
          <a:bodyPr>
            <a:normAutofit/>
          </a:bodyPr>
          <a:lstStyle/>
          <a:p>
            <a:r>
              <a:rPr altLang="nl-NL" sz="2800" dirty="0" err="1">
                <a:latin typeface="Arial" pitchFamily="34" charset="0"/>
              </a:rPr>
              <a:t>Chronische</a:t>
            </a:r>
            <a:r>
              <a:rPr altLang="nl-NL" sz="2800" dirty="0">
                <a:latin typeface="Arial" pitchFamily="34" charset="0"/>
              </a:rPr>
              <a:t> </a:t>
            </a:r>
            <a:r>
              <a:rPr altLang="nl-NL" sz="2800" dirty="0" err="1">
                <a:latin typeface="Arial" pitchFamily="34" charset="0"/>
              </a:rPr>
              <a:t>ontsteking</a:t>
            </a:r>
            <a:r>
              <a:rPr altLang="nl-NL" sz="2800" dirty="0">
                <a:latin typeface="Arial" pitchFamily="34" charset="0"/>
              </a:rPr>
              <a:t> </a:t>
            </a:r>
            <a:br>
              <a:rPr lang="nl-NL" altLang="nl-NL" sz="2800" dirty="0">
                <a:latin typeface="Arial" pitchFamily="34" charset="0"/>
              </a:rPr>
            </a:br>
            <a:r>
              <a:rPr altLang="nl-NL" sz="2800" dirty="0" err="1">
                <a:solidFill>
                  <a:schemeClr val="bg1"/>
                </a:solidFill>
                <a:latin typeface="Arial" pitchFamily="34" charset="0"/>
              </a:rPr>
              <a:t>als</a:t>
            </a:r>
            <a:r>
              <a:rPr altLang="nl-NL" sz="2800" dirty="0">
                <a:solidFill>
                  <a:schemeClr val="bg1"/>
                </a:solidFill>
                <a:latin typeface="Arial" pitchFamily="34" charset="0"/>
              </a:rPr>
              <a:t> </a:t>
            </a:r>
            <a:r>
              <a:rPr altLang="nl-NL" sz="2800" dirty="0" err="1">
                <a:solidFill>
                  <a:schemeClr val="bg1"/>
                </a:solidFill>
                <a:latin typeface="Arial" pitchFamily="34" charset="0"/>
              </a:rPr>
              <a:t>opruimen</a:t>
            </a:r>
            <a:r>
              <a:rPr lang="nl-NL" altLang="nl-NL" sz="2800" dirty="0">
                <a:solidFill>
                  <a:schemeClr val="bg1"/>
                </a:solidFill>
                <a:latin typeface="Arial" pitchFamily="34" charset="0"/>
              </a:rPr>
              <a:t> </a:t>
            </a:r>
            <a:r>
              <a:rPr altLang="nl-NL" sz="2800" dirty="0" err="1">
                <a:solidFill>
                  <a:schemeClr val="bg1"/>
                </a:solidFill>
                <a:latin typeface="Arial" pitchFamily="34" charset="0"/>
              </a:rPr>
              <a:t>en</a:t>
            </a:r>
            <a:r>
              <a:rPr altLang="nl-NL" sz="2800" dirty="0">
                <a:solidFill>
                  <a:schemeClr val="bg1"/>
                </a:solidFill>
                <a:latin typeface="Arial" pitchFamily="34" charset="0"/>
              </a:rPr>
              <a:t>/of </a:t>
            </a:r>
            <a:r>
              <a:rPr altLang="nl-NL" sz="2800" dirty="0" err="1">
                <a:solidFill>
                  <a:schemeClr val="bg1"/>
                </a:solidFill>
                <a:latin typeface="Arial" pitchFamily="34" charset="0"/>
              </a:rPr>
              <a:t>herstel</a:t>
            </a:r>
            <a:r>
              <a:rPr altLang="nl-NL" sz="2800" dirty="0">
                <a:solidFill>
                  <a:schemeClr val="bg1"/>
                </a:solidFill>
                <a:latin typeface="Arial" pitchFamily="34" charset="0"/>
              </a:rPr>
              <a:t> </a:t>
            </a:r>
            <a:r>
              <a:rPr altLang="nl-NL" sz="2800" dirty="0" err="1">
                <a:solidFill>
                  <a:schemeClr val="bg1"/>
                </a:solidFill>
                <a:latin typeface="Arial" pitchFamily="34" charset="0"/>
              </a:rPr>
              <a:t>niet</a:t>
            </a:r>
            <a:r>
              <a:rPr altLang="nl-NL" sz="2800" dirty="0">
                <a:solidFill>
                  <a:schemeClr val="bg1"/>
                </a:solidFill>
                <a:latin typeface="Arial" pitchFamily="34" charset="0"/>
              </a:rPr>
              <a:t> </a:t>
            </a:r>
            <a:r>
              <a:rPr altLang="nl-NL" sz="2800" dirty="0" err="1">
                <a:solidFill>
                  <a:schemeClr val="bg1"/>
                </a:solidFill>
                <a:latin typeface="Arial" pitchFamily="34" charset="0"/>
              </a:rPr>
              <a:t>goed</a:t>
            </a:r>
            <a:r>
              <a:rPr altLang="nl-NL" sz="2800" dirty="0">
                <a:solidFill>
                  <a:schemeClr val="bg1"/>
                </a:solidFill>
                <a:latin typeface="Arial" pitchFamily="34" charset="0"/>
              </a:rPr>
              <a:t> </a:t>
            </a:r>
            <a:r>
              <a:rPr altLang="nl-NL" sz="2800" dirty="0" err="1">
                <a:solidFill>
                  <a:schemeClr val="bg1"/>
                </a:solidFill>
                <a:latin typeface="Arial" pitchFamily="34" charset="0"/>
              </a:rPr>
              <a:t>werkt</a:t>
            </a:r>
            <a:endParaRPr altLang="nl-NL" sz="2800" dirty="0">
              <a:solidFill>
                <a:schemeClr val="bg1"/>
              </a:solidFill>
              <a:latin typeface="Arial" pitchFamily="34" charset="0"/>
            </a:endParaRPr>
          </a:p>
        </p:txBody>
      </p:sp>
      <p:sp>
        <p:nvSpPr>
          <p:cNvPr id="5123" name="Tijdelijke aanduiding voor inhoud 2"/>
          <p:cNvSpPr txBox="1">
            <a:spLocks noGrp="1"/>
          </p:cNvSpPr>
          <p:nvPr>
            <p:ph idx="1"/>
          </p:nvPr>
        </p:nvSpPr>
        <p:spPr>
          <a:xfrm>
            <a:off x="737531" y="6237289"/>
            <a:ext cx="10243657" cy="4114800"/>
          </a:xfrm>
        </p:spPr>
        <p:txBody>
          <a:bodyPr>
            <a:noAutofit/>
          </a:bodyPr>
          <a:lstStyle/>
          <a:p>
            <a:r>
              <a:rPr altLang="nl-NL" sz="1800" dirty="0" err="1">
                <a:solidFill>
                  <a:schemeClr val="bg1"/>
                </a:solidFill>
                <a:latin typeface="Arial" pitchFamily="34" charset="0"/>
              </a:rPr>
              <a:t>Macrofagen</a:t>
            </a:r>
            <a:r>
              <a:rPr altLang="nl-NL" sz="1800" dirty="0">
                <a:solidFill>
                  <a:schemeClr val="bg1"/>
                </a:solidFill>
                <a:latin typeface="Arial" pitchFamily="34" charset="0"/>
              </a:rPr>
              <a:t> </a:t>
            </a:r>
            <a:r>
              <a:rPr altLang="nl-NL" sz="1800" dirty="0" err="1">
                <a:solidFill>
                  <a:schemeClr val="bg1"/>
                </a:solidFill>
                <a:latin typeface="Arial" pitchFamily="34" charset="0"/>
              </a:rPr>
              <a:t>zorgen</a:t>
            </a:r>
            <a:r>
              <a:rPr altLang="nl-NL" sz="1800" dirty="0">
                <a:solidFill>
                  <a:schemeClr val="bg1"/>
                </a:solidFill>
                <a:latin typeface="Arial" pitchFamily="34" charset="0"/>
              </a:rPr>
              <a:t> </a:t>
            </a:r>
            <a:r>
              <a:rPr altLang="nl-NL" sz="1800" dirty="0" err="1">
                <a:solidFill>
                  <a:schemeClr val="bg1"/>
                </a:solidFill>
                <a:latin typeface="Arial" pitchFamily="34" charset="0"/>
              </a:rPr>
              <a:t>mede</a:t>
            </a:r>
            <a:r>
              <a:rPr altLang="nl-NL" sz="1800" dirty="0">
                <a:solidFill>
                  <a:schemeClr val="bg1"/>
                </a:solidFill>
                <a:latin typeface="Arial" pitchFamily="34" charset="0"/>
              </a:rPr>
              <a:t> </a:t>
            </a:r>
            <a:r>
              <a:rPr altLang="nl-NL" sz="1800" dirty="0" err="1">
                <a:solidFill>
                  <a:schemeClr val="bg1"/>
                </a:solidFill>
                <a:latin typeface="Arial" pitchFamily="34" charset="0"/>
              </a:rPr>
              <a:t>voor</a:t>
            </a:r>
            <a:r>
              <a:rPr altLang="nl-NL" sz="1800" dirty="0">
                <a:solidFill>
                  <a:schemeClr val="bg1"/>
                </a:solidFill>
                <a:latin typeface="Arial" pitchFamily="34" charset="0"/>
              </a:rPr>
              <a:t> </a:t>
            </a:r>
            <a:r>
              <a:rPr altLang="nl-NL" sz="1800" dirty="0" err="1">
                <a:solidFill>
                  <a:schemeClr val="bg1"/>
                </a:solidFill>
                <a:latin typeface="Arial" pitchFamily="34" charset="0"/>
              </a:rPr>
              <a:t>aflopen</a:t>
            </a:r>
            <a:r>
              <a:rPr altLang="nl-NL" sz="1800" dirty="0">
                <a:solidFill>
                  <a:schemeClr val="bg1"/>
                </a:solidFill>
                <a:latin typeface="Arial" pitchFamily="34" charset="0"/>
              </a:rPr>
              <a:t> </a:t>
            </a:r>
            <a:r>
              <a:rPr altLang="nl-NL" sz="1800" dirty="0" err="1">
                <a:solidFill>
                  <a:schemeClr val="bg1"/>
                </a:solidFill>
                <a:latin typeface="Arial" pitchFamily="34" charset="0"/>
              </a:rPr>
              <a:t>ontsteking</a:t>
            </a:r>
            <a:r>
              <a:rPr altLang="nl-NL" sz="1800" dirty="0">
                <a:solidFill>
                  <a:schemeClr val="bg1"/>
                </a:solidFill>
                <a:latin typeface="Arial" pitchFamily="34" charset="0"/>
              </a:rPr>
              <a:t>, in </a:t>
            </a:r>
            <a:r>
              <a:rPr altLang="nl-NL" sz="1800" dirty="0" err="1">
                <a:solidFill>
                  <a:schemeClr val="bg1"/>
                </a:solidFill>
                <a:latin typeface="Arial" pitchFamily="34" charset="0"/>
              </a:rPr>
              <a:t>combinatie</a:t>
            </a:r>
            <a:r>
              <a:rPr altLang="nl-NL" sz="1800" dirty="0">
                <a:solidFill>
                  <a:schemeClr val="bg1"/>
                </a:solidFill>
                <a:latin typeface="Arial" pitchFamily="34" charset="0"/>
              </a:rPr>
              <a:t> met </a:t>
            </a:r>
            <a:r>
              <a:rPr altLang="nl-NL" sz="1800" dirty="0" err="1">
                <a:solidFill>
                  <a:schemeClr val="bg1"/>
                </a:solidFill>
                <a:latin typeface="Arial" pitchFamily="34" charset="0"/>
              </a:rPr>
              <a:t>afwezigheid</a:t>
            </a:r>
            <a:r>
              <a:rPr altLang="nl-NL" sz="1800" dirty="0">
                <a:solidFill>
                  <a:schemeClr val="bg1"/>
                </a:solidFill>
                <a:latin typeface="Arial" pitchFamily="34" charset="0"/>
              </a:rPr>
              <a:t> van stimulus</a:t>
            </a:r>
          </a:p>
        </p:txBody>
      </p:sp>
      <p:pic>
        <p:nvPicPr>
          <p:cNvPr id="5124" name="Picture 2" descr="http://www.nature.com/nri/journal/v2/n10/images/nri915-f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74" y="1380510"/>
            <a:ext cx="7352760" cy="457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al 1"/>
          <p:cNvSpPr/>
          <p:nvPr/>
        </p:nvSpPr>
        <p:spPr>
          <a:xfrm>
            <a:off x="5795115" y="5047439"/>
            <a:ext cx="936625" cy="360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4" name="Vrije vorm 3"/>
          <p:cNvSpPr/>
          <p:nvPr/>
        </p:nvSpPr>
        <p:spPr>
          <a:xfrm>
            <a:off x="6767840" y="3042304"/>
            <a:ext cx="3024187" cy="930275"/>
          </a:xfrm>
          <a:custGeom>
            <a:avLst/>
            <a:gdLst>
              <a:gd name="connsiteX0" fmla="*/ 0 w 3023287"/>
              <a:gd name="connsiteY0" fmla="*/ 206247 h 354609"/>
              <a:gd name="connsiteX1" fmla="*/ 428368 w 3023287"/>
              <a:gd name="connsiteY1" fmla="*/ 90918 h 354609"/>
              <a:gd name="connsiteX2" fmla="*/ 716692 w 3023287"/>
              <a:gd name="connsiteY2" fmla="*/ 181534 h 354609"/>
              <a:gd name="connsiteX3" fmla="*/ 1054444 w 3023287"/>
              <a:gd name="connsiteY3" fmla="*/ 41491 h 354609"/>
              <a:gd name="connsiteX4" fmla="*/ 1540476 w 3023287"/>
              <a:gd name="connsiteY4" fmla="*/ 288626 h 354609"/>
              <a:gd name="connsiteX5" fmla="*/ 1960606 w 3023287"/>
              <a:gd name="connsiteY5" fmla="*/ 301 h 354609"/>
              <a:gd name="connsiteX6" fmla="*/ 2430163 w 3023287"/>
              <a:gd name="connsiteY6" fmla="*/ 354528 h 354609"/>
              <a:gd name="connsiteX7" fmla="*/ 3023287 w 3023287"/>
              <a:gd name="connsiteY7" fmla="*/ 33253 h 35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3287" h="354609">
                <a:moveTo>
                  <a:pt x="0" y="206247"/>
                </a:moveTo>
                <a:cubicBezTo>
                  <a:pt x="154459" y="150642"/>
                  <a:pt x="308919" y="95037"/>
                  <a:pt x="428368" y="90918"/>
                </a:cubicBezTo>
                <a:cubicBezTo>
                  <a:pt x="547817" y="86799"/>
                  <a:pt x="612346" y="189772"/>
                  <a:pt x="716692" y="181534"/>
                </a:cubicBezTo>
                <a:cubicBezTo>
                  <a:pt x="821038" y="173296"/>
                  <a:pt x="917147" y="23642"/>
                  <a:pt x="1054444" y="41491"/>
                </a:cubicBezTo>
                <a:cubicBezTo>
                  <a:pt x="1191741" y="59340"/>
                  <a:pt x="1389449" y="295491"/>
                  <a:pt x="1540476" y="288626"/>
                </a:cubicBezTo>
                <a:cubicBezTo>
                  <a:pt x="1691503" y="281761"/>
                  <a:pt x="1812325" y="-10683"/>
                  <a:pt x="1960606" y="301"/>
                </a:cubicBezTo>
                <a:cubicBezTo>
                  <a:pt x="2108887" y="11285"/>
                  <a:pt x="2253050" y="349036"/>
                  <a:pt x="2430163" y="354528"/>
                </a:cubicBezTo>
                <a:cubicBezTo>
                  <a:pt x="2607276" y="360020"/>
                  <a:pt x="2927179" y="86799"/>
                  <a:pt x="3023287" y="3325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5128" name="Tekstvak 2"/>
          <p:cNvSpPr txBox="1">
            <a:spLocks noChangeArrowheads="1"/>
          </p:cNvSpPr>
          <p:nvPr/>
        </p:nvSpPr>
        <p:spPr bwMode="auto">
          <a:xfrm>
            <a:off x="8584122" y="4182596"/>
            <a:ext cx="15113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MS PGothic" pitchFamily="34" charset="-128"/>
              </a:defRPr>
            </a:lvl1pPr>
            <a:lvl2pPr marL="742950" indent="-285750" eaLnBrk="0" hangingPunct="0">
              <a:spcBef>
                <a:spcPts val="500"/>
              </a:spcBef>
              <a:buSzPct val="100000"/>
              <a:buChar char="–"/>
              <a:defRPr sz="1900">
                <a:solidFill>
                  <a:srgbClr val="00FF00"/>
                </a:solidFill>
                <a:latin typeface="Arial" pitchFamily="34" charset="0"/>
                <a:ea typeface="MS PGothic" pitchFamily="34" charset="-128"/>
              </a:defRPr>
            </a:lvl2pPr>
            <a:lvl3pPr marL="1143000" indent="-228600" eaLnBrk="0" hangingPunct="0">
              <a:spcBef>
                <a:spcPts val="500"/>
              </a:spcBef>
              <a:buSzPct val="100000"/>
              <a:buChar char="•"/>
              <a:defRPr sz="1900">
                <a:solidFill>
                  <a:srgbClr val="00FF00"/>
                </a:solidFill>
                <a:latin typeface="Arial" pitchFamily="34" charset="0"/>
                <a:ea typeface="MS PGothic" pitchFamily="34" charset="-128"/>
              </a:defRPr>
            </a:lvl3pPr>
            <a:lvl4pPr marL="1600200" indent="-228600" eaLnBrk="0" hangingPunct="0">
              <a:spcBef>
                <a:spcPts val="500"/>
              </a:spcBef>
              <a:buSzPct val="100000"/>
              <a:buChar char="–"/>
              <a:defRPr sz="1900">
                <a:solidFill>
                  <a:srgbClr val="00FF00"/>
                </a:solidFill>
                <a:latin typeface="Arial" pitchFamily="34" charset="0"/>
                <a:ea typeface="MS PGothic" pitchFamily="34" charset="-128"/>
              </a:defRPr>
            </a:lvl4pPr>
            <a:lvl5pPr marL="2057400" indent="-228600" eaLnBrk="0" hangingPunct="0">
              <a:spcBef>
                <a:spcPts val="500"/>
              </a:spcBef>
              <a:buSzPct val="100000"/>
              <a:buChar char="»"/>
              <a:defRPr sz="1900">
                <a:solidFill>
                  <a:srgbClr val="00FF00"/>
                </a:solidFill>
                <a:latin typeface="Arial" pitchFamily="34" charset="0"/>
                <a:ea typeface="MS PGothic"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9pPr>
          </a:lstStyle>
          <a:p>
            <a:pPr eaLnBrk="1" hangingPunct="1">
              <a:spcBef>
                <a:spcPct val="0"/>
              </a:spcBef>
              <a:buSzTx/>
              <a:buFontTx/>
              <a:buNone/>
            </a:pPr>
            <a:r>
              <a:rPr lang="nl-NL" altLang="nl-NL" sz="1800" dirty="0">
                <a:solidFill>
                  <a:schemeClr val="bg1"/>
                </a:solidFill>
                <a:latin typeface="Calibri" pitchFamily="34" charset="0"/>
              </a:rPr>
              <a:t>Chronische ontsteking, met “</a:t>
            </a:r>
            <a:r>
              <a:rPr lang="nl-NL" altLang="nl-NL" sz="1800" dirty="0" err="1">
                <a:solidFill>
                  <a:schemeClr val="bg1"/>
                </a:solidFill>
                <a:latin typeface="Calibri" pitchFamily="34" charset="0"/>
              </a:rPr>
              <a:t>flares</a:t>
            </a:r>
            <a:r>
              <a:rPr lang="nl-NL" altLang="nl-NL" sz="1800" dirty="0">
                <a:solidFill>
                  <a:schemeClr val="bg1"/>
                </a:solidFill>
                <a:latin typeface="Calibri" pitchFamily="34" charset="0"/>
              </a:rPr>
              <a:t>”</a:t>
            </a:r>
          </a:p>
        </p:txBody>
      </p:sp>
      <p:sp>
        <p:nvSpPr>
          <p:cNvPr id="3" name="Ovaal 2">
            <a:extLst>
              <a:ext uri="{FF2B5EF4-FFF2-40B4-BE49-F238E27FC236}">
                <a16:creationId xmlns:a16="http://schemas.microsoft.com/office/drawing/2014/main" id="{35C5DD38-1BBF-7AB6-662C-025266060817}"/>
              </a:ext>
            </a:extLst>
          </p:cNvPr>
          <p:cNvSpPr/>
          <p:nvPr/>
        </p:nvSpPr>
        <p:spPr>
          <a:xfrm>
            <a:off x="6143516" y="1247637"/>
            <a:ext cx="1176448" cy="71980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4312887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a:extLst>
              <a:ext uri="{FF2B5EF4-FFF2-40B4-BE49-F238E27FC236}">
                <a16:creationId xmlns:a16="http://schemas.microsoft.com/office/drawing/2014/main" id="{B74F81EC-81CE-4276-8824-5771E2096083}"/>
              </a:ext>
            </a:extLst>
          </p:cNvPr>
          <p:cNvSpPr txBox="1">
            <a:spLocks noGrp="1"/>
          </p:cNvSpPr>
          <p:nvPr>
            <p:ph type="title"/>
          </p:nvPr>
        </p:nvSpPr>
        <p:spPr/>
        <p:txBody>
          <a:bodyPr>
            <a:normAutofit/>
          </a:bodyPr>
          <a:lstStyle/>
          <a:p>
            <a:r>
              <a:rPr altLang="nl-NL" sz="2800" dirty="0">
                <a:solidFill>
                  <a:schemeClr val="bg1"/>
                </a:solidFill>
                <a:latin typeface="Arial" panose="020B0604020202020204" pitchFamily="34" charset="0"/>
              </a:rPr>
              <a:t>Chronische ontsteking </a:t>
            </a:r>
            <a:r>
              <a:rPr altLang="nl-NL" sz="2800" dirty="0" err="1">
                <a:solidFill>
                  <a:schemeClr val="bg1"/>
                </a:solidFill>
                <a:latin typeface="Arial" panose="020B0604020202020204" pitchFamily="34" charset="0"/>
              </a:rPr>
              <a:t>en</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ziekte</a:t>
            </a:r>
            <a:br>
              <a:rPr lang="nl-NL" altLang="nl-NL" sz="2800" dirty="0">
                <a:latin typeface="Arial" panose="020B0604020202020204" pitchFamily="34" charset="0"/>
              </a:rPr>
            </a:br>
            <a:r>
              <a:rPr lang="nl-NL" altLang="nl-NL" sz="2800" dirty="0" err="1">
                <a:latin typeface="Arial" panose="020B0604020202020204" pitchFamily="34" charset="0"/>
              </a:rPr>
              <a:t>Inflammaging</a:t>
            </a:r>
            <a:endParaRPr altLang="nl-NL" sz="2800" dirty="0">
              <a:latin typeface="Arial" panose="020B0604020202020204" pitchFamily="34" charset="0"/>
            </a:endParaRPr>
          </a:p>
        </p:txBody>
      </p:sp>
      <p:pic>
        <p:nvPicPr>
          <p:cNvPr id="10243" name="Picture 2">
            <a:extLst>
              <a:ext uri="{FF2B5EF4-FFF2-40B4-BE49-F238E27FC236}">
                <a16:creationId xmlns:a16="http://schemas.microsoft.com/office/drawing/2014/main" id="{2E860D79-17E3-43F0-AB6F-A9FC6CB22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708" y="1690688"/>
            <a:ext cx="8231415" cy="443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5848332"/>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0D3671-93D9-4315-92EE-394C5AB72958}"/>
              </a:ext>
            </a:extLst>
          </p:cNvPr>
          <p:cNvSpPr>
            <a:spLocks noGrp="1"/>
          </p:cNvSpPr>
          <p:nvPr>
            <p:ph type="title"/>
          </p:nvPr>
        </p:nvSpPr>
        <p:spPr>
          <a:xfrm>
            <a:off x="1847528" y="260648"/>
            <a:ext cx="7772400" cy="1143000"/>
          </a:xfrm>
        </p:spPr>
        <p:txBody>
          <a:bodyPr/>
          <a:lstStyle/>
          <a:p>
            <a:r>
              <a:rPr lang="en-US" sz="1800" dirty="0">
                <a:solidFill>
                  <a:schemeClr val="bg1"/>
                </a:solidFill>
                <a:latin typeface="Helvetica" panose="020B0604020202020204" pitchFamily="34" charset="0"/>
              </a:rPr>
              <a:t>Robust </a:t>
            </a:r>
            <a:r>
              <a:rPr lang="en-US" sz="1800" dirty="0">
                <a:latin typeface="Helvetica" panose="020B0604020202020204" pitchFamily="34" charset="0"/>
              </a:rPr>
              <a:t>innate</a:t>
            </a:r>
            <a:r>
              <a:rPr lang="en-US" sz="1800" dirty="0">
                <a:solidFill>
                  <a:schemeClr val="bg1"/>
                </a:solidFill>
                <a:latin typeface="Helvetica" panose="020B0604020202020204" pitchFamily="34" charset="0"/>
              </a:rPr>
              <a:t> responses to SARS-CoV-2 in children resolve </a:t>
            </a:r>
            <a:br>
              <a:rPr lang="en-US" sz="1800" dirty="0">
                <a:solidFill>
                  <a:schemeClr val="bg1"/>
                </a:solidFill>
                <a:latin typeface="Helvetica" panose="020B0604020202020204" pitchFamily="34" charset="0"/>
              </a:rPr>
            </a:br>
            <a:r>
              <a:rPr lang="en-US" sz="1800" dirty="0">
                <a:solidFill>
                  <a:schemeClr val="bg1"/>
                </a:solidFill>
                <a:latin typeface="Helvetica" panose="020B0604020202020204" pitchFamily="34" charset="0"/>
              </a:rPr>
              <a:t>faster than in adults without compromising adaptive immunity</a:t>
            </a:r>
            <a:br>
              <a:rPr lang="en-US" sz="1800" dirty="0">
                <a:solidFill>
                  <a:schemeClr val="bg1"/>
                </a:solidFill>
                <a:latin typeface="Helvetica" panose="020B0604020202020204" pitchFamily="34" charset="0"/>
              </a:rPr>
            </a:br>
            <a:endParaRPr lang="nl-NL" sz="1800" dirty="0">
              <a:solidFill>
                <a:schemeClr val="bg1"/>
              </a:solidFill>
            </a:endParaRPr>
          </a:p>
        </p:txBody>
      </p:sp>
      <p:sp>
        <p:nvSpPr>
          <p:cNvPr id="3" name="Tijdelijke aanduiding voor inhoud 2">
            <a:extLst>
              <a:ext uri="{FF2B5EF4-FFF2-40B4-BE49-F238E27FC236}">
                <a16:creationId xmlns:a16="http://schemas.microsoft.com/office/drawing/2014/main" id="{06C2B7BD-E953-4BB1-9BBC-FDFD7096B6E6}"/>
              </a:ext>
            </a:extLst>
          </p:cNvPr>
          <p:cNvSpPr>
            <a:spLocks noGrp="1"/>
          </p:cNvSpPr>
          <p:nvPr>
            <p:ph idx="1"/>
          </p:nvPr>
        </p:nvSpPr>
        <p:spPr>
          <a:xfrm>
            <a:off x="7233866" y="1700808"/>
            <a:ext cx="2966591" cy="4033242"/>
          </a:xfrm>
        </p:spPr>
        <p:txBody>
          <a:bodyPr/>
          <a:lstStyle/>
          <a:p>
            <a:pPr marL="0" indent="0">
              <a:buNone/>
            </a:pPr>
            <a:r>
              <a:rPr lang="nl-NL" sz="1800" dirty="0">
                <a:solidFill>
                  <a:schemeClr val="bg1"/>
                </a:solidFill>
              </a:rPr>
              <a:t>Kinderen worden minder ziek van COVID-19. Niet vanwege de hoogte of de sterkte van activatie van hun afweer, maar omdat hun afweer </a:t>
            </a:r>
            <a:r>
              <a:rPr lang="nl-NL" sz="1800" dirty="0">
                <a:solidFill>
                  <a:srgbClr val="FF0000"/>
                </a:solidFill>
              </a:rPr>
              <a:t>snel weer tot rust</a:t>
            </a:r>
            <a:r>
              <a:rPr lang="nl-NL" sz="1800" dirty="0">
                <a:solidFill>
                  <a:srgbClr val="FFFF00"/>
                </a:solidFill>
              </a:rPr>
              <a:t> </a:t>
            </a:r>
            <a:r>
              <a:rPr lang="nl-NL" sz="1800" dirty="0">
                <a:solidFill>
                  <a:schemeClr val="bg1"/>
                </a:solidFill>
              </a:rPr>
              <a:t>komt.</a:t>
            </a:r>
          </a:p>
          <a:p>
            <a:endParaRPr lang="nl-NL" sz="1800" dirty="0">
              <a:solidFill>
                <a:schemeClr val="bg1"/>
              </a:solidFill>
            </a:endParaRPr>
          </a:p>
          <a:p>
            <a:pPr marL="0" indent="0">
              <a:buNone/>
            </a:pPr>
            <a:r>
              <a:rPr lang="nl-NL" sz="1800" dirty="0">
                <a:solidFill>
                  <a:schemeClr val="bg1"/>
                </a:solidFill>
              </a:rPr>
              <a:t>=&gt; (langdurige) </a:t>
            </a:r>
            <a:r>
              <a:rPr lang="nl-NL" sz="1800" dirty="0" err="1">
                <a:solidFill>
                  <a:schemeClr val="bg1"/>
                </a:solidFill>
              </a:rPr>
              <a:t>afweer-reactie</a:t>
            </a:r>
            <a:r>
              <a:rPr lang="nl-NL" sz="1800" dirty="0">
                <a:solidFill>
                  <a:schemeClr val="bg1"/>
                </a:solidFill>
              </a:rPr>
              <a:t> is schadelijk.</a:t>
            </a:r>
          </a:p>
          <a:p>
            <a:pPr marL="0" indent="0">
              <a:buNone/>
            </a:pPr>
            <a:r>
              <a:rPr lang="nl-NL" sz="1800" dirty="0">
                <a:solidFill>
                  <a:schemeClr val="bg1"/>
                </a:solidFill>
              </a:rPr>
              <a:t>(Bij COVID-19 gaan mensen vooral dood aan hun eigen afweer)</a:t>
            </a:r>
          </a:p>
        </p:txBody>
      </p:sp>
      <p:pic>
        <p:nvPicPr>
          <p:cNvPr id="4" name="Afbeelding 3">
            <a:extLst>
              <a:ext uri="{FF2B5EF4-FFF2-40B4-BE49-F238E27FC236}">
                <a16:creationId xmlns:a16="http://schemas.microsoft.com/office/drawing/2014/main" id="{505CDBB2-BDCA-409F-8A70-47AF7BC39D93}"/>
              </a:ext>
            </a:extLst>
          </p:cNvPr>
          <p:cNvPicPr>
            <a:picLocks noChangeAspect="1"/>
          </p:cNvPicPr>
          <p:nvPr/>
        </p:nvPicPr>
        <p:blipFill>
          <a:blip r:embed="rId2"/>
          <a:stretch>
            <a:fillRect/>
          </a:stretch>
        </p:blipFill>
        <p:spPr>
          <a:xfrm>
            <a:off x="1918048" y="1340768"/>
            <a:ext cx="5171802" cy="5171802"/>
          </a:xfrm>
          <a:prstGeom prst="rect">
            <a:avLst/>
          </a:prstGeom>
        </p:spPr>
      </p:pic>
      <p:sp>
        <p:nvSpPr>
          <p:cNvPr id="5" name="Tekstvak 4">
            <a:extLst>
              <a:ext uri="{FF2B5EF4-FFF2-40B4-BE49-F238E27FC236}">
                <a16:creationId xmlns:a16="http://schemas.microsoft.com/office/drawing/2014/main" id="{4515AD25-3E01-405F-A784-0558F2305C55}"/>
              </a:ext>
            </a:extLst>
          </p:cNvPr>
          <p:cNvSpPr txBox="1"/>
          <p:nvPr/>
        </p:nvSpPr>
        <p:spPr>
          <a:xfrm>
            <a:off x="7233866" y="5589240"/>
            <a:ext cx="2966591" cy="923330"/>
          </a:xfrm>
          <a:prstGeom prst="rect">
            <a:avLst/>
          </a:prstGeom>
          <a:solidFill>
            <a:schemeClr val="bg1"/>
          </a:solidFill>
        </p:spPr>
        <p:txBody>
          <a:bodyPr wrap="square" rtlCol="0">
            <a:spAutoFit/>
          </a:bodyPr>
          <a:lstStyle/>
          <a:p>
            <a:r>
              <a:rPr lang="nl-NL" dirty="0">
                <a:hlinkClick r:id="rId3"/>
              </a:rPr>
              <a:t>https://www.cell.com/action/showPdf?pii=S2211-1247%2821%2901227-4</a:t>
            </a:r>
            <a:endParaRPr lang="nl-NL" dirty="0"/>
          </a:p>
        </p:txBody>
      </p:sp>
      <p:sp>
        <p:nvSpPr>
          <p:cNvPr id="6" name="Ovaal 5">
            <a:extLst>
              <a:ext uri="{FF2B5EF4-FFF2-40B4-BE49-F238E27FC236}">
                <a16:creationId xmlns:a16="http://schemas.microsoft.com/office/drawing/2014/main" id="{06717F7A-0BF6-3BF3-512C-B4183AC20601}"/>
              </a:ext>
            </a:extLst>
          </p:cNvPr>
          <p:cNvSpPr/>
          <p:nvPr/>
        </p:nvSpPr>
        <p:spPr>
          <a:xfrm>
            <a:off x="3741490" y="5217952"/>
            <a:ext cx="2013358"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15298214"/>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FC7EFB4-0CF9-B37F-AC8B-587A7BF08FE3}"/>
              </a:ext>
            </a:extLst>
          </p:cNvPr>
          <p:cNvSpPr txBox="1">
            <a:spLocks/>
          </p:cNvSpPr>
          <p:nvPr/>
        </p:nvSpPr>
        <p:spPr>
          <a:xfrm>
            <a:off x="1518532" y="229764"/>
            <a:ext cx="7772400" cy="10810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00"/>
                </a:solidFill>
                <a:latin typeface="+mj-lt"/>
                <a:ea typeface="+mj-ea"/>
                <a:cs typeface="+mj-cs"/>
              </a:defRPr>
            </a:lvl1pPr>
          </a:lstStyle>
          <a:p>
            <a:r>
              <a:rPr lang="nl-NL" altLang="nl-NL" dirty="0">
                <a:solidFill>
                  <a:schemeClr val="bg1"/>
                </a:solidFill>
                <a:latin typeface="Arial" pitchFamily="34" charset="0"/>
              </a:rPr>
              <a:t>Afweer (immunologie)</a:t>
            </a:r>
          </a:p>
        </p:txBody>
      </p:sp>
      <p:pic>
        <p:nvPicPr>
          <p:cNvPr id="12" name="Picture 2" descr="9780323549431 - Basic Immunology: Functions and Disorders of the Immune System">
            <a:extLst>
              <a:ext uri="{FF2B5EF4-FFF2-40B4-BE49-F238E27FC236}">
                <a16:creationId xmlns:a16="http://schemas.microsoft.com/office/drawing/2014/main" id="{4BB1D040-501E-4CFA-C589-0E47DB6FB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581" y="1656990"/>
            <a:ext cx="30861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4">
            <a:extLst>
              <a:ext uri="{FF2B5EF4-FFF2-40B4-BE49-F238E27FC236}">
                <a16:creationId xmlns:a16="http://schemas.microsoft.com/office/drawing/2014/main" id="{FE368E67-66BC-F8D1-D2AF-AEBBBF1BF084}"/>
              </a:ext>
            </a:extLst>
          </p:cNvPr>
          <p:cNvSpPr txBox="1">
            <a:spLocks noChangeArrowheads="1"/>
          </p:cNvSpPr>
          <p:nvPr/>
        </p:nvSpPr>
        <p:spPr bwMode="auto">
          <a:xfrm>
            <a:off x="5530567" y="1576831"/>
            <a:ext cx="456159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marL="342900" indent="-342900" eaLnBrk="1" hangingPunct="1">
              <a:spcBef>
                <a:spcPct val="0"/>
              </a:spcBef>
              <a:buSzTx/>
              <a:buFontTx/>
              <a:buAutoNum type="arabicPeriod"/>
            </a:pPr>
            <a:r>
              <a:rPr lang="nl-NL" altLang="nl-NL" sz="1800" b="1" dirty="0">
                <a:solidFill>
                  <a:schemeClr val="bg1"/>
                </a:solidFill>
                <a:latin typeface="Calibri" pitchFamily="34" charset="0"/>
              </a:rPr>
              <a:t>Onderdelen van het afweersysteem          </a:t>
            </a:r>
            <a:r>
              <a:rPr lang="nl-NL" altLang="nl-NL" sz="1800" b="1" dirty="0">
                <a:solidFill>
                  <a:srgbClr val="FFFF00"/>
                </a:solidFill>
                <a:latin typeface="Calibri" pitchFamily="34" charset="0"/>
              </a:rPr>
              <a:t>Cellen, signaalstoffen</a:t>
            </a: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Hoe leert het afweersysteem                Tolerantie, memory </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Huidige kennis                                         (RNA-)vaccins, antilichamen</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Intracellulaire afweer                                RNA detectie, PCR (</a:t>
            </a:r>
            <a:r>
              <a:rPr lang="nl-NL" altLang="nl-NL" sz="1800" b="1" dirty="0" err="1">
                <a:solidFill>
                  <a:schemeClr val="bg1"/>
                </a:solidFill>
                <a:latin typeface="Calibri" pitchFamily="34" charset="0"/>
              </a:rPr>
              <a:t>mol.biol</a:t>
            </a:r>
            <a:r>
              <a:rPr lang="nl-NL" altLang="nl-NL" sz="1800" b="1" dirty="0">
                <a:solidFill>
                  <a:schemeClr val="bg1"/>
                </a:solidFill>
                <a:latin typeface="Calibri" pitchFamily="34" charset="0"/>
              </a:rPr>
              <a:t>.)</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Afweer en veroudering                                Symbiose, ethiek</a:t>
            </a:r>
          </a:p>
        </p:txBody>
      </p:sp>
      <p:sp>
        <p:nvSpPr>
          <p:cNvPr id="14" name="Ondertitel 2">
            <a:extLst>
              <a:ext uri="{FF2B5EF4-FFF2-40B4-BE49-F238E27FC236}">
                <a16:creationId xmlns:a16="http://schemas.microsoft.com/office/drawing/2014/main" id="{3618F42F-F680-EA82-2A47-43C669F71EB0}"/>
              </a:ext>
            </a:extLst>
          </p:cNvPr>
          <p:cNvSpPr txBox="1">
            <a:spLocks/>
          </p:cNvSpPr>
          <p:nvPr/>
        </p:nvSpPr>
        <p:spPr>
          <a:xfrm>
            <a:off x="5606067" y="5724540"/>
            <a:ext cx="5542901" cy="431800"/>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altLang="nl-NL" sz="1800" dirty="0">
                <a:latin typeface="Arial" pitchFamily="34" charset="0"/>
                <a:hlinkClick r:id="rId3"/>
              </a:rPr>
              <a:t>https://www.youtube.com/watch?v=zQGOcOUBi6s</a:t>
            </a:r>
            <a:endParaRPr lang="nl-NL" altLang="nl-NL" sz="1800" dirty="0">
              <a:latin typeface="Arial" pitchFamily="34" charset="0"/>
            </a:endParaRPr>
          </a:p>
        </p:txBody>
      </p:sp>
      <p:sp>
        <p:nvSpPr>
          <p:cNvPr id="15" name="Tekstvak 14">
            <a:extLst>
              <a:ext uri="{FF2B5EF4-FFF2-40B4-BE49-F238E27FC236}">
                <a16:creationId xmlns:a16="http://schemas.microsoft.com/office/drawing/2014/main" id="{EB2AC9BA-132B-74C8-3CC2-B440FC56DFDD}"/>
              </a:ext>
            </a:extLst>
          </p:cNvPr>
          <p:cNvSpPr txBox="1"/>
          <p:nvPr/>
        </p:nvSpPr>
        <p:spPr>
          <a:xfrm>
            <a:off x="924634" y="5648053"/>
            <a:ext cx="3516842" cy="584775"/>
          </a:xfrm>
          <a:prstGeom prst="rect">
            <a:avLst/>
          </a:prstGeom>
          <a:noFill/>
        </p:spPr>
        <p:txBody>
          <a:bodyPr wrap="square" rtlCol="0">
            <a:spAutoFit/>
          </a:bodyPr>
          <a:lstStyle/>
          <a:p>
            <a:pPr algn="l"/>
            <a:r>
              <a:rPr lang="nl-NL" sz="1600" dirty="0">
                <a:solidFill>
                  <a:schemeClr val="bg1"/>
                </a:solidFill>
              </a:rPr>
              <a:t>Boek: Abbas, Basic Immunology. Aanrader, maar </a:t>
            </a:r>
            <a:r>
              <a:rPr lang="nl-NL" sz="1600" dirty="0">
                <a:solidFill>
                  <a:srgbClr val="FFFF00"/>
                </a:solidFill>
              </a:rPr>
              <a:t>niet noodzakelijk</a:t>
            </a:r>
          </a:p>
        </p:txBody>
      </p:sp>
    </p:spTree>
    <p:extLst>
      <p:ext uri="{BB962C8B-B14F-4D97-AF65-F5344CB8AC3E}">
        <p14:creationId xmlns:p14="http://schemas.microsoft.com/office/powerpoint/2010/main" val="532283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13166936-A410-47DB-A639-B771CE7867DB}"/>
              </a:ext>
            </a:extLst>
          </p:cNvPr>
          <p:cNvSpPr txBox="1">
            <a:spLocks noGrp="1"/>
          </p:cNvSpPr>
          <p:nvPr>
            <p:ph type="title"/>
          </p:nvPr>
        </p:nvSpPr>
        <p:spPr>
          <a:xfrm>
            <a:off x="1992313" y="1588"/>
            <a:ext cx="7772400" cy="1143000"/>
          </a:xfrm>
        </p:spPr>
        <p:txBody>
          <a:bodyPr>
            <a:normAutofit/>
          </a:bodyPr>
          <a:lstStyle/>
          <a:p>
            <a:r>
              <a:rPr lang="nl-NL" altLang="nl-NL" sz="2800" dirty="0">
                <a:latin typeface="Arial" panose="020B0604020202020204" pitchFamily="34" charset="0"/>
              </a:rPr>
              <a:t>Aspecifieke afweer:</a:t>
            </a:r>
            <a:br>
              <a:rPr lang="nl-NL" altLang="nl-NL" sz="2800" dirty="0">
                <a:latin typeface="Arial" panose="020B0604020202020204" pitchFamily="34" charset="0"/>
              </a:rPr>
            </a:br>
            <a:endParaRPr altLang="nl-NL" sz="2800" dirty="0">
              <a:latin typeface="Arial" panose="020B0604020202020204" pitchFamily="34" charset="0"/>
            </a:endParaRPr>
          </a:p>
        </p:txBody>
      </p:sp>
      <p:sp>
        <p:nvSpPr>
          <p:cNvPr id="14339" name="Tijdelijke aanduiding voor inhoud 2">
            <a:extLst>
              <a:ext uri="{FF2B5EF4-FFF2-40B4-BE49-F238E27FC236}">
                <a16:creationId xmlns:a16="http://schemas.microsoft.com/office/drawing/2014/main" id="{698E8B94-B9D2-4B55-B906-E147F2051472}"/>
              </a:ext>
            </a:extLst>
          </p:cNvPr>
          <p:cNvSpPr txBox="1">
            <a:spLocks noGrp="1"/>
          </p:cNvSpPr>
          <p:nvPr>
            <p:ph idx="1"/>
          </p:nvPr>
        </p:nvSpPr>
        <p:spPr>
          <a:xfrm>
            <a:off x="923365" y="1284250"/>
            <a:ext cx="3388659" cy="4114800"/>
          </a:xfrm>
        </p:spPr>
        <p:txBody>
          <a:bodyPr>
            <a:noAutofit/>
          </a:bodyPr>
          <a:lstStyle/>
          <a:p>
            <a:pPr>
              <a:defRPr/>
            </a:pPr>
            <a:r>
              <a:rPr lang="nl-NL" altLang="nl-NL" sz="1800" dirty="0">
                <a:solidFill>
                  <a:schemeClr val="bg1"/>
                </a:solidFill>
                <a:latin typeface="Arial" pitchFamily="34" charset="0"/>
              </a:rPr>
              <a:t>Huid (slijmvliezen)</a:t>
            </a:r>
          </a:p>
          <a:p>
            <a:pPr>
              <a:defRPr/>
            </a:pPr>
            <a:r>
              <a:rPr lang="nl-NL" altLang="nl-NL" sz="1800" dirty="0">
                <a:solidFill>
                  <a:schemeClr val="bg1"/>
                </a:solidFill>
                <a:latin typeface="Arial" pitchFamily="34" charset="0"/>
              </a:rPr>
              <a:t>Macrofagen</a:t>
            </a:r>
          </a:p>
          <a:p>
            <a:pPr>
              <a:defRPr/>
            </a:pPr>
            <a:r>
              <a:rPr lang="nl-NL" altLang="nl-NL" sz="1800" dirty="0">
                <a:solidFill>
                  <a:schemeClr val="bg1"/>
                </a:solidFill>
                <a:latin typeface="Arial" pitchFamily="34" charset="0"/>
              </a:rPr>
              <a:t>Neutrofielen</a:t>
            </a:r>
          </a:p>
          <a:p>
            <a:pPr>
              <a:defRPr/>
            </a:pPr>
            <a:endParaRPr lang="nl-NL" altLang="nl-NL" sz="1800" dirty="0">
              <a:solidFill>
                <a:schemeClr val="bg1"/>
              </a:solidFill>
              <a:latin typeface="Arial" pitchFamily="34" charset="0"/>
            </a:endParaRPr>
          </a:p>
          <a:p>
            <a:pPr>
              <a:defRPr/>
            </a:pPr>
            <a:r>
              <a:rPr lang="nl-NL" altLang="nl-NL" sz="1800" dirty="0">
                <a:solidFill>
                  <a:schemeClr val="bg1"/>
                </a:solidFill>
                <a:latin typeface="Arial" pitchFamily="34" charset="0"/>
              </a:rPr>
              <a:t>Mest cellen</a:t>
            </a:r>
          </a:p>
          <a:p>
            <a:pPr>
              <a:defRPr/>
            </a:pPr>
            <a:r>
              <a:rPr lang="nl-NL" altLang="nl-NL" sz="1800" dirty="0">
                <a:solidFill>
                  <a:schemeClr val="bg1"/>
                </a:solidFill>
                <a:latin typeface="Arial" pitchFamily="34" charset="0"/>
              </a:rPr>
              <a:t>NK cellen</a:t>
            </a:r>
          </a:p>
          <a:p>
            <a:pPr>
              <a:defRPr/>
            </a:pPr>
            <a:r>
              <a:rPr lang="nl-NL" altLang="nl-NL" sz="1800" dirty="0">
                <a:solidFill>
                  <a:schemeClr val="bg1"/>
                </a:solidFill>
                <a:latin typeface="Arial" pitchFamily="34" charset="0"/>
              </a:rPr>
              <a:t>Complement</a:t>
            </a:r>
          </a:p>
          <a:p>
            <a:pPr>
              <a:defRPr/>
            </a:pPr>
            <a:endParaRPr lang="nl-NL" altLang="nl-NL" sz="1800" dirty="0">
              <a:solidFill>
                <a:schemeClr val="bg1"/>
              </a:solidFill>
              <a:latin typeface="Arial" pitchFamily="34" charset="0"/>
            </a:endParaRPr>
          </a:p>
          <a:p>
            <a:pPr>
              <a:defRPr/>
            </a:pPr>
            <a:r>
              <a:rPr lang="nl-NL" altLang="nl-NL" sz="1800" dirty="0">
                <a:solidFill>
                  <a:schemeClr val="bg1"/>
                </a:solidFill>
                <a:latin typeface="Arial" pitchFamily="34" charset="0"/>
              </a:rPr>
              <a:t>Ontsteking</a:t>
            </a:r>
          </a:p>
          <a:p>
            <a:pPr>
              <a:defRPr/>
            </a:pPr>
            <a:r>
              <a:rPr lang="nl-NL" altLang="nl-NL" sz="1800" dirty="0">
                <a:solidFill>
                  <a:schemeClr val="bg1"/>
                </a:solidFill>
                <a:latin typeface="Arial" pitchFamily="34" charset="0"/>
              </a:rPr>
              <a:t>Koorts</a:t>
            </a:r>
          </a:p>
          <a:p>
            <a:pPr>
              <a:defRPr/>
            </a:pPr>
            <a:endParaRPr altLang="nl-NL" sz="1800" dirty="0">
              <a:solidFill>
                <a:schemeClr val="bg1"/>
              </a:solidFill>
              <a:latin typeface="Arial" pitchFamily="34" charset="0"/>
            </a:endParaRPr>
          </a:p>
          <a:p>
            <a:pPr marL="0" indent="0">
              <a:buNone/>
              <a:defRPr/>
            </a:pPr>
            <a:r>
              <a:rPr lang="nl-NL" altLang="nl-NL" sz="1800" dirty="0">
                <a:solidFill>
                  <a:schemeClr val="bg1"/>
                </a:solidFill>
                <a:latin typeface="Arial" pitchFamily="34" charset="0"/>
              </a:rPr>
              <a:t>Wanneer nodig kunnen zij </a:t>
            </a:r>
            <a:r>
              <a:rPr lang="nl-NL" altLang="nl-NL" sz="1800" dirty="0">
                <a:solidFill>
                  <a:srgbClr val="FFFF00"/>
                </a:solidFill>
                <a:latin typeface="Arial" pitchFamily="34" charset="0"/>
              </a:rPr>
              <a:t>opschalen</a:t>
            </a:r>
            <a:r>
              <a:rPr lang="nl-NL" altLang="nl-NL" sz="1800" dirty="0">
                <a:solidFill>
                  <a:schemeClr val="bg1"/>
                </a:solidFill>
                <a:latin typeface="Arial" pitchFamily="34" charset="0"/>
              </a:rPr>
              <a:t>, via </a:t>
            </a:r>
            <a:r>
              <a:rPr altLang="nl-NL" sz="1800" dirty="0">
                <a:solidFill>
                  <a:schemeClr val="bg1"/>
                </a:solidFill>
                <a:latin typeface="Arial" pitchFamily="34" charset="0"/>
              </a:rPr>
              <a:t>pro-inflammatoire</a:t>
            </a:r>
            <a:r>
              <a:rPr lang="nl-NL" altLang="nl-NL" sz="1800" dirty="0">
                <a:solidFill>
                  <a:schemeClr val="bg1"/>
                </a:solidFill>
                <a:latin typeface="Arial" pitchFamily="34" charset="0"/>
              </a:rPr>
              <a:t> </a:t>
            </a:r>
            <a:r>
              <a:rPr altLang="nl-NL" sz="1800" dirty="0">
                <a:solidFill>
                  <a:schemeClr val="bg1"/>
                </a:solidFill>
                <a:latin typeface="Arial" pitchFamily="34" charset="0"/>
              </a:rPr>
              <a:t>signalen</a:t>
            </a:r>
            <a:r>
              <a:rPr lang="nl-NL" altLang="nl-NL" sz="1800" dirty="0">
                <a:solidFill>
                  <a:schemeClr val="bg1"/>
                </a:solidFill>
                <a:latin typeface="Arial" pitchFamily="34" charset="0"/>
              </a:rPr>
              <a:t>, en antigeen presentatie</a:t>
            </a:r>
          </a:p>
          <a:p>
            <a:pPr marL="0" indent="0">
              <a:buNone/>
              <a:defRPr/>
            </a:pPr>
            <a:r>
              <a:rPr lang="nl-NL" altLang="nl-NL" sz="1800" dirty="0">
                <a:solidFill>
                  <a:srgbClr val="FFFF00"/>
                </a:solidFill>
                <a:latin typeface="Arial" pitchFamily="34" charset="0"/>
              </a:rPr>
              <a:t>=&gt; specifieke afweer</a:t>
            </a:r>
            <a:endParaRPr altLang="nl-NL" sz="1800" dirty="0">
              <a:solidFill>
                <a:srgbClr val="FFFF00"/>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p:txBody>
      </p:sp>
      <p:pic>
        <p:nvPicPr>
          <p:cNvPr id="7" name="Picture 2">
            <a:extLst>
              <a:ext uri="{FF2B5EF4-FFF2-40B4-BE49-F238E27FC236}">
                <a16:creationId xmlns:a16="http://schemas.microsoft.com/office/drawing/2014/main" id="{6C43B0B0-86BC-4497-B4EF-E0A70C829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9885" y="1284250"/>
            <a:ext cx="2979802" cy="1718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5E9CB3C4-A9F4-40BA-941F-EC0353C8D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308" y="1284250"/>
            <a:ext cx="2495794" cy="222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3415335B-C425-467D-AF40-2C04736012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66" t="52559" r="20693"/>
          <a:stretch/>
        </p:blipFill>
        <p:spPr bwMode="auto">
          <a:xfrm>
            <a:off x="7218421" y="5027878"/>
            <a:ext cx="2979803" cy="1569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fbeelding 1">
            <a:extLst>
              <a:ext uri="{FF2B5EF4-FFF2-40B4-BE49-F238E27FC236}">
                <a16:creationId xmlns:a16="http://schemas.microsoft.com/office/drawing/2014/main" id="{54C595B6-2365-4CFE-B81F-E826FCF9AA8D}"/>
              </a:ext>
            </a:extLst>
          </p:cNvPr>
          <p:cNvPicPr>
            <a:picLocks noChangeAspect="1"/>
          </p:cNvPicPr>
          <p:nvPr/>
        </p:nvPicPr>
        <p:blipFill>
          <a:blip r:embed="rId5"/>
          <a:stretch>
            <a:fillRect/>
          </a:stretch>
        </p:blipFill>
        <p:spPr>
          <a:xfrm>
            <a:off x="4574308" y="3587718"/>
            <a:ext cx="2495794" cy="3009635"/>
          </a:xfrm>
          <a:prstGeom prst="rect">
            <a:avLst/>
          </a:prstGeom>
        </p:spPr>
      </p:pic>
      <p:pic>
        <p:nvPicPr>
          <p:cNvPr id="10" name="Picture 6">
            <a:extLst>
              <a:ext uri="{FF2B5EF4-FFF2-40B4-BE49-F238E27FC236}">
                <a16:creationId xmlns:a16="http://schemas.microsoft.com/office/drawing/2014/main" id="{6C455C64-7F58-4B38-A052-49A3E4AF2D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0176" y="3066581"/>
            <a:ext cx="1933386" cy="1856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7201632"/>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13166936-A410-47DB-A639-B771CE7867DB}"/>
              </a:ext>
            </a:extLst>
          </p:cNvPr>
          <p:cNvSpPr txBox="1">
            <a:spLocks noGrp="1"/>
          </p:cNvSpPr>
          <p:nvPr>
            <p:ph type="title"/>
          </p:nvPr>
        </p:nvSpPr>
        <p:spPr>
          <a:xfrm>
            <a:off x="934635" y="306388"/>
            <a:ext cx="7772400" cy="1143000"/>
          </a:xfrm>
        </p:spPr>
        <p:txBody>
          <a:bodyPr>
            <a:normAutofit fontScale="90000"/>
          </a:bodyPr>
          <a:lstStyle/>
          <a:p>
            <a:r>
              <a:rPr lang="nl-NL" altLang="nl-NL" sz="2800" dirty="0">
                <a:solidFill>
                  <a:schemeClr val="bg1"/>
                </a:solidFill>
                <a:latin typeface="Arial" panose="020B0604020202020204" pitchFamily="34" charset="0"/>
              </a:rPr>
              <a:t>Aspecifieke afweer:</a:t>
            </a:r>
            <a:br>
              <a:rPr lang="nl-NL" altLang="nl-NL" sz="2800" dirty="0">
                <a:solidFill>
                  <a:schemeClr val="bg1"/>
                </a:solidFill>
                <a:latin typeface="Arial" panose="020B0604020202020204" pitchFamily="34" charset="0"/>
              </a:rPr>
            </a:br>
            <a:r>
              <a:rPr lang="nl-NL" altLang="nl-NL" sz="2800" dirty="0">
                <a:latin typeface="Arial" pitchFamily="34" charset="0"/>
              </a:rPr>
              <a:t>Huid en slijmvliezen</a:t>
            </a:r>
            <a:br>
              <a:rPr lang="nl-NL" altLang="nl-NL" sz="2800" dirty="0">
                <a:solidFill>
                  <a:schemeClr val="bg1"/>
                </a:solidFill>
                <a:latin typeface="Arial" pitchFamily="34" charset="0"/>
              </a:rPr>
            </a:br>
            <a:endParaRPr altLang="nl-NL" sz="2800" dirty="0">
              <a:latin typeface="Arial" panose="020B0604020202020204" pitchFamily="34" charset="0"/>
            </a:endParaRPr>
          </a:p>
        </p:txBody>
      </p:sp>
      <p:sp>
        <p:nvSpPr>
          <p:cNvPr id="14339" name="Tijdelijke aanduiding voor inhoud 2">
            <a:extLst>
              <a:ext uri="{FF2B5EF4-FFF2-40B4-BE49-F238E27FC236}">
                <a16:creationId xmlns:a16="http://schemas.microsoft.com/office/drawing/2014/main" id="{698E8B94-B9D2-4B55-B906-E147F2051472}"/>
              </a:ext>
            </a:extLst>
          </p:cNvPr>
          <p:cNvSpPr txBox="1">
            <a:spLocks noGrp="1"/>
          </p:cNvSpPr>
          <p:nvPr>
            <p:ph idx="1"/>
          </p:nvPr>
        </p:nvSpPr>
        <p:spPr>
          <a:xfrm>
            <a:off x="934635" y="1371600"/>
            <a:ext cx="2977740" cy="4114800"/>
          </a:xfrm>
        </p:spPr>
        <p:txBody>
          <a:bodyPr>
            <a:noAutofit/>
          </a:bodyPr>
          <a:lstStyle/>
          <a:p>
            <a:pPr>
              <a:defRPr/>
            </a:pPr>
            <a:endParaRPr altLang="nl-NL" sz="1800" dirty="0">
              <a:solidFill>
                <a:schemeClr val="bg1"/>
              </a:solidFill>
              <a:latin typeface="Arial" pitchFamily="34" charset="0"/>
            </a:endParaRPr>
          </a:p>
          <a:p>
            <a:pPr marL="0" indent="0">
              <a:buNone/>
              <a:defRPr/>
            </a:pPr>
            <a:r>
              <a:rPr lang="nl-NL" altLang="nl-NL" sz="1800" dirty="0">
                <a:solidFill>
                  <a:schemeClr val="bg1"/>
                </a:solidFill>
                <a:latin typeface="Arial" pitchFamily="34" charset="0"/>
              </a:rPr>
              <a:t>Zorgt voor 90% van de dagelijkse bescherming!</a:t>
            </a:r>
          </a:p>
          <a:p>
            <a:pPr marL="0" indent="0">
              <a:buNone/>
              <a:defRPr/>
            </a:pPr>
            <a:r>
              <a:rPr lang="nl-NL" altLang="nl-NL" sz="1800" dirty="0">
                <a:solidFill>
                  <a:schemeClr val="bg1"/>
                </a:solidFill>
                <a:latin typeface="Arial" pitchFamily="34" charset="0"/>
              </a:rPr>
              <a:t>NB Smeersels op huid helpen niet. </a:t>
            </a:r>
          </a:p>
          <a:p>
            <a:pPr marL="0" indent="0">
              <a:buNone/>
              <a:defRPr/>
            </a:pPr>
            <a:r>
              <a:rPr lang="nl-NL" altLang="nl-NL" sz="1800" dirty="0">
                <a:solidFill>
                  <a:schemeClr val="bg1"/>
                </a:solidFill>
                <a:latin typeface="Arial" pitchFamily="34" charset="0"/>
              </a:rPr>
              <a:t>=&gt; Kwak</a:t>
            </a:r>
            <a:r>
              <a:rPr lang="nl-NL" altLang="nl-NL" sz="1800" dirty="0">
                <a:solidFill>
                  <a:srgbClr val="FFFF00"/>
                </a:solidFill>
                <a:latin typeface="Arial" pitchFamily="34" charset="0"/>
              </a:rPr>
              <a:t>zalv</a:t>
            </a:r>
            <a:r>
              <a:rPr lang="nl-NL" altLang="nl-NL" sz="1800" dirty="0">
                <a:solidFill>
                  <a:schemeClr val="bg1"/>
                </a:solidFill>
                <a:latin typeface="Arial" pitchFamily="34" charset="0"/>
              </a:rPr>
              <a:t>erij</a:t>
            </a:r>
            <a:endParaRPr altLang="nl-NL" sz="1800" dirty="0">
              <a:solidFill>
                <a:srgbClr val="FFFF00"/>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p:txBody>
      </p:sp>
      <p:pic>
        <p:nvPicPr>
          <p:cNvPr id="8" name="Picture 2">
            <a:extLst>
              <a:ext uri="{FF2B5EF4-FFF2-40B4-BE49-F238E27FC236}">
                <a16:creationId xmlns:a16="http://schemas.microsoft.com/office/drawing/2014/main" id="{5E9CB3C4-A9F4-40BA-941F-EC0353C8D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635" y="3444631"/>
            <a:ext cx="3311343" cy="294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a:extLst>
              <a:ext uri="{FF2B5EF4-FFF2-40B4-BE49-F238E27FC236}">
                <a16:creationId xmlns:a16="http://schemas.microsoft.com/office/drawing/2014/main" id="{8F8809B3-C5F3-B0E5-E760-AB0446832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229" y="1996010"/>
            <a:ext cx="6684989" cy="4395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847449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2FC401-3334-4C07-BBEF-A00A9E73EA47}"/>
              </a:ext>
            </a:extLst>
          </p:cNvPr>
          <p:cNvSpPr>
            <a:spLocks noGrp="1"/>
          </p:cNvSpPr>
          <p:nvPr>
            <p:ph type="title"/>
          </p:nvPr>
        </p:nvSpPr>
        <p:spPr/>
        <p:txBody>
          <a:bodyPr>
            <a:normAutofit/>
          </a:bodyPr>
          <a:lstStyle/>
          <a:p>
            <a:r>
              <a:rPr lang="nl-NL" sz="2800" dirty="0">
                <a:solidFill>
                  <a:schemeClr val="bg1"/>
                </a:solidFill>
                <a:latin typeface="Arial" panose="020B0604020202020204" pitchFamily="34" charset="0"/>
                <a:cs typeface="Arial" panose="020B0604020202020204" pitchFamily="34" charset="0"/>
              </a:rPr>
              <a:t>SARS-CoV-2 vaccines, </a:t>
            </a:r>
            <a:br>
              <a:rPr lang="nl-NL" sz="2800" dirty="0">
                <a:solidFill>
                  <a:schemeClr val="bg1"/>
                </a:solidFill>
                <a:latin typeface="Arial" panose="020B0604020202020204" pitchFamily="34" charset="0"/>
                <a:cs typeface="Arial" panose="020B0604020202020204" pitchFamily="34" charset="0"/>
              </a:rPr>
            </a:br>
            <a:r>
              <a:rPr lang="nl-NL" sz="2800" dirty="0">
                <a:latin typeface="Arial" panose="020B0604020202020204" pitchFamily="34" charset="0"/>
                <a:cs typeface="Arial" panose="020B0604020202020204" pitchFamily="34" charset="0"/>
              </a:rPr>
              <a:t>=&gt; college 3</a:t>
            </a:r>
            <a:r>
              <a:rPr lang="nl-NL" sz="2800" dirty="0">
                <a:solidFill>
                  <a:schemeClr val="bg1"/>
                </a:solidFill>
                <a:latin typeface="Arial" panose="020B0604020202020204" pitchFamily="34" charset="0"/>
                <a:cs typeface="Arial" panose="020B0604020202020204" pitchFamily="34" charset="0"/>
              </a:rPr>
              <a:t> </a:t>
            </a:r>
          </a:p>
        </p:txBody>
      </p:sp>
      <p:pic>
        <p:nvPicPr>
          <p:cNvPr id="9" name="Afbeelding 8">
            <a:extLst>
              <a:ext uri="{FF2B5EF4-FFF2-40B4-BE49-F238E27FC236}">
                <a16:creationId xmlns:a16="http://schemas.microsoft.com/office/drawing/2014/main" id="{51C9F54A-AE25-9EEE-799B-8766918D350F}"/>
              </a:ext>
            </a:extLst>
          </p:cNvPr>
          <p:cNvPicPr>
            <a:picLocks noChangeAspect="1"/>
          </p:cNvPicPr>
          <p:nvPr/>
        </p:nvPicPr>
        <p:blipFill>
          <a:blip r:embed="rId2"/>
          <a:stretch>
            <a:fillRect/>
          </a:stretch>
        </p:blipFill>
        <p:spPr>
          <a:xfrm>
            <a:off x="927991" y="1690488"/>
            <a:ext cx="7796559" cy="4609644"/>
          </a:xfrm>
          <a:prstGeom prst="rect">
            <a:avLst/>
          </a:prstGeom>
        </p:spPr>
      </p:pic>
      <p:sp>
        <p:nvSpPr>
          <p:cNvPr id="10" name="Tekstvak 9">
            <a:extLst>
              <a:ext uri="{FF2B5EF4-FFF2-40B4-BE49-F238E27FC236}">
                <a16:creationId xmlns:a16="http://schemas.microsoft.com/office/drawing/2014/main" id="{5C3D5BE5-3A6C-1C39-3665-73ACAC391D94}"/>
              </a:ext>
            </a:extLst>
          </p:cNvPr>
          <p:cNvSpPr txBox="1"/>
          <p:nvPr/>
        </p:nvSpPr>
        <p:spPr>
          <a:xfrm>
            <a:off x="9377974" y="1828800"/>
            <a:ext cx="2065125" cy="3693319"/>
          </a:xfrm>
          <a:prstGeom prst="rect">
            <a:avLst/>
          </a:prstGeom>
          <a:noFill/>
        </p:spPr>
        <p:txBody>
          <a:bodyPr wrap="square" rtlCol="0">
            <a:spAutoFit/>
          </a:bodyPr>
          <a:lstStyle/>
          <a:p>
            <a:r>
              <a:rPr lang="nl-NL" dirty="0">
                <a:solidFill>
                  <a:srgbClr val="FFFF00"/>
                </a:solidFill>
                <a:latin typeface="Harding"/>
              </a:rPr>
              <a:t>Medische technologie helpt ook een beetje</a:t>
            </a:r>
          </a:p>
          <a:p>
            <a:endParaRPr lang="nl-NL" dirty="0">
              <a:solidFill>
                <a:schemeClr val="bg1"/>
              </a:solidFill>
              <a:latin typeface="Harding"/>
            </a:endParaRPr>
          </a:p>
          <a:p>
            <a:endParaRPr lang="nl-NL" dirty="0">
              <a:solidFill>
                <a:schemeClr val="bg1"/>
              </a:solidFill>
              <a:latin typeface="Harding"/>
            </a:endParaRPr>
          </a:p>
          <a:p>
            <a:r>
              <a:rPr lang="nl-NL" dirty="0">
                <a:solidFill>
                  <a:schemeClr val="bg1"/>
                </a:solidFill>
                <a:hlinkClick r:id="rId3">
                  <a:extLst>
                    <a:ext uri="{A12FA001-AC4F-418D-AE19-62706E023703}">
                      <ahyp:hlinkClr xmlns:ahyp="http://schemas.microsoft.com/office/drawing/2018/hyperlinkcolor" val="tx"/>
                    </a:ext>
                  </a:extLst>
                </a:hlinkClick>
              </a:rPr>
              <a:t>https://www.nature.com/articles/s41586-020-2798-3</a:t>
            </a:r>
            <a:endParaRPr lang="nl-NL" dirty="0">
              <a:solidFill>
                <a:schemeClr val="bg1"/>
              </a:solidFill>
            </a:endParaRPr>
          </a:p>
          <a:p>
            <a:r>
              <a:rPr lang="nl-NL" dirty="0">
                <a:solidFill>
                  <a:schemeClr val="bg1"/>
                </a:solidFill>
                <a:hlinkClick r:id="rId4">
                  <a:extLst>
                    <a:ext uri="{A12FA001-AC4F-418D-AE19-62706E023703}">
                      <ahyp:hlinkClr xmlns:ahyp="http://schemas.microsoft.com/office/drawing/2018/hyperlinkcolor" val="tx"/>
                    </a:ext>
                  </a:extLst>
                </a:hlinkClick>
              </a:rPr>
              <a:t>https://www.nature.com/nature/volumes/586/issues/7830</a:t>
            </a:r>
            <a:endParaRPr lang="nl-NL" dirty="0">
              <a:solidFill>
                <a:schemeClr val="bg1"/>
              </a:solidFill>
            </a:endParaRPr>
          </a:p>
          <a:p>
            <a:endParaRPr lang="nl-NL" dirty="0">
              <a:solidFill>
                <a:schemeClr val="bg1"/>
              </a:solidFill>
            </a:endParaRPr>
          </a:p>
          <a:p>
            <a:r>
              <a:rPr lang="nl-NL" dirty="0">
                <a:solidFill>
                  <a:srgbClr val="FFFF00"/>
                </a:solidFill>
              </a:rPr>
              <a:t>mRNA vaccines</a:t>
            </a:r>
          </a:p>
        </p:txBody>
      </p:sp>
      <p:sp>
        <p:nvSpPr>
          <p:cNvPr id="11" name="Ovaal 10">
            <a:extLst>
              <a:ext uri="{FF2B5EF4-FFF2-40B4-BE49-F238E27FC236}">
                <a16:creationId xmlns:a16="http://schemas.microsoft.com/office/drawing/2014/main" id="{7117FF8B-D3DA-969E-4A85-F2BE720D6A22}"/>
              </a:ext>
            </a:extLst>
          </p:cNvPr>
          <p:cNvSpPr/>
          <p:nvPr/>
        </p:nvSpPr>
        <p:spPr>
          <a:xfrm>
            <a:off x="6633365" y="4714612"/>
            <a:ext cx="2270540" cy="704676"/>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262567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el 1">
            <a:extLst>
              <a:ext uri="{FF2B5EF4-FFF2-40B4-BE49-F238E27FC236}">
                <a16:creationId xmlns:a16="http://schemas.microsoft.com/office/drawing/2014/main" id="{44285201-4795-453F-BD1D-3562D6D00F79}"/>
              </a:ext>
            </a:extLst>
          </p:cNvPr>
          <p:cNvSpPr txBox="1">
            <a:spLocks noGrp="1"/>
          </p:cNvSpPr>
          <p:nvPr>
            <p:ph type="title"/>
          </p:nvPr>
        </p:nvSpPr>
        <p:spPr/>
        <p:txBody>
          <a:bodyPr>
            <a:normAutofit/>
          </a:bodyPr>
          <a:lstStyle/>
          <a:p>
            <a:r>
              <a:rPr altLang="nl-NL" sz="2800" dirty="0" err="1">
                <a:solidFill>
                  <a:schemeClr val="bg1"/>
                </a:solidFill>
                <a:latin typeface="Arial" panose="020B0604020202020204" pitchFamily="34" charset="0"/>
              </a:rPr>
              <a:t>Slijmvliezen</a:t>
            </a:r>
            <a:br>
              <a:rPr altLang="nl-NL" sz="2800" dirty="0">
                <a:solidFill>
                  <a:schemeClr val="bg1"/>
                </a:solidFill>
                <a:latin typeface="Arial" panose="020B0604020202020204" pitchFamily="34" charset="0"/>
              </a:rPr>
            </a:br>
            <a:r>
              <a:rPr altLang="nl-NL" sz="2800" dirty="0" err="1">
                <a:latin typeface="Arial" panose="020B0604020202020204" pitchFamily="34" charset="0"/>
              </a:rPr>
              <a:t>Mucosale</a:t>
            </a:r>
            <a:r>
              <a:rPr altLang="nl-NL" sz="2800" dirty="0">
                <a:latin typeface="Arial" panose="020B0604020202020204" pitchFamily="34" charset="0"/>
              </a:rPr>
              <a:t> </a:t>
            </a:r>
            <a:r>
              <a:rPr altLang="nl-NL" sz="2800" dirty="0" err="1">
                <a:latin typeface="Arial" panose="020B0604020202020204" pitchFamily="34" charset="0"/>
              </a:rPr>
              <a:t>immuniteit</a:t>
            </a:r>
            <a:endParaRPr altLang="nl-NL" sz="2800" dirty="0">
              <a:latin typeface="Arial" panose="020B0604020202020204" pitchFamily="34" charset="0"/>
            </a:endParaRPr>
          </a:p>
        </p:txBody>
      </p:sp>
      <p:sp>
        <p:nvSpPr>
          <p:cNvPr id="3" name="Tijdelijke aanduiding voor inhoud 2">
            <a:extLst>
              <a:ext uri="{FF2B5EF4-FFF2-40B4-BE49-F238E27FC236}">
                <a16:creationId xmlns:a16="http://schemas.microsoft.com/office/drawing/2014/main" id="{B580A017-64FB-4386-8374-BB0F7BC47E05}"/>
              </a:ext>
            </a:extLst>
          </p:cNvPr>
          <p:cNvSpPr>
            <a:spLocks noGrp="1"/>
          </p:cNvSpPr>
          <p:nvPr>
            <p:ph idx="1"/>
          </p:nvPr>
        </p:nvSpPr>
        <p:spPr>
          <a:xfrm>
            <a:off x="725164" y="1690688"/>
            <a:ext cx="8235950" cy="4114800"/>
          </a:xfrm>
        </p:spPr>
        <p:txBody>
          <a:bodyPr>
            <a:normAutofit/>
          </a:bodyPr>
          <a:lstStyle/>
          <a:p>
            <a:pPr>
              <a:defRPr/>
            </a:pPr>
            <a:r>
              <a:rPr sz="1800" dirty="0">
                <a:solidFill>
                  <a:schemeClr val="bg1"/>
                </a:solidFill>
              </a:rPr>
              <a:t>Geen stevige </a:t>
            </a:r>
            <a:r>
              <a:rPr sz="1800" dirty="0" err="1">
                <a:solidFill>
                  <a:schemeClr val="bg1"/>
                </a:solidFill>
              </a:rPr>
              <a:t>barriere</a:t>
            </a:r>
            <a:endParaRPr sz="1800" dirty="0">
              <a:solidFill>
                <a:schemeClr val="bg1"/>
              </a:solidFill>
            </a:endParaRPr>
          </a:p>
          <a:p>
            <a:pPr marL="0" indent="0">
              <a:buNone/>
              <a:defRPr/>
            </a:pPr>
            <a:r>
              <a:rPr lang="nl-NL" sz="1800" dirty="0">
                <a:solidFill>
                  <a:schemeClr val="bg1"/>
                </a:solidFill>
              </a:rPr>
              <a:t>=&gt; </a:t>
            </a:r>
            <a:r>
              <a:rPr sz="1800" dirty="0">
                <a:solidFill>
                  <a:schemeClr val="bg1"/>
                </a:solidFill>
              </a:rPr>
              <a:t>Extra aandacht</a:t>
            </a:r>
          </a:p>
          <a:p>
            <a:pPr>
              <a:defRPr/>
            </a:pPr>
            <a:endParaRPr sz="1800" dirty="0">
              <a:solidFill>
                <a:schemeClr val="bg1"/>
              </a:solidFill>
            </a:endParaRPr>
          </a:p>
          <a:p>
            <a:pPr>
              <a:defRPr/>
            </a:pPr>
            <a:r>
              <a:rPr sz="1800" dirty="0">
                <a:solidFill>
                  <a:schemeClr val="bg1"/>
                </a:solidFill>
              </a:rPr>
              <a:t>Virussen</a:t>
            </a:r>
          </a:p>
          <a:p>
            <a:pPr>
              <a:defRPr/>
            </a:pPr>
            <a:r>
              <a:rPr sz="1800" dirty="0" err="1">
                <a:solidFill>
                  <a:schemeClr val="bg1"/>
                </a:solidFill>
              </a:rPr>
              <a:t>Bacterien</a:t>
            </a:r>
            <a:r>
              <a:rPr sz="1800" dirty="0">
                <a:solidFill>
                  <a:schemeClr val="bg1"/>
                </a:solidFill>
              </a:rPr>
              <a:t> (darm)</a:t>
            </a:r>
          </a:p>
          <a:p>
            <a:pPr>
              <a:defRPr/>
            </a:pPr>
            <a:endParaRPr sz="1800" dirty="0">
              <a:solidFill>
                <a:schemeClr val="bg1"/>
              </a:solidFill>
            </a:endParaRPr>
          </a:p>
          <a:p>
            <a:pPr>
              <a:defRPr/>
            </a:pPr>
            <a:r>
              <a:rPr sz="1800" u="sng" dirty="0">
                <a:solidFill>
                  <a:schemeClr val="bg1"/>
                </a:solidFill>
              </a:rPr>
              <a:t>Controle</a:t>
            </a:r>
          </a:p>
          <a:p>
            <a:pPr>
              <a:buFont typeface="Symbol" pitchFamily="18" charset="2"/>
              <a:buChar char="Þ"/>
              <a:defRPr/>
            </a:pPr>
            <a:r>
              <a:rPr sz="1800" dirty="0">
                <a:solidFill>
                  <a:schemeClr val="bg1"/>
                </a:solidFill>
              </a:rPr>
              <a:t>Veel lymfeklieren </a:t>
            </a:r>
          </a:p>
          <a:p>
            <a:pPr marL="0" indent="0">
              <a:buNone/>
              <a:defRPr/>
            </a:pPr>
            <a:r>
              <a:rPr sz="1800" dirty="0">
                <a:solidFill>
                  <a:schemeClr val="bg1"/>
                </a:solidFill>
              </a:rPr>
              <a:t>     (</a:t>
            </a:r>
            <a:r>
              <a:rPr sz="1800" dirty="0" err="1">
                <a:solidFill>
                  <a:schemeClr val="bg1"/>
                </a:solidFill>
              </a:rPr>
              <a:t>Peyers</a:t>
            </a:r>
            <a:r>
              <a:rPr sz="1800" dirty="0">
                <a:solidFill>
                  <a:schemeClr val="bg1"/>
                </a:solidFill>
              </a:rPr>
              <a:t> patches)</a:t>
            </a:r>
          </a:p>
          <a:p>
            <a:pPr marL="0" indent="0">
              <a:buNone/>
              <a:defRPr/>
            </a:pPr>
            <a:r>
              <a:rPr sz="1800" dirty="0">
                <a:solidFill>
                  <a:schemeClr val="bg1"/>
                </a:solidFill>
              </a:rPr>
              <a:t>=&gt; T-reg cellen (Frequentie van blootstelling speelt hier een belangrijke rol: Hoge frequentie =&gt; geen gevaar = “</a:t>
            </a:r>
            <a:r>
              <a:rPr sz="1800" dirty="0" err="1">
                <a:solidFill>
                  <a:schemeClr val="bg1"/>
                </a:solidFill>
              </a:rPr>
              <a:t>danger</a:t>
            </a:r>
            <a:r>
              <a:rPr sz="1800" dirty="0">
                <a:solidFill>
                  <a:schemeClr val="bg1"/>
                </a:solidFill>
              </a:rPr>
              <a:t> hypothesis”)</a:t>
            </a:r>
          </a:p>
          <a:p>
            <a:pPr>
              <a:defRPr/>
            </a:pPr>
            <a:endParaRPr sz="1800" dirty="0">
              <a:solidFill>
                <a:schemeClr val="bg1"/>
              </a:solidFill>
            </a:endParaRPr>
          </a:p>
        </p:txBody>
      </p:sp>
      <p:pic>
        <p:nvPicPr>
          <p:cNvPr id="65540" name="Picture 2">
            <a:extLst>
              <a:ext uri="{FF2B5EF4-FFF2-40B4-BE49-F238E27FC236}">
                <a16:creationId xmlns:a16="http://schemas.microsoft.com/office/drawing/2014/main" id="{5840DAAC-8E09-406C-A90E-41BFCB672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788" y="1340767"/>
            <a:ext cx="5418325" cy="356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jdelijke aanduiding voor inhoud 2">
            <a:extLst>
              <a:ext uri="{FF2B5EF4-FFF2-40B4-BE49-F238E27FC236}">
                <a16:creationId xmlns:a16="http://schemas.microsoft.com/office/drawing/2014/main" id="{16E242BD-BB3E-45B7-803C-C54AEC785166}"/>
              </a:ext>
            </a:extLst>
          </p:cNvPr>
          <p:cNvSpPr txBox="1">
            <a:spLocks/>
          </p:cNvSpPr>
          <p:nvPr/>
        </p:nvSpPr>
        <p:spPr bwMode="auto">
          <a:xfrm>
            <a:off x="7252447" y="5554429"/>
            <a:ext cx="4688541" cy="7381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500"/>
              </a:spcBef>
              <a:spcAft>
                <a:spcPct val="0"/>
              </a:spcAft>
              <a:buSzPct val="100000"/>
              <a:buChar char="•"/>
              <a:defRPr lang="nl-NL" sz="1900">
                <a:solidFill>
                  <a:srgbClr val="00FF00"/>
                </a:solidFill>
                <a:latin typeface="Arial"/>
                <a:ea typeface="MS PGothic" pitchFamily="34" charset="-128"/>
                <a:cs typeface=""/>
              </a:defRPr>
            </a:lvl1pPr>
            <a:lvl2pPr marL="742950" lvl="1" indent="-285750" algn="l" rtl="0" eaLnBrk="0" fontAlgn="base" hangingPunct="0">
              <a:spcBef>
                <a:spcPts val="500"/>
              </a:spcBef>
              <a:spcAft>
                <a:spcPct val="0"/>
              </a:spcAft>
              <a:buSzPct val="100000"/>
              <a:buChar char="–"/>
              <a:defRPr lang="nl-NL" sz="1900">
                <a:solidFill>
                  <a:srgbClr val="00FF00"/>
                </a:solidFill>
                <a:latin typeface="Arial"/>
                <a:ea typeface="MS PGothic" pitchFamily="34" charset="-128"/>
              </a:defRPr>
            </a:lvl2pPr>
            <a:lvl3pPr marL="1143000" lvl="2" indent="-228600" algn="l" rtl="0" eaLnBrk="0" fontAlgn="base" hangingPunct="0">
              <a:spcBef>
                <a:spcPts val="500"/>
              </a:spcBef>
              <a:spcAft>
                <a:spcPct val="0"/>
              </a:spcAft>
              <a:buSzPct val="100000"/>
              <a:buChar char="•"/>
              <a:defRPr lang="nl-NL" sz="1900">
                <a:solidFill>
                  <a:srgbClr val="00FF00"/>
                </a:solidFill>
                <a:latin typeface="Arial"/>
                <a:ea typeface="MS PGothic" pitchFamily="34" charset="-128"/>
              </a:defRPr>
            </a:lvl3pPr>
            <a:lvl4pPr marL="1600200" lvl="3" indent="-228600" algn="l" rtl="0" eaLnBrk="0" fontAlgn="base" hangingPunct="0">
              <a:spcBef>
                <a:spcPts val="500"/>
              </a:spcBef>
              <a:spcAft>
                <a:spcPct val="0"/>
              </a:spcAft>
              <a:buSzPct val="100000"/>
              <a:buChar char="–"/>
              <a:defRPr lang="nl-NL" sz="1900">
                <a:solidFill>
                  <a:srgbClr val="00FF00"/>
                </a:solidFill>
                <a:latin typeface="Arial"/>
                <a:ea typeface="MS PGothic" pitchFamily="34" charset="-128"/>
              </a:defRPr>
            </a:lvl4pPr>
            <a:lvl5pPr marL="2057400" lvl="4" indent="-228600" algn="l" rtl="0" eaLnBrk="0" fontAlgn="base" hangingPunct="0">
              <a:spcBef>
                <a:spcPts val="500"/>
              </a:spcBef>
              <a:spcAft>
                <a:spcPct val="0"/>
              </a:spcAft>
              <a:buSzPct val="100000"/>
              <a:buChar char="»"/>
              <a:defRPr lang="nl-NL" sz="1900">
                <a:solidFill>
                  <a:srgbClr val="00FF00"/>
                </a:solidFill>
                <a:latin typeface="Arial"/>
                <a:ea typeface="MS PGothic"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marL="0" indent="0">
              <a:buNone/>
              <a:defRPr/>
            </a:pPr>
            <a:r>
              <a:rPr altLang="nl-NL" sz="1600" kern="0" dirty="0">
                <a:latin typeface="Arial" charset="0"/>
                <a:hlinkClick r:id="rId3"/>
              </a:rPr>
              <a:t>https://www.youtube.com/watch?v=gnZEge78_78</a:t>
            </a:r>
            <a:endParaRPr lang="nl-NL" altLang="nl-NL" sz="1600" kern="0" dirty="0">
              <a:latin typeface="Arial" charset="0"/>
            </a:endParaRPr>
          </a:p>
          <a:p>
            <a:pPr marL="0" indent="0">
              <a:buNone/>
              <a:defRPr/>
            </a:pPr>
            <a:r>
              <a:rPr lang="nl-NL" altLang="nl-NL" sz="1600" kern="0" dirty="0">
                <a:latin typeface="Arial" charset="0"/>
                <a:hlinkClick r:id="rId4"/>
              </a:rPr>
              <a:t>https://youtu.be/rgphaHmAC_A</a:t>
            </a:r>
            <a:endParaRPr lang="nl-NL" altLang="nl-NL" sz="1600" kern="0" dirty="0">
              <a:latin typeface="Arial" charset="0"/>
            </a:endParaRPr>
          </a:p>
          <a:p>
            <a:pPr>
              <a:defRPr/>
            </a:pPr>
            <a:endParaRPr altLang="nl-NL" sz="1600" kern="0" dirty="0">
              <a:latin typeface="Arial" charset="0"/>
            </a:endParaRPr>
          </a:p>
          <a:p>
            <a:pPr>
              <a:defRPr/>
            </a:pPr>
            <a:endParaRPr altLang="nl-NL" sz="1600" kern="0" dirty="0">
              <a:latin typeface="Arial" charset="0"/>
            </a:endParaRPr>
          </a:p>
        </p:txBody>
      </p:sp>
      <p:sp>
        <p:nvSpPr>
          <p:cNvPr id="65543" name="Rechthoek 1">
            <a:extLst>
              <a:ext uri="{FF2B5EF4-FFF2-40B4-BE49-F238E27FC236}">
                <a16:creationId xmlns:a16="http://schemas.microsoft.com/office/drawing/2014/main" id="{5C17DBE7-2409-464A-A84A-876E070A3958}"/>
              </a:ext>
            </a:extLst>
          </p:cNvPr>
          <p:cNvSpPr>
            <a:spLocks noChangeArrowheads="1"/>
          </p:cNvSpPr>
          <p:nvPr/>
        </p:nvSpPr>
        <p:spPr bwMode="auto">
          <a:xfrm>
            <a:off x="666563" y="6041556"/>
            <a:ext cx="7918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800" dirty="0" err="1">
                <a:solidFill>
                  <a:schemeClr val="bg1"/>
                </a:solidFill>
                <a:latin typeface="Calibri" panose="020F0502020204030204" pitchFamily="34" charset="0"/>
              </a:rPr>
              <a:t>Treg</a:t>
            </a:r>
            <a:r>
              <a:rPr lang="nl-NL" altLang="nl-NL" sz="1800" dirty="0">
                <a:solidFill>
                  <a:schemeClr val="bg1"/>
                </a:solidFill>
                <a:latin typeface="Calibri" panose="020F0502020204030204" pitchFamily="34" charset="0"/>
              </a:rPr>
              <a:t> aangestuurd door darmflora</a:t>
            </a:r>
          </a:p>
          <a:p>
            <a:pPr eaLnBrk="1" hangingPunct="1">
              <a:spcBef>
                <a:spcPct val="0"/>
              </a:spcBef>
              <a:buSzTx/>
              <a:buFontTx/>
              <a:buNone/>
            </a:pPr>
            <a:r>
              <a:rPr lang="nl-NL" altLang="nl-NL" sz="1800" dirty="0">
                <a:solidFill>
                  <a:schemeClr val="bg1"/>
                </a:solidFill>
                <a:latin typeface="Calibri" panose="020F0502020204030204" pitchFamily="34" charset="0"/>
              </a:rPr>
              <a:t>=&gt; symbiotisch intermediair, </a:t>
            </a:r>
            <a:r>
              <a:rPr lang="nl-NL" altLang="nl-NL" sz="1800" dirty="0" err="1">
                <a:solidFill>
                  <a:schemeClr val="bg1"/>
                </a:solidFill>
                <a:latin typeface="Calibri" panose="020F0502020204030204" pitchFamily="34" charset="0"/>
              </a:rPr>
              <a:t>danger</a:t>
            </a:r>
            <a:r>
              <a:rPr lang="nl-NL" altLang="nl-NL" sz="1800" dirty="0">
                <a:solidFill>
                  <a:schemeClr val="bg1"/>
                </a:solidFill>
                <a:latin typeface="Calibri" panose="020F0502020204030204" pitchFamily="34" charset="0"/>
              </a:rPr>
              <a:t> hypothesis is logischer bij </a:t>
            </a:r>
            <a:r>
              <a:rPr lang="nl-NL" altLang="nl-NL" sz="1800" dirty="0">
                <a:solidFill>
                  <a:srgbClr val="FFFF00"/>
                </a:solidFill>
                <a:latin typeface="Calibri" panose="020F0502020204030204" pitchFamily="34" charset="0"/>
              </a:rPr>
              <a:t>symbiose</a:t>
            </a:r>
          </a:p>
        </p:txBody>
      </p:sp>
    </p:spTree>
    <p:extLst>
      <p:ext uri="{BB962C8B-B14F-4D97-AF65-F5344CB8AC3E}">
        <p14:creationId xmlns:p14="http://schemas.microsoft.com/office/powerpoint/2010/main" val="137889828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C0C5A-6D03-F88B-F11E-7B9D60782F7C}"/>
              </a:ext>
            </a:extLst>
          </p:cNvPr>
          <p:cNvSpPr>
            <a:spLocks noGrp="1"/>
          </p:cNvSpPr>
          <p:nvPr>
            <p:ph type="title"/>
          </p:nvPr>
        </p:nvSpPr>
        <p:spPr/>
        <p:txBody>
          <a:bodyPr>
            <a:normAutofit/>
          </a:bodyPr>
          <a:lstStyle/>
          <a:p>
            <a:r>
              <a:rPr lang="nl-NL" sz="2800" dirty="0"/>
              <a:t>Koorts</a:t>
            </a:r>
          </a:p>
        </p:txBody>
      </p:sp>
      <p:sp>
        <p:nvSpPr>
          <p:cNvPr id="3" name="Tijdelijke aanduiding voor inhoud 2">
            <a:extLst>
              <a:ext uri="{FF2B5EF4-FFF2-40B4-BE49-F238E27FC236}">
                <a16:creationId xmlns:a16="http://schemas.microsoft.com/office/drawing/2014/main" id="{27F92E40-0C41-E098-84CC-5CD389991C74}"/>
              </a:ext>
            </a:extLst>
          </p:cNvPr>
          <p:cNvSpPr>
            <a:spLocks noGrp="1"/>
          </p:cNvSpPr>
          <p:nvPr>
            <p:ph idx="1"/>
          </p:nvPr>
        </p:nvSpPr>
        <p:spPr/>
        <p:txBody>
          <a:bodyPr>
            <a:normAutofit/>
          </a:bodyPr>
          <a:lstStyle/>
          <a:p>
            <a:r>
              <a:rPr lang="nl-NL" sz="1800" dirty="0">
                <a:solidFill>
                  <a:schemeClr val="bg1"/>
                </a:solidFill>
              </a:rPr>
              <a:t>Voordelen:</a:t>
            </a:r>
          </a:p>
          <a:p>
            <a:pPr marL="0" indent="0">
              <a:buNone/>
            </a:pPr>
            <a:r>
              <a:rPr lang="nl-NL" sz="1800" dirty="0">
                <a:solidFill>
                  <a:schemeClr val="bg1"/>
                </a:solidFill>
              </a:rPr>
              <a:t>Sneller metabolisme =&gt; beter opruimen ziekmakers</a:t>
            </a:r>
          </a:p>
          <a:p>
            <a:pPr marL="0" indent="0">
              <a:buNone/>
            </a:pPr>
            <a:r>
              <a:rPr lang="nl-NL" sz="1800" dirty="0">
                <a:solidFill>
                  <a:schemeClr val="bg1"/>
                </a:solidFill>
              </a:rPr>
              <a:t>Vasthouden van metalen (zodat </a:t>
            </a:r>
            <a:r>
              <a:rPr lang="nl-NL" sz="1800" dirty="0" err="1">
                <a:solidFill>
                  <a:schemeClr val="bg1"/>
                </a:solidFill>
              </a:rPr>
              <a:t>bacterien</a:t>
            </a:r>
            <a:r>
              <a:rPr lang="nl-NL" sz="1800" dirty="0">
                <a:solidFill>
                  <a:schemeClr val="bg1"/>
                </a:solidFill>
              </a:rPr>
              <a:t> daar niet bij kunnen)</a:t>
            </a:r>
          </a:p>
          <a:p>
            <a:endParaRPr lang="nl-NL" sz="1800" dirty="0">
              <a:solidFill>
                <a:schemeClr val="bg1"/>
              </a:solidFill>
            </a:endParaRPr>
          </a:p>
          <a:p>
            <a:r>
              <a:rPr lang="nl-NL" sz="1800" dirty="0">
                <a:solidFill>
                  <a:schemeClr val="bg1"/>
                </a:solidFill>
              </a:rPr>
              <a:t>Nadelen:</a:t>
            </a:r>
          </a:p>
          <a:p>
            <a:pPr marL="0" indent="0">
              <a:buNone/>
            </a:pPr>
            <a:r>
              <a:rPr lang="nl-NL" sz="1800" dirty="0">
                <a:solidFill>
                  <a:schemeClr val="bg1"/>
                </a:solidFill>
              </a:rPr>
              <a:t>Ziekmakers groeien ook sneller</a:t>
            </a:r>
          </a:p>
          <a:p>
            <a:pPr marL="0" indent="0">
              <a:buNone/>
            </a:pPr>
            <a:r>
              <a:rPr lang="nl-NL" sz="1800" dirty="0">
                <a:solidFill>
                  <a:schemeClr val="bg1"/>
                </a:solidFill>
              </a:rPr>
              <a:t>Veel schade aan lichaamscellen, op den duur</a:t>
            </a:r>
          </a:p>
          <a:p>
            <a:pPr marL="0" indent="0">
              <a:buNone/>
            </a:pPr>
            <a:endParaRPr lang="nl-NL" sz="1800" dirty="0">
              <a:solidFill>
                <a:schemeClr val="bg1"/>
              </a:solidFill>
            </a:endParaRPr>
          </a:p>
          <a:p>
            <a:pPr marL="0" indent="0">
              <a:buNone/>
            </a:pPr>
            <a:r>
              <a:rPr lang="nl-NL" sz="1800" dirty="0">
                <a:solidFill>
                  <a:srgbClr val="FFFF00"/>
                </a:solidFill>
              </a:rPr>
              <a:t>=&gt; Koorts moet vooral niet te lang duren</a:t>
            </a:r>
          </a:p>
        </p:txBody>
      </p:sp>
      <p:sp>
        <p:nvSpPr>
          <p:cNvPr id="4" name="Tekstvak 3">
            <a:extLst>
              <a:ext uri="{FF2B5EF4-FFF2-40B4-BE49-F238E27FC236}">
                <a16:creationId xmlns:a16="http://schemas.microsoft.com/office/drawing/2014/main" id="{7CF156C7-ED4E-778C-DA21-AE825814171D}"/>
              </a:ext>
            </a:extLst>
          </p:cNvPr>
          <p:cNvSpPr txBox="1"/>
          <p:nvPr/>
        </p:nvSpPr>
        <p:spPr>
          <a:xfrm>
            <a:off x="9170894" y="3917576"/>
            <a:ext cx="2492188" cy="1754326"/>
          </a:xfrm>
          <a:prstGeom prst="rect">
            <a:avLst/>
          </a:prstGeom>
          <a:noFill/>
        </p:spPr>
        <p:txBody>
          <a:bodyPr wrap="square" rtlCol="0">
            <a:spAutoFit/>
          </a:bodyPr>
          <a:lstStyle/>
          <a:p>
            <a:r>
              <a:rPr lang="nl-NL" dirty="0">
                <a:solidFill>
                  <a:schemeClr val="bg1"/>
                </a:solidFill>
                <a:hlinkClick r:id="rId2">
                  <a:extLst>
                    <a:ext uri="{A12FA001-AC4F-418D-AE19-62706E023703}">
                      <ahyp:hlinkClr xmlns:ahyp="http://schemas.microsoft.com/office/drawing/2018/hyperlinkcolor" val="tx"/>
                    </a:ext>
                  </a:extLst>
                </a:hlinkClick>
              </a:rPr>
              <a:t>https://nl.wikipedia.org/wiki/Koorts</a:t>
            </a:r>
            <a:endParaRPr lang="nl-NL" dirty="0">
              <a:solidFill>
                <a:schemeClr val="bg1"/>
              </a:solidFill>
            </a:endParaRPr>
          </a:p>
          <a:p>
            <a:r>
              <a:rPr lang="nl-NL" dirty="0">
                <a:solidFill>
                  <a:schemeClr val="bg1"/>
                </a:solidFill>
                <a:hlinkClick r:id="rId3">
                  <a:extLst>
                    <a:ext uri="{A12FA001-AC4F-418D-AE19-62706E023703}">
                      <ahyp:hlinkClr xmlns:ahyp="http://schemas.microsoft.com/office/drawing/2018/hyperlinkcolor" val="tx"/>
                    </a:ext>
                  </a:extLst>
                </a:hlinkClick>
              </a:rPr>
              <a:t>https://en.wikipedia.org/wiki/Fever</a:t>
            </a:r>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119036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txBox="1">
            <a:spLocks noGrp="1"/>
          </p:cNvSpPr>
          <p:nvPr>
            <p:ph type="title"/>
          </p:nvPr>
        </p:nvSpPr>
        <p:spPr>
          <a:xfrm>
            <a:off x="1992313" y="138320"/>
            <a:ext cx="7772400" cy="1143000"/>
          </a:xfrm>
          <a:solidFill>
            <a:schemeClr val="accent5"/>
          </a:solidFill>
        </p:spPr>
        <p:txBody>
          <a:bodyPr>
            <a:noAutofit/>
          </a:bodyPr>
          <a:lstStyle/>
          <a:p>
            <a:r>
              <a:rPr altLang="nl-NL" sz="2800" dirty="0">
                <a:solidFill>
                  <a:schemeClr val="bg1"/>
                </a:solidFill>
                <a:latin typeface="Arial" pitchFamily="34" charset="0"/>
              </a:rPr>
              <a:t>Aspecifieke afweer, </a:t>
            </a:r>
            <a:br>
              <a:rPr altLang="nl-NL" sz="2800" dirty="0">
                <a:solidFill>
                  <a:schemeClr val="bg1"/>
                </a:solidFill>
                <a:latin typeface="Arial" pitchFamily="34" charset="0"/>
              </a:rPr>
            </a:br>
            <a:r>
              <a:rPr altLang="nl-NL" sz="2800" dirty="0">
                <a:solidFill>
                  <a:schemeClr val="bg1"/>
                </a:solidFill>
                <a:latin typeface="Arial" pitchFamily="34" charset="0"/>
              </a:rPr>
              <a:t>De mest cel ("mast cell") </a:t>
            </a:r>
            <a:r>
              <a:rPr lang="nl-NL" altLang="nl-NL" sz="2800" dirty="0">
                <a:solidFill>
                  <a:schemeClr val="bg1"/>
                </a:solidFill>
                <a:latin typeface="Arial" pitchFamily="34" charset="0"/>
              </a:rPr>
              <a:t>=&gt; allergie</a:t>
            </a:r>
            <a:endParaRPr altLang="nl-NL" sz="2800" dirty="0">
              <a:solidFill>
                <a:schemeClr val="bg1"/>
              </a:solidFill>
              <a:latin typeface="Arial" pitchFamily="34" charset="0"/>
            </a:endParaRPr>
          </a:p>
        </p:txBody>
      </p:sp>
      <p:sp>
        <p:nvSpPr>
          <p:cNvPr id="14339" name="Tijdelijke aanduiding voor inhoud 2"/>
          <p:cNvSpPr txBox="1">
            <a:spLocks noGrp="1"/>
          </p:cNvSpPr>
          <p:nvPr>
            <p:ph idx="1"/>
          </p:nvPr>
        </p:nvSpPr>
        <p:spPr>
          <a:xfrm>
            <a:off x="1992313" y="1412875"/>
            <a:ext cx="7772400" cy="4114800"/>
          </a:xfrm>
        </p:spPr>
        <p:txBody>
          <a:bodyPr>
            <a:noAutofit/>
          </a:bodyPr>
          <a:lstStyle/>
          <a:p>
            <a:pPr>
              <a:defRPr/>
            </a:pPr>
            <a:r>
              <a:rPr altLang="nl-NL" sz="1800" dirty="0">
                <a:solidFill>
                  <a:schemeClr val="bg1"/>
                </a:solidFill>
                <a:latin typeface="Arial" pitchFamily="34" charset="0"/>
              </a:rPr>
              <a:t>Heeft </a:t>
            </a:r>
            <a:r>
              <a:rPr altLang="nl-NL" sz="1800" dirty="0" err="1">
                <a:solidFill>
                  <a:schemeClr val="bg1"/>
                </a:solidFill>
                <a:latin typeface="Arial" pitchFamily="34" charset="0"/>
              </a:rPr>
              <a:t>pattern</a:t>
            </a:r>
            <a:r>
              <a:rPr altLang="nl-NL" sz="1800" dirty="0">
                <a:solidFill>
                  <a:schemeClr val="bg1"/>
                </a:solidFill>
                <a:latin typeface="Arial" pitchFamily="34" charset="0"/>
              </a:rPr>
              <a:t> </a:t>
            </a:r>
            <a:r>
              <a:rPr altLang="nl-NL" sz="1800" dirty="0" err="1">
                <a:solidFill>
                  <a:schemeClr val="bg1"/>
                </a:solidFill>
                <a:latin typeface="Arial" pitchFamily="34" charset="0"/>
              </a:rPr>
              <a:t>recognition</a:t>
            </a:r>
            <a:r>
              <a:rPr altLang="nl-NL" sz="1800" dirty="0">
                <a:solidFill>
                  <a:schemeClr val="bg1"/>
                </a:solidFill>
                <a:latin typeface="Arial" pitchFamily="34" charset="0"/>
              </a:rPr>
              <a:t>  en </a:t>
            </a:r>
            <a:r>
              <a:rPr altLang="nl-NL" sz="1800" dirty="0" err="1">
                <a:solidFill>
                  <a:schemeClr val="bg1"/>
                </a:solidFill>
                <a:latin typeface="Arial" pitchFamily="34" charset="0"/>
              </a:rPr>
              <a:t>Fc</a:t>
            </a:r>
            <a:r>
              <a:rPr altLang="nl-NL" sz="1800" dirty="0" err="1">
                <a:solidFill>
                  <a:schemeClr val="bg1"/>
                </a:solidFill>
              </a:rPr>
              <a:t>-</a:t>
            </a:r>
            <a:r>
              <a:rPr altLang="nl-NL" sz="1800" dirty="0" err="1">
                <a:solidFill>
                  <a:schemeClr val="bg1"/>
                </a:solidFill>
                <a:latin typeface="Arial" pitchFamily="34" charset="0"/>
              </a:rPr>
              <a:t>receptors</a:t>
            </a:r>
            <a:r>
              <a:rPr altLang="nl-NL" sz="1800" dirty="0">
                <a:solidFill>
                  <a:schemeClr val="bg1"/>
                </a:solidFill>
                <a:latin typeface="Arial" pitchFamily="34" charset="0"/>
              </a:rPr>
              <a:t> (voor antilichamen =&gt;specifiek)</a:t>
            </a:r>
          </a:p>
          <a:p>
            <a:pPr>
              <a:defRPr/>
            </a:pPr>
            <a:r>
              <a:rPr lang="nl-NL" altLang="nl-NL" sz="1800" dirty="0">
                <a:solidFill>
                  <a:schemeClr val="bg1"/>
                </a:solidFill>
              </a:rPr>
              <a:t>Herkent vooral </a:t>
            </a:r>
            <a:r>
              <a:rPr lang="nl-NL" altLang="nl-NL" sz="1800" u="sng" dirty="0">
                <a:solidFill>
                  <a:schemeClr val="bg1"/>
                </a:solidFill>
              </a:rPr>
              <a:t>parasieten</a:t>
            </a:r>
            <a:r>
              <a:rPr lang="nl-NL" altLang="nl-NL" sz="1800" dirty="0">
                <a:solidFill>
                  <a:schemeClr val="bg1"/>
                </a:solidFill>
              </a:rPr>
              <a:t> (wormen e.d.), zit in huid en mucosa</a:t>
            </a: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marL="0" indent="0">
              <a:buNone/>
              <a:defRPr/>
            </a:pPr>
            <a:endParaRPr altLang="nl-NL" sz="1800" dirty="0">
              <a:solidFill>
                <a:schemeClr val="bg1"/>
              </a:solidFill>
              <a:latin typeface="Arial" pitchFamily="34" charset="0"/>
            </a:endParaRPr>
          </a:p>
          <a:p>
            <a:pPr>
              <a:defRPr/>
            </a:pPr>
            <a:r>
              <a:rPr altLang="nl-NL" sz="1800" dirty="0">
                <a:solidFill>
                  <a:schemeClr val="bg1"/>
                </a:solidFill>
                <a:latin typeface="Arial" pitchFamily="34" charset="0"/>
              </a:rPr>
              <a:t>Produceert pro-inflammatoire signalen</a:t>
            </a: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p:txBody>
      </p:sp>
      <p:pic>
        <p:nvPicPr>
          <p:cNvPr id="174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656" y="2031869"/>
            <a:ext cx="6534150" cy="397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al 2"/>
          <p:cNvSpPr/>
          <p:nvPr/>
        </p:nvSpPr>
        <p:spPr>
          <a:xfrm>
            <a:off x="5571015" y="2480761"/>
            <a:ext cx="1081087" cy="2873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extLst>
      <p:ext uri="{BB962C8B-B14F-4D97-AF65-F5344CB8AC3E}">
        <p14:creationId xmlns:p14="http://schemas.microsoft.com/office/powerpoint/2010/main" val="825058467"/>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txBox="1">
            <a:spLocks noGrp="1"/>
          </p:cNvSpPr>
          <p:nvPr>
            <p:ph type="title"/>
          </p:nvPr>
        </p:nvSpPr>
        <p:spPr>
          <a:xfrm>
            <a:off x="884966" y="163207"/>
            <a:ext cx="8460370" cy="1143000"/>
          </a:xfrm>
          <a:solidFill>
            <a:schemeClr val="accent5"/>
          </a:solidFill>
        </p:spPr>
        <p:txBody>
          <a:bodyPr>
            <a:normAutofit/>
          </a:bodyPr>
          <a:lstStyle/>
          <a:p>
            <a:r>
              <a:rPr altLang="nl-NL" sz="2400" dirty="0" err="1">
                <a:solidFill>
                  <a:schemeClr val="bg1"/>
                </a:solidFill>
                <a:latin typeface="Arial" pitchFamily="34" charset="0"/>
              </a:rPr>
              <a:t>Aspecifieke</a:t>
            </a:r>
            <a:r>
              <a:rPr altLang="nl-NL" sz="2400" dirty="0">
                <a:solidFill>
                  <a:schemeClr val="bg1"/>
                </a:solidFill>
                <a:latin typeface="Arial" pitchFamily="34" charset="0"/>
              </a:rPr>
              <a:t> </a:t>
            </a:r>
            <a:r>
              <a:rPr altLang="nl-NL" sz="2400" dirty="0" err="1">
                <a:solidFill>
                  <a:schemeClr val="bg1"/>
                </a:solidFill>
                <a:latin typeface="Arial" pitchFamily="34" charset="0"/>
              </a:rPr>
              <a:t>afweer</a:t>
            </a:r>
            <a:r>
              <a:rPr lang="nl-NL" altLang="nl-NL" sz="2400" dirty="0">
                <a:solidFill>
                  <a:schemeClr val="bg1"/>
                </a:solidFill>
                <a:latin typeface="Arial" pitchFamily="34" charset="0"/>
              </a:rPr>
              <a:t>:</a:t>
            </a:r>
            <a:r>
              <a:rPr altLang="nl-NL" sz="2400" dirty="0">
                <a:solidFill>
                  <a:schemeClr val="bg1"/>
                </a:solidFill>
                <a:latin typeface="Arial" pitchFamily="34" charset="0"/>
              </a:rPr>
              <a:t> Complement (toevoeging)</a:t>
            </a:r>
            <a:br>
              <a:rPr altLang="nl-NL" sz="2400" dirty="0">
                <a:solidFill>
                  <a:schemeClr val="bg1"/>
                </a:solidFill>
                <a:latin typeface="Arial" pitchFamily="34" charset="0"/>
              </a:rPr>
            </a:br>
            <a:r>
              <a:rPr lang="nl-NL" altLang="nl-NL" sz="2400" dirty="0">
                <a:solidFill>
                  <a:schemeClr val="bg1"/>
                </a:solidFill>
              </a:rPr>
              <a:t>Stimuleert effector cellen (macrofagen, neutrofielen, </a:t>
            </a:r>
            <a:r>
              <a:rPr lang="nl-NL" altLang="nl-NL" sz="2400" dirty="0" err="1">
                <a:solidFill>
                  <a:schemeClr val="bg1"/>
                </a:solidFill>
              </a:rPr>
              <a:t>eosinofielen</a:t>
            </a:r>
            <a:r>
              <a:rPr lang="nl-NL" altLang="nl-NL" sz="2400" dirty="0">
                <a:solidFill>
                  <a:schemeClr val="bg1"/>
                </a:solidFill>
              </a:rPr>
              <a:t>)</a:t>
            </a:r>
            <a:endParaRPr altLang="nl-NL" sz="2400" dirty="0">
              <a:solidFill>
                <a:schemeClr val="bg1"/>
              </a:solidFill>
              <a:latin typeface="Arial" pitchFamily="34" charset="0"/>
            </a:endParaRPr>
          </a:p>
        </p:txBody>
      </p:sp>
      <p:sp>
        <p:nvSpPr>
          <p:cNvPr id="14339" name="Tijdelijke aanduiding voor inhoud 2"/>
          <p:cNvSpPr txBox="1">
            <a:spLocks noGrp="1"/>
          </p:cNvSpPr>
          <p:nvPr>
            <p:ph idx="1"/>
          </p:nvPr>
        </p:nvSpPr>
        <p:spPr>
          <a:xfrm>
            <a:off x="5823555" y="2092383"/>
            <a:ext cx="3429430" cy="4114800"/>
          </a:xfrm>
        </p:spPr>
        <p:txBody>
          <a:bodyPr>
            <a:normAutofit/>
          </a:bodyPr>
          <a:lstStyle/>
          <a:p>
            <a:pPr>
              <a:defRPr/>
            </a:pPr>
            <a:r>
              <a:rPr lang="nl-NL" sz="1800" dirty="0">
                <a:solidFill>
                  <a:schemeClr val="bg1"/>
                </a:solidFill>
              </a:rPr>
              <a:t>Ook MBL, CRP: Eiwitten in het bloed die aspecifiek aan ziekmakers binden =&gt; worden gebruikt als marker voor infectie (acute-</a:t>
            </a:r>
            <a:r>
              <a:rPr lang="nl-NL" sz="1800" dirty="0" err="1">
                <a:solidFill>
                  <a:schemeClr val="bg1"/>
                </a:solidFill>
              </a:rPr>
              <a:t>phase</a:t>
            </a:r>
            <a:r>
              <a:rPr lang="nl-NL" sz="1800" dirty="0">
                <a:solidFill>
                  <a:schemeClr val="bg1"/>
                </a:solidFill>
              </a:rPr>
              <a:t> response)</a:t>
            </a:r>
          </a:p>
          <a:p>
            <a:pPr>
              <a:defRPr/>
            </a:pPr>
            <a:endParaRPr lang="nl-NL" sz="1800" dirty="0">
              <a:solidFill>
                <a:schemeClr val="bg1"/>
              </a:solidFill>
            </a:endParaRPr>
          </a:p>
          <a:p>
            <a:pPr>
              <a:defRPr/>
            </a:pPr>
            <a:r>
              <a:rPr lang="nl-NL" sz="1800" dirty="0">
                <a:solidFill>
                  <a:schemeClr val="bg1"/>
                </a:solidFill>
              </a:rPr>
              <a:t>NB Complement is bijzonder ingewikkeld</a:t>
            </a:r>
          </a:p>
          <a:p>
            <a:pPr>
              <a:defRPr/>
            </a:pPr>
            <a:r>
              <a:rPr lang="nl-NL" altLang="nl-NL" sz="1800" dirty="0">
                <a:solidFill>
                  <a:schemeClr val="bg1"/>
                </a:solidFill>
              </a:rPr>
              <a:t> </a:t>
            </a: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marL="0" indent="0">
              <a:buNone/>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966" y="1463209"/>
            <a:ext cx="4366542" cy="525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167830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743700" y="1619250"/>
            <a:ext cx="3771900" cy="4114800"/>
          </a:xfrm>
        </p:spPr>
        <p:txBody>
          <a:bodyPr>
            <a:normAutofit/>
          </a:bodyPr>
          <a:lstStyle/>
          <a:p>
            <a:pPr>
              <a:defRPr/>
            </a:pPr>
            <a:endParaRPr sz="1800" dirty="0">
              <a:solidFill>
                <a:schemeClr val="bg1"/>
              </a:solidFill>
            </a:endParaRPr>
          </a:p>
          <a:p>
            <a:pPr>
              <a:defRPr/>
            </a:pPr>
            <a:r>
              <a:rPr sz="1800" dirty="0">
                <a:solidFill>
                  <a:schemeClr val="bg1"/>
                </a:solidFill>
              </a:rPr>
              <a:t>Origineel bekend van </a:t>
            </a:r>
            <a:r>
              <a:rPr sz="1800" dirty="0" err="1">
                <a:solidFill>
                  <a:schemeClr val="bg1"/>
                </a:solidFill>
              </a:rPr>
              <a:t>apecifieke</a:t>
            </a:r>
            <a:r>
              <a:rPr sz="1800" dirty="0">
                <a:solidFill>
                  <a:schemeClr val="bg1"/>
                </a:solidFill>
              </a:rPr>
              <a:t> (innate) reactie tegen meercellige </a:t>
            </a:r>
            <a:r>
              <a:rPr sz="1800" dirty="0" err="1">
                <a:solidFill>
                  <a:schemeClr val="bg1"/>
                </a:solidFill>
              </a:rPr>
              <a:t>organismen</a:t>
            </a:r>
            <a:r>
              <a:rPr sz="1800" dirty="0">
                <a:solidFill>
                  <a:schemeClr val="bg1"/>
                </a:solidFill>
              </a:rPr>
              <a:t> (</a:t>
            </a:r>
            <a:r>
              <a:rPr lang="nl-NL" sz="1800" dirty="0">
                <a:solidFill>
                  <a:schemeClr val="bg1"/>
                </a:solidFill>
              </a:rPr>
              <a:t>net </a:t>
            </a:r>
            <a:r>
              <a:rPr sz="1800" dirty="0" err="1">
                <a:solidFill>
                  <a:schemeClr val="bg1"/>
                </a:solidFill>
              </a:rPr>
              <a:t>als</a:t>
            </a:r>
            <a:r>
              <a:rPr sz="1800" dirty="0">
                <a:solidFill>
                  <a:schemeClr val="bg1"/>
                </a:solidFill>
              </a:rPr>
              <a:t> m</a:t>
            </a:r>
            <a:r>
              <a:rPr lang="nl-NL" sz="1800" dirty="0">
                <a:solidFill>
                  <a:schemeClr val="bg1"/>
                </a:solidFill>
              </a:rPr>
              <a:t>a</a:t>
            </a:r>
            <a:r>
              <a:rPr sz="1800" dirty="0" err="1">
                <a:solidFill>
                  <a:schemeClr val="bg1"/>
                </a:solidFill>
              </a:rPr>
              <a:t>st</a:t>
            </a:r>
            <a:r>
              <a:rPr sz="1800" dirty="0">
                <a:solidFill>
                  <a:schemeClr val="bg1"/>
                </a:solidFill>
              </a:rPr>
              <a:t> </a:t>
            </a:r>
            <a:r>
              <a:rPr sz="1800" dirty="0" err="1">
                <a:solidFill>
                  <a:schemeClr val="bg1"/>
                </a:solidFill>
              </a:rPr>
              <a:t>cel</a:t>
            </a:r>
            <a:r>
              <a:rPr sz="1800" dirty="0">
                <a:solidFill>
                  <a:schemeClr val="bg1"/>
                </a:solidFill>
              </a:rPr>
              <a:t>)</a:t>
            </a:r>
          </a:p>
          <a:p>
            <a:pPr>
              <a:defRPr/>
            </a:pPr>
            <a:endParaRPr sz="1800" dirty="0">
              <a:solidFill>
                <a:schemeClr val="bg1"/>
              </a:solidFill>
            </a:endParaRPr>
          </a:p>
          <a:p>
            <a:pPr>
              <a:defRPr/>
            </a:pPr>
            <a:r>
              <a:rPr lang="nl-NL" sz="1800" dirty="0">
                <a:solidFill>
                  <a:schemeClr val="bg1"/>
                </a:solidFill>
              </a:rPr>
              <a:t>Effector cel die tegenwoordig overal bij betrokken lijkt.</a:t>
            </a:r>
          </a:p>
          <a:p>
            <a:pPr>
              <a:defRPr/>
            </a:pPr>
            <a:endParaRPr lang="nl-NL" sz="1800" dirty="0">
              <a:solidFill>
                <a:schemeClr val="bg1"/>
              </a:solidFill>
            </a:endParaRPr>
          </a:p>
          <a:p>
            <a:pPr>
              <a:defRPr/>
            </a:pPr>
            <a:r>
              <a:rPr lang="nl-NL" sz="1800" dirty="0">
                <a:solidFill>
                  <a:schemeClr val="bg1"/>
                </a:solidFill>
              </a:rPr>
              <a:t>Ook bij Herstel</a:t>
            </a:r>
          </a:p>
          <a:p>
            <a:pPr>
              <a:defRPr/>
            </a:pPr>
            <a:endParaRPr lang="nl-NL" sz="1800" dirty="0">
              <a:solidFill>
                <a:schemeClr val="bg1"/>
              </a:solidFill>
            </a:endParaRPr>
          </a:p>
          <a:p>
            <a:pPr marL="0" indent="0">
              <a:buNone/>
              <a:defRPr/>
            </a:pPr>
            <a:r>
              <a:rPr lang="nl-NL" sz="1800" dirty="0">
                <a:solidFill>
                  <a:schemeClr val="bg1"/>
                </a:solidFill>
              </a:rPr>
              <a:t>=&gt; immunologie is ingewikkeld</a:t>
            </a:r>
          </a:p>
          <a:p>
            <a:pPr>
              <a:defRPr/>
            </a:pPr>
            <a:endParaRPr sz="1800" dirty="0">
              <a:solidFill>
                <a:schemeClr val="bg1"/>
              </a:solidFill>
            </a:endParaRPr>
          </a:p>
        </p:txBody>
      </p:sp>
      <p:pic>
        <p:nvPicPr>
          <p:cNvPr id="1239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417" y="1120061"/>
            <a:ext cx="4837113" cy="564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a:xfrm>
            <a:off x="1811416" y="129775"/>
            <a:ext cx="7772400" cy="801717"/>
          </a:xfrm>
          <a:prstGeom prst="rect">
            <a:avLst/>
          </a:prstGeom>
          <a:solidFill>
            <a:schemeClr val="accent5"/>
          </a:solidFill>
        </p:spPr>
        <p:txBody>
          <a:bodyPr vert="horz" lIns="0" tIns="0" rIns="0" bIns="0" rtlCol="0" anchor="t" anchorCtr="0">
            <a:noAutofit/>
          </a:bodyPr>
          <a:lstStyle>
            <a:lvl1pPr algn="l" defTabSz="457200" rtl="0" eaLnBrk="1" latinLnBrk="0" hangingPunct="1">
              <a:lnSpc>
                <a:spcPct val="100000"/>
              </a:lnSpc>
              <a:spcBef>
                <a:spcPct val="0"/>
              </a:spcBef>
              <a:buNone/>
              <a:defRPr lang="nl-NL" sz="1800" b="1" i="0" kern="1200" baseline="0">
                <a:solidFill>
                  <a:schemeClr val="bg1"/>
                </a:solidFill>
                <a:latin typeface="Arial" pitchFamily="34" charset="0"/>
                <a:ea typeface="+mj-ea"/>
                <a:cs typeface="Arial" pitchFamily="34" charset="0"/>
              </a:defRPr>
            </a:lvl1pPr>
          </a:lstStyle>
          <a:p>
            <a:r>
              <a:rPr lang="nl-NL" altLang="nl-NL" dirty="0"/>
              <a:t>Aspecifieke afweer, </a:t>
            </a:r>
            <a:br>
              <a:rPr lang="nl-NL" altLang="nl-NL" dirty="0"/>
            </a:br>
            <a:r>
              <a:rPr lang="nl-NL" altLang="nl-NL" dirty="0"/>
              <a:t>Eosinofiel </a:t>
            </a:r>
            <a:br>
              <a:rPr lang="nl-NL" altLang="nl-NL" dirty="0"/>
            </a:br>
            <a:endParaRPr lang="nl-NL" altLang="nl-NL" sz="1600" dirty="0"/>
          </a:p>
        </p:txBody>
      </p:sp>
    </p:spTree>
    <p:extLst>
      <p:ext uri="{BB962C8B-B14F-4D97-AF65-F5344CB8AC3E}">
        <p14:creationId xmlns:p14="http://schemas.microsoft.com/office/powerpoint/2010/main" val="3827411909"/>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txBox="1">
            <a:spLocks noGrp="1"/>
          </p:cNvSpPr>
          <p:nvPr>
            <p:ph type="title"/>
          </p:nvPr>
        </p:nvSpPr>
        <p:spPr>
          <a:xfrm>
            <a:off x="1793875" y="0"/>
            <a:ext cx="7772400" cy="1143000"/>
          </a:xfrm>
        </p:spPr>
        <p:txBody>
          <a:bodyPr/>
          <a:lstStyle/>
          <a:p>
            <a:r>
              <a:rPr altLang="nl-NL" sz="2400">
                <a:latin typeface="Arial" pitchFamily="34" charset="0"/>
              </a:rPr>
              <a:t>NK cells</a:t>
            </a:r>
            <a:br>
              <a:rPr altLang="nl-NL" sz="2400">
                <a:latin typeface="Arial" pitchFamily="34" charset="0"/>
              </a:rPr>
            </a:br>
            <a:r>
              <a:rPr altLang="nl-NL" sz="2400">
                <a:latin typeface="Arial" pitchFamily="34" charset="0"/>
              </a:rPr>
              <a:t>Aspecifieke afweer tegen virus (en kanker?)</a:t>
            </a:r>
          </a:p>
        </p:txBody>
      </p:sp>
      <p:sp>
        <p:nvSpPr>
          <p:cNvPr id="27651" name="Tijdelijke aanduiding voor inhoud 2"/>
          <p:cNvSpPr txBox="1">
            <a:spLocks noGrp="1"/>
          </p:cNvSpPr>
          <p:nvPr>
            <p:ph idx="1"/>
          </p:nvPr>
        </p:nvSpPr>
        <p:spPr>
          <a:xfrm>
            <a:off x="8443821" y="2094941"/>
            <a:ext cx="2555875" cy="576263"/>
          </a:xfrm>
        </p:spPr>
        <p:txBody>
          <a:bodyPr>
            <a:noAutofit/>
          </a:bodyPr>
          <a:lstStyle/>
          <a:p>
            <a:pPr marL="0" indent="0">
              <a:buNone/>
            </a:pPr>
            <a:r>
              <a:rPr altLang="nl-NL" sz="1800">
                <a:solidFill>
                  <a:schemeClr val="bg1"/>
                </a:solidFill>
                <a:latin typeface="Arial" pitchFamily="34" charset="0"/>
              </a:rPr>
              <a:t>NK cel co-stimulatie</a:t>
            </a:r>
          </a:p>
          <a:p>
            <a:pPr marL="0" indent="0">
              <a:buNone/>
            </a:pPr>
            <a:r>
              <a:rPr altLang="nl-NL" sz="1800">
                <a:solidFill>
                  <a:schemeClr val="bg1"/>
                </a:solidFill>
                <a:latin typeface="Arial" pitchFamily="34" charset="0"/>
              </a:rPr>
              <a:t> =&gt; geen activatie!</a:t>
            </a:r>
          </a:p>
          <a:p>
            <a:pPr marL="0" indent="0">
              <a:buNone/>
            </a:pPr>
            <a:endParaRPr altLang="nl-NL" sz="1800">
              <a:solidFill>
                <a:schemeClr val="bg1"/>
              </a:solidFill>
              <a:latin typeface="Arial" pitchFamily="34" charset="0"/>
            </a:endParaRPr>
          </a:p>
          <a:p>
            <a:pPr marL="0" indent="0">
              <a:buNone/>
            </a:pPr>
            <a:r>
              <a:rPr altLang="nl-NL" sz="1800">
                <a:solidFill>
                  <a:schemeClr val="bg1"/>
                </a:solidFill>
                <a:latin typeface="Arial" pitchFamily="34" charset="0"/>
              </a:rPr>
              <a:t>(bij andere afweer-cellen juist andersom)</a:t>
            </a:r>
          </a:p>
        </p:txBody>
      </p:sp>
      <p:pic>
        <p:nvPicPr>
          <p:cNvPr id="276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268414"/>
            <a:ext cx="6265863" cy="4795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a:extLst>
              <a:ext uri="{FF2B5EF4-FFF2-40B4-BE49-F238E27FC236}">
                <a16:creationId xmlns:a16="http://schemas.microsoft.com/office/drawing/2014/main" id="{B3F8A698-0F4E-4AEC-BF72-99BF34467DB6}"/>
              </a:ext>
            </a:extLst>
          </p:cNvPr>
          <p:cNvSpPr txBox="1">
            <a:spLocks noGrp="1"/>
          </p:cNvSpPr>
          <p:nvPr>
            <p:ph type="title"/>
          </p:nvPr>
        </p:nvSpPr>
        <p:spPr>
          <a:xfrm>
            <a:off x="1847850" y="65088"/>
            <a:ext cx="7772400" cy="1143000"/>
          </a:xfrm>
        </p:spPr>
        <p:txBody>
          <a:bodyPr/>
          <a:lstStyle/>
          <a:p>
            <a:r>
              <a:rPr lang="nl-NL" altLang="nl-NL" sz="2400" dirty="0">
                <a:latin typeface="Arial" panose="020B0604020202020204" pitchFamily="34" charset="0"/>
              </a:rPr>
              <a:t>N</a:t>
            </a:r>
            <a:r>
              <a:rPr altLang="nl-NL" sz="2400" dirty="0">
                <a:latin typeface="Arial" panose="020B0604020202020204" pitchFamily="34" charset="0"/>
              </a:rPr>
              <a:t>eutrofiel</a:t>
            </a:r>
            <a:r>
              <a:rPr lang="nl-NL" altLang="nl-NL" sz="2400" dirty="0">
                <a:latin typeface="Arial" panose="020B0604020202020204" pitchFamily="34" charset="0"/>
              </a:rPr>
              <a:t>: </a:t>
            </a:r>
            <a:r>
              <a:rPr altLang="nl-NL" sz="2400" dirty="0" err="1">
                <a:latin typeface="Arial" panose="020B0604020202020204" pitchFamily="34" charset="0"/>
              </a:rPr>
              <a:t>NETs</a:t>
            </a:r>
            <a:endParaRPr altLang="nl-NL" sz="2400" dirty="0">
              <a:latin typeface="Arial" panose="020B0604020202020204" pitchFamily="34" charset="0"/>
            </a:endParaRPr>
          </a:p>
        </p:txBody>
      </p:sp>
      <p:sp>
        <p:nvSpPr>
          <p:cNvPr id="9219" name="Tijdelijke aanduiding voor inhoud 2">
            <a:extLst>
              <a:ext uri="{FF2B5EF4-FFF2-40B4-BE49-F238E27FC236}">
                <a16:creationId xmlns:a16="http://schemas.microsoft.com/office/drawing/2014/main" id="{114A13D0-2D2B-4D3D-8A59-396007518DB5}"/>
              </a:ext>
            </a:extLst>
          </p:cNvPr>
          <p:cNvSpPr txBox="1">
            <a:spLocks noGrp="1"/>
          </p:cNvSpPr>
          <p:nvPr>
            <p:ph idx="1"/>
          </p:nvPr>
        </p:nvSpPr>
        <p:spPr>
          <a:xfrm>
            <a:off x="1919289" y="1341438"/>
            <a:ext cx="8137525" cy="791418"/>
          </a:xfrm>
          <a:solidFill>
            <a:schemeClr val="accent1"/>
          </a:solidFill>
        </p:spPr>
        <p:txBody>
          <a:bodyPr>
            <a:normAutofit fontScale="70000" lnSpcReduction="20000"/>
          </a:bodyPr>
          <a:lstStyle/>
          <a:p>
            <a:pPr marL="0" indent="0">
              <a:buNone/>
              <a:defRPr/>
            </a:pPr>
            <a:r>
              <a:rPr altLang="nl-NL" dirty="0">
                <a:solidFill>
                  <a:schemeClr val="bg1"/>
                </a:solidFill>
                <a:latin typeface="Arial" pitchFamily="34" charset="0"/>
              </a:rPr>
              <a:t>Maakt ook een web (</a:t>
            </a:r>
            <a:r>
              <a:rPr lang="nl-NL" altLang="nl-NL" sz="2000" dirty="0" err="1">
                <a:solidFill>
                  <a:schemeClr val="bg1"/>
                </a:solidFill>
                <a:latin typeface="Calibri" panose="020F0502020204030204" pitchFamily="34" charset="0"/>
              </a:rPr>
              <a:t>Neutrophil</a:t>
            </a:r>
            <a:r>
              <a:rPr lang="nl-NL" altLang="nl-NL" sz="2000" dirty="0">
                <a:solidFill>
                  <a:schemeClr val="bg1"/>
                </a:solidFill>
                <a:latin typeface="Calibri" panose="020F0502020204030204" pitchFamily="34" charset="0"/>
              </a:rPr>
              <a:t> </a:t>
            </a:r>
            <a:r>
              <a:rPr lang="nl-NL" altLang="nl-NL" sz="2000" dirty="0" err="1">
                <a:solidFill>
                  <a:schemeClr val="bg1"/>
                </a:solidFill>
                <a:latin typeface="Calibri" panose="020F0502020204030204" pitchFamily="34" charset="0"/>
              </a:rPr>
              <a:t>Extracellular</a:t>
            </a:r>
            <a:r>
              <a:rPr lang="nl-NL" altLang="nl-NL" sz="2000" dirty="0">
                <a:solidFill>
                  <a:schemeClr val="bg1"/>
                </a:solidFill>
                <a:latin typeface="Calibri" panose="020F0502020204030204" pitchFamily="34" charset="0"/>
              </a:rPr>
              <a:t> </a:t>
            </a:r>
            <a:r>
              <a:rPr lang="nl-NL" altLang="nl-NL" sz="2000" dirty="0" err="1">
                <a:solidFill>
                  <a:schemeClr val="bg1"/>
                </a:solidFill>
                <a:latin typeface="Calibri" panose="020F0502020204030204" pitchFamily="34" charset="0"/>
              </a:rPr>
              <a:t>TrapS</a:t>
            </a:r>
            <a:r>
              <a:rPr lang="nl-NL" altLang="nl-NL" sz="2000" dirty="0">
                <a:solidFill>
                  <a:schemeClr val="bg1"/>
                </a:solidFill>
                <a:latin typeface="Calibri" panose="020F0502020204030204" pitchFamily="34" charset="0"/>
              </a:rPr>
              <a:t> </a:t>
            </a:r>
            <a:r>
              <a:rPr altLang="nl-NL" dirty="0">
                <a:solidFill>
                  <a:schemeClr val="bg1"/>
                </a:solidFill>
                <a:latin typeface="Arial" pitchFamily="34" charset="0"/>
              </a:rPr>
              <a:t>), waarin ziekmakers gevangen worden =&gt; minder kans op </a:t>
            </a:r>
            <a:r>
              <a:rPr altLang="nl-NL" dirty="0" err="1">
                <a:solidFill>
                  <a:schemeClr val="bg1"/>
                </a:solidFill>
                <a:latin typeface="Arial" pitchFamily="34" charset="0"/>
              </a:rPr>
              <a:t>verpreiding</a:t>
            </a:r>
            <a:r>
              <a:rPr altLang="nl-NL" dirty="0">
                <a:solidFill>
                  <a:schemeClr val="bg1"/>
                </a:solidFill>
                <a:latin typeface="Arial" pitchFamily="34" charset="0"/>
              </a:rPr>
              <a:t> via het bloed (sepsis)</a:t>
            </a:r>
          </a:p>
          <a:p>
            <a:pPr marL="0" indent="0">
              <a:buNone/>
              <a:defRPr/>
            </a:pPr>
            <a:endParaRPr altLang="nl-NL" dirty="0">
              <a:solidFill>
                <a:schemeClr val="bg1"/>
              </a:solidFill>
              <a:latin typeface="Arial" pitchFamily="34" charset="0"/>
            </a:endParaRPr>
          </a:p>
          <a:p>
            <a:pPr marL="0" indent="0">
              <a:buNone/>
              <a:defRPr/>
            </a:pPr>
            <a:endParaRPr altLang="nl-NL" dirty="0">
              <a:solidFill>
                <a:schemeClr val="bg1"/>
              </a:solidFill>
              <a:latin typeface="Arial" pitchFamily="34" charset="0"/>
            </a:endParaRPr>
          </a:p>
          <a:p>
            <a:pPr marL="0" indent="0">
              <a:buNone/>
              <a:defRPr/>
            </a:pPr>
            <a:endParaRPr altLang="nl-NL" dirty="0">
              <a:solidFill>
                <a:schemeClr val="bg1"/>
              </a:solidFill>
              <a:latin typeface="Arial" pitchFamily="34" charset="0"/>
            </a:endParaRPr>
          </a:p>
          <a:p>
            <a:pPr>
              <a:buFont typeface="Symbol" pitchFamily="18" charset="2"/>
              <a:buChar char="Þ"/>
              <a:defRPr/>
            </a:pPr>
            <a:endParaRPr altLang="nl-NL" dirty="0">
              <a:solidFill>
                <a:schemeClr val="bg1"/>
              </a:solidFill>
              <a:latin typeface="Arial" pitchFamily="34" charset="0"/>
            </a:endParaRPr>
          </a:p>
          <a:p>
            <a:pPr>
              <a:defRPr/>
            </a:pPr>
            <a:endParaRPr altLang="nl-NL" dirty="0">
              <a:latin typeface="Arial" pitchFamily="34" charset="0"/>
            </a:endParaRPr>
          </a:p>
          <a:p>
            <a:pPr>
              <a:defRPr/>
            </a:pPr>
            <a:endParaRPr altLang="nl-NL" dirty="0">
              <a:latin typeface="Arial" pitchFamily="34" charset="0"/>
            </a:endParaRPr>
          </a:p>
          <a:p>
            <a:pPr>
              <a:defRPr/>
            </a:pPr>
            <a:endParaRPr altLang="nl-NL" dirty="0">
              <a:latin typeface="Arial" pitchFamily="34" charset="0"/>
            </a:endParaRPr>
          </a:p>
          <a:p>
            <a:pPr>
              <a:defRPr/>
            </a:pPr>
            <a:endParaRPr altLang="nl-NL" dirty="0">
              <a:latin typeface="Arial" pitchFamily="34" charset="0"/>
            </a:endParaRPr>
          </a:p>
          <a:p>
            <a:pPr>
              <a:defRPr/>
            </a:pPr>
            <a:endParaRPr altLang="nl-NL" dirty="0">
              <a:latin typeface="Arial" pitchFamily="34" charset="0"/>
            </a:endParaRPr>
          </a:p>
          <a:p>
            <a:pPr>
              <a:defRPr/>
            </a:pPr>
            <a:endParaRPr altLang="nl-NL" dirty="0">
              <a:latin typeface="Arial" pitchFamily="34" charset="0"/>
            </a:endParaRPr>
          </a:p>
          <a:p>
            <a:pPr marL="0" indent="0">
              <a:buNone/>
              <a:defRPr/>
            </a:pPr>
            <a:endParaRPr altLang="nl-NL" dirty="0">
              <a:latin typeface="Arial" pitchFamily="34" charset="0"/>
            </a:endParaRPr>
          </a:p>
          <a:p>
            <a:pPr>
              <a:defRPr/>
            </a:pPr>
            <a:endParaRPr altLang="nl-NL" dirty="0">
              <a:latin typeface="Arial" pitchFamily="34" charset="0"/>
            </a:endParaRPr>
          </a:p>
          <a:p>
            <a:pPr>
              <a:defRPr/>
            </a:pPr>
            <a:endParaRPr altLang="nl-NL" dirty="0">
              <a:latin typeface="Arial" pitchFamily="34" charset="0"/>
            </a:endParaRPr>
          </a:p>
          <a:p>
            <a:pPr>
              <a:defRPr/>
            </a:pPr>
            <a:endParaRPr altLang="nl-NL" dirty="0">
              <a:latin typeface="Arial" pitchFamily="34" charset="0"/>
            </a:endParaRPr>
          </a:p>
          <a:p>
            <a:pPr>
              <a:defRPr/>
            </a:pPr>
            <a:endParaRPr altLang="nl-NL" dirty="0">
              <a:latin typeface="Arial" pitchFamily="34" charset="0"/>
            </a:endParaRPr>
          </a:p>
          <a:p>
            <a:pPr>
              <a:defRPr/>
            </a:pPr>
            <a:endParaRPr altLang="nl-NL" dirty="0">
              <a:latin typeface="Arial" pitchFamily="34" charset="0"/>
            </a:endParaRPr>
          </a:p>
          <a:p>
            <a:pPr>
              <a:defRPr/>
            </a:pPr>
            <a:endParaRPr altLang="nl-NL" dirty="0">
              <a:latin typeface="Arial" pitchFamily="34" charset="0"/>
            </a:endParaRPr>
          </a:p>
        </p:txBody>
      </p:sp>
      <p:sp>
        <p:nvSpPr>
          <p:cNvPr id="22532" name="Tekstvak 1">
            <a:extLst>
              <a:ext uri="{FF2B5EF4-FFF2-40B4-BE49-F238E27FC236}">
                <a16:creationId xmlns:a16="http://schemas.microsoft.com/office/drawing/2014/main" id="{BD5FC184-4A7C-4C63-B2FD-EF9969442646}"/>
              </a:ext>
            </a:extLst>
          </p:cNvPr>
          <p:cNvSpPr txBox="1">
            <a:spLocks noChangeArrowheads="1"/>
          </p:cNvSpPr>
          <p:nvPr/>
        </p:nvSpPr>
        <p:spPr bwMode="auto">
          <a:xfrm>
            <a:off x="1919289" y="5788006"/>
            <a:ext cx="8113713" cy="64633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None/>
            </a:pPr>
            <a:r>
              <a:rPr lang="nl-NL" altLang="nl-NL" sz="1800" dirty="0">
                <a:solidFill>
                  <a:schemeClr val="tx1"/>
                </a:solidFill>
                <a:latin typeface="+mj-lt"/>
                <a:hlinkClick r:id="rId2"/>
              </a:rPr>
              <a:t>https://en.wikipedia.org/wiki/Neutrophil_extracellular_traps</a:t>
            </a:r>
            <a:endParaRPr lang="nl-NL" altLang="nl-NL" sz="1800" dirty="0">
              <a:solidFill>
                <a:schemeClr val="tx1"/>
              </a:solidFill>
              <a:latin typeface="+mj-lt"/>
            </a:endParaRPr>
          </a:p>
          <a:p>
            <a:pPr eaLnBrk="1" hangingPunct="1">
              <a:spcBef>
                <a:spcPct val="0"/>
              </a:spcBef>
              <a:buSzTx/>
              <a:buNone/>
            </a:pPr>
            <a:r>
              <a:rPr lang="nl-NL" altLang="nl-NL" sz="1800" dirty="0">
                <a:solidFill>
                  <a:schemeClr val="bg1"/>
                </a:solidFill>
                <a:latin typeface="+mj-lt"/>
                <a:hlinkClick r:id="rId3"/>
              </a:rPr>
              <a:t>https://nl.wikipedia.org/wiki/Bloedvergiftiging</a:t>
            </a:r>
            <a:endParaRPr lang="nl-NL" altLang="nl-NL" sz="1800" dirty="0">
              <a:solidFill>
                <a:schemeClr val="bg1"/>
              </a:solidFill>
              <a:latin typeface="+mj-lt"/>
            </a:endParaRPr>
          </a:p>
        </p:txBody>
      </p:sp>
      <p:pic>
        <p:nvPicPr>
          <p:cNvPr id="22534" name="Picture 2">
            <a:extLst>
              <a:ext uri="{FF2B5EF4-FFF2-40B4-BE49-F238E27FC236}">
                <a16:creationId xmlns:a16="http://schemas.microsoft.com/office/drawing/2014/main" id="{5F052C0D-1750-4CAC-89DB-1B7CD4D71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833" y="2276872"/>
            <a:ext cx="5449169" cy="3390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5" name="Picture 3">
            <a:extLst>
              <a:ext uri="{FF2B5EF4-FFF2-40B4-BE49-F238E27FC236}">
                <a16:creationId xmlns:a16="http://schemas.microsoft.com/office/drawing/2014/main" id="{76329977-315A-436C-A7E0-B15370EAD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89" y="2276873"/>
            <a:ext cx="2447925" cy="341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a:extLst>
              <a:ext uri="{FF2B5EF4-FFF2-40B4-BE49-F238E27FC236}">
                <a16:creationId xmlns:a16="http://schemas.microsoft.com/office/drawing/2014/main" id="{7BB4C383-D2C2-4FE1-A462-DDE8AD9EB43E}"/>
              </a:ext>
            </a:extLst>
          </p:cNvPr>
          <p:cNvSpPr txBox="1">
            <a:spLocks noGrp="1"/>
          </p:cNvSpPr>
          <p:nvPr>
            <p:ph type="title"/>
          </p:nvPr>
        </p:nvSpPr>
        <p:spPr>
          <a:xfrm>
            <a:off x="1793875" y="0"/>
            <a:ext cx="7772400" cy="1143000"/>
          </a:xfrm>
        </p:spPr>
        <p:txBody>
          <a:bodyPr/>
          <a:lstStyle/>
          <a:p>
            <a:r>
              <a:rPr lang="nl-NL" altLang="nl-NL" sz="2400" dirty="0">
                <a:solidFill>
                  <a:schemeClr val="bg1"/>
                </a:solidFill>
                <a:latin typeface="Arial" panose="020B0604020202020204" pitchFamily="34" charset="0"/>
              </a:rPr>
              <a:t>Aspecifieke afweer:</a:t>
            </a:r>
            <a:r>
              <a:rPr altLang="nl-NL" sz="2400" dirty="0">
                <a:solidFill>
                  <a:schemeClr val="bg1"/>
                </a:solidFill>
                <a:latin typeface="Arial" panose="020B0604020202020204" pitchFamily="34" charset="0"/>
              </a:rPr>
              <a:t> gemobiliseerde cel:</a:t>
            </a:r>
            <a:br>
              <a:rPr altLang="nl-NL" sz="2400" dirty="0">
                <a:latin typeface="Arial" panose="020B0604020202020204" pitchFamily="34" charset="0"/>
              </a:rPr>
            </a:br>
            <a:r>
              <a:rPr altLang="nl-NL" sz="2400" dirty="0">
                <a:latin typeface="Arial" panose="020B0604020202020204" pitchFamily="34" charset="0"/>
              </a:rPr>
              <a:t>De monocyt </a:t>
            </a:r>
            <a:r>
              <a:rPr altLang="nl-NL" sz="2400" dirty="0">
                <a:solidFill>
                  <a:schemeClr val="bg1"/>
                </a:solidFill>
                <a:latin typeface="Arial" panose="020B0604020202020204" pitchFamily="34" charset="0"/>
              </a:rPr>
              <a:t>=&gt; wordt macrofaag</a:t>
            </a:r>
            <a:r>
              <a:rPr lang="nl-NL" altLang="nl-NL" sz="2400" dirty="0">
                <a:solidFill>
                  <a:schemeClr val="bg1"/>
                </a:solidFill>
                <a:latin typeface="Arial" panose="020B0604020202020204" pitchFamily="34" charset="0"/>
              </a:rPr>
              <a:t> (</a:t>
            </a:r>
            <a:r>
              <a:rPr lang="nl-NL" altLang="nl-NL" sz="2400" dirty="0" err="1">
                <a:solidFill>
                  <a:schemeClr val="bg1"/>
                </a:solidFill>
                <a:latin typeface="Arial" panose="020B0604020202020204" pitchFamily="34" charset="0"/>
              </a:rPr>
              <a:t>phagocyt</a:t>
            </a:r>
            <a:r>
              <a:rPr lang="nl-NL" altLang="nl-NL" sz="2400" dirty="0">
                <a:solidFill>
                  <a:schemeClr val="bg1"/>
                </a:solidFill>
                <a:latin typeface="Arial" panose="020B0604020202020204" pitchFamily="34" charset="0"/>
              </a:rPr>
              <a:t>)</a:t>
            </a:r>
            <a:endParaRPr altLang="nl-NL" sz="2400" dirty="0">
              <a:solidFill>
                <a:schemeClr val="bg1"/>
              </a:solidFill>
              <a:latin typeface="Arial" panose="020B0604020202020204" pitchFamily="34" charset="0"/>
            </a:endParaRPr>
          </a:p>
        </p:txBody>
      </p:sp>
      <p:sp>
        <p:nvSpPr>
          <p:cNvPr id="14339" name="Tijdelijke aanduiding voor inhoud 2">
            <a:extLst>
              <a:ext uri="{FF2B5EF4-FFF2-40B4-BE49-F238E27FC236}">
                <a16:creationId xmlns:a16="http://schemas.microsoft.com/office/drawing/2014/main" id="{FA376585-53E6-41AC-8869-73FFFD41F94B}"/>
              </a:ext>
            </a:extLst>
          </p:cNvPr>
          <p:cNvSpPr txBox="1">
            <a:spLocks noGrp="1"/>
          </p:cNvSpPr>
          <p:nvPr>
            <p:ph idx="1"/>
          </p:nvPr>
        </p:nvSpPr>
        <p:spPr>
          <a:xfrm>
            <a:off x="870841" y="1496245"/>
            <a:ext cx="7772400" cy="4114800"/>
          </a:xfrm>
        </p:spPr>
        <p:txBody>
          <a:bodyPr>
            <a:normAutofit/>
          </a:bodyPr>
          <a:lstStyle/>
          <a:p>
            <a:pPr marL="0" indent="0">
              <a:buNone/>
              <a:defRPr/>
            </a:pPr>
            <a:r>
              <a:rPr lang="nl-NL" altLang="nl-NL" sz="1800" dirty="0">
                <a:solidFill>
                  <a:schemeClr val="bg1"/>
                </a:solidFill>
                <a:latin typeface="Arial" pitchFamily="34" charset="0"/>
              </a:rPr>
              <a:t>Extra fagocyten, voor opruimen slagveld</a:t>
            </a: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p:txBody>
      </p:sp>
      <p:pic>
        <p:nvPicPr>
          <p:cNvPr id="24580" name="Picture 2">
            <a:extLst>
              <a:ext uri="{FF2B5EF4-FFF2-40B4-BE49-F238E27FC236}">
                <a16:creationId xmlns:a16="http://schemas.microsoft.com/office/drawing/2014/main" id="{80E6E4C1-3E76-4B3C-A02C-83B7B8996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959" y="1583274"/>
            <a:ext cx="3415673" cy="1970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a:extLst>
              <a:ext uri="{FF2B5EF4-FFF2-40B4-BE49-F238E27FC236}">
                <a16:creationId xmlns:a16="http://schemas.microsoft.com/office/drawing/2014/main" id="{24A6CDEE-203A-4A4E-B56B-4FC62C4D852A}"/>
              </a:ext>
            </a:extLst>
          </p:cNvPr>
          <p:cNvPicPr>
            <a:picLocks noChangeAspect="1"/>
          </p:cNvPicPr>
          <p:nvPr/>
        </p:nvPicPr>
        <p:blipFill rotWithShape="1">
          <a:blip r:embed="rId3"/>
          <a:srcRect l="51816" r="9861"/>
          <a:stretch/>
        </p:blipFill>
        <p:spPr>
          <a:xfrm>
            <a:off x="953303" y="2068300"/>
            <a:ext cx="3226925" cy="3880346"/>
          </a:xfrm>
          <a:prstGeom prst="rect">
            <a:avLst/>
          </a:prstGeom>
        </p:spPr>
      </p:pic>
      <p:pic>
        <p:nvPicPr>
          <p:cNvPr id="9" name="Picture 1027" descr="D:\R L\01.JPG">
            <a:extLst>
              <a:ext uri="{FF2B5EF4-FFF2-40B4-BE49-F238E27FC236}">
                <a16:creationId xmlns:a16="http://schemas.microsoft.com/office/drawing/2014/main" id="{F8FF2E1A-F59C-4F97-8927-AA79765AD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245" t="13396" r="38789" b="21796"/>
          <a:stretch>
            <a:fillRect/>
          </a:stretch>
        </p:blipFill>
        <p:spPr bwMode="auto">
          <a:xfrm>
            <a:off x="7682865" y="3877175"/>
            <a:ext cx="2241168" cy="261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jdelijke aanduiding voor inhoud 2">
            <a:extLst>
              <a:ext uri="{FF2B5EF4-FFF2-40B4-BE49-F238E27FC236}">
                <a16:creationId xmlns:a16="http://schemas.microsoft.com/office/drawing/2014/main" id="{7345E7E5-7D2F-4DD1-8D85-C636F97A6DA7}"/>
              </a:ext>
            </a:extLst>
          </p:cNvPr>
          <p:cNvSpPr txBox="1">
            <a:spLocks/>
          </p:cNvSpPr>
          <p:nvPr/>
        </p:nvSpPr>
        <p:spPr bwMode="auto">
          <a:xfrm>
            <a:off x="4580340" y="4174389"/>
            <a:ext cx="3226926" cy="222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cs typeface=""/>
              </a:defRPr>
            </a:lvl1pPr>
            <a:lvl2pPr marL="742950" lvl="1" indent="-28575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2pPr>
            <a:lvl3pPr marL="1143000" lvl="2"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3pPr>
            <a:lvl4pPr marL="1600200" lvl="3"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4pPr>
            <a:lvl5pPr marL="2057400" lvl="4"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marL="0" indent="0">
              <a:buNone/>
            </a:pPr>
            <a:r>
              <a:rPr lang="nl-NL" altLang="nl-NL" sz="1800" kern="0" dirty="0">
                <a:solidFill>
                  <a:schemeClr val="bg1"/>
                </a:solidFill>
                <a:latin typeface="Arial" panose="020B0604020202020204" pitchFamily="34" charset="0"/>
              </a:rPr>
              <a:t>Macrofagen ruimen dode (</a:t>
            </a:r>
            <a:r>
              <a:rPr lang="nl-NL" altLang="nl-NL" sz="1800" kern="0" dirty="0" err="1">
                <a:solidFill>
                  <a:schemeClr val="bg1"/>
                </a:solidFill>
                <a:latin typeface="Arial" panose="020B0604020202020204" pitchFamily="34" charset="0"/>
              </a:rPr>
              <a:t>apoptotische</a:t>
            </a:r>
            <a:r>
              <a:rPr lang="nl-NL" altLang="nl-NL" sz="1800" kern="0" dirty="0">
                <a:solidFill>
                  <a:schemeClr val="bg1"/>
                </a:solidFill>
                <a:latin typeface="Arial" panose="020B0604020202020204" pitchFamily="34" charset="0"/>
              </a:rPr>
              <a:t>) cellen op en produceren daarbij anti-inflammatoire cytokines </a:t>
            </a:r>
          </a:p>
          <a:p>
            <a:pPr marL="0" indent="0">
              <a:buNone/>
            </a:pPr>
            <a:r>
              <a:rPr lang="nl-NL" altLang="nl-NL" sz="1800" u="sng" kern="0" dirty="0">
                <a:solidFill>
                  <a:schemeClr val="bg1"/>
                </a:solidFill>
                <a:latin typeface="Arial" panose="020B0604020202020204" pitchFamily="34" charset="0"/>
              </a:rPr>
              <a:t>=&gt; Aflopen ontsteking</a:t>
            </a:r>
            <a:endParaRPr lang="nl-NL" altLang="nl-NL" sz="1800" kern="0" dirty="0">
              <a:solidFill>
                <a:schemeClr val="bg1"/>
              </a:solidFill>
              <a:latin typeface="Arial" panose="020B0604020202020204" pitchFamily="34" charset="0"/>
            </a:endParaRPr>
          </a:p>
          <a:p>
            <a:pPr marL="0" indent="0">
              <a:buNone/>
            </a:pPr>
            <a:endParaRPr lang="nl-NL" altLang="nl-NL" sz="1800" kern="0" dirty="0">
              <a:solidFill>
                <a:schemeClr val="bg1"/>
              </a:solidFill>
              <a:latin typeface="Arial" panose="020B0604020202020204" pitchFamily="34" charset="0"/>
            </a:endParaRPr>
          </a:p>
          <a:p>
            <a:pPr marL="0" indent="0">
              <a:buNone/>
            </a:pPr>
            <a:r>
              <a:rPr lang="nl-NL" altLang="nl-NL" sz="1800" kern="0" dirty="0">
                <a:solidFill>
                  <a:schemeClr val="bg1"/>
                </a:solidFill>
                <a:latin typeface="Arial" panose="020B0604020202020204" pitchFamily="34" charset="0"/>
              </a:rPr>
              <a:t> </a:t>
            </a:r>
          </a:p>
          <a:p>
            <a:pPr marL="0" indent="0">
              <a:buNone/>
            </a:pPr>
            <a:endParaRPr lang="nl-NL" altLang="nl-NL" sz="1800" kern="0" dirty="0">
              <a:solidFill>
                <a:schemeClr val="bg1"/>
              </a:solidFill>
              <a:latin typeface="Arial" panose="020B0604020202020204" pitchFamily="34" charset="0"/>
            </a:endParaRPr>
          </a:p>
        </p:txBody>
      </p:sp>
    </p:spTree>
    <p:extLst>
      <p:ext uri="{BB962C8B-B14F-4D97-AF65-F5344CB8AC3E}">
        <p14:creationId xmlns:p14="http://schemas.microsoft.com/office/powerpoint/2010/main" val="2040513216"/>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txBox="1">
            <a:spLocks noGrp="1"/>
          </p:cNvSpPr>
          <p:nvPr>
            <p:ph type="title"/>
          </p:nvPr>
        </p:nvSpPr>
        <p:spPr/>
        <p:txBody>
          <a:bodyPr>
            <a:normAutofit/>
          </a:bodyPr>
          <a:lstStyle/>
          <a:p>
            <a:r>
              <a:rPr lang="nl-NL" altLang="nl-NL" sz="2800" dirty="0" err="1">
                <a:solidFill>
                  <a:schemeClr val="bg1"/>
                </a:solidFill>
                <a:latin typeface="+mn-lt"/>
              </a:rPr>
              <a:t>Celbio</a:t>
            </a:r>
            <a:r>
              <a:rPr lang="nl-NL" altLang="nl-NL" sz="2800" dirty="0">
                <a:solidFill>
                  <a:schemeClr val="bg1"/>
                </a:solidFill>
                <a:latin typeface="+mn-lt"/>
              </a:rPr>
              <a:t> (stamcellen):</a:t>
            </a:r>
            <a:br>
              <a:rPr lang="nl-NL" altLang="nl-NL" sz="2800" dirty="0">
                <a:solidFill>
                  <a:schemeClr val="bg1"/>
                </a:solidFill>
                <a:latin typeface="+mn-lt"/>
              </a:rPr>
            </a:br>
            <a:r>
              <a:rPr lang="nl-NL" altLang="nl-NL" sz="2800" dirty="0" err="1">
                <a:solidFill>
                  <a:schemeClr val="bg1"/>
                </a:solidFill>
                <a:latin typeface="+mn-lt"/>
              </a:rPr>
              <a:t>Hematopoietische</a:t>
            </a:r>
            <a:r>
              <a:rPr lang="nl-NL" altLang="nl-NL" sz="2800" dirty="0">
                <a:solidFill>
                  <a:schemeClr val="bg1"/>
                </a:solidFill>
                <a:latin typeface="+mn-lt"/>
              </a:rPr>
              <a:t> stamcellen in het </a:t>
            </a:r>
            <a:r>
              <a:rPr altLang="nl-NL" sz="2800" dirty="0">
                <a:solidFill>
                  <a:schemeClr val="bg1"/>
                </a:solidFill>
                <a:latin typeface="+mn-lt"/>
              </a:rPr>
              <a:t>Beenmerg</a:t>
            </a:r>
            <a:br>
              <a:rPr altLang="nl-NL" sz="2800" dirty="0">
                <a:solidFill>
                  <a:schemeClr val="bg1"/>
                </a:solidFill>
                <a:latin typeface="+mn-lt"/>
              </a:rPr>
            </a:br>
            <a:r>
              <a:rPr altLang="nl-NL" sz="2800" dirty="0">
                <a:solidFill>
                  <a:schemeClr val="bg1"/>
                </a:solidFill>
                <a:latin typeface="+mn-lt"/>
              </a:rPr>
              <a:t>Maken </a:t>
            </a:r>
            <a:r>
              <a:rPr lang="nl-NL" altLang="nl-NL" sz="2800" dirty="0">
                <a:solidFill>
                  <a:schemeClr val="bg1"/>
                </a:solidFill>
                <a:latin typeface="+mn-lt"/>
              </a:rPr>
              <a:t>Rode (zuurstof) en Witte (afweer) bloedcellen</a:t>
            </a:r>
            <a:endParaRPr altLang="nl-NL" sz="2800" dirty="0">
              <a:solidFill>
                <a:schemeClr val="bg1"/>
              </a:solidFill>
              <a:latin typeface="+mn-lt"/>
            </a:endParaRPr>
          </a:p>
        </p:txBody>
      </p:sp>
      <p:pic>
        <p:nvPicPr>
          <p:cNvPr id="184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98424"/>
            <a:ext cx="7647151" cy="4694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9117105" y="5778394"/>
            <a:ext cx="2595419" cy="646331"/>
          </a:xfrm>
          <a:prstGeom prst="rect">
            <a:avLst/>
          </a:prstGeom>
          <a:solidFill>
            <a:schemeClr val="accent6">
              <a:lumMod val="75000"/>
            </a:schemeClr>
          </a:solidFill>
        </p:spPr>
        <p:txBody>
          <a:bodyPr wrap="square" rtlCol="0">
            <a:spAutoFit/>
          </a:bodyPr>
          <a:lstStyle/>
          <a:p>
            <a:r>
              <a:rPr lang="nl-NL" dirty="0">
                <a:solidFill>
                  <a:schemeClr val="bg1"/>
                </a:solidFill>
                <a:hlinkClick r:id="rId4"/>
              </a:rPr>
              <a:t>https://en.wikipedia.org/wiki/Haematopoiesis</a:t>
            </a:r>
            <a:endParaRPr lang="nl-NL" dirty="0">
              <a:solidFill>
                <a:schemeClr val="bg1"/>
              </a:solidFill>
            </a:endParaRPr>
          </a:p>
        </p:txBody>
      </p:sp>
    </p:spTree>
    <p:extLst>
      <p:ext uri="{BB962C8B-B14F-4D97-AF65-F5344CB8AC3E}">
        <p14:creationId xmlns:p14="http://schemas.microsoft.com/office/powerpoint/2010/main" val="677917990"/>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dirty="0" err="1">
                <a:solidFill>
                  <a:schemeClr val="bg1"/>
                </a:solidFill>
              </a:rPr>
              <a:t>Monocyte</a:t>
            </a:r>
            <a:r>
              <a:rPr lang="nl-NL" sz="2800" dirty="0">
                <a:solidFill>
                  <a:schemeClr val="bg1"/>
                </a:solidFill>
              </a:rPr>
              <a:t> </a:t>
            </a:r>
            <a:r>
              <a:rPr lang="nl-NL" sz="2800" dirty="0" err="1">
                <a:solidFill>
                  <a:schemeClr val="bg1"/>
                </a:solidFill>
              </a:rPr>
              <a:t>to</a:t>
            </a:r>
            <a:r>
              <a:rPr lang="nl-NL" sz="2800" dirty="0">
                <a:solidFill>
                  <a:schemeClr val="bg1"/>
                </a:solidFill>
              </a:rPr>
              <a:t> </a:t>
            </a:r>
            <a:r>
              <a:rPr lang="nl-NL" sz="2800" dirty="0" err="1">
                <a:solidFill>
                  <a:schemeClr val="bg1"/>
                </a:solidFill>
              </a:rPr>
              <a:t>Macrophage</a:t>
            </a:r>
            <a:endParaRPr lang="nl-NL" sz="2800" dirty="0">
              <a:solidFill>
                <a:schemeClr val="bg1"/>
              </a:solidFill>
            </a:endParaRPr>
          </a:p>
        </p:txBody>
      </p:sp>
      <p:sp>
        <p:nvSpPr>
          <p:cNvPr id="3" name="Tijdelijke aanduiding voor inhoud 2"/>
          <p:cNvSpPr>
            <a:spLocks noGrp="1"/>
          </p:cNvSpPr>
          <p:nvPr>
            <p:ph idx="1"/>
          </p:nvPr>
        </p:nvSpPr>
        <p:spPr>
          <a:xfrm>
            <a:off x="1345019" y="5417654"/>
            <a:ext cx="3571875" cy="768187"/>
          </a:xfrm>
          <a:solidFill>
            <a:schemeClr val="accent6">
              <a:lumMod val="75000"/>
            </a:schemeClr>
          </a:solidFill>
        </p:spPr>
        <p:txBody>
          <a:bodyPr>
            <a:normAutofit/>
          </a:bodyPr>
          <a:lstStyle/>
          <a:p>
            <a:r>
              <a:rPr lang="nl-NL" sz="1800" dirty="0">
                <a:hlinkClick r:id="rId2"/>
              </a:rPr>
              <a:t>https://en.wikipedia.org/wiki/Monocyte</a:t>
            </a:r>
            <a:endParaRPr lang="nl-NL" sz="1800" dirty="0"/>
          </a:p>
          <a:p>
            <a:endParaRPr lang="nl-NL" sz="1800"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2454"/>
          <a:stretch/>
        </p:blipFill>
        <p:spPr bwMode="auto">
          <a:xfrm>
            <a:off x="5653688" y="477476"/>
            <a:ext cx="4037450" cy="5708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019" y="2128837"/>
            <a:ext cx="3571875"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963644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FC7EFB4-0CF9-B37F-AC8B-587A7BF08FE3}"/>
              </a:ext>
            </a:extLst>
          </p:cNvPr>
          <p:cNvSpPr txBox="1">
            <a:spLocks/>
          </p:cNvSpPr>
          <p:nvPr/>
        </p:nvSpPr>
        <p:spPr>
          <a:xfrm>
            <a:off x="1518532" y="229764"/>
            <a:ext cx="7772400" cy="10810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00"/>
                </a:solidFill>
                <a:latin typeface="+mj-lt"/>
                <a:ea typeface="+mj-ea"/>
                <a:cs typeface="+mj-cs"/>
              </a:defRPr>
            </a:lvl1pPr>
          </a:lstStyle>
          <a:p>
            <a:r>
              <a:rPr lang="nl-NL" altLang="nl-NL" sz="2800" dirty="0">
                <a:latin typeface="Arial" pitchFamily="34" charset="0"/>
              </a:rPr>
              <a:t>Afweer</a:t>
            </a:r>
            <a:r>
              <a:rPr lang="nl-NL" altLang="nl-NL" sz="2800" dirty="0">
                <a:solidFill>
                  <a:schemeClr val="bg1"/>
                </a:solidFill>
                <a:latin typeface="Arial" pitchFamily="34" charset="0"/>
              </a:rPr>
              <a:t> (immunologie)</a:t>
            </a:r>
          </a:p>
        </p:txBody>
      </p:sp>
      <p:sp>
        <p:nvSpPr>
          <p:cNvPr id="13" name="Tekstvak 4">
            <a:extLst>
              <a:ext uri="{FF2B5EF4-FFF2-40B4-BE49-F238E27FC236}">
                <a16:creationId xmlns:a16="http://schemas.microsoft.com/office/drawing/2014/main" id="{FE368E67-66BC-F8D1-D2AF-AEBBBF1BF084}"/>
              </a:ext>
            </a:extLst>
          </p:cNvPr>
          <p:cNvSpPr txBox="1">
            <a:spLocks noChangeArrowheads="1"/>
          </p:cNvSpPr>
          <p:nvPr/>
        </p:nvSpPr>
        <p:spPr bwMode="auto">
          <a:xfrm>
            <a:off x="5530567" y="1576831"/>
            <a:ext cx="456159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marL="342900" indent="-342900" eaLnBrk="1" hangingPunct="1">
              <a:spcBef>
                <a:spcPct val="0"/>
              </a:spcBef>
              <a:buSzTx/>
              <a:buFontTx/>
              <a:buAutoNum type="arabicPeriod"/>
            </a:pPr>
            <a:r>
              <a:rPr lang="nl-NL" altLang="nl-NL" sz="1800" b="1" dirty="0">
                <a:solidFill>
                  <a:schemeClr val="bg1"/>
                </a:solidFill>
                <a:latin typeface="Calibri" pitchFamily="34" charset="0"/>
              </a:rPr>
              <a:t>Onderdelen van het afweersysteem          </a:t>
            </a:r>
            <a:r>
              <a:rPr lang="nl-NL" altLang="nl-NL" sz="1800" b="1" dirty="0">
                <a:solidFill>
                  <a:srgbClr val="FFFF00"/>
                </a:solidFill>
                <a:latin typeface="Calibri" pitchFamily="34" charset="0"/>
              </a:rPr>
              <a:t>Cellen, signaalstoffen</a:t>
            </a: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Hoe leert het afweersysteem                </a:t>
            </a:r>
            <a:r>
              <a:rPr lang="nl-NL" altLang="nl-NL" sz="1800" b="1" dirty="0">
                <a:solidFill>
                  <a:srgbClr val="FFFF00"/>
                </a:solidFill>
                <a:latin typeface="Calibri" pitchFamily="34" charset="0"/>
              </a:rPr>
              <a:t>Tolerantie, memory </a:t>
            </a:r>
          </a:p>
          <a:p>
            <a:pPr marL="342900" indent="-342900" eaLnBrk="1" hangingPunct="1">
              <a:spcBef>
                <a:spcPct val="0"/>
              </a:spcBef>
              <a:buSzTx/>
              <a:buFontTx/>
              <a:buAutoNum type="arabicPeriod"/>
            </a:pPr>
            <a:endParaRPr lang="nl-NL" altLang="nl-NL" sz="1800" b="1" dirty="0">
              <a:solidFill>
                <a:srgbClr val="FFFF00"/>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Huidige kennis                                         </a:t>
            </a:r>
            <a:r>
              <a:rPr lang="nl-NL" altLang="nl-NL" sz="1800" b="1" dirty="0">
                <a:solidFill>
                  <a:srgbClr val="FFFF00"/>
                </a:solidFill>
                <a:latin typeface="Calibri" pitchFamily="34" charset="0"/>
              </a:rPr>
              <a:t>(RNA-)vaccins, antilichamen</a:t>
            </a:r>
          </a:p>
          <a:p>
            <a:pPr marL="342900" indent="-342900" eaLnBrk="1" hangingPunct="1">
              <a:spcBef>
                <a:spcPct val="0"/>
              </a:spcBef>
              <a:buSzTx/>
              <a:buFontTx/>
              <a:buAutoNum type="arabicPeriod"/>
            </a:pPr>
            <a:endParaRPr lang="nl-NL" altLang="nl-NL" sz="1800" b="1" dirty="0">
              <a:solidFill>
                <a:srgbClr val="FFFF00"/>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Intracellulaire afweer                                </a:t>
            </a:r>
            <a:r>
              <a:rPr lang="nl-NL" altLang="nl-NL" sz="1800" b="1" dirty="0">
                <a:solidFill>
                  <a:srgbClr val="FFFF00"/>
                </a:solidFill>
                <a:latin typeface="Calibri" pitchFamily="34" charset="0"/>
              </a:rPr>
              <a:t>RNA detectie, PCR (</a:t>
            </a:r>
            <a:r>
              <a:rPr lang="nl-NL" altLang="nl-NL" sz="1800" b="1" dirty="0" err="1">
                <a:solidFill>
                  <a:srgbClr val="FFFF00"/>
                </a:solidFill>
                <a:latin typeface="Calibri" pitchFamily="34" charset="0"/>
              </a:rPr>
              <a:t>mol.biol</a:t>
            </a:r>
            <a:r>
              <a:rPr lang="nl-NL" altLang="nl-NL" sz="1800" b="1" dirty="0">
                <a:solidFill>
                  <a:srgbClr val="FFFF00"/>
                </a:solidFill>
                <a:latin typeface="Calibri" pitchFamily="34" charset="0"/>
              </a:rPr>
              <a:t>.)</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Afweer en veroudering                                </a:t>
            </a:r>
            <a:r>
              <a:rPr lang="nl-NL" altLang="nl-NL" sz="1800" b="1" dirty="0">
                <a:solidFill>
                  <a:srgbClr val="FFFF00"/>
                </a:solidFill>
                <a:latin typeface="Calibri" pitchFamily="34" charset="0"/>
              </a:rPr>
              <a:t>Symbiose, ethiek</a:t>
            </a:r>
          </a:p>
        </p:txBody>
      </p:sp>
      <p:sp>
        <p:nvSpPr>
          <p:cNvPr id="14" name="Ondertitel 2">
            <a:extLst>
              <a:ext uri="{FF2B5EF4-FFF2-40B4-BE49-F238E27FC236}">
                <a16:creationId xmlns:a16="http://schemas.microsoft.com/office/drawing/2014/main" id="{3618F42F-F680-EA82-2A47-43C669F71EB0}"/>
              </a:ext>
            </a:extLst>
          </p:cNvPr>
          <p:cNvSpPr txBox="1">
            <a:spLocks/>
          </p:cNvSpPr>
          <p:nvPr/>
        </p:nvSpPr>
        <p:spPr>
          <a:xfrm>
            <a:off x="5606067" y="5724540"/>
            <a:ext cx="5542901" cy="431800"/>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altLang="nl-NL" sz="1800" dirty="0">
                <a:latin typeface="Arial" pitchFamily="34" charset="0"/>
                <a:hlinkClick r:id="rId2"/>
              </a:rPr>
              <a:t>https://www.youtube.com/watch?v=zQGOcOUBi6s</a:t>
            </a:r>
            <a:endParaRPr lang="nl-NL" altLang="nl-NL" sz="1800" dirty="0">
              <a:latin typeface="Arial" pitchFamily="34" charset="0"/>
            </a:endParaRPr>
          </a:p>
        </p:txBody>
      </p:sp>
      <p:sp>
        <p:nvSpPr>
          <p:cNvPr id="15" name="Tekstvak 14">
            <a:extLst>
              <a:ext uri="{FF2B5EF4-FFF2-40B4-BE49-F238E27FC236}">
                <a16:creationId xmlns:a16="http://schemas.microsoft.com/office/drawing/2014/main" id="{EB2AC9BA-132B-74C8-3CC2-B440FC56DFDD}"/>
              </a:ext>
            </a:extLst>
          </p:cNvPr>
          <p:cNvSpPr txBox="1"/>
          <p:nvPr/>
        </p:nvSpPr>
        <p:spPr>
          <a:xfrm>
            <a:off x="924634" y="5648053"/>
            <a:ext cx="3516842" cy="584775"/>
          </a:xfrm>
          <a:prstGeom prst="rect">
            <a:avLst/>
          </a:prstGeom>
          <a:noFill/>
        </p:spPr>
        <p:txBody>
          <a:bodyPr wrap="square" rtlCol="0">
            <a:spAutoFit/>
          </a:bodyPr>
          <a:lstStyle/>
          <a:p>
            <a:pPr algn="l"/>
            <a:r>
              <a:rPr lang="nl-NL" sz="1600" dirty="0">
                <a:solidFill>
                  <a:schemeClr val="bg1"/>
                </a:solidFill>
              </a:rPr>
              <a:t>Boek: Abbas, Basic Immunology. Aanrader, maar </a:t>
            </a:r>
            <a:r>
              <a:rPr lang="nl-NL" sz="1600" dirty="0">
                <a:solidFill>
                  <a:srgbClr val="FFFF00"/>
                </a:solidFill>
              </a:rPr>
              <a:t>niet noodzakelijk</a:t>
            </a:r>
          </a:p>
        </p:txBody>
      </p:sp>
      <p:pic>
        <p:nvPicPr>
          <p:cNvPr id="2" name="Afbeelding 1">
            <a:extLst>
              <a:ext uri="{FF2B5EF4-FFF2-40B4-BE49-F238E27FC236}">
                <a16:creationId xmlns:a16="http://schemas.microsoft.com/office/drawing/2014/main" id="{56F0E631-1192-B890-C328-ADAA8FA6614F}"/>
              </a:ext>
            </a:extLst>
          </p:cNvPr>
          <p:cNvPicPr>
            <a:picLocks noChangeAspect="1"/>
          </p:cNvPicPr>
          <p:nvPr/>
        </p:nvPicPr>
        <p:blipFill>
          <a:blip r:embed="rId3"/>
          <a:stretch>
            <a:fillRect/>
          </a:stretch>
        </p:blipFill>
        <p:spPr>
          <a:xfrm>
            <a:off x="1031757" y="1442906"/>
            <a:ext cx="3329402" cy="4104244"/>
          </a:xfrm>
          <a:prstGeom prst="rect">
            <a:avLst/>
          </a:prstGeom>
        </p:spPr>
      </p:pic>
    </p:spTree>
    <p:extLst>
      <p:ext uri="{BB962C8B-B14F-4D97-AF65-F5344CB8AC3E}">
        <p14:creationId xmlns:p14="http://schemas.microsoft.com/office/powerpoint/2010/main" val="1635185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a:extLst>
              <a:ext uri="{FF2B5EF4-FFF2-40B4-BE49-F238E27FC236}">
                <a16:creationId xmlns:a16="http://schemas.microsoft.com/office/drawing/2014/main" id="{BD2DD3ED-542A-47C1-B3A2-A61658099DAC}"/>
              </a:ext>
            </a:extLst>
          </p:cNvPr>
          <p:cNvSpPr txBox="1">
            <a:spLocks noGrp="1"/>
          </p:cNvSpPr>
          <p:nvPr>
            <p:ph type="title"/>
          </p:nvPr>
        </p:nvSpPr>
        <p:spPr>
          <a:xfrm>
            <a:off x="766379" y="263569"/>
            <a:ext cx="7772400" cy="1143000"/>
          </a:xfrm>
        </p:spPr>
        <p:txBody>
          <a:bodyPr>
            <a:normAutofit/>
          </a:bodyPr>
          <a:lstStyle/>
          <a:p>
            <a:r>
              <a:rPr altLang="nl-NL" sz="2800" dirty="0" err="1">
                <a:solidFill>
                  <a:schemeClr val="bg1"/>
                </a:solidFill>
                <a:latin typeface="Arial" panose="020B0604020202020204" pitchFamily="34" charset="0"/>
              </a:rPr>
              <a:t>Potentiele</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signaal</a:t>
            </a:r>
            <a:r>
              <a:rPr altLang="nl-NL" sz="2800" u="sng" dirty="0" err="1">
                <a:solidFill>
                  <a:schemeClr val="bg1"/>
                </a:solidFill>
                <a:latin typeface="Arial" panose="020B0604020202020204" pitchFamily="34" charset="0"/>
              </a:rPr>
              <a:t>profielen</a:t>
            </a:r>
            <a:r>
              <a:rPr altLang="nl-NL" sz="2800" dirty="0">
                <a:solidFill>
                  <a:schemeClr val="bg1"/>
                </a:solidFill>
                <a:latin typeface="Arial" panose="020B0604020202020204" pitchFamily="34" charset="0"/>
              </a:rPr>
              <a:t> van </a:t>
            </a:r>
            <a:br>
              <a:rPr altLang="nl-NL" sz="2800" dirty="0">
                <a:solidFill>
                  <a:schemeClr val="bg1"/>
                </a:solidFill>
                <a:latin typeface="Arial" panose="020B0604020202020204" pitchFamily="34" charset="0"/>
              </a:rPr>
            </a:br>
            <a:r>
              <a:rPr altLang="nl-NL" sz="2800" dirty="0" err="1">
                <a:solidFill>
                  <a:schemeClr val="bg1"/>
                </a:solidFill>
                <a:latin typeface="Arial" panose="020B0604020202020204" pitchFamily="34" charset="0"/>
              </a:rPr>
              <a:t>macrofagen</a:t>
            </a:r>
            <a:r>
              <a:rPr altLang="nl-NL" sz="2800" dirty="0">
                <a:solidFill>
                  <a:schemeClr val="bg1"/>
                </a:solidFill>
                <a:latin typeface="Arial" panose="020B0604020202020204" pitchFamily="34" charset="0"/>
              </a:rPr>
              <a:t> =&gt; </a:t>
            </a:r>
            <a:r>
              <a:rPr altLang="nl-NL" sz="2800" dirty="0" err="1">
                <a:solidFill>
                  <a:schemeClr val="bg1"/>
                </a:solidFill>
                <a:latin typeface="Arial" panose="020B0604020202020204" pitchFamily="34" charset="0"/>
              </a:rPr>
              <a:t>sleutelrol</a:t>
            </a:r>
            <a:r>
              <a:rPr altLang="nl-NL" sz="2800" dirty="0">
                <a:solidFill>
                  <a:schemeClr val="bg1"/>
                </a:solidFill>
                <a:latin typeface="Arial" panose="020B0604020202020204" pitchFamily="34" charset="0"/>
              </a:rPr>
              <a:t> in </a:t>
            </a:r>
            <a:r>
              <a:rPr altLang="nl-NL" sz="2800" dirty="0" err="1">
                <a:solidFill>
                  <a:schemeClr val="bg1"/>
                </a:solidFill>
                <a:latin typeface="Arial" panose="020B0604020202020204" pitchFamily="34" charset="0"/>
              </a:rPr>
              <a:t>ontsteking</a:t>
            </a:r>
            <a:endParaRPr altLang="nl-NL" sz="2800" dirty="0">
              <a:solidFill>
                <a:schemeClr val="bg1"/>
              </a:solidFill>
              <a:latin typeface="Arial" panose="020B0604020202020204" pitchFamily="34" charset="0"/>
            </a:endParaRPr>
          </a:p>
        </p:txBody>
      </p:sp>
      <p:pic>
        <p:nvPicPr>
          <p:cNvPr id="26627" name="Picture 2">
            <a:extLst>
              <a:ext uri="{FF2B5EF4-FFF2-40B4-BE49-F238E27FC236}">
                <a16:creationId xmlns:a16="http://schemas.microsoft.com/office/drawing/2014/main" id="{5E1BF729-A536-484B-BD5C-14DA302127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6379" y="1717593"/>
            <a:ext cx="6359912" cy="474007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9" name="Tekstvak 3">
            <a:extLst>
              <a:ext uri="{FF2B5EF4-FFF2-40B4-BE49-F238E27FC236}">
                <a16:creationId xmlns:a16="http://schemas.microsoft.com/office/drawing/2014/main" id="{33A3A70A-A288-4733-8FC1-6740496FE4CE}"/>
              </a:ext>
            </a:extLst>
          </p:cNvPr>
          <p:cNvSpPr txBox="1">
            <a:spLocks noChangeArrowheads="1"/>
          </p:cNvSpPr>
          <p:nvPr/>
        </p:nvSpPr>
        <p:spPr bwMode="auto">
          <a:xfrm>
            <a:off x="7504907" y="1976436"/>
            <a:ext cx="404349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en-US" altLang="nl-NL" sz="1800" b="1" dirty="0">
                <a:solidFill>
                  <a:schemeClr val="bg1"/>
                </a:solidFill>
                <a:latin typeface="Calibri" panose="020F0502020204030204" pitchFamily="34" charset="0"/>
              </a:rPr>
              <a:t>Monocytes can become phenotypically distinct macrophages</a:t>
            </a:r>
            <a:r>
              <a:rPr lang="en-US" altLang="nl-NL" sz="1800" dirty="0">
                <a:solidFill>
                  <a:schemeClr val="bg1"/>
                </a:solidFill>
                <a:latin typeface="Calibri" panose="020F0502020204030204" pitchFamily="34" charset="0"/>
              </a:rPr>
              <a:t>. </a:t>
            </a:r>
          </a:p>
          <a:p>
            <a:pPr eaLnBrk="1" hangingPunct="1">
              <a:spcBef>
                <a:spcPct val="0"/>
              </a:spcBef>
              <a:buSzTx/>
              <a:buFontTx/>
              <a:buNone/>
            </a:pPr>
            <a:endParaRPr lang="en-US" altLang="nl-NL" sz="1800" dirty="0">
              <a:solidFill>
                <a:schemeClr val="bg1"/>
              </a:solidFill>
              <a:latin typeface="Calibri" panose="020F0502020204030204" pitchFamily="34" charset="0"/>
            </a:endParaRPr>
          </a:p>
          <a:p>
            <a:pPr eaLnBrk="1" hangingPunct="1">
              <a:spcBef>
                <a:spcPct val="0"/>
              </a:spcBef>
              <a:buSzTx/>
              <a:buFontTx/>
              <a:buNone/>
            </a:pPr>
            <a:r>
              <a:rPr lang="en-US" altLang="nl-NL" sz="1800" dirty="0">
                <a:solidFill>
                  <a:schemeClr val="bg1"/>
                </a:solidFill>
                <a:latin typeface="Calibri" panose="020F0502020204030204" pitchFamily="34" charset="0"/>
              </a:rPr>
              <a:t>Upon encountering different stimuli, monocytes turn into highly microbicidal (M1), or into immunosuppressive macrophages (M2). It is important to note that macrophage bias is a spectrum and is reversible. </a:t>
            </a:r>
          </a:p>
          <a:p>
            <a:pPr eaLnBrk="1" hangingPunct="1">
              <a:spcBef>
                <a:spcPct val="0"/>
              </a:spcBef>
              <a:buSzTx/>
              <a:buFontTx/>
              <a:buNone/>
            </a:pPr>
            <a:endParaRPr lang="en-US" altLang="nl-NL" sz="1800" dirty="0">
              <a:solidFill>
                <a:schemeClr val="bg1"/>
              </a:solidFill>
              <a:latin typeface="Calibri" panose="020F0502020204030204" pitchFamily="34" charset="0"/>
            </a:endParaRPr>
          </a:p>
          <a:p>
            <a:pPr eaLnBrk="1" hangingPunct="1">
              <a:spcBef>
                <a:spcPct val="0"/>
              </a:spcBef>
              <a:buSzTx/>
              <a:buFontTx/>
              <a:buNone/>
            </a:pPr>
            <a:r>
              <a:rPr lang="en-US" altLang="nl-NL" sz="1800" dirty="0">
                <a:solidFill>
                  <a:schemeClr val="bg1"/>
                </a:solidFill>
                <a:latin typeface="Calibri" panose="020F0502020204030204" pitchFamily="34" charset="0"/>
              </a:rPr>
              <a:t>IC, immune complexes </a:t>
            </a:r>
            <a:r>
              <a:rPr lang="en-US" altLang="nl-NL" sz="1800" u="sng" dirty="0" err="1">
                <a:solidFill>
                  <a:schemeClr val="bg1"/>
                </a:solidFill>
                <a:latin typeface="Calibri" panose="020F0502020204030204" pitchFamily="34" charset="0"/>
              </a:rPr>
              <a:t>ApC</a:t>
            </a:r>
            <a:r>
              <a:rPr lang="en-US" altLang="nl-NL" sz="1800" u="sng" dirty="0">
                <a:solidFill>
                  <a:schemeClr val="bg1"/>
                </a:solidFill>
                <a:latin typeface="Calibri" panose="020F0502020204030204" pitchFamily="34" charset="0"/>
              </a:rPr>
              <a:t>, apoptotic cells</a:t>
            </a:r>
            <a:r>
              <a:rPr lang="en-US" altLang="nl-NL" sz="1800" dirty="0">
                <a:solidFill>
                  <a:schemeClr val="bg1"/>
                </a:solidFill>
                <a:latin typeface="Calibri" panose="020F0502020204030204" pitchFamily="34" charset="0"/>
              </a:rPr>
              <a:t>; </a:t>
            </a:r>
            <a:r>
              <a:rPr lang="en-US" altLang="nl-NL" sz="1800" dirty="0" err="1">
                <a:solidFill>
                  <a:schemeClr val="bg1"/>
                </a:solidFill>
                <a:latin typeface="Calibri" panose="020F0502020204030204" pitchFamily="34" charset="0"/>
              </a:rPr>
              <a:t>Gluc</a:t>
            </a:r>
            <a:r>
              <a:rPr lang="en-US" altLang="nl-NL" sz="1800" dirty="0">
                <a:solidFill>
                  <a:schemeClr val="bg1"/>
                </a:solidFill>
                <a:latin typeface="Calibri" panose="020F0502020204030204" pitchFamily="34" charset="0"/>
              </a:rPr>
              <a:t>, glucocorticoids.</a:t>
            </a:r>
            <a:endParaRPr lang="nl-NL" altLang="nl-NL" sz="1800" dirty="0">
              <a:solidFill>
                <a:schemeClr val="bg1"/>
              </a:solidFill>
              <a:latin typeface="Calibri" panose="020F0502020204030204" pitchFamily="34" charset="0"/>
            </a:endParaRPr>
          </a:p>
        </p:txBody>
      </p:sp>
      <p:sp>
        <p:nvSpPr>
          <p:cNvPr id="2" name="Ovaal 1">
            <a:extLst>
              <a:ext uri="{FF2B5EF4-FFF2-40B4-BE49-F238E27FC236}">
                <a16:creationId xmlns:a16="http://schemas.microsoft.com/office/drawing/2014/main" id="{AFF76962-1F86-46C6-93ED-EB3FDAC971DD}"/>
              </a:ext>
            </a:extLst>
          </p:cNvPr>
          <p:cNvSpPr/>
          <p:nvPr/>
        </p:nvSpPr>
        <p:spPr>
          <a:xfrm>
            <a:off x="668323" y="3248818"/>
            <a:ext cx="395288" cy="360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7" name="Ovaal 6">
            <a:extLst>
              <a:ext uri="{FF2B5EF4-FFF2-40B4-BE49-F238E27FC236}">
                <a16:creationId xmlns:a16="http://schemas.microsoft.com/office/drawing/2014/main" id="{8DF07D2C-196C-4E27-87A0-3F1749728B90}"/>
              </a:ext>
            </a:extLst>
          </p:cNvPr>
          <p:cNvSpPr/>
          <p:nvPr/>
        </p:nvSpPr>
        <p:spPr>
          <a:xfrm>
            <a:off x="6778152" y="3432132"/>
            <a:ext cx="395287" cy="36036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8" name="Ovaal 7">
            <a:extLst>
              <a:ext uri="{FF2B5EF4-FFF2-40B4-BE49-F238E27FC236}">
                <a16:creationId xmlns:a16="http://schemas.microsoft.com/office/drawing/2014/main" id="{9061014D-CE75-48D2-BCE1-0F8A81902062}"/>
              </a:ext>
            </a:extLst>
          </p:cNvPr>
          <p:cNvSpPr/>
          <p:nvPr/>
        </p:nvSpPr>
        <p:spPr>
          <a:xfrm>
            <a:off x="6663666" y="1953419"/>
            <a:ext cx="395287" cy="360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extLst>
      <p:ext uri="{BB962C8B-B14F-4D97-AF65-F5344CB8AC3E}">
        <p14:creationId xmlns:p14="http://schemas.microsoft.com/office/powerpoint/2010/main" val="3459656983"/>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757" y="815056"/>
            <a:ext cx="6073434" cy="5808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2224757" y="213645"/>
            <a:ext cx="4059250" cy="369332"/>
          </a:xfrm>
          <a:prstGeom prst="rect">
            <a:avLst/>
          </a:prstGeom>
          <a:noFill/>
        </p:spPr>
        <p:txBody>
          <a:bodyPr wrap="square" rtlCol="0">
            <a:spAutoFit/>
          </a:bodyPr>
          <a:lstStyle/>
          <a:p>
            <a:pPr algn="l"/>
            <a:r>
              <a:rPr lang="nl-NL" dirty="0" err="1">
                <a:solidFill>
                  <a:schemeClr val="bg1"/>
                </a:solidFill>
              </a:rPr>
              <a:t>Relative</a:t>
            </a:r>
            <a:r>
              <a:rPr lang="nl-NL" dirty="0">
                <a:solidFill>
                  <a:schemeClr val="bg1"/>
                </a:solidFill>
              </a:rPr>
              <a:t> </a:t>
            </a:r>
            <a:r>
              <a:rPr lang="nl-NL" dirty="0" err="1">
                <a:solidFill>
                  <a:schemeClr val="bg1"/>
                </a:solidFill>
              </a:rPr>
              <a:t>sizes</a:t>
            </a:r>
            <a:endParaRPr lang="nl-NL" dirty="0">
              <a:solidFill>
                <a:schemeClr val="bg1"/>
              </a:solidFill>
            </a:endParaRPr>
          </a:p>
        </p:txBody>
      </p:sp>
    </p:spTree>
    <p:extLst>
      <p:ext uri="{BB962C8B-B14F-4D97-AF65-F5344CB8AC3E}">
        <p14:creationId xmlns:p14="http://schemas.microsoft.com/office/powerpoint/2010/main" val="3766262487"/>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a:extLst>
              <a:ext uri="{FF2B5EF4-FFF2-40B4-BE49-F238E27FC236}">
                <a16:creationId xmlns:a16="http://schemas.microsoft.com/office/drawing/2014/main" id="{9728EF43-E7A5-4636-9F65-0BC8ACB46C4D}"/>
              </a:ext>
            </a:extLst>
          </p:cNvPr>
          <p:cNvSpPr>
            <a:spLocks noGrp="1"/>
          </p:cNvSpPr>
          <p:nvPr>
            <p:ph type="ctrTitle"/>
          </p:nvPr>
        </p:nvSpPr>
        <p:spPr>
          <a:xfrm>
            <a:off x="1793875" y="-237807"/>
            <a:ext cx="7772400" cy="1470025"/>
          </a:xfrm>
        </p:spPr>
        <p:txBody>
          <a:bodyPr>
            <a:normAutofit/>
          </a:bodyPr>
          <a:lstStyle/>
          <a:p>
            <a:r>
              <a:rPr altLang="nl-NL" sz="2800" dirty="0">
                <a:solidFill>
                  <a:schemeClr val="bg1"/>
                </a:solidFill>
              </a:rPr>
              <a:t>Intracellulaire afweer </a:t>
            </a:r>
            <a:br>
              <a:rPr altLang="nl-NL" sz="2800" dirty="0">
                <a:solidFill>
                  <a:schemeClr val="bg1"/>
                </a:solidFill>
              </a:rPr>
            </a:br>
            <a:r>
              <a:rPr altLang="nl-NL" sz="2800" dirty="0">
                <a:solidFill>
                  <a:schemeClr val="bg1"/>
                </a:solidFill>
              </a:rPr>
              <a:t>=&gt; herkent van alles</a:t>
            </a:r>
            <a:r>
              <a:rPr lang="nl-NL" altLang="nl-NL" sz="2800" dirty="0">
                <a:solidFill>
                  <a:schemeClr val="bg1"/>
                </a:solidFill>
              </a:rPr>
              <a:t>!</a:t>
            </a:r>
            <a:endParaRPr altLang="nl-NL" sz="2800" dirty="0">
              <a:solidFill>
                <a:schemeClr val="bg1"/>
              </a:solidFill>
            </a:endParaRPr>
          </a:p>
        </p:txBody>
      </p:sp>
      <p:sp>
        <p:nvSpPr>
          <p:cNvPr id="26627" name="Ondertitel 2">
            <a:extLst>
              <a:ext uri="{FF2B5EF4-FFF2-40B4-BE49-F238E27FC236}">
                <a16:creationId xmlns:a16="http://schemas.microsoft.com/office/drawing/2014/main" id="{C917C873-3D0F-41CE-B48C-FBD04792A4D8}"/>
              </a:ext>
            </a:extLst>
          </p:cNvPr>
          <p:cNvSpPr>
            <a:spLocks noGrp="1"/>
          </p:cNvSpPr>
          <p:nvPr>
            <p:ph type="subTitle" idx="1"/>
          </p:nvPr>
        </p:nvSpPr>
        <p:spPr bwMode="auto">
          <a:xfrm>
            <a:off x="1981139" y="5689997"/>
            <a:ext cx="6735762" cy="942975"/>
          </a:xfrm>
          <a:solidFill>
            <a:schemeClr val="accent2"/>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compatLnSpc="1">
            <a:prstTxWarp prst="textNoShape">
              <a:avLst/>
            </a:prstTxWarp>
            <a:normAutofit fontScale="85000" lnSpcReduction="20000"/>
          </a:bodyPr>
          <a:lstStyle/>
          <a:p>
            <a:r>
              <a:rPr altLang="nl-NL" dirty="0">
                <a:hlinkClick r:id="rId2"/>
              </a:rPr>
              <a:t>https://www.sciencemag.org/topic/crispr?r3f_986=http://science.sciencemag.org/content/327/5962/167.full</a:t>
            </a:r>
            <a:endParaRPr altLang="nl-NL" dirty="0"/>
          </a:p>
          <a:p>
            <a:r>
              <a:rPr altLang="nl-NL" dirty="0">
                <a:hlinkClick r:id="rId3"/>
              </a:rPr>
              <a:t>https://www.ncbi.nlm.nih.gov/pmc/articles/PMC4192899/</a:t>
            </a:r>
            <a:endParaRPr altLang="nl-NL" dirty="0"/>
          </a:p>
          <a:p>
            <a:endParaRPr altLang="nl-NL" dirty="0"/>
          </a:p>
        </p:txBody>
      </p:sp>
      <p:pic>
        <p:nvPicPr>
          <p:cNvPr id="26628" name="Picture 2">
            <a:extLst>
              <a:ext uri="{FF2B5EF4-FFF2-40B4-BE49-F238E27FC236}">
                <a16:creationId xmlns:a16="http://schemas.microsoft.com/office/drawing/2014/main" id="{FD72B674-CDB5-4FCA-BECB-2D84F7E1D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139" y="1168005"/>
            <a:ext cx="6737350"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AF87D36F-F726-4E56-A96E-33FC378BA29E}"/>
              </a:ext>
            </a:extLst>
          </p:cNvPr>
          <p:cNvSpPr txBox="1"/>
          <p:nvPr/>
        </p:nvSpPr>
        <p:spPr>
          <a:xfrm>
            <a:off x="8820027" y="866776"/>
            <a:ext cx="1705708" cy="3693319"/>
          </a:xfrm>
          <a:prstGeom prst="rect">
            <a:avLst/>
          </a:prstGeom>
          <a:noFill/>
        </p:spPr>
        <p:txBody>
          <a:bodyPr wrap="square" rtlCol="0">
            <a:spAutoFit/>
          </a:bodyPr>
          <a:lstStyle/>
          <a:p>
            <a:pPr algn="l"/>
            <a:r>
              <a:rPr lang="en-US" dirty="0">
                <a:solidFill>
                  <a:schemeClr val="bg1"/>
                </a:solidFill>
                <a:latin typeface="Times New Roman" panose="02020603050405020304" pitchFamily="18" charset="0"/>
              </a:rPr>
              <a:t>Intracellular pathogen sensors are soluble, cytoplasmic proteins. </a:t>
            </a:r>
            <a:r>
              <a:rPr lang="en-US" dirty="0">
                <a:solidFill>
                  <a:srgbClr val="FFFF00"/>
                </a:solidFill>
                <a:latin typeface="Times New Roman" panose="02020603050405020304" pitchFamily="18" charset="0"/>
              </a:rPr>
              <a:t>TLR</a:t>
            </a:r>
            <a:r>
              <a:rPr lang="en-US" dirty="0">
                <a:solidFill>
                  <a:schemeClr val="bg1"/>
                </a:solidFill>
                <a:latin typeface="Times New Roman" panose="02020603050405020304" pitchFamily="18" charset="0"/>
              </a:rPr>
              <a:t>, NLR, and galectin-8 sensing of burst endosomes detect danger associated with infection. </a:t>
            </a:r>
            <a:endParaRPr lang="nl-NL" dirty="0">
              <a:solidFill>
                <a:schemeClr val="bg1"/>
              </a:solidFill>
            </a:endParaRPr>
          </a:p>
        </p:txBody>
      </p:sp>
      <p:sp>
        <p:nvSpPr>
          <p:cNvPr id="7" name="Ovaal 6">
            <a:extLst>
              <a:ext uri="{FF2B5EF4-FFF2-40B4-BE49-F238E27FC236}">
                <a16:creationId xmlns:a16="http://schemas.microsoft.com/office/drawing/2014/main" id="{87FC1653-154B-42E1-A51A-A9C8B1BBDAF1}"/>
              </a:ext>
            </a:extLst>
          </p:cNvPr>
          <p:cNvSpPr/>
          <p:nvPr/>
        </p:nvSpPr>
        <p:spPr>
          <a:xfrm>
            <a:off x="2567609" y="1583219"/>
            <a:ext cx="1436859" cy="1808873"/>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6846771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a:extLst>
              <a:ext uri="{FF2B5EF4-FFF2-40B4-BE49-F238E27FC236}">
                <a16:creationId xmlns:a16="http://schemas.microsoft.com/office/drawing/2014/main" id="{4736A096-C646-4D57-B5E8-A0D29703503A}"/>
              </a:ext>
            </a:extLst>
          </p:cNvPr>
          <p:cNvSpPr>
            <a:spLocks noGrp="1"/>
          </p:cNvSpPr>
          <p:nvPr>
            <p:ph type="ctrTitle"/>
          </p:nvPr>
        </p:nvSpPr>
        <p:spPr>
          <a:xfrm>
            <a:off x="1561732" y="-328834"/>
            <a:ext cx="7772400" cy="1470025"/>
          </a:xfrm>
        </p:spPr>
        <p:txBody>
          <a:bodyPr>
            <a:normAutofit/>
          </a:bodyPr>
          <a:lstStyle/>
          <a:p>
            <a:r>
              <a:rPr altLang="nl-NL" sz="2800" dirty="0" err="1">
                <a:solidFill>
                  <a:schemeClr val="bg1"/>
                </a:solidFill>
              </a:rPr>
              <a:t>Autophagy</a:t>
            </a:r>
            <a:r>
              <a:rPr altLang="nl-NL" sz="2800" dirty="0">
                <a:solidFill>
                  <a:schemeClr val="bg1"/>
                </a:solidFill>
              </a:rPr>
              <a:t>: cellulaire homeostase</a:t>
            </a:r>
            <a:br>
              <a:rPr altLang="nl-NL" sz="2800" dirty="0">
                <a:solidFill>
                  <a:schemeClr val="bg1"/>
                </a:solidFill>
              </a:rPr>
            </a:br>
            <a:r>
              <a:rPr altLang="nl-NL" sz="2800" dirty="0">
                <a:solidFill>
                  <a:schemeClr val="bg1"/>
                </a:solidFill>
              </a:rPr>
              <a:t>Overlap met de intracellulaire afweer</a:t>
            </a:r>
          </a:p>
        </p:txBody>
      </p:sp>
      <p:sp>
        <p:nvSpPr>
          <p:cNvPr id="47107" name="Ondertitel 2">
            <a:extLst>
              <a:ext uri="{FF2B5EF4-FFF2-40B4-BE49-F238E27FC236}">
                <a16:creationId xmlns:a16="http://schemas.microsoft.com/office/drawing/2014/main" id="{8ABEA7A7-BCCB-411D-AB7F-C3EDBBA01B01}"/>
              </a:ext>
            </a:extLst>
          </p:cNvPr>
          <p:cNvSpPr>
            <a:spLocks noGrp="1"/>
          </p:cNvSpPr>
          <p:nvPr>
            <p:ph type="subTitle" idx="1"/>
          </p:nvPr>
        </p:nvSpPr>
        <p:spPr bwMode="auto">
          <a:xfrm>
            <a:off x="8401050" y="1277543"/>
            <a:ext cx="211455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compatLnSpc="1">
            <a:prstTxWarp prst="textNoShape">
              <a:avLst/>
            </a:prstTxWarp>
            <a:noAutofit/>
          </a:bodyPr>
          <a:lstStyle/>
          <a:p>
            <a:pPr algn="l"/>
            <a:r>
              <a:rPr lang="en-US" altLang="nl-NL" sz="1800" b="1" dirty="0">
                <a:solidFill>
                  <a:schemeClr val="bg1"/>
                </a:solidFill>
              </a:rPr>
              <a:t>Autophagy</a:t>
            </a:r>
            <a:r>
              <a:rPr lang="en-US" altLang="nl-NL" sz="1800" dirty="0">
                <a:solidFill>
                  <a:schemeClr val="bg1"/>
                </a:solidFill>
              </a:rPr>
              <a:t> (or </a:t>
            </a:r>
            <a:r>
              <a:rPr lang="en-US" altLang="nl-NL" sz="1800" i="1" dirty="0" err="1">
                <a:solidFill>
                  <a:schemeClr val="bg1"/>
                </a:solidFill>
              </a:rPr>
              <a:t>autophagocytosis</a:t>
            </a:r>
            <a:r>
              <a:rPr lang="en-US" altLang="nl-NL" sz="1800" dirty="0">
                <a:solidFill>
                  <a:schemeClr val="bg1"/>
                </a:solidFill>
              </a:rPr>
              <a:t>) is the natural, regulated mechanism of the cell that disassembles unnecessary or dysfunctional components.    </a:t>
            </a:r>
          </a:p>
          <a:p>
            <a:pPr algn="l"/>
            <a:r>
              <a:rPr lang="en-US" altLang="nl-NL" sz="1800" dirty="0">
                <a:solidFill>
                  <a:schemeClr val="bg1"/>
                </a:solidFill>
              </a:rPr>
              <a:t>It allows the orderly degradation and recycling of cellular components.</a:t>
            </a:r>
          </a:p>
          <a:p>
            <a:pPr algn="l"/>
            <a:r>
              <a:rPr lang="en-US" altLang="nl-NL" sz="1800" dirty="0">
                <a:solidFill>
                  <a:schemeClr val="bg1"/>
                </a:solidFill>
              </a:rPr>
              <a:t>Ook </a:t>
            </a:r>
            <a:r>
              <a:rPr lang="en-US" altLang="nl-NL" sz="1800" dirty="0" err="1">
                <a:solidFill>
                  <a:schemeClr val="bg1"/>
                </a:solidFill>
              </a:rPr>
              <a:t>na</a:t>
            </a:r>
            <a:r>
              <a:rPr lang="en-US" altLang="nl-NL" sz="1800" dirty="0">
                <a:solidFill>
                  <a:schemeClr val="bg1"/>
                </a:solidFill>
              </a:rPr>
              <a:t> </a:t>
            </a:r>
            <a:r>
              <a:rPr lang="en-US" altLang="nl-NL" sz="1800" dirty="0" err="1">
                <a:solidFill>
                  <a:schemeClr val="bg1"/>
                </a:solidFill>
              </a:rPr>
              <a:t>infectie</a:t>
            </a:r>
            <a:endParaRPr lang="en-US" altLang="nl-NL" sz="1800" dirty="0">
              <a:solidFill>
                <a:schemeClr val="bg1"/>
              </a:solidFill>
            </a:endParaRPr>
          </a:p>
          <a:p>
            <a:pPr marL="285750" indent="-285750" algn="l">
              <a:buFont typeface="Symbol" panose="05050102010706020507" pitchFamily="18" charset="2"/>
              <a:buChar char="Þ"/>
            </a:pPr>
            <a:r>
              <a:rPr lang="en-US" altLang="nl-NL" sz="1800" dirty="0" err="1">
                <a:solidFill>
                  <a:srgbClr val="FFFF00"/>
                </a:solidFill>
              </a:rPr>
              <a:t>Opruimen</a:t>
            </a:r>
            <a:r>
              <a:rPr lang="en-US" altLang="nl-NL" sz="1800" dirty="0">
                <a:solidFill>
                  <a:srgbClr val="FFFF00"/>
                </a:solidFill>
              </a:rPr>
              <a:t> virus</a:t>
            </a:r>
          </a:p>
          <a:p>
            <a:pPr marL="285750" indent="-285750" algn="l">
              <a:buFont typeface="Symbol" panose="05050102010706020507" pitchFamily="18" charset="2"/>
              <a:buChar char="Þ"/>
            </a:pPr>
            <a:r>
              <a:rPr lang="en-US" altLang="nl-NL" sz="1800" dirty="0">
                <a:solidFill>
                  <a:srgbClr val="FFFF00"/>
                </a:solidFill>
              </a:rPr>
              <a:t>MHC-I</a:t>
            </a:r>
          </a:p>
          <a:p>
            <a:pPr algn="l"/>
            <a:endParaRPr lang="en-US" altLang="nl-NL" sz="1800" dirty="0">
              <a:solidFill>
                <a:schemeClr val="bg1"/>
              </a:solidFill>
            </a:endParaRPr>
          </a:p>
          <a:p>
            <a:pPr algn="l"/>
            <a:r>
              <a:rPr lang="en-US" altLang="nl-NL" sz="1800" dirty="0" err="1">
                <a:solidFill>
                  <a:schemeClr val="bg1"/>
                </a:solidFill>
              </a:rPr>
              <a:t>Foute</a:t>
            </a:r>
            <a:r>
              <a:rPr lang="en-US" altLang="nl-NL" sz="1800" dirty="0">
                <a:solidFill>
                  <a:schemeClr val="bg1"/>
                </a:solidFill>
              </a:rPr>
              <a:t> autophagy</a:t>
            </a:r>
          </a:p>
          <a:p>
            <a:pPr algn="l"/>
            <a:r>
              <a:rPr lang="en-US" altLang="nl-NL" sz="1800" dirty="0">
                <a:solidFill>
                  <a:schemeClr val="bg1"/>
                </a:solidFill>
              </a:rPr>
              <a:t>=&gt; </a:t>
            </a:r>
            <a:r>
              <a:rPr lang="en-US" altLang="nl-NL" sz="1800" dirty="0" err="1">
                <a:solidFill>
                  <a:schemeClr val="bg1"/>
                </a:solidFill>
              </a:rPr>
              <a:t>Alzheimers</a:t>
            </a:r>
            <a:r>
              <a:rPr lang="en-US" altLang="nl-NL" sz="1800" dirty="0">
                <a:solidFill>
                  <a:schemeClr val="bg1"/>
                </a:solidFill>
              </a:rPr>
              <a:t>?</a:t>
            </a:r>
            <a:endParaRPr lang="en-US" altLang="nl-NL" sz="1800" baseline="30000" dirty="0">
              <a:solidFill>
                <a:schemeClr val="bg1"/>
              </a:solidFill>
              <a:hlinkClick r:id="rId2"/>
            </a:endParaRPr>
          </a:p>
        </p:txBody>
      </p:sp>
      <p:pic>
        <p:nvPicPr>
          <p:cNvPr id="47108" name="Picture 2">
            <a:extLst>
              <a:ext uri="{FF2B5EF4-FFF2-40B4-BE49-F238E27FC236}">
                <a16:creationId xmlns:a16="http://schemas.microsoft.com/office/drawing/2014/main" id="{6175D98A-7B8E-42D5-818D-446E35E3F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1" y="1268760"/>
            <a:ext cx="6577012"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9858FED7-2C43-41A3-8894-BAE86EBC1060}"/>
              </a:ext>
            </a:extLst>
          </p:cNvPr>
          <p:cNvSpPr txBox="1"/>
          <p:nvPr/>
        </p:nvSpPr>
        <p:spPr>
          <a:xfrm>
            <a:off x="1993901" y="6170613"/>
            <a:ext cx="6297613" cy="368300"/>
          </a:xfrm>
          <a:prstGeom prst="rect">
            <a:avLst/>
          </a:prstGeom>
          <a:solidFill>
            <a:schemeClr val="accent6">
              <a:lumMod val="75000"/>
            </a:schemeClr>
          </a:solidFill>
        </p:spPr>
        <p:txBody>
          <a:bodyPr>
            <a:spAutoFit/>
          </a:bodyPr>
          <a:lstStyle/>
          <a:p>
            <a:pPr>
              <a:defRPr/>
            </a:pPr>
            <a:r>
              <a:rPr lang="nl-NL" dirty="0">
                <a:latin typeface="Arial" charset="0"/>
                <a:cs typeface="Arial" charset="0"/>
                <a:hlinkClick r:id="rId4"/>
              </a:rPr>
              <a:t>https://www.nature.com/collections/xcrrrjbbyy</a:t>
            </a:r>
            <a:endParaRPr lang="nl-NL" dirty="0">
              <a:latin typeface="Arial" charset="0"/>
              <a:cs typeface="Arial" charset="0"/>
            </a:endParaRPr>
          </a:p>
        </p:txBody>
      </p:sp>
    </p:spTree>
    <p:extLst>
      <p:ext uri="{BB962C8B-B14F-4D97-AF65-F5344CB8AC3E}">
        <p14:creationId xmlns:p14="http://schemas.microsoft.com/office/powerpoint/2010/main" val="2955087784"/>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el 1">
            <a:extLst>
              <a:ext uri="{FF2B5EF4-FFF2-40B4-BE49-F238E27FC236}">
                <a16:creationId xmlns:a16="http://schemas.microsoft.com/office/drawing/2014/main" id="{642A742F-8BFB-48B2-8424-FC92CF4E880C}"/>
              </a:ext>
            </a:extLst>
          </p:cNvPr>
          <p:cNvSpPr txBox="1">
            <a:spLocks noGrp="1"/>
          </p:cNvSpPr>
          <p:nvPr>
            <p:ph type="title"/>
          </p:nvPr>
        </p:nvSpPr>
        <p:spPr>
          <a:xfrm>
            <a:off x="1232647" y="194796"/>
            <a:ext cx="10515600" cy="1325563"/>
          </a:xfrm>
        </p:spPr>
        <p:txBody>
          <a:bodyPr>
            <a:normAutofit/>
          </a:bodyPr>
          <a:lstStyle/>
          <a:p>
            <a:r>
              <a:rPr altLang="nl-NL" sz="2800" dirty="0">
                <a:solidFill>
                  <a:schemeClr val="bg1"/>
                </a:solidFill>
                <a:latin typeface="Arial" panose="020B0604020202020204" pitchFamily="34" charset="0"/>
              </a:rPr>
              <a:t>Neuro-immunology</a:t>
            </a:r>
          </a:p>
        </p:txBody>
      </p:sp>
      <p:sp>
        <p:nvSpPr>
          <p:cNvPr id="114691" name="Tijdelijke aanduiding voor inhoud 2">
            <a:extLst>
              <a:ext uri="{FF2B5EF4-FFF2-40B4-BE49-F238E27FC236}">
                <a16:creationId xmlns:a16="http://schemas.microsoft.com/office/drawing/2014/main" id="{C45A423D-A35E-440F-B32D-2103898C8AB8}"/>
              </a:ext>
            </a:extLst>
          </p:cNvPr>
          <p:cNvSpPr txBox="1">
            <a:spLocks noGrp="1"/>
          </p:cNvSpPr>
          <p:nvPr>
            <p:ph idx="1"/>
          </p:nvPr>
        </p:nvSpPr>
        <p:spPr/>
        <p:txBody>
          <a:bodyPr/>
          <a:lstStyle/>
          <a:p>
            <a:endParaRPr altLang="nl-NL">
              <a:latin typeface="Arial" panose="020B0604020202020204" pitchFamily="34" charset="0"/>
            </a:endParaRPr>
          </a:p>
        </p:txBody>
      </p:sp>
      <p:pic>
        <p:nvPicPr>
          <p:cNvPr id="114692" name="Picture 2">
            <a:extLst>
              <a:ext uri="{FF2B5EF4-FFF2-40B4-BE49-F238E27FC236}">
                <a16:creationId xmlns:a16="http://schemas.microsoft.com/office/drawing/2014/main" id="{0EABC4FF-AD5D-4BD8-95DF-339150535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742" y="1449258"/>
            <a:ext cx="6113412" cy="4727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7204020"/>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kstvak 1">
            <a:extLst>
              <a:ext uri="{FF2B5EF4-FFF2-40B4-BE49-F238E27FC236}">
                <a16:creationId xmlns:a16="http://schemas.microsoft.com/office/drawing/2014/main" id="{FD803826-EEDF-4E9D-865D-6B30241AC074}"/>
              </a:ext>
            </a:extLst>
          </p:cNvPr>
          <p:cNvSpPr txBox="1">
            <a:spLocks noChangeArrowheads="1"/>
          </p:cNvSpPr>
          <p:nvPr/>
        </p:nvSpPr>
        <p:spPr bwMode="auto">
          <a:xfrm>
            <a:off x="2424114" y="1484313"/>
            <a:ext cx="66960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en-US" altLang="nl-NL" sz="1800" u="sng">
                <a:solidFill>
                  <a:schemeClr val="bg1"/>
                </a:solidFill>
                <a:latin typeface="Calibri" panose="020F0502020204030204" pitchFamily="34" charset="0"/>
              </a:rPr>
              <a:t>Acta Neuropathol. </a:t>
            </a:r>
            <a:r>
              <a:rPr lang="en-US" altLang="nl-NL" sz="1800">
                <a:solidFill>
                  <a:schemeClr val="bg1"/>
                </a:solidFill>
                <a:latin typeface="Calibri" panose="020F0502020204030204" pitchFamily="34" charset="0"/>
              </a:rPr>
              <a:t>2013 Oct;126(4):479-97. </a:t>
            </a:r>
          </a:p>
          <a:p>
            <a:pPr eaLnBrk="1" hangingPunct="1">
              <a:spcBef>
                <a:spcPct val="0"/>
              </a:spcBef>
              <a:buSzTx/>
              <a:buFontTx/>
              <a:buNone/>
            </a:pPr>
            <a:r>
              <a:rPr lang="en-US" altLang="nl-NL" sz="1800" b="1">
                <a:solidFill>
                  <a:schemeClr val="bg1"/>
                </a:solidFill>
                <a:latin typeface="Calibri" panose="020F0502020204030204" pitchFamily="34" charset="0"/>
              </a:rPr>
              <a:t>The amyloid cascade-inflammatory hypothesis of Alzheimer disease: implications for therapy</a:t>
            </a:r>
          </a:p>
          <a:p>
            <a:pPr eaLnBrk="1" hangingPunct="1">
              <a:spcBef>
                <a:spcPct val="0"/>
              </a:spcBef>
              <a:buSzTx/>
              <a:buFontTx/>
              <a:buNone/>
            </a:pPr>
            <a:endParaRPr lang="en-US" altLang="nl-NL" sz="1800" b="1">
              <a:solidFill>
                <a:schemeClr val="bg1"/>
              </a:solidFill>
              <a:latin typeface="Calibri" panose="020F0502020204030204" pitchFamily="34" charset="0"/>
            </a:endParaRPr>
          </a:p>
          <a:p>
            <a:pPr eaLnBrk="1" hangingPunct="1">
              <a:spcBef>
                <a:spcPct val="0"/>
              </a:spcBef>
              <a:buSzTx/>
              <a:buFontTx/>
              <a:buNone/>
            </a:pPr>
            <a:r>
              <a:rPr lang="en-US" altLang="nl-NL" sz="1800" b="1">
                <a:solidFill>
                  <a:schemeClr val="bg1"/>
                </a:solidFill>
                <a:latin typeface="Calibri" panose="020F0502020204030204" pitchFamily="34" charset="0"/>
                <a:hlinkClick r:id="rId2"/>
              </a:rPr>
              <a:t>http://www.ncbi.nlm.nih.gov/pubmed/24052108</a:t>
            </a:r>
            <a:endParaRPr lang="en-US" altLang="nl-NL" sz="1800" b="1">
              <a:solidFill>
                <a:schemeClr val="bg1"/>
              </a:solidFill>
              <a:latin typeface="Calibri" panose="020F0502020204030204" pitchFamily="34" charset="0"/>
            </a:endParaRPr>
          </a:p>
          <a:p>
            <a:pPr eaLnBrk="1" hangingPunct="1">
              <a:spcBef>
                <a:spcPct val="0"/>
              </a:spcBef>
              <a:buSzTx/>
              <a:buFontTx/>
              <a:buNone/>
            </a:pPr>
            <a:endParaRPr lang="en-US" altLang="nl-NL" sz="1800" b="1">
              <a:solidFill>
                <a:schemeClr val="bg1"/>
              </a:solidFill>
              <a:latin typeface="Calibri" panose="020F0502020204030204" pitchFamily="34" charset="0"/>
            </a:endParaRPr>
          </a:p>
          <a:p>
            <a:pPr eaLnBrk="1" hangingPunct="1">
              <a:spcBef>
                <a:spcPct val="0"/>
              </a:spcBef>
              <a:buSzTx/>
              <a:buFontTx/>
              <a:buNone/>
            </a:pPr>
            <a:r>
              <a:rPr lang="en-US" altLang="nl-NL" sz="1800" b="1">
                <a:solidFill>
                  <a:schemeClr val="bg1"/>
                </a:solidFill>
                <a:latin typeface="Calibri" panose="020F0502020204030204" pitchFamily="34" charset="0"/>
              </a:rPr>
              <a:t>Kan in ieder geval helpen te remmen, en vroeg genoeg begonnen misschien voorkomen.</a:t>
            </a:r>
          </a:p>
          <a:p>
            <a:pPr eaLnBrk="1" hangingPunct="1">
              <a:spcBef>
                <a:spcPct val="0"/>
              </a:spcBef>
              <a:buSzTx/>
              <a:buFontTx/>
              <a:buNone/>
            </a:pPr>
            <a:endParaRPr lang="en-US" altLang="nl-NL" sz="1800" b="1">
              <a:solidFill>
                <a:schemeClr val="bg1"/>
              </a:solidFill>
              <a:latin typeface="Calibri" panose="020F0502020204030204" pitchFamily="34" charset="0"/>
            </a:endParaRPr>
          </a:p>
          <a:p>
            <a:pPr eaLnBrk="1" hangingPunct="1">
              <a:spcBef>
                <a:spcPct val="0"/>
              </a:spcBef>
              <a:buSzTx/>
              <a:buFontTx/>
              <a:buNone/>
            </a:pPr>
            <a:r>
              <a:rPr lang="en-US" altLang="nl-NL" sz="1800" b="1">
                <a:solidFill>
                  <a:schemeClr val="bg1"/>
                </a:solidFill>
                <a:latin typeface="Calibri" panose="020F0502020204030204" pitchFamily="34" charset="0"/>
              </a:rPr>
              <a:t>Misschien zelfs oorzaak (autoimmuun en/of mimicry)</a:t>
            </a:r>
          </a:p>
          <a:p>
            <a:pPr eaLnBrk="1" hangingPunct="1">
              <a:spcBef>
                <a:spcPct val="0"/>
              </a:spcBef>
              <a:buSzTx/>
              <a:buFontTx/>
              <a:buNone/>
            </a:pPr>
            <a:endParaRPr lang="en-US" altLang="nl-NL" sz="1800" b="1">
              <a:solidFill>
                <a:schemeClr val="bg1"/>
              </a:solidFill>
              <a:latin typeface="Calibri" panose="020F0502020204030204" pitchFamily="34" charset="0"/>
            </a:endParaRPr>
          </a:p>
          <a:p>
            <a:pPr eaLnBrk="1" hangingPunct="1">
              <a:spcBef>
                <a:spcPct val="0"/>
              </a:spcBef>
              <a:buSzTx/>
              <a:buFontTx/>
              <a:buNone/>
            </a:pPr>
            <a:endParaRPr lang="nl-NL" altLang="nl-NL" sz="1800">
              <a:solidFill>
                <a:schemeClr val="bg1"/>
              </a:solidFill>
              <a:latin typeface="Calibri" panose="020F0502020204030204" pitchFamily="34" charset="0"/>
            </a:endParaRPr>
          </a:p>
        </p:txBody>
      </p:sp>
      <p:sp>
        <p:nvSpPr>
          <p:cNvPr id="119811" name="Tekstvak 2">
            <a:extLst>
              <a:ext uri="{FF2B5EF4-FFF2-40B4-BE49-F238E27FC236}">
                <a16:creationId xmlns:a16="http://schemas.microsoft.com/office/drawing/2014/main" id="{4DC3E0CD-F4AC-4915-9B7E-32B271667E43}"/>
              </a:ext>
            </a:extLst>
          </p:cNvPr>
          <p:cNvSpPr txBox="1">
            <a:spLocks noChangeArrowheads="1"/>
          </p:cNvSpPr>
          <p:nvPr/>
        </p:nvSpPr>
        <p:spPr bwMode="auto">
          <a:xfrm>
            <a:off x="2424114" y="260350"/>
            <a:ext cx="6264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2800" dirty="0">
                <a:solidFill>
                  <a:schemeClr val="bg1"/>
                </a:solidFill>
                <a:latin typeface="Calibri" panose="020F0502020204030204" pitchFamily="34" charset="0"/>
              </a:rPr>
              <a:t>Alzheimer en ontsteking</a:t>
            </a:r>
          </a:p>
        </p:txBody>
      </p:sp>
    </p:spTree>
    <p:extLst>
      <p:ext uri="{BB962C8B-B14F-4D97-AF65-F5344CB8AC3E}">
        <p14:creationId xmlns:p14="http://schemas.microsoft.com/office/powerpoint/2010/main" val="937722535"/>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el 1"/>
          <p:cNvSpPr txBox="1">
            <a:spLocks noGrp="1"/>
          </p:cNvSpPr>
          <p:nvPr>
            <p:ph type="title"/>
          </p:nvPr>
        </p:nvSpPr>
        <p:spPr>
          <a:xfrm>
            <a:off x="625534" y="263524"/>
            <a:ext cx="8024813" cy="1143000"/>
          </a:xfrm>
        </p:spPr>
        <p:txBody>
          <a:bodyPr>
            <a:normAutofit/>
          </a:bodyPr>
          <a:lstStyle/>
          <a:p>
            <a:r>
              <a:rPr altLang="nl-NL" sz="2800" dirty="0">
                <a:solidFill>
                  <a:schemeClr val="bg1"/>
                </a:solidFill>
                <a:latin typeface="Arial" pitchFamily="34" charset="0"/>
              </a:rPr>
              <a:t>Afweer</a:t>
            </a:r>
            <a:br>
              <a:rPr altLang="nl-NL" sz="2800" dirty="0">
                <a:solidFill>
                  <a:schemeClr val="bg1"/>
                </a:solidFill>
                <a:latin typeface="Arial" pitchFamily="34" charset="0"/>
              </a:rPr>
            </a:br>
            <a:r>
              <a:rPr altLang="nl-NL" sz="2800" dirty="0" err="1">
                <a:solidFill>
                  <a:schemeClr val="bg1"/>
                </a:solidFill>
                <a:latin typeface="Arial" pitchFamily="34" charset="0"/>
              </a:rPr>
              <a:t>en</a:t>
            </a:r>
            <a:r>
              <a:rPr altLang="nl-NL" sz="2800" dirty="0">
                <a:solidFill>
                  <a:schemeClr val="bg1"/>
                </a:solidFill>
                <a:latin typeface="Arial" pitchFamily="34" charset="0"/>
              </a:rPr>
              <a:t> </a:t>
            </a:r>
            <a:r>
              <a:rPr altLang="nl-NL" sz="2800" dirty="0" err="1">
                <a:latin typeface="Arial" pitchFamily="34" charset="0"/>
              </a:rPr>
              <a:t>herstel</a:t>
            </a:r>
            <a:endParaRPr altLang="nl-NL" sz="2800" dirty="0">
              <a:latin typeface="Arial" pitchFamily="34" charset="0"/>
            </a:endParaRPr>
          </a:p>
        </p:txBody>
      </p:sp>
      <p:sp>
        <p:nvSpPr>
          <p:cNvPr id="122883" name="Tijdelijke aanduiding voor inhoud 2"/>
          <p:cNvSpPr txBox="1">
            <a:spLocks noGrp="1"/>
          </p:cNvSpPr>
          <p:nvPr>
            <p:ph idx="1"/>
          </p:nvPr>
        </p:nvSpPr>
        <p:spPr>
          <a:xfrm>
            <a:off x="370186" y="1866231"/>
            <a:ext cx="3119408" cy="4114800"/>
          </a:xfrm>
        </p:spPr>
        <p:txBody>
          <a:bodyPr>
            <a:normAutofit/>
          </a:bodyPr>
          <a:lstStyle/>
          <a:p>
            <a:pPr marL="0" indent="0">
              <a:buNone/>
            </a:pPr>
            <a:r>
              <a:rPr altLang="nl-NL" sz="1800" dirty="0">
                <a:solidFill>
                  <a:schemeClr val="bg1"/>
                </a:solidFill>
                <a:latin typeface="Arial" pitchFamily="34" charset="0"/>
              </a:rPr>
              <a:t>Herstel via </a:t>
            </a:r>
            <a:r>
              <a:rPr altLang="nl-NL" sz="1800" dirty="0" err="1">
                <a:solidFill>
                  <a:schemeClr val="bg1"/>
                </a:solidFill>
                <a:latin typeface="Arial" pitchFamily="34" charset="0"/>
              </a:rPr>
              <a:t>macrofagen</a:t>
            </a:r>
            <a:r>
              <a:rPr altLang="nl-NL" sz="1800" dirty="0">
                <a:solidFill>
                  <a:schemeClr val="bg1"/>
                </a:solidFill>
                <a:latin typeface="Arial" pitchFamily="34" charset="0"/>
              </a:rPr>
              <a:t>, </a:t>
            </a:r>
            <a:r>
              <a:rPr altLang="nl-NL" sz="1800" dirty="0" err="1">
                <a:solidFill>
                  <a:schemeClr val="bg1"/>
                </a:solidFill>
                <a:latin typeface="Arial" pitchFamily="34" charset="0"/>
              </a:rPr>
              <a:t>eosinofielen</a:t>
            </a:r>
            <a:r>
              <a:rPr lang="nl-NL" altLang="nl-NL" sz="1800" dirty="0">
                <a:solidFill>
                  <a:schemeClr val="bg1"/>
                </a:solidFill>
                <a:latin typeface="Arial" pitchFamily="34" charset="0"/>
              </a:rPr>
              <a:t>, maar ook</a:t>
            </a:r>
            <a:r>
              <a:rPr altLang="nl-NL" sz="1800" dirty="0">
                <a:solidFill>
                  <a:schemeClr val="bg1"/>
                </a:solidFill>
                <a:latin typeface="Arial" pitchFamily="34" charset="0"/>
              </a:rPr>
              <a:t> </a:t>
            </a:r>
            <a:r>
              <a:rPr lang="nl-NL" altLang="nl-NL" sz="1800" dirty="0" err="1">
                <a:solidFill>
                  <a:schemeClr val="bg1"/>
                </a:solidFill>
                <a:latin typeface="Arial" pitchFamily="34" charset="0"/>
              </a:rPr>
              <a:t>Treg</a:t>
            </a:r>
            <a:r>
              <a:rPr lang="nl-NL" altLang="nl-NL" sz="1800" dirty="0">
                <a:solidFill>
                  <a:schemeClr val="bg1"/>
                </a:solidFill>
                <a:latin typeface="Arial" pitchFamily="34" charset="0"/>
              </a:rPr>
              <a:t>.</a:t>
            </a:r>
            <a:endParaRPr altLang="nl-NL" sz="1800" dirty="0">
              <a:solidFill>
                <a:schemeClr val="bg1"/>
              </a:solidFill>
              <a:latin typeface="Arial" pitchFamily="34" charset="0"/>
            </a:endParaRPr>
          </a:p>
          <a:p>
            <a:pPr marL="0" indent="0">
              <a:buNone/>
            </a:pPr>
            <a:endParaRPr altLang="nl-NL" sz="1800" dirty="0">
              <a:solidFill>
                <a:schemeClr val="bg1"/>
              </a:solidFill>
              <a:latin typeface="Arial" pitchFamily="34" charset="0"/>
            </a:endParaRPr>
          </a:p>
          <a:p>
            <a:pPr marL="0" indent="0">
              <a:buNone/>
            </a:pPr>
            <a:r>
              <a:rPr altLang="nl-NL" sz="1800" dirty="0">
                <a:solidFill>
                  <a:schemeClr val="bg1"/>
                </a:solidFill>
                <a:latin typeface="Arial" pitchFamily="34" charset="0"/>
              </a:rPr>
              <a:t>Bij verdwijnen van </a:t>
            </a:r>
            <a:r>
              <a:rPr altLang="nl-NL" sz="1800" dirty="0" err="1">
                <a:solidFill>
                  <a:schemeClr val="bg1"/>
                </a:solidFill>
                <a:latin typeface="Arial" pitchFamily="34" charset="0"/>
              </a:rPr>
              <a:t>infectie</a:t>
            </a:r>
            <a:r>
              <a:rPr altLang="nl-NL" sz="1800" dirty="0">
                <a:solidFill>
                  <a:schemeClr val="bg1"/>
                </a:solidFill>
                <a:latin typeface="Arial" pitchFamily="34" charset="0"/>
              </a:rPr>
              <a:t>  omschakeling van cellen van pro naar anti-inflammatoir</a:t>
            </a:r>
          </a:p>
        </p:txBody>
      </p:sp>
      <p:pic>
        <p:nvPicPr>
          <p:cNvPr id="1228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9658" y="466865"/>
            <a:ext cx="6692452" cy="6127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al 4"/>
          <p:cNvSpPr/>
          <p:nvPr/>
        </p:nvSpPr>
        <p:spPr>
          <a:xfrm>
            <a:off x="9480551" y="3500438"/>
            <a:ext cx="936625" cy="360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extLst>
      <p:ext uri="{BB962C8B-B14F-4D97-AF65-F5344CB8AC3E}">
        <p14:creationId xmlns:p14="http://schemas.microsoft.com/office/powerpoint/2010/main" val="3847357396"/>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el 1"/>
          <p:cNvSpPr txBox="1">
            <a:spLocks noGrp="1"/>
          </p:cNvSpPr>
          <p:nvPr>
            <p:ph type="title"/>
          </p:nvPr>
        </p:nvSpPr>
        <p:spPr>
          <a:xfrm>
            <a:off x="1774825" y="0"/>
            <a:ext cx="6985000" cy="1143000"/>
          </a:xfrm>
        </p:spPr>
        <p:txBody>
          <a:bodyPr>
            <a:noAutofit/>
          </a:bodyPr>
          <a:lstStyle/>
          <a:p>
            <a:br>
              <a:rPr altLang="nl-NL" sz="2800" dirty="0">
                <a:latin typeface="Arial" pitchFamily="34" charset="0"/>
              </a:rPr>
            </a:br>
            <a:r>
              <a:rPr altLang="nl-NL" sz="2800" dirty="0">
                <a:solidFill>
                  <a:schemeClr val="bg1"/>
                </a:solidFill>
                <a:latin typeface="Arial" pitchFamily="34" charset="0"/>
              </a:rPr>
              <a:t>Herstel: </a:t>
            </a:r>
            <a:br>
              <a:rPr altLang="nl-NL" sz="2800" dirty="0">
                <a:solidFill>
                  <a:schemeClr val="bg1"/>
                </a:solidFill>
                <a:latin typeface="Arial" pitchFamily="34" charset="0"/>
              </a:rPr>
            </a:br>
            <a:r>
              <a:rPr lang="en-US" altLang="nl-NL" sz="2800" dirty="0">
                <a:solidFill>
                  <a:schemeClr val="bg1"/>
                </a:solidFill>
                <a:latin typeface="Arial" pitchFamily="34" charset="0"/>
              </a:rPr>
              <a:t>TGF-β Signaling in Stem Cell Regulation</a:t>
            </a:r>
            <a:br>
              <a:rPr lang="en-US" altLang="nl-NL" sz="2800" dirty="0">
                <a:latin typeface="Arial" pitchFamily="34" charset="0"/>
              </a:rPr>
            </a:br>
            <a:r>
              <a:rPr lang="en-US" altLang="nl-NL" sz="2800" dirty="0">
                <a:latin typeface="Arial" pitchFamily="34" charset="0"/>
              </a:rPr>
              <a:t>=&gt; </a:t>
            </a:r>
            <a:r>
              <a:rPr lang="en-US" altLang="nl-NL" sz="2800" dirty="0" err="1">
                <a:latin typeface="Arial" pitchFamily="34" charset="0"/>
              </a:rPr>
              <a:t>celbio</a:t>
            </a:r>
            <a:endParaRPr altLang="nl-NL" sz="2800" dirty="0">
              <a:latin typeface="Arial" pitchFamily="34" charset="0"/>
            </a:endParaRPr>
          </a:p>
        </p:txBody>
      </p:sp>
      <p:sp>
        <p:nvSpPr>
          <p:cNvPr id="125956" name="Tekstvak 1"/>
          <p:cNvSpPr txBox="1">
            <a:spLocks noChangeArrowheads="1"/>
          </p:cNvSpPr>
          <p:nvPr/>
        </p:nvSpPr>
        <p:spPr bwMode="auto">
          <a:xfrm>
            <a:off x="8200078" y="2355340"/>
            <a:ext cx="25527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en-US" altLang="nl-NL" sz="1800" dirty="0">
                <a:solidFill>
                  <a:schemeClr val="bg1"/>
                </a:solidFill>
                <a:latin typeface="Calibri" pitchFamily="34" charset="0"/>
              </a:rPr>
              <a:t>The transforming growth factor-β </a:t>
            </a:r>
            <a:r>
              <a:rPr lang="en-US" altLang="nl-NL" sz="1800" u="sng" dirty="0">
                <a:solidFill>
                  <a:schemeClr val="bg1"/>
                </a:solidFill>
                <a:latin typeface="Calibri" pitchFamily="34" charset="0"/>
              </a:rPr>
              <a:t>(TGF-β) family of cytokines, including TGF-β, bone morphogenic proteins (BMPs), and activin/nodal</a:t>
            </a:r>
            <a:r>
              <a:rPr lang="en-US" altLang="nl-NL" sz="1800" dirty="0">
                <a:solidFill>
                  <a:schemeClr val="bg1"/>
                </a:solidFill>
                <a:latin typeface="Calibri" pitchFamily="34" charset="0"/>
              </a:rPr>
              <a:t>, is a group of crucial morphogens in embryonic development, and plays key roles in modulating stem/progenitor cell fate.</a:t>
            </a:r>
            <a:endParaRPr lang="nl-NL" altLang="nl-NL" sz="1800" dirty="0">
              <a:solidFill>
                <a:schemeClr val="bg1"/>
              </a:solidFill>
              <a:latin typeface="Calibri" pitchFamily="34" charset="0"/>
            </a:endParaRPr>
          </a:p>
        </p:txBody>
      </p:sp>
      <p:pic>
        <p:nvPicPr>
          <p:cNvPr id="1259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159" y="1620143"/>
            <a:ext cx="6702381" cy="4736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832786"/>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77278" y="1686362"/>
            <a:ext cx="3145816" cy="4114800"/>
          </a:xfrm>
        </p:spPr>
        <p:txBody>
          <a:bodyPr>
            <a:normAutofit fontScale="77500" lnSpcReduction="20000"/>
          </a:bodyPr>
          <a:lstStyle/>
          <a:p>
            <a:pPr>
              <a:defRPr/>
            </a:pPr>
            <a:r>
              <a:rPr lang="nl-NL" dirty="0">
                <a:solidFill>
                  <a:schemeClr val="bg1"/>
                </a:solidFill>
              </a:rPr>
              <a:t>Netwerk</a:t>
            </a:r>
          </a:p>
          <a:p>
            <a:pPr>
              <a:defRPr/>
            </a:pPr>
            <a:endParaRPr lang="nl-NL" dirty="0">
              <a:solidFill>
                <a:schemeClr val="bg1"/>
              </a:solidFill>
            </a:endParaRPr>
          </a:p>
          <a:p>
            <a:pPr>
              <a:defRPr/>
            </a:pPr>
            <a:r>
              <a:rPr lang="nl-NL" u="sng" dirty="0">
                <a:solidFill>
                  <a:schemeClr val="bg1"/>
                </a:solidFill>
              </a:rPr>
              <a:t>Stabiliteit </a:t>
            </a:r>
          </a:p>
          <a:p>
            <a:pPr>
              <a:buFont typeface="Symbol" pitchFamily="18" charset="2"/>
              <a:buChar char="Þ"/>
              <a:defRPr/>
            </a:pPr>
            <a:endParaRPr lang="nl-NL" u="sng" dirty="0">
              <a:solidFill>
                <a:schemeClr val="bg1"/>
              </a:solidFill>
            </a:endParaRPr>
          </a:p>
          <a:p>
            <a:pPr>
              <a:defRPr/>
            </a:pPr>
            <a:r>
              <a:rPr lang="nl-NL" u="sng" dirty="0" err="1">
                <a:solidFill>
                  <a:schemeClr val="bg1"/>
                </a:solidFill>
              </a:rPr>
              <a:t>Redundancy</a:t>
            </a:r>
            <a:endParaRPr lang="nl-NL" u="sng" dirty="0">
              <a:solidFill>
                <a:schemeClr val="bg1"/>
              </a:solidFill>
            </a:endParaRPr>
          </a:p>
          <a:p>
            <a:pPr>
              <a:defRPr/>
            </a:pPr>
            <a:endParaRPr lang="nl-NL" u="sng" dirty="0">
              <a:solidFill>
                <a:schemeClr val="bg1"/>
              </a:solidFill>
            </a:endParaRPr>
          </a:p>
          <a:p>
            <a:pPr>
              <a:defRPr/>
            </a:pPr>
            <a:r>
              <a:rPr lang="nl-NL" u="sng" dirty="0">
                <a:solidFill>
                  <a:schemeClr val="bg1"/>
                </a:solidFill>
              </a:rPr>
              <a:t>Feedback </a:t>
            </a:r>
          </a:p>
          <a:p>
            <a:endParaRPr lang="nl-NL" dirty="0"/>
          </a:p>
          <a:p>
            <a:endParaRPr lang="nl-NL" dirty="0"/>
          </a:p>
          <a:p>
            <a:r>
              <a:rPr lang="nl-NL" dirty="0">
                <a:solidFill>
                  <a:schemeClr val="bg1"/>
                </a:solidFill>
              </a:rPr>
              <a:t>Ziekte bij verstoring van    het netwerk (Th1/Th2) </a:t>
            </a:r>
          </a:p>
        </p:txBody>
      </p:sp>
      <p:sp>
        <p:nvSpPr>
          <p:cNvPr id="5" name="Titel 1"/>
          <p:cNvSpPr txBox="1">
            <a:spLocks/>
          </p:cNvSpPr>
          <p:nvPr/>
        </p:nvSpPr>
        <p:spPr>
          <a:xfrm>
            <a:off x="777278" y="486560"/>
            <a:ext cx="3522408" cy="1014055"/>
          </a:xfrm>
          <a:prstGeom prst="rect">
            <a:avLst/>
          </a:prstGeom>
          <a:solidFill>
            <a:schemeClr val="accent5"/>
          </a:solidFill>
        </p:spPr>
        <p:txBody>
          <a:bodyPr vert="horz" lIns="0" tIns="0" rIns="0" bIns="0" rtlCol="0" anchor="t" anchorCtr="0">
            <a:noAutofit/>
          </a:bodyPr>
          <a:lstStyle>
            <a:lvl1pPr algn="l" defTabSz="457200" rtl="0" eaLnBrk="1" latinLnBrk="0" hangingPunct="1">
              <a:lnSpc>
                <a:spcPct val="100000"/>
              </a:lnSpc>
              <a:spcBef>
                <a:spcPct val="0"/>
              </a:spcBef>
              <a:buNone/>
              <a:defRPr lang="nl-NL" sz="1800" b="1" i="0" kern="1200" baseline="0">
                <a:solidFill>
                  <a:schemeClr val="bg1"/>
                </a:solidFill>
                <a:latin typeface="Arial" pitchFamily="34" charset="0"/>
                <a:ea typeface="+mj-ea"/>
                <a:cs typeface="Arial" pitchFamily="34" charset="0"/>
              </a:defRPr>
            </a:lvl1pPr>
          </a:lstStyle>
          <a:p>
            <a:r>
              <a:rPr lang="nl-NL" altLang="nl-NL" dirty="0"/>
              <a:t>Signalen tussen cellen van het afweersysteem: Cytokines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645"/>
          <a:stretch/>
        </p:blipFill>
        <p:spPr bwMode="auto">
          <a:xfrm>
            <a:off x="5011757" y="486560"/>
            <a:ext cx="5276785" cy="6276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6586780"/>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txBox="1">
            <a:spLocks noGrp="1"/>
          </p:cNvSpPr>
          <p:nvPr>
            <p:ph type="title"/>
          </p:nvPr>
        </p:nvSpPr>
        <p:spPr>
          <a:xfrm>
            <a:off x="838200" y="365125"/>
            <a:ext cx="9169866" cy="1325563"/>
          </a:xfrm>
          <a:solidFill>
            <a:schemeClr val="accent5"/>
          </a:solidFill>
        </p:spPr>
        <p:txBody>
          <a:bodyPr>
            <a:normAutofit/>
          </a:bodyPr>
          <a:lstStyle/>
          <a:p>
            <a:r>
              <a:rPr altLang="nl-NL" sz="2800" dirty="0">
                <a:solidFill>
                  <a:schemeClr val="bg1"/>
                </a:solidFill>
                <a:latin typeface="Arial" pitchFamily="34" charset="0"/>
              </a:rPr>
              <a:t>Cursus Celbiologie: Integratie van verschillende signalen</a:t>
            </a:r>
            <a:br>
              <a:rPr altLang="nl-NL" sz="2800" dirty="0">
                <a:solidFill>
                  <a:schemeClr val="bg1"/>
                </a:solidFill>
                <a:latin typeface="Arial" pitchFamily="34" charset="0"/>
              </a:rPr>
            </a:br>
            <a:r>
              <a:rPr altLang="nl-NL" sz="2800" dirty="0">
                <a:solidFill>
                  <a:schemeClr val="bg1"/>
                </a:solidFill>
                <a:latin typeface="Arial" pitchFamily="34" charset="0"/>
              </a:rPr>
              <a:t>=&gt; meerdere signalen nodig voor actie </a:t>
            </a:r>
          </a:p>
        </p:txBody>
      </p:sp>
      <p:sp>
        <p:nvSpPr>
          <p:cNvPr id="3" name="Tijdelijke aanduiding voor inhoud 2"/>
          <p:cNvSpPr>
            <a:spLocks noGrp="1"/>
          </p:cNvSpPr>
          <p:nvPr>
            <p:ph idx="1"/>
          </p:nvPr>
        </p:nvSpPr>
        <p:spPr>
          <a:xfrm>
            <a:off x="935665" y="2154782"/>
            <a:ext cx="2087563" cy="4114800"/>
          </a:xfrm>
        </p:spPr>
        <p:txBody>
          <a:bodyPr>
            <a:normAutofit/>
          </a:bodyPr>
          <a:lstStyle/>
          <a:p>
            <a:pPr marL="0" indent="0">
              <a:buNone/>
              <a:defRPr/>
            </a:pPr>
            <a:r>
              <a:rPr lang="nl-NL" sz="1800" dirty="0">
                <a:solidFill>
                  <a:schemeClr val="bg1"/>
                </a:solidFill>
              </a:rPr>
              <a:t>Netwerk</a:t>
            </a:r>
            <a:endParaRPr sz="1800" dirty="0">
              <a:solidFill>
                <a:schemeClr val="bg1"/>
              </a:solidFill>
            </a:endParaRPr>
          </a:p>
          <a:p>
            <a:pPr>
              <a:buFont typeface="Symbol" pitchFamily="18" charset="2"/>
              <a:buChar char="Þ"/>
              <a:defRPr/>
            </a:pPr>
            <a:r>
              <a:rPr sz="1800" dirty="0">
                <a:solidFill>
                  <a:schemeClr val="bg1"/>
                </a:solidFill>
              </a:rPr>
              <a:t> Stabiliteit !</a:t>
            </a:r>
          </a:p>
          <a:p>
            <a:pPr marL="0" indent="0">
              <a:buNone/>
              <a:defRPr/>
            </a:pPr>
            <a:r>
              <a:rPr sz="1800" dirty="0">
                <a:solidFill>
                  <a:schemeClr val="bg1"/>
                </a:solidFill>
              </a:rPr>
              <a:t>Als 1 signaal uitvalt kunnen anderen dit compenseren</a:t>
            </a:r>
          </a:p>
          <a:p>
            <a:pPr marL="0" indent="0">
              <a:buNone/>
              <a:defRPr/>
            </a:pPr>
            <a:r>
              <a:rPr sz="1800" dirty="0">
                <a:solidFill>
                  <a:schemeClr val="bg1"/>
                </a:solidFill>
              </a:rPr>
              <a:t>(</a:t>
            </a:r>
            <a:r>
              <a:rPr sz="1800" u="sng" dirty="0" err="1">
                <a:solidFill>
                  <a:schemeClr val="bg1"/>
                </a:solidFill>
              </a:rPr>
              <a:t>Redundancy</a:t>
            </a:r>
            <a:r>
              <a:rPr sz="1800" dirty="0">
                <a:solidFill>
                  <a:schemeClr val="bg1"/>
                </a:solidFill>
              </a:rPr>
              <a:t>)</a:t>
            </a:r>
          </a:p>
          <a:p>
            <a:pPr marL="0" indent="0">
              <a:buNone/>
              <a:defRPr/>
            </a:pPr>
            <a:endParaRPr sz="1800" dirty="0">
              <a:solidFill>
                <a:schemeClr val="bg1"/>
              </a:solidFill>
            </a:endParaRPr>
          </a:p>
          <a:p>
            <a:pPr marL="0" indent="0">
              <a:buNone/>
              <a:defRPr/>
            </a:pPr>
            <a:r>
              <a:rPr sz="1800" u="sng" dirty="0">
                <a:solidFill>
                  <a:schemeClr val="bg1"/>
                </a:solidFill>
              </a:rPr>
              <a:t>Feedback</a:t>
            </a:r>
            <a:r>
              <a:rPr sz="1800" dirty="0">
                <a:solidFill>
                  <a:schemeClr val="bg1"/>
                </a:solidFill>
              </a:rPr>
              <a:t> op elk niveau</a:t>
            </a:r>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4320" y="1940395"/>
            <a:ext cx="6737350" cy="433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916" y="4519920"/>
            <a:ext cx="2279799" cy="174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265922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FC7EFB4-0CF9-B37F-AC8B-587A7BF08FE3}"/>
              </a:ext>
            </a:extLst>
          </p:cNvPr>
          <p:cNvSpPr txBox="1">
            <a:spLocks/>
          </p:cNvSpPr>
          <p:nvPr/>
        </p:nvSpPr>
        <p:spPr>
          <a:xfrm>
            <a:off x="1518532" y="229764"/>
            <a:ext cx="7772400" cy="10810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00"/>
                </a:solidFill>
                <a:latin typeface="+mj-lt"/>
                <a:ea typeface="+mj-ea"/>
                <a:cs typeface="+mj-cs"/>
              </a:defRPr>
            </a:lvl1pPr>
          </a:lstStyle>
          <a:p>
            <a:r>
              <a:rPr lang="nl-NL" altLang="nl-NL" sz="2800" dirty="0">
                <a:solidFill>
                  <a:schemeClr val="bg1"/>
                </a:solidFill>
                <a:latin typeface="Arial" pitchFamily="34" charset="0"/>
              </a:rPr>
              <a:t>Afweer (immunologie)</a:t>
            </a:r>
          </a:p>
        </p:txBody>
      </p:sp>
      <p:sp>
        <p:nvSpPr>
          <p:cNvPr id="13" name="Tekstvak 4">
            <a:extLst>
              <a:ext uri="{FF2B5EF4-FFF2-40B4-BE49-F238E27FC236}">
                <a16:creationId xmlns:a16="http://schemas.microsoft.com/office/drawing/2014/main" id="{FE368E67-66BC-F8D1-D2AF-AEBBBF1BF084}"/>
              </a:ext>
            </a:extLst>
          </p:cNvPr>
          <p:cNvSpPr txBox="1">
            <a:spLocks noChangeArrowheads="1"/>
          </p:cNvSpPr>
          <p:nvPr/>
        </p:nvSpPr>
        <p:spPr bwMode="auto">
          <a:xfrm>
            <a:off x="5530567" y="1576831"/>
            <a:ext cx="456159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marL="342900" indent="-342900" eaLnBrk="1" hangingPunct="1">
              <a:spcBef>
                <a:spcPct val="0"/>
              </a:spcBef>
              <a:buSzTx/>
              <a:buFontTx/>
              <a:buAutoNum type="arabicPeriod"/>
            </a:pPr>
            <a:r>
              <a:rPr lang="nl-NL" altLang="nl-NL" sz="1800" b="1" dirty="0">
                <a:solidFill>
                  <a:schemeClr val="bg1"/>
                </a:solidFill>
                <a:latin typeface="Calibri" pitchFamily="34" charset="0"/>
              </a:rPr>
              <a:t>Onderdelen van het afweersysteem          </a:t>
            </a:r>
            <a:r>
              <a:rPr lang="nl-NL" altLang="nl-NL" sz="1800" b="1" dirty="0">
                <a:solidFill>
                  <a:srgbClr val="FFFF00"/>
                </a:solidFill>
                <a:latin typeface="Calibri" pitchFamily="34" charset="0"/>
              </a:rPr>
              <a:t>Cellen, signaalstoffen</a:t>
            </a: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Hoe leert het afweersysteem                Tolerantie, memory </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Huidige kennis                                         (RNA-)vaccins, antilichamen</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Intracellulaire afweer                                RNA detectie, PCR (</a:t>
            </a:r>
            <a:r>
              <a:rPr lang="nl-NL" altLang="nl-NL" sz="1800" b="1" dirty="0" err="1">
                <a:solidFill>
                  <a:schemeClr val="bg1"/>
                </a:solidFill>
                <a:latin typeface="Calibri" pitchFamily="34" charset="0"/>
              </a:rPr>
              <a:t>mol.biol</a:t>
            </a:r>
            <a:r>
              <a:rPr lang="nl-NL" altLang="nl-NL" sz="1800" b="1" dirty="0">
                <a:solidFill>
                  <a:schemeClr val="bg1"/>
                </a:solidFill>
                <a:latin typeface="Calibri" pitchFamily="34" charset="0"/>
              </a:rPr>
              <a:t>.)</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Afweer en veroudering                                Symbiose, ethiek</a:t>
            </a:r>
          </a:p>
        </p:txBody>
      </p:sp>
      <p:sp>
        <p:nvSpPr>
          <p:cNvPr id="14" name="Ondertitel 2">
            <a:extLst>
              <a:ext uri="{FF2B5EF4-FFF2-40B4-BE49-F238E27FC236}">
                <a16:creationId xmlns:a16="http://schemas.microsoft.com/office/drawing/2014/main" id="{3618F42F-F680-EA82-2A47-43C669F71EB0}"/>
              </a:ext>
            </a:extLst>
          </p:cNvPr>
          <p:cNvSpPr txBox="1">
            <a:spLocks/>
          </p:cNvSpPr>
          <p:nvPr/>
        </p:nvSpPr>
        <p:spPr>
          <a:xfrm>
            <a:off x="5606067" y="5724540"/>
            <a:ext cx="5542901" cy="431800"/>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altLang="nl-NL" sz="1800" dirty="0">
                <a:latin typeface="Arial" pitchFamily="34" charset="0"/>
                <a:hlinkClick r:id="rId2"/>
              </a:rPr>
              <a:t>https://www.youtube.com/watch?v=zQGOcOUBi6s</a:t>
            </a:r>
            <a:endParaRPr lang="nl-NL" altLang="nl-NL" sz="1800" dirty="0">
              <a:latin typeface="Arial" pitchFamily="34" charset="0"/>
            </a:endParaRPr>
          </a:p>
        </p:txBody>
      </p:sp>
      <p:sp>
        <p:nvSpPr>
          <p:cNvPr id="15" name="Tekstvak 14">
            <a:extLst>
              <a:ext uri="{FF2B5EF4-FFF2-40B4-BE49-F238E27FC236}">
                <a16:creationId xmlns:a16="http://schemas.microsoft.com/office/drawing/2014/main" id="{EB2AC9BA-132B-74C8-3CC2-B440FC56DFDD}"/>
              </a:ext>
            </a:extLst>
          </p:cNvPr>
          <p:cNvSpPr txBox="1"/>
          <p:nvPr/>
        </p:nvSpPr>
        <p:spPr>
          <a:xfrm>
            <a:off x="924634" y="5648053"/>
            <a:ext cx="3516842" cy="584775"/>
          </a:xfrm>
          <a:prstGeom prst="rect">
            <a:avLst/>
          </a:prstGeom>
          <a:noFill/>
        </p:spPr>
        <p:txBody>
          <a:bodyPr wrap="square" rtlCol="0">
            <a:spAutoFit/>
          </a:bodyPr>
          <a:lstStyle/>
          <a:p>
            <a:pPr algn="l"/>
            <a:r>
              <a:rPr lang="nl-NL" sz="1600" dirty="0">
                <a:solidFill>
                  <a:schemeClr val="bg1"/>
                </a:solidFill>
              </a:rPr>
              <a:t>Boek: Abbas, Basic Immunology. Aanrader, maar niet noodzakelijk</a:t>
            </a:r>
          </a:p>
        </p:txBody>
      </p:sp>
      <p:pic>
        <p:nvPicPr>
          <p:cNvPr id="2" name="Afbeelding 1">
            <a:extLst>
              <a:ext uri="{FF2B5EF4-FFF2-40B4-BE49-F238E27FC236}">
                <a16:creationId xmlns:a16="http://schemas.microsoft.com/office/drawing/2014/main" id="{93E18117-AD76-16CD-5DF6-ECCCC025AA1B}"/>
              </a:ext>
            </a:extLst>
          </p:cNvPr>
          <p:cNvPicPr>
            <a:picLocks noChangeAspect="1"/>
          </p:cNvPicPr>
          <p:nvPr/>
        </p:nvPicPr>
        <p:blipFill>
          <a:blip r:embed="rId3"/>
          <a:stretch>
            <a:fillRect/>
          </a:stretch>
        </p:blipFill>
        <p:spPr>
          <a:xfrm>
            <a:off x="1031757" y="1442906"/>
            <a:ext cx="3329402" cy="4104244"/>
          </a:xfrm>
          <a:prstGeom prst="rect">
            <a:avLst/>
          </a:prstGeom>
        </p:spPr>
      </p:pic>
    </p:spTree>
    <p:extLst>
      <p:ext uri="{BB962C8B-B14F-4D97-AF65-F5344CB8AC3E}">
        <p14:creationId xmlns:p14="http://schemas.microsoft.com/office/powerpoint/2010/main" val="41701241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txBox="1">
            <a:spLocks noGrp="1"/>
          </p:cNvSpPr>
          <p:nvPr>
            <p:ph type="title"/>
          </p:nvPr>
        </p:nvSpPr>
        <p:spPr>
          <a:xfrm>
            <a:off x="838200" y="580559"/>
            <a:ext cx="8172000" cy="732044"/>
          </a:xfrm>
          <a:solidFill>
            <a:schemeClr val="accent5"/>
          </a:solidFill>
        </p:spPr>
        <p:txBody>
          <a:bodyPr>
            <a:noAutofit/>
          </a:bodyPr>
          <a:lstStyle/>
          <a:p>
            <a:r>
              <a:rPr altLang="nl-NL" sz="2800" dirty="0">
                <a:solidFill>
                  <a:schemeClr val="bg1"/>
                </a:solidFill>
                <a:latin typeface="Arial" pitchFamily="34" charset="0"/>
              </a:rPr>
              <a:t>Cytokines:</a:t>
            </a:r>
            <a:br>
              <a:rPr altLang="nl-NL" sz="2800" dirty="0">
                <a:solidFill>
                  <a:schemeClr val="bg1"/>
                </a:solidFill>
                <a:latin typeface="Arial" pitchFamily="34" charset="0"/>
              </a:rPr>
            </a:br>
            <a:r>
              <a:rPr altLang="nl-NL" sz="2800" dirty="0">
                <a:solidFill>
                  <a:schemeClr val="bg1"/>
                </a:solidFill>
                <a:latin typeface="Arial" pitchFamily="34" charset="0"/>
              </a:rPr>
              <a:t>Profielen</a:t>
            </a:r>
            <a:r>
              <a:rPr altLang="nl-NL" sz="2800" dirty="0">
                <a:solidFill>
                  <a:schemeClr val="bg1"/>
                </a:solidFill>
              </a:rPr>
              <a:t> =&gt;</a:t>
            </a:r>
            <a:r>
              <a:rPr altLang="nl-NL" sz="2800" dirty="0">
                <a:solidFill>
                  <a:schemeClr val="bg1"/>
                </a:solidFill>
                <a:latin typeface="Arial" pitchFamily="34" charset="0"/>
              </a:rPr>
              <a:t> netwerk met </a:t>
            </a:r>
            <a:r>
              <a:rPr altLang="nl-NL" sz="2800" dirty="0" err="1">
                <a:solidFill>
                  <a:schemeClr val="bg1"/>
                </a:solidFill>
                <a:latin typeface="Arial" pitchFamily="34" charset="0"/>
              </a:rPr>
              <a:t>redundancy</a:t>
            </a:r>
            <a:endParaRPr altLang="nl-NL" sz="2800" dirty="0">
              <a:solidFill>
                <a:schemeClr val="bg1"/>
              </a:solidFill>
              <a:latin typeface="Arial" pitchFamily="34" charset="0"/>
            </a:endParaRPr>
          </a:p>
        </p:txBody>
      </p:sp>
      <p:sp>
        <p:nvSpPr>
          <p:cNvPr id="28675" name="Tijdelijke aanduiding voor inhoud 2"/>
          <p:cNvSpPr txBox="1">
            <a:spLocks noGrp="1"/>
          </p:cNvSpPr>
          <p:nvPr>
            <p:ph idx="1"/>
          </p:nvPr>
        </p:nvSpPr>
        <p:spPr/>
        <p:txBody>
          <a:bodyPr>
            <a:normAutofit/>
          </a:bodyPr>
          <a:lstStyle/>
          <a:p>
            <a:pPr marL="0" indent="0">
              <a:buNone/>
            </a:pPr>
            <a:r>
              <a:rPr lang="en-US" altLang="nl-NL" sz="1800" dirty="0">
                <a:solidFill>
                  <a:schemeClr val="bg1"/>
                </a:solidFill>
                <a:latin typeface="Arial" pitchFamily="34" charset="0"/>
              </a:rPr>
              <a:t>Each cytokine is produced by a cell population in response to different stimuli; they induce an array of agonist, synergistic, or antagonistic effects that functionally alter target cells. A primary feature of cytokine biology is that of functional redundancy: different cytokines share similar functions. Furthermore, cytokines are pleiotropic since they act on many different cell types, and cells may express more than one receptor for a given cytokine. </a:t>
            </a:r>
            <a:r>
              <a:rPr lang="en-US" altLang="nl-NL" sz="1800" u="sng" dirty="0">
                <a:solidFill>
                  <a:schemeClr val="bg1"/>
                </a:solidFill>
                <a:latin typeface="Arial" pitchFamily="34" charset="0"/>
              </a:rPr>
              <a:t>To generalize the effect of a particular cytokine is virtually impossible.</a:t>
            </a:r>
            <a:endParaRPr altLang="nl-NL" sz="1800" u="sng" dirty="0">
              <a:solidFill>
                <a:schemeClr val="bg1"/>
              </a:solidFill>
              <a:latin typeface="Arial" pitchFamily="34" charset="0"/>
            </a:endParaRPr>
          </a:p>
        </p:txBody>
      </p:sp>
    </p:spTree>
    <p:extLst>
      <p:ext uri="{BB962C8B-B14F-4D97-AF65-F5344CB8AC3E}">
        <p14:creationId xmlns:p14="http://schemas.microsoft.com/office/powerpoint/2010/main" val="511573977"/>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F9600584-7CC6-45A8-A3C6-F7181C3452BC}"/>
              </a:ext>
            </a:extLst>
          </p:cNvPr>
          <p:cNvSpPr txBox="1">
            <a:spLocks noGrp="1"/>
          </p:cNvSpPr>
          <p:nvPr>
            <p:ph type="title"/>
          </p:nvPr>
        </p:nvSpPr>
        <p:spPr>
          <a:xfrm>
            <a:off x="1774825" y="0"/>
            <a:ext cx="6985000" cy="1143000"/>
          </a:xfrm>
        </p:spPr>
        <p:txBody>
          <a:bodyPr>
            <a:normAutofit/>
          </a:bodyPr>
          <a:lstStyle/>
          <a:p>
            <a:r>
              <a:rPr altLang="nl-NL" sz="2800" dirty="0">
                <a:solidFill>
                  <a:schemeClr val="bg1"/>
                </a:solidFill>
                <a:latin typeface="Arial" panose="020B0604020202020204" pitchFamily="34" charset="0"/>
              </a:rPr>
              <a:t>Ontsteking: </a:t>
            </a:r>
            <a:r>
              <a:rPr altLang="nl-NL" sz="2800" dirty="0">
                <a:latin typeface="Arial" panose="020B0604020202020204" pitchFamily="34" charset="0"/>
              </a:rPr>
              <a:t>Pus</a:t>
            </a:r>
            <a:r>
              <a:rPr altLang="nl-NL" sz="2800" dirty="0">
                <a:solidFill>
                  <a:schemeClr val="bg1"/>
                </a:solidFill>
                <a:latin typeface="Arial" panose="020B0604020202020204" pitchFamily="34" charset="0"/>
              </a:rPr>
              <a:t> is verzameling van (dode) neutrofielen</a:t>
            </a:r>
            <a:r>
              <a:rPr lang="nl-NL" altLang="nl-NL" sz="2800" dirty="0">
                <a:solidFill>
                  <a:schemeClr val="bg1"/>
                </a:solidFill>
                <a:latin typeface="Arial" panose="020B0604020202020204" pitchFamily="34" charset="0"/>
              </a:rPr>
              <a:t> en</a:t>
            </a:r>
            <a:r>
              <a:rPr altLang="nl-NL" sz="2800" dirty="0">
                <a:solidFill>
                  <a:schemeClr val="bg1"/>
                </a:solidFill>
                <a:latin typeface="Arial" panose="020B0604020202020204" pitchFamily="34" charset="0"/>
              </a:rPr>
              <a:t> ziekmakers</a:t>
            </a:r>
          </a:p>
        </p:txBody>
      </p:sp>
      <p:pic>
        <p:nvPicPr>
          <p:cNvPr id="23555" name="Picture 2" descr="http://www.nature.com/nri/journal/v2/n10/images/nri915-f2.gif">
            <a:extLst>
              <a:ext uri="{FF2B5EF4-FFF2-40B4-BE49-F238E27FC236}">
                <a16:creationId xmlns:a16="http://schemas.microsoft.com/office/drawing/2014/main" id="{C1267E58-A256-48D5-9D97-0E5470E5A0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950" y="1549401"/>
            <a:ext cx="76581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a:extLst>
              <a:ext uri="{FF2B5EF4-FFF2-40B4-BE49-F238E27FC236}">
                <a16:creationId xmlns:a16="http://schemas.microsoft.com/office/drawing/2014/main" id="{9E4B7EA6-A877-494B-BAC6-84829B98E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2060575"/>
            <a:ext cx="2095500" cy="186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7" name="Tekstvak 1">
            <a:extLst>
              <a:ext uri="{FF2B5EF4-FFF2-40B4-BE49-F238E27FC236}">
                <a16:creationId xmlns:a16="http://schemas.microsoft.com/office/drawing/2014/main" id="{BD416D34-6F36-49AC-9513-FC16D4A052C3}"/>
              </a:ext>
            </a:extLst>
          </p:cNvPr>
          <p:cNvSpPr txBox="1">
            <a:spLocks noChangeArrowheads="1"/>
          </p:cNvSpPr>
          <p:nvPr/>
        </p:nvSpPr>
        <p:spPr bwMode="auto">
          <a:xfrm>
            <a:off x="3575051" y="6308725"/>
            <a:ext cx="6697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800">
                <a:solidFill>
                  <a:schemeClr val="bg1"/>
                </a:solidFill>
                <a:latin typeface="Calibri" panose="020F0502020204030204" pitchFamily="34" charset="0"/>
              </a:rPr>
              <a:t>Apoptose = celdood,                 mono’s = onrijpe macrofagen</a:t>
            </a:r>
          </a:p>
        </p:txBody>
      </p:sp>
      <p:sp>
        <p:nvSpPr>
          <p:cNvPr id="2" name="Ovaal 1">
            <a:extLst>
              <a:ext uri="{FF2B5EF4-FFF2-40B4-BE49-F238E27FC236}">
                <a16:creationId xmlns:a16="http://schemas.microsoft.com/office/drawing/2014/main" id="{1CCB3017-7856-4880-89B0-490C569C9F95}"/>
              </a:ext>
            </a:extLst>
          </p:cNvPr>
          <p:cNvSpPr/>
          <p:nvPr/>
        </p:nvSpPr>
        <p:spPr>
          <a:xfrm>
            <a:off x="6384032" y="2276872"/>
            <a:ext cx="1008112" cy="6480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jdelijke aanduiding voor inhoud 2">
            <a:extLst>
              <a:ext uri="{FF2B5EF4-FFF2-40B4-BE49-F238E27FC236}">
                <a16:creationId xmlns:a16="http://schemas.microsoft.com/office/drawing/2014/main" id="{490926EB-1647-4843-8F01-A1198E86ECF6}"/>
              </a:ext>
            </a:extLst>
          </p:cNvPr>
          <p:cNvSpPr txBox="1">
            <a:spLocks noGrp="1"/>
          </p:cNvSpPr>
          <p:nvPr>
            <p:ph idx="1"/>
          </p:nvPr>
        </p:nvSpPr>
        <p:spPr>
          <a:xfrm>
            <a:off x="954662" y="1397531"/>
            <a:ext cx="2477457" cy="1257300"/>
          </a:xfrm>
        </p:spPr>
        <p:txBody>
          <a:bodyPr>
            <a:noAutofit/>
          </a:bodyPr>
          <a:lstStyle/>
          <a:p>
            <a:pPr marL="0" indent="0">
              <a:buNone/>
            </a:pPr>
            <a:r>
              <a:rPr altLang="nl-NL" sz="1800" dirty="0">
                <a:solidFill>
                  <a:schemeClr val="bg1"/>
                </a:solidFill>
                <a:latin typeface="Arial" panose="020B0604020202020204" pitchFamily="34" charset="0"/>
              </a:rPr>
              <a:t>Macrofagen </a:t>
            </a:r>
          </a:p>
          <a:p>
            <a:pPr marL="0" indent="0">
              <a:buNone/>
            </a:pPr>
            <a:r>
              <a:rPr altLang="nl-NL" sz="1800" dirty="0">
                <a:solidFill>
                  <a:schemeClr val="bg1"/>
                </a:solidFill>
                <a:latin typeface="Arial" panose="020B0604020202020204" pitchFamily="34" charset="0"/>
              </a:rPr>
              <a:t>ruimen dode </a:t>
            </a:r>
          </a:p>
          <a:p>
            <a:pPr marL="0" indent="0">
              <a:buNone/>
            </a:pPr>
            <a:r>
              <a:rPr altLang="nl-NL" sz="1800" dirty="0">
                <a:solidFill>
                  <a:schemeClr val="bg1"/>
                </a:solidFill>
                <a:latin typeface="Arial" panose="020B0604020202020204" pitchFamily="34" charset="0"/>
              </a:rPr>
              <a:t>(</a:t>
            </a:r>
            <a:r>
              <a:rPr altLang="nl-NL" sz="1800" dirty="0" err="1">
                <a:solidFill>
                  <a:schemeClr val="bg1"/>
                </a:solidFill>
                <a:latin typeface="Arial" panose="020B0604020202020204" pitchFamily="34" charset="0"/>
              </a:rPr>
              <a:t>apoptotische</a:t>
            </a:r>
            <a:r>
              <a:rPr altLang="nl-NL" sz="1800" dirty="0">
                <a:solidFill>
                  <a:schemeClr val="bg1"/>
                </a:solidFill>
                <a:latin typeface="Arial" panose="020B0604020202020204" pitchFamily="34" charset="0"/>
              </a:rPr>
              <a:t>)</a:t>
            </a:r>
          </a:p>
          <a:p>
            <a:pPr marL="0" indent="0">
              <a:buNone/>
            </a:pPr>
            <a:r>
              <a:rPr altLang="nl-NL" sz="1800" dirty="0">
                <a:solidFill>
                  <a:schemeClr val="bg1"/>
                </a:solidFill>
                <a:latin typeface="Arial" panose="020B0604020202020204" pitchFamily="34" charset="0"/>
              </a:rPr>
              <a:t>cellen </a:t>
            </a:r>
            <a:r>
              <a:rPr lang="nl-NL" altLang="nl-NL" sz="1800" dirty="0">
                <a:solidFill>
                  <a:schemeClr val="bg1"/>
                </a:solidFill>
                <a:latin typeface="Arial" panose="020B0604020202020204" pitchFamily="34" charset="0"/>
              </a:rPr>
              <a:t>op via fagocytose</a:t>
            </a:r>
          </a:p>
          <a:p>
            <a:pPr marL="0" indent="0">
              <a:buNone/>
            </a:pPr>
            <a:endParaRPr lang="nl-NL" altLang="nl-NL" sz="1800" dirty="0">
              <a:solidFill>
                <a:schemeClr val="bg1"/>
              </a:solidFill>
              <a:latin typeface="Arial" panose="020B0604020202020204" pitchFamily="34" charset="0"/>
            </a:endParaRPr>
          </a:p>
          <a:p>
            <a:pPr marL="0" indent="0">
              <a:buNone/>
            </a:pPr>
            <a:endParaRPr lang="nl-NL" altLang="nl-NL" sz="1800" dirty="0">
              <a:solidFill>
                <a:schemeClr val="bg1"/>
              </a:solidFill>
              <a:latin typeface="Arial" panose="020B0604020202020204" pitchFamily="34" charset="0"/>
            </a:endParaRPr>
          </a:p>
          <a:p>
            <a:pPr marL="0" indent="0">
              <a:buNone/>
            </a:pPr>
            <a:endParaRPr lang="nl-NL" altLang="nl-NL" sz="1800" dirty="0">
              <a:solidFill>
                <a:schemeClr val="bg1"/>
              </a:solidFill>
              <a:latin typeface="Arial" panose="020B0604020202020204" pitchFamily="34" charset="0"/>
            </a:endParaRPr>
          </a:p>
          <a:p>
            <a:pPr marL="0" indent="0">
              <a:buNone/>
            </a:pPr>
            <a:endParaRPr lang="nl-NL" altLang="nl-NL" sz="1800" dirty="0">
              <a:solidFill>
                <a:schemeClr val="bg1"/>
              </a:solidFill>
              <a:latin typeface="Arial" panose="020B0604020202020204" pitchFamily="34" charset="0"/>
            </a:endParaRPr>
          </a:p>
          <a:p>
            <a:pPr marL="0" indent="0">
              <a:buNone/>
            </a:pPr>
            <a:endParaRPr lang="nl-NL" altLang="nl-NL" sz="1800" dirty="0">
              <a:solidFill>
                <a:schemeClr val="bg1"/>
              </a:solidFill>
              <a:latin typeface="Arial" panose="020B0604020202020204" pitchFamily="34" charset="0"/>
            </a:endParaRPr>
          </a:p>
          <a:p>
            <a:pPr marL="0" indent="0">
              <a:buNone/>
            </a:pPr>
            <a:endParaRPr lang="nl-NL" altLang="nl-NL" sz="1800" dirty="0">
              <a:solidFill>
                <a:schemeClr val="bg1"/>
              </a:solidFill>
              <a:latin typeface="Arial" panose="020B0604020202020204" pitchFamily="34" charset="0"/>
            </a:endParaRPr>
          </a:p>
          <a:p>
            <a:pPr marL="0" indent="0">
              <a:buNone/>
            </a:pPr>
            <a:r>
              <a:rPr lang="nl-NL" altLang="nl-NL" sz="1800" dirty="0">
                <a:solidFill>
                  <a:schemeClr val="bg1"/>
                </a:solidFill>
                <a:latin typeface="Arial" panose="020B0604020202020204" pitchFamily="34" charset="0"/>
              </a:rPr>
              <a:t>Apoptose is een georganiseerd proces waarbij een cel zich geschikt maakt voor ordentelijke opruiming</a:t>
            </a:r>
            <a:endParaRPr altLang="nl-NL" sz="1800" dirty="0">
              <a:solidFill>
                <a:schemeClr val="bg1"/>
              </a:solidFill>
              <a:latin typeface="Arial" panose="020B0604020202020204" pitchFamily="34" charset="0"/>
            </a:endParaRPr>
          </a:p>
        </p:txBody>
      </p:sp>
      <p:pic>
        <p:nvPicPr>
          <p:cNvPr id="25603" name="Picture 3" descr="D:\R L\07.JPG">
            <a:extLst>
              <a:ext uri="{FF2B5EF4-FFF2-40B4-BE49-F238E27FC236}">
                <a16:creationId xmlns:a16="http://schemas.microsoft.com/office/drawing/2014/main" id="{70730EA5-041B-44B3-9C83-FC786829B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851" t="7933" r="28267" b="24786"/>
          <a:stretch>
            <a:fillRect/>
          </a:stretch>
        </p:blipFill>
        <p:spPr bwMode="auto">
          <a:xfrm>
            <a:off x="3379629" y="1664648"/>
            <a:ext cx="3521075"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027" descr="D:\R L\01.JPG">
            <a:extLst>
              <a:ext uri="{FF2B5EF4-FFF2-40B4-BE49-F238E27FC236}">
                <a16:creationId xmlns:a16="http://schemas.microsoft.com/office/drawing/2014/main" id="{3F666BF5-64FB-4F0D-A9F3-C93880EB0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245" t="13396" r="38789" b="21796"/>
          <a:stretch>
            <a:fillRect/>
          </a:stretch>
        </p:blipFill>
        <p:spPr bwMode="auto">
          <a:xfrm>
            <a:off x="7106932" y="1664648"/>
            <a:ext cx="2944812"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Rechte verbindingslijn met pijl 7">
            <a:extLst>
              <a:ext uri="{FF2B5EF4-FFF2-40B4-BE49-F238E27FC236}">
                <a16:creationId xmlns:a16="http://schemas.microsoft.com/office/drawing/2014/main" id="{F9895E10-876A-4DD8-B88E-A35C9B0D0DC0}"/>
              </a:ext>
            </a:extLst>
          </p:cNvPr>
          <p:cNvCxnSpPr>
            <a:cxnSpLocks/>
          </p:cNvCxnSpPr>
          <p:nvPr/>
        </p:nvCxnSpPr>
        <p:spPr>
          <a:xfrm>
            <a:off x="2366982" y="1611125"/>
            <a:ext cx="2314075" cy="78761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007348DC-9E0A-465C-ABB4-D7C271E8BB96}"/>
              </a:ext>
            </a:extLst>
          </p:cNvPr>
          <p:cNvCxnSpPr>
            <a:cxnSpLocks/>
          </p:cNvCxnSpPr>
          <p:nvPr/>
        </p:nvCxnSpPr>
        <p:spPr>
          <a:xfrm>
            <a:off x="2599154" y="2411652"/>
            <a:ext cx="996914" cy="82620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5607" name="Picture 10" descr="http://www.10voorbiologie.nl/afbfczw/H21%20Afweer/210402fagocytose.jpg">
            <a:extLst>
              <a:ext uri="{FF2B5EF4-FFF2-40B4-BE49-F238E27FC236}">
                <a16:creationId xmlns:a16="http://schemas.microsoft.com/office/drawing/2014/main" id="{59CA31F8-76DF-4B3A-8BCB-75B4EC1378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6869" y="5280505"/>
            <a:ext cx="47148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108A48F7-12DB-4911-BBE8-C62B1061430E}"/>
              </a:ext>
            </a:extLst>
          </p:cNvPr>
          <p:cNvSpPr txBox="1">
            <a:spLocks noGrp="1"/>
          </p:cNvSpPr>
          <p:nvPr>
            <p:ph type="title"/>
          </p:nvPr>
        </p:nvSpPr>
        <p:spPr>
          <a:xfrm>
            <a:off x="1847850" y="65088"/>
            <a:ext cx="7772400" cy="1143000"/>
          </a:xfrm>
        </p:spPr>
        <p:txBody>
          <a:bodyPr/>
          <a:lstStyle/>
          <a:p>
            <a:r>
              <a:rPr lang="nl-NL" altLang="nl-NL" sz="2400" dirty="0">
                <a:solidFill>
                  <a:schemeClr val="bg1"/>
                </a:solidFill>
                <a:latin typeface="Calibri" panose="020F0502020204030204" pitchFamily="34" charset="0"/>
              </a:rPr>
              <a:t>Neutrofielen gaan zelf ook dood (via apoptose)</a:t>
            </a:r>
            <a:br>
              <a:rPr lang="nl-NL" altLang="nl-NL" sz="2400" dirty="0">
                <a:solidFill>
                  <a:schemeClr val="bg1"/>
                </a:solidFill>
                <a:latin typeface="Calibri" panose="020F0502020204030204" pitchFamily="34" charset="0"/>
              </a:rPr>
            </a:br>
            <a:r>
              <a:rPr lang="nl-NL" altLang="nl-NL" sz="2400" dirty="0">
                <a:solidFill>
                  <a:schemeClr val="bg1"/>
                </a:solidFill>
                <a:latin typeface="Calibri" panose="020F0502020204030204" pitchFamily="34" charset="0"/>
              </a:rPr>
              <a:t>=&gt; moet worden opgeruimd (fagocytose)</a:t>
            </a:r>
            <a:endParaRPr altLang="nl-NL" sz="2400" dirty="0">
              <a:solidFill>
                <a:schemeClr val="bg1"/>
              </a:solidFill>
              <a:latin typeface="Arial" panose="020B0604020202020204" pitchFamily="34" charset="0"/>
            </a:endParaRPr>
          </a:p>
        </p:txBody>
      </p:sp>
      <p:pic>
        <p:nvPicPr>
          <p:cNvPr id="163842" name="Picture 2">
            <a:extLst>
              <a:ext uri="{FF2B5EF4-FFF2-40B4-BE49-F238E27FC236}">
                <a16:creationId xmlns:a16="http://schemas.microsoft.com/office/drawing/2014/main" id="{933A5BC2-D12B-4105-8CF7-9C27A58E954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54920" y="3237861"/>
            <a:ext cx="2095500" cy="18669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Rechte verbindingslijn met pijl 3">
            <a:extLst>
              <a:ext uri="{FF2B5EF4-FFF2-40B4-BE49-F238E27FC236}">
                <a16:creationId xmlns:a16="http://schemas.microsoft.com/office/drawing/2014/main" id="{0C2A7384-06CE-097C-233E-B5CD55CB4716}"/>
              </a:ext>
            </a:extLst>
          </p:cNvPr>
          <p:cNvCxnSpPr>
            <a:cxnSpLocks/>
          </p:cNvCxnSpPr>
          <p:nvPr/>
        </p:nvCxnSpPr>
        <p:spPr>
          <a:xfrm flipV="1">
            <a:off x="8070209" y="4171311"/>
            <a:ext cx="587230" cy="13900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21326"/>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a:extLst>
              <a:ext uri="{FF2B5EF4-FFF2-40B4-BE49-F238E27FC236}">
                <a16:creationId xmlns:a16="http://schemas.microsoft.com/office/drawing/2014/main" id="{20E71F00-C99C-49FF-971B-B0CB2355AF29}"/>
              </a:ext>
            </a:extLst>
          </p:cNvPr>
          <p:cNvSpPr txBox="1">
            <a:spLocks noGrp="1"/>
          </p:cNvSpPr>
          <p:nvPr>
            <p:ph type="title"/>
          </p:nvPr>
        </p:nvSpPr>
        <p:spPr/>
        <p:txBody>
          <a:bodyPr>
            <a:normAutofit/>
          </a:bodyPr>
          <a:lstStyle/>
          <a:p>
            <a:r>
              <a:rPr altLang="nl-NL" sz="2800" b="0" dirty="0" err="1">
                <a:solidFill>
                  <a:schemeClr val="bg1"/>
                </a:solidFill>
                <a:latin typeface="Arial" panose="020B0604020202020204" pitchFamily="34" charset="0"/>
              </a:rPr>
              <a:t>Apoptose</a:t>
            </a:r>
            <a:r>
              <a:rPr lang="nl-NL" altLang="nl-NL" sz="2800" b="0" dirty="0">
                <a:solidFill>
                  <a:schemeClr val="bg1"/>
                </a:solidFill>
                <a:latin typeface="Arial" panose="020B0604020202020204" pitchFamily="34" charset="0"/>
              </a:rPr>
              <a:t> (</a:t>
            </a:r>
            <a:r>
              <a:rPr altLang="nl-NL" sz="2800" b="0" dirty="0" err="1">
                <a:solidFill>
                  <a:schemeClr val="bg1"/>
                </a:solidFill>
                <a:latin typeface="Arial" panose="020B0604020202020204" pitchFamily="34" charset="0"/>
              </a:rPr>
              <a:t>Geprogrammeerde</a:t>
            </a:r>
            <a:r>
              <a:rPr altLang="nl-NL" sz="2800" b="0" dirty="0">
                <a:solidFill>
                  <a:schemeClr val="bg1"/>
                </a:solidFill>
                <a:latin typeface="Arial" panose="020B0604020202020204" pitchFamily="34" charset="0"/>
              </a:rPr>
              <a:t> </a:t>
            </a:r>
            <a:r>
              <a:rPr altLang="nl-NL" sz="2800" b="0" dirty="0" err="1">
                <a:solidFill>
                  <a:schemeClr val="bg1"/>
                </a:solidFill>
                <a:latin typeface="Arial" panose="020B0604020202020204" pitchFamily="34" charset="0"/>
              </a:rPr>
              <a:t>celdood</a:t>
            </a:r>
            <a:r>
              <a:rPr lang="nl-NL" altLang="nl-NL" sz="2800" b="0" dirty="0">
                <a:solidFill>
                  <a:schemeClr val="bg1"/>
                </a:solidFill>
                <a:latin typeface="Arial" panose="020B0604020202020204" pitchFamily="34" charset="0"/>
              </a:rPr>
              <a:t>)</a:t>
            </a:r>
            <a:endParaRPr altLang="nl-NL" sz="2800" dirty="0">
              <a:solidFill>
                <a:schemeClr val="bg1"/>
              </a:solidFill>
              <a:latin typeface="Arial" panose="020B0604020202020204" pitchFamily="34" charset="0"/>
            </a:endParaRPr>
          </a:p>
        </p:txBody>
      </p:sp>
      <p:sp>
        <p:nvSpPr>
          <p:cNvPr id="48131" name="Tijdelijke aanduiding voor inhoud 2">
            <a:extLst>
              <a:ext uri="{FF2B5EF4-FFF2-40B4-BE49-F238E27FC236}">
                <a16:creationId xmlns:a16="http://schemas.microsoft.com/office/drawing/2014/main" id="{40B3C7C8-8BF6-4FB8-891F-DC7F8EB0AA1B}"/>
              </a:ext>
            </a:extLst>
          </p:cNvPr>
          <p:cNvSpPr txBox="1">
            <a:spLocks noGrp="1"/>
          </p:cNvSpPr>
          <p:nvPr>
            <p:ph idx="1"/>
          </p:nvPr>
        </p:nvSpPr>
        <p:spPr>
          <a:xfrm>
            <a:off x="838200" y="1912690"/>
            <a:ext cx="9337645" cy="4756670"/>
          </a:xfrm>
          <a:solidFill>
            <a:schemeClr val="accent1"/>
          </a:solidFill>
        </p:spPr>
        <p:txBody>
          <a:bodyPr>
            <a:noAutofit/>
          </a:bodyPr>
          <a:lstStyle/>
          <a:p>
            <a:r>
              <a:rPr altLang="nl-NL" sz="1800" dirty="0">
                <a:solidFill>
                  <a:schemeClr val="bg1"/>
                </a:solidFill>
                <a:latin typeface="Arial" panose="020B0604020202020204" pitchFamily="34" charset="0"/>
              </a:rPr>
              <a:t>Apoptose is belangrijk bij de embryonale ontwikkeling, in het immuunsysteem en in alle levende weefsels. </a:t>
            </a:r>
          </a:p>
          <a:p>
            <a:r>
              <a:rPr altLang="nl-NL" sz="1800" dirty="0">
                <a:solidFill>
                  <a:schemeClr val="bg1"/>
                </a:solidFill>
                <a:latin typeface="Arial" panose="020B0604020202020204" pitchFamily="34" charset="0"/>
              </a:rPr>
              <a:t>In de embryonale ontwikkeling zorgt apoptose ervoor dat niet noodzakelijke of ongewenste weefsels verdwijnen. Een voorbeeld hiervan zijn de '</a:t>
            </a:r>
            <a:r>
              <a:rPr altLang="nl-NL" sz="1800" dirty="0" err="1">
                <a:solidFill>
                  <a:schemeClr val="bg1"/>
                </a:solidFill>
                <a:latin typeface="Arial" panose="020B0604020202020204" pitchFamily="34" charset="0"/>
              </a:rPr>
              <a:t>interdigital</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webs</a:t>
            </a:r>
            <a:r>
              <a:rPr altLang="nl-NL" sz="1800" dirty="0">
                <a:solidFill>
                  <a:schemeClr val="bg1"/>
                </a:solidFill>
                <a:latin typeface="Arial" panose="020B0604020202020204" pitchFamily="34" charset="0"/>
              </a:rPr>
              <a:t>', de 'zwemvliezen', die bij mensen in aanleg aanwezig zijn, maar tijdens de ontwikkeling van het embryo verdwijnen. In het immuunsysteem worden T-cellen die 'eigen' </a:t>
            </a:r>
            <a:r>
              <a:rPr altLang="nl-NL" sz="1800" dirty="0" err="1">
                <a:solidFill>
                  <a:schemeClr val="bg1"/>
                </a:solidFill>
                <a:latin typeface="Arial" panose="020B0604020202020204" pitchFamily="34" charset="0"/>
              </a:rPr>
              <a:t>epitopen</a:t>
            </a:r>
            <a:r>
              <a:rPr altLang="nl-NL" sz="1800" dirty="0">
                <a:solidFill>
                  <a:schemeClr val="bg1"/>
                </a:solidFill>
                <a:latin typeface="Arial" panose="020B0604020202020204" pitchFamily="34" charset="0"/>
              </a:rPr>
              <a:t> herkennen en dus ongewenst zijn, tot celdood aangezet door stimulatie van apoptose.</a:t>
            </a:r>
          </a:p>
          <a:p>
            <a:r>
              <a:rPr altLang="nl-NL" sz="1800" dirty="0">
                <a:solidFill>
                  <a:schemeClr val="bg1"/>
                </a:solidFill>
                <a:latin typeface="Arial" panose="020B0604020202020204" pitchFamily="34" charset="0"/>
              </a:rPr>
              <a:t>Een cel kan op twee manieren doodgaan. Apoptose, zoals hier besproken, of necrose; dit is het proces waarbij een cel op een abrupte manier doodgaat. Dit heeft vaak een activerende werking op het immuunsysteem, waardoor er een ontstekingsreactie kan ontstaan.</a:t>
            </a:r>
            <a:endParaRPr lang="nl-NL" altLang="nl-NL" sz="1800" dirty="0">
              <a:solidFill>
                <a:schemeClr val="bg1"/>
              </a:solidFill>
              <a:latin typeface="Arial" panose="020B0604020202020204" pitchFamily="34" charset="0"/>
            </a:endParaRPr>
          </a:p>
          <a:p>
            <a:r>
              <a:rPr lang="nl-NL" altLang="nl-NL" sz="1800" dirty="0">
                <a:solidFill>
                  <a:schemeClr val="bg1"/>
                </a:solidFill>
                <a:latin typeface="Arial" panose="020B0604020202020204" pitchFamily="34" charset="0"/>
              </a:rPr>
              <a:t>Elke cel die overbodig of beschadigd is gaat in principe dood via het georganiseerde </a:t>
            </a:r>
            <a:r>
              <a:rPr lang="nl-NL" altLang="nl-NL" sz="1800" dirty="0" err="1">
                <a:solidFill>
                  <a:schemeClr val="bg1"/>
                </a:solidFill>
                <a:latin typeface="Arial" panose="020B0604020202020204" pitchFamily="34" charset="0"/>
              </a:rPr>
              <a:t>apoptotisch</a:t>
            </a:r>
            <a:r>
              <a:rPr lang="nl-NL" altLang="nl-NL" sz="1800" dirty="0">
                <a:solidFill>
                  <a:schemeClr val="bg1"/>
                </a:solidFill>
                <a:latin typeface="Arial" panose="020B0604020202020204" pitchFamily="34" charset="0"/>
              </a:rPr>
              <a:t> proces, en wordt op ordentelijke wijze verwijderd door macrofagen (afval opruimdienst). </a:t>
            </a:r>
            <a:endParaRPr altLang="nl-NL" sz="1800" dirty="0">
              <a:solidFill>
                <a:schemeClr val="bg1"/>
              </a:solidFill>
              <a:latin typeface="Arial" panose="020B0604020202020204" pitchFamily="34" charset="0"/>
            </a:endParaRPr>
          </a:p>
          <a:p>
            <a:r>
              <a:rPr altLang="nl-NL" sz="1800" dirty="0">
                <a:solidFill>
                  <a:schemeClr val="bg1"/>
                </a:solidFill>
                <a:latin typeface="Arial" panose="020B0604020202020204" pitchFamily="34" charset="0"/>
                <a:hlinkClick r:id="rId2">
                  <a:extLst>
                    <a:ext uri="{A12FA001-AC4F-418D-AE19-62706E023703}">
                      <ahyp:hlinkClr xmlns:ahyp="http://schemas.microsoft.com/office/drawing/2018/hyperlinkcolor" val="tx"/>
                    </a:ext>
                  </a:extLst>
                </a:hlinkClick>
              </a:rPr>
              <a:t>https://nl.wikipedia.org/wiki/Apoptose</a:t>
            </a:r>
            <a:endParaRPr altLang="nl-NL" sz="1800" dirty="0">
              <a:solidFill>
                <a:schemeClr val="bg1"/>
              </a:solidFill>
              <a:latin typeface="Arial" panose="020B0604020202020204" pitchFamily="34" charset="0"/>
            </a:endParaRPr>
          </a:p>
          <a:p>
            <a:endParaRPr altLang="nl-NL" sz="1800" dirty="0">
              <a:solidFill>
                <a:schemeClr val="bg1"/>
              </a:solidFill>
              <a:latin typeface="Arial" panose="020B0604020202020204" pitchFamily="34" charset="0"/>
            </a:endParaRP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FC7EFB4-0CF9-B37F-AC8B-587A7BF08FE3}"/>
              </a:ext>
            </a:extLst>
          </p:cNvPr>
          <p:cNvSpPr txBox="1">
            <a:spLocks/>
          </p:cNvSpPr>
          <p:nvPr/>
        </p:nvSpPr>
        <p:spPr>
          <a:xfrm>
            <a:off x="1518532" y="229764"/>
            <a:ext cx="7772400" cy="10810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00"/>
                </a:solidFill>
                <a:latin typeface="+mj-lt"/>
                <a:ea typeface="+mj-ea"/>
                <a:cs typeface="+mj-cs"/>
              </a:defRPr>
            </a:lvl1pPr>
          </a:lstStyle>
          <a:p>
            <a:r>
              <a:rPr lang="nl-NL" altLang="nl-NL" dirty="0">
                <a:solidFill>
                  <a:schemeClr val="bg1"/>
                </a:solidFill>
                <a:latin typeface="Arial" pitchFamily="34" charset="0"/>
              </a:rPr>
              <a:t>Afweer (immunologie)</a:t>
            </a:r>
          </a:p>
        </p:txBody>
      </p:sp>
      <p:pic>
        <p:nvPicPr>
          <p:cNvPr id="12" name="Picture 2" descr="9780323549431 - Basic Immunology: Functions and Disorders of the Immune System">
            <a:extLst>
              <a:ext uri="{FF2B5EF4-FFF2-40B4-BE49-F238E27FC236}">
                <a16:creationId xmlns:a16="http://schemas.microsoft.com/office/drawing/2014/main" id="{4BB1D040-501E-4CFA-C589-0E47DB6FB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581" y="1656990"/>
            <a:ext cx="30861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4">
            <a:extLst>
              <a:ext uri="{FF2B5EF4-FFF2-40B4-BE49-F238E27FC236}">
                <a16:creationId xmlns:a16="http://schemas.microsoft.com/office/drawing/2014/main" id="{FE368E67-66BC-F8D1-D2AF-AEBBBF1BF084}"/>
              </a:ext>
            </a:extLst>
          </p:cNvPr>
          <p:cNvSpPr txBox="1">
            <a:spLocks noChangeArrowheads="1"/>
          </p:cNvSpPr>
          <p:nvPr/>
        </p:nvSpPr>
        <p:spPr bwMode="auto">
          <a:xfrm>
            <a:off x="5530567" y="1576831"/>
            <a:ext cx="456159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marL="342900" indent="-342900" eaLnBrk="1" hangingPunct="1">
              <a:spcBef>
                <a:spcPct val="0"/>
              </a:spcBef>
              <a:buSzTx/>
              <a:buFontTx/>
              <a:buAutoNum type="arabicPeriod"/>
            </a:pPr>
            <a:r>
              <a:rPr lang="nl-NL" altLang="nl-NL" sz="1800" b="1" dirty="0">
                <a:solidFill>
                  <a:schemeClr val="bg1"/>
                </a:solidFill>
                <a:latin typeface="Calibri" pitchFamily="34" charset="0"/>
              </a:rPr>
              <a:t>Onderdelen van het afweersysteem          Cellen, signaalstoffen</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Hoe leert het afweersysteem                </a:t>
            </a:r>
            <a:r>
              <a:rPr lang="nl-NL" altLang="nl-NL" sz="1800" b="1" dirty="0">
                <a:solidFill>
                  <a:srgbClr val="FFFF00"/>
                </a:solidFill>
                <a:latin typeface="Calibri" pitchFamily="34" charset="0"/>
              </a:rPr>
              <a:t>Tolerantie, memory </a:t>
            </a:r>
          </a:p>
          <a:p>
            <a:pPr marL="342900" indent="-342900" eaLnBrk="1" hangingPunct="1">
              <a:spcBef>
                <a:spcPct val="0"/>
              </a:spcBef>
              <a:buSzTx/>
              <a:buFontTx/>
              <a:buAutoNum type="arabicPeriod"/>
            </a:pPr>
            <a:endParaRPr lang="nl-NL" altLang="nl-NL" sz="1800" b="1" dirty="0">
              <a:solidFill>
                <a:srgbClr val="FFFF00"/>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Huidige kennis                                         (RNA-)vaccins, antilichamen</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Intracellulaire afweer                                RNA detectie, PCR (</a:t>
            </a:r>
            <a:r>
              <a:rPr lang="nl-NL" altLang="nl-NL" sz="1800" b="1" dirty="0" err="1">
                <a:solidFill>
                  <a:schemeClr val="bg1"/>
                </a:solidFill>
                <a:latin typeface="Calibri" pitchFamily="34" charset="0"/>
              </a:rPr>
              <a:t>mol.biol</a:t>
            </a:r>
            <a:r>
              <a:rPr lang="nl-NL" altLang="nl-NL" sz="1800" b="1" dirty="0">
                <a:solidFill>
                  <a:schemeClr val="bg1"/>
                </a:solidFill>
                <a:latin typeface="Calibri" pitchFamily="34" charset="0"/>
              </a:rPr>
              <a:t>.)</a:t>
            </a:r>
          </a:p>
          <a:p>
            <a:pPr marL="342900" indent="-342900" eaLnBrk="1" hangingPunct="1">
              <a:spcBef>
                <a:spcPct val="0"/>
              </a:spcBef>
              <a:buSzTx/>
              <a:buFontTx/>
              <a:buAutoNum type="arabicPeriod"/>
            </a:pPr>
            <a:endParaRPr lang="nl-NL" altLang="nl-NL" sz="1800" b="1" dirty="0">
              <a:solidFill>
                <a:schemeClr val="bg1"/>
              </a:solidFill>
              <a:latin typeface="Calibri" pitchFamily="34" charset="0"/>
            </a:endParaRPr>
          </a:p>
          <a:p>
            <a:pPr marL="342900" indent="-342900" eaLnBrk="1" hangingPunct="1">
              <a:spcBef>
                <a:spcPct val="0"/>
              </a:spcBef>
              <a:buSzTx/>
              <a:buFontTx/>
              <a:buAutoNum type="arabicPeriod"/>
            </a:pPr>
            <a:r>
              <a:rPr lang="nl-NL" altLang="nl-NL" sz="1800" b="1" dirty="0">
                <a:solidFill>
                  <a:schemeClr val="bg1"/>
                </a:solidFill>
                <a:latin typeface="Calibri" pitchFamily="34" charset="0"/>
              </a:rPr>
              <a:t>Afweer en veroudering                                Symbiose, ethiek</a:t>
            </a:r>
          </a:p>
        </p:txBody>
      </p:sp>
      <p:sp>
        <p:nvSpPr>
          <p:cNvPr id="14" name="Ondertitel 2">
            <a:extLst>
              <a:ext uri="{FF2B5EF4-FFF2-40B4-BE49-F238E27FC236}">
                <a16:creationId xmlns:a16="http://schemas.microsoft.com/office/drawing/2014/main" id="{3618F42F-F680-EA82-2A47-43C669F71EB0}"/>
              </a:ext>
            </a:extLst>
          </p:cNvPr>
          <p:cNvSpPr txBox="1">
            <a:spLocks/>
          </p:cNvSpPr>
          <p:nvPr/>
        </p:nvSpPr>
        <p:spPr>
          <a:xfrm>
            <a:off x="5606067" y="5724540"/>
            <a:ext cx="5542901" cy="431800"/>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altLang="nl-NL" sz="1800" dirty="0">
                <a:latin typeface="Arial" pitchFamily="34" charset="0"/>
                <a:hlinkClick r:id="rId3"/>
              </a:rPr>
              <a:t>https://www.youtube.com/watch?v=zQGOcOUBi6s</a:t>
            </a:r>
            <a:endParaRPr lang="nl-NL" altLang="nl-NL" sz="1800" dirty="0">
              <a:latin typeface="Arial" pitchFamily="34" charset="0"/>
            </a:endParaRPr>
          </a:p>
        </p:txBody>
      </p:sp>
      <p:sp>
        <p:nvSpPr>
          <p:cNvPr id="15" name="Tekstvak 14">
            <a:extLst>
              <a:ext uri="{FF2B5EF4-FFF2-40B4-BE49-F238E27FC236}">
                <a16:creationId xmlns:a16="http://schemas.microsoft.com/office/drawing/2014/main" id="{EB2AC9BA-132B-74C8-3CC2-B440FC56DFDD}"/>
              </a:ext>
            </a:extLst>
          </p:cNvPr>
          <p:cNvSpPr txBox="1"/>
          <p:nvPr/>
        </p:nvSpPr>
        <p:spPr>
          <a:xfrm>
            <a:off x="924634" y="5648053"/>
            <a:ext cx="3516842" cy="584775"/>
          </a:xfrm>
          <a:prstGeom prst="rect">
            <a:avLst/>
          </a:prstGeom>
          <a:noFill/>
        </p:spPr>
        <p:txBody>
          <a:bodyPr wrap="square" rtlCol="0">
            <a:spAutoFit/>
          </a:bodyPr>
          <a:lstStyle/>
          <a:p>
            <a:pPr algn="l"/>
            <a:r>
              <a:rPr lang="nl-NL" sz="1600" dirty="0">
                <a:solidFill>
                  <a:schemeClr val="bg1"/>
                </a:solidFill>
              </a:rPr>
              <a:t>Boek: Abbas, Basic Immunology. Aanrader, maar </a:t>
            </a:r>
            <a:r>
              <a:rPr lang="nl-NL" sz="1600" dirty="0">
                <a:solidFill>
                  <a:srgbClr val="FFFF00"/>
                </a:solidFill>
              </a:rPr>
              <a:t>niet noodzakelijk</a:t>
            </a:r>
          </a:p>
        </p:txBody>
      </p:sp>
    </p:spTree>
    <p:extLst>
      <p:ext uri="{BB962C8B-B14F-4D97-AF65-F5344CB8AC3E}">
        <p14:creationId xmlns:p14="http://schemas.microsoft.com/office/powerpoint/2010/main" val="12597503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a:extLst>
              <a:ext uri="{FF2B5EF4-FFF2-40B4-BE49-F238E27FC236}">
                <a16:creationId xmlns:a16="http://schemas.microsoft.com/office/drawing/2014/main" id="{A0E1D777-8A08-40CD-894D-26B3E2A7C7DC}"/>
              </a:ext>
            </a:extLst>
          </p:cNvPr>
          <p:cNvSpPr txBox="1">
            <a:spLocks noGrp="1"/>
          </p:cNvSpPr>
          <p:nvPr>
            <p:ph type="title"/>
          </p:nvPr>
        </p:nvSpPr>
        <p:spPr/>
        <p:txBody>
          <a:bodyPr>
            <a:normAutofit/>
          </a:bodyPr>
          <a:lstStyle/>
          <a:p>
            <a:r>
              <a:rPr altLang="nl-NL" sz="2800" dirty="0">
                <a:solidFill>
                  <a:schemeClr val="bg1"/>
                </a:solidFill>
                <a:latin typeface="Arial" panose="020B0604020202020204" pitchFamily="34" charset="0"/>
              </a:rPr>
              <a:t>Aspecifiek v </a:t>
            </a:r>
            <a:r>
              <a:rPr altLang="nl-NL" sz="2800" dirty="0" err="1">
                <a:latin typeface="Arial" panose="020B0604020202020204" pitchFamily="34" charset="0"/>
              </a:rPr>
              <a:t>specifiek</a:t>
            </a:r>
            <a:r>
              <a:rPr lang="nl-NL" altLang="nl-NL" sz="2800" dirty="0">
                <a:latin typeface="Arial" panose="020B0604020202020204" pitchFamily="34" charset="0"/>
              </a:rPr>
              <a:t> (college 2)</a:t>
            </a:r>
            <a:br>
              <a:rPr lang="nl-NL" altLang="nl-NL" sz="2800" dirty="0">
                <a:latin typeface="Arial" panose="020B0604020202020204" pitchFamily="34" charset="0"/>
              </a:rPr>
            </a:br>
            <a:endParaRPr altLang="nl-NL" sz="2800" dirty="0">
              <a:solidFill>
                <a:schemeClr val="bg1"/>
              </a:solidFill>
              <a:latin typeface="Arial" panose="020B0604020202020204" pitchFamily="34" charset="0"/>
            </a:endParaRPr>
          </a:p>
        </p:txBody>
      </p:sp>
      <p:sp>
        <p:nvSpPr>
          <p:cNvPr id="22531" name="Tijdelijke aanduiding voor inhoud 2">
            <a:extLst>
              <a:ext uri="{FF2B5EF4-FFF2-40B4-BE49-F238E27FC236}">
                <a16:creationId xmlns:a16="http://schemas.microsoft.com/office/drawing/2014/main" id="{512DA15E-682F-4F8A-8E87-81721CC6F1FA}"/>
              </a:ext>
            </a:extLst>
          </p:cNvPr>
          <p:cNvSpPr txBox="1">
            <a:spLocks noGrp="1"/>
          </p:cNvSpPr>
          <p:nvPr>
            <p:ph idx="1"/>
          </p:nvPr>
        </p:nvSpPr>
        <p:spPr>
          <a:xfrm>
            <a:off x="838200" y="1903500"/>
            <a:ext cx="3733800" cy="4114800"/>
          </a:xfrm>
        </p:spPr>
        <p:txBody>
          <a:bodyPr>
            <a:noAutofit/>
          </a:bodyPr>
          <a:lstStyle/>
          <a:p>
            <a:pPr marL="0" indent="0">
              <a:buNone/>
              <a:defRPr/>
            </a:pPr>
            <a:r>
              <a:rPr altLang="nl-NL" sz="1800" dirty="0" err="1">
                <a:solidFill>
                  <a:schemeClr val="bg1"/>
                </a:solidFill>
                <a:latin typeface="Arial" pitchFamily="34" charset="0"/>
              </a:rPr>
              <a:t>Aspecifiek</a:t>
            </a:r>
            <a:r>
              <a:rPr lang="nl-NL" altLang="nl-NL" sz="1800" dirty="0">
                <a:solidFill>
                  <a:schemeClr val="bg1"/>
                </a:solidFill>
                <a:latin typeface="Arial" pitchFamily="34" charset="0"/>
              </a:rPr>
              <a:t> (</a:t>
            </a:r>
            <a:r>
              <a:rPr lang="nl-NL" altLang="nl-NL" sz="1800" dirty="0" err="1">
                <a:solidFill>
                  <a:schemeClr val="bg1"/>
                </a:solidFill>
                <a:latin typeface="Arial" pitchFamily="34" charset="0"/>
              </a:rPr>
              <a:t>innate</a:t>
            </a:r>
            <a:r>
              <a:rPr lang="nl-NL" altLang="nl-NL" sz="1800" dirty="0">
                <a:solidFill>
                  <a:schemeClr val="bg1"/>
                </a:solidFill>
                <a:latin typeface="Arial" pitchFamily="34" charset="0"/>
              </a:rPr>
              <a:t>)</a:t>
            </a:r>
            <a:r>
              <a:rPr altLang="nl-NL" sz="1800" dirty="0">
                <a:solidFill>
                  <a:schemeClr val="bg1"/>
                </a:solidFill>
                <a:latin typeface="Arial" pitchFamily="34" charset="0"/>
              </a:rPr>
              <a:t>: </a:t>
            </a:r>
            <a:endParaRPr lang="nl-NL" altLang="nl-NL" sz="1800" dirty="0">
              <a:solidFill>
                <a:schemeClr val="bg1"/>
              </a:solidFill>
              <a:latin typeface="Arial" pitchFamily="34" charset="0"/>
            </a:endParaRPr>
          </a:p>
          <a:p>
            <a:pPr marL="0" indent="0">
              <a:buNone/>
              <a:defRPr/>
            </a:pPr>
            <a:r>
              <a:rPr altLang="nl-NL" sz="1800" dirty="0">
                <a:solidFill>
                  <a:schemeClr val="bg1"/>
                </a:solidFill>
                <a:latin typeface="Arial" pitchFamily="34" charset="0"/>
              </a:rPr>
              <a:t>Macrofagen, mest cellen, </a:t>
            </a:r>
            <a:r>
              <a:rPr lang="nl-NL" altLang="nl-NL" sz="1800" dirty="0">
                <a:solidFill>
                  <a:schemeClr val="bg1"/>
                </a:solidFill>
                <a:latin typeface="Arial" pitchFamily="34" charset="0"/>
              </a:rPr>
              <a:t>Dendritische cellen</a:t>
            </a: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marL="0" indent="0">
              <a:buNone/>
              <a:defRPr/>
            </a:pPr>
            <a:r>
              <a:rPr altLang="nl-NL" sz="1800" dirty="0" err="1">
                <a:solidFill>
                  <a:srgbClr val="FFFF00"/>
                </a:solidFill>
                <a:latin typeface="Arial" pitchFamily="34" charset="0"/>
              </a:rPr>
              <a:t>Specifiek</a:t>
            </a:r>
            <a:r>
              <a:rPr lang="nl-NL" altLang="nl-NL" sz="1800" dirty="0">
                <a:solidFill>
                  <a:srgbClr val="FFFF00"/>
                </a:solidFill>
                <a:latin typeface="Arial" pitchFamily="34" charset="0"/>
              </a:rPr>
              <a:t> (</a:t>
            </a:r>
            <a:r>
              <a:rPr lang="nl-NL" altLang="nl-NL" sz="1800" dirty="0" err="1">
                <a:solidFill>
                  <a:srgbClr val="FFFF00"/>
                </a:solidFill>
                <a:latin typeface="Arial" pitchFamily="34" charset="0"/>
              </a:rPr>
              <a:t>adaptive</a:t>
            </a:r>
            <a:r>
              <a:rPr lang="nl-NL" altLang="nl-NL" sz="1800" dirty="0">
                <a:solidFill>
                  <a:srgbClr val="FFFF00"/>
                </a:solidFill>
                <a:latin typeface="Arial" pitchFamily="34" charset="0"/>
              </a:rPr>
              <a:t>)</a:t>
            </a:r>
            <a:r>
              <a:rPr altLang="nl-NL" sz="1800" dirty="0">
                <a:solidFill>
                  <a:srgbClr val="FFFF00"/>
                </a:solidFill>
                <a:latin typeface="Arial" pitchFamily="34" charset="0"/>
              </a:rPr>
              <a:t>: </a:t>
            </a:r>
            <a:endParaRPr lang="nl-NL" altLang="nl-NL" sz="1800" dirty="0">
              <a:solidFill>
                <a:srgbClr val="FFFF00"/>
              </a:solidFill>
              <a:latin typeface="Arial" pitchFamily="34" charset="0"/>
            </a:endParaRPr>
          </a:p>
          <a:p>
            <a:pPr marL="0" indent="0">
              <a:buNone/>
              <a:defRPr/>
            </a:pPr>
            <a:r>
              <a:rPr altLang="nl-NL" sz="1800" dirty="0">
                <a:solidFill>
                  <a:srgbClr val="FFFF00"/>
                </a:solidFill>
                <a:latin typeface="Arial" pitchFamily="34" charset="0"/>
              </a:rPr>
              <a:t>T-cellen, B-cellen</a:t>
            </a:r>
            <a:r>
              <a:rPr lang="nl-NL" altLang="nl-NL" sz="1800" dirty="0">
                <a:solidFill>
                  <a:srgbClr val="FFFF00"/>
                </a:solidFill>
                <a:latin typeface="Arial" pitchFamily="34" charset="0"/>
              </a:rPr>
              <a:t>, CTL</a:t>
            </a:r>
            <a:endParaRPr altLang="nl-NL" sz="1800" dirty="0">
              <a:solidFill>
                <a:srgbClr val="FFFF00"/>
              </a:solidFill>
              <a:latin typeface="Arial" pitchFamily="34" charset="0"/>
            </a:endParaRPr>
          </a:p>
          <a:p>
            <a:pPr>
              <a:defRPr/>
            </a:pPr>
            <a:endParaRPr altLang="nl-NL" sz="1800" dirty="0">
              <a:solidFill>
                <a:schemeClr val="bg1"/>
              </a:solidFill>
              <a:latin typeface="Arial" pitchFamily="34" charset="0"/>
            </a:endParaRPr>
          </a:p>
          <a:p>
            <a:pPr marL="0" indent="0">
              <a:buNone/>
              <a:defRPr/>
            </a:pPr>
            <a:r>
              <a:rPr lang="nl-NL" altLang="nl-NL" sz="1800" dirty="0">
                <a:solidFill>
                  <a:schemeClr val="bg1"/>
                </a:solidFill>
                <a:latin typeface="Arial" pitchFamily="34" charset="0"/>
              </a:rPr>
              <a:t>Tussenvorm: </a:t>
            </a:r>
          </a:p>
          <a:p>
            <a:pPr marL="0" indent="0">
              <a:buNone/>
              <a:defRPr/>
            </a:pPr>
            <a:r>
              <a:rPr lang="nl-NL" altLang="nl-NL" sz="1800" dirty="0">
                <a:solidFill>
                  <a:schemeClr val="bg1"/>
                </a:solidFill>
                <a:latin typeface="Arial" pitchFamily="34" charset="0"/>
              </a:rPr>
              <a:t>NK cellen, ILC</a:t>
            </a:r>
          </a:p>
          <a:p>
            <a:pPr marL="0" indent="0">
              <a:buNone/>
              <a:defRPr/>
            </a:pPr>
            <a:endParaRPr altLang="nl-NL" sz="1800" dirty="0">
              <a:solidFill>
                <a:schemeClr val="bg1"/>
              </a:solidFill>
              <a:latin typeface="Arial" pitchFamily="34" charset="0"/>
            </a:endParaRPr>
          </a:p>
          <a:p>
            <a:pPr marL="0" indent="0">
              <a:buNone/>
              <a:defRPr/>
            </a:pPr>
            <a:r>
              <a:rPr altLang="nl-NL" sz="1800" dirty="0">
                <a:solidFill>
                  <a:schemeClr val="bg1"/>
                </a:solidFill>
                <a:latin typeface="Arial" pitchFamily="34" charset="0"/>
              </a:rPr>
              <a:t>NB Net als alle hokjes in de biologie is </a:t>
            </a:r>
            <a:r>
              <a:rPr altLang="nl-NL" sz="1800" dirty="0" err="1">
                <a:solidFill>
                  <a:schemeClr val="bg1"/>
                </a:solidFill>
                <a:latin typeface="Arial" pitchFamily="34" charset="0"/>
              </a:rPr>
              <a:t>deze</a:t>
            </a:r>
            <a:r>
              <a:rPr altLang="nl-NL" sz="1800" dirty="0">
                <a:solidFill>
                  <a:schemeClr val="bg1"/>
                </a:solidFill>
                <a:latin typeface="Arial" pitchFamily="34" charset="0"/>
              </a:rPr>
              <a:t> </a:t>
            </a:r>
            <a:r>
              <a:rPr altLang="nl-NL" sz="1800" dirty="0" err="1">
                <a:solidFill>
                  <a:schemeClr val="bg1"/>
                </a:solidFill>
                <a:latin typeface="Arial" pitchFamily="34" charset="0"/>
              </a:rPr>
              <a:t>onderverdeling</a:t>
            </a:r>
            <a:r>
              <a:rPr altLang="nl-NL" sz="1800" dirty="0">
                <a:solidFill>
                  <a:schemeClr val="bg1"/>
                </a:solidFill>
                <a:latin typeface="Arial" pitchFamily="34" charset="0"/>
              </a:rPr>
              <a:t> niet absoluut, </a:t>
            </a:r>
            <a:r>
              <a:rPr altLang="nl-NL" sz="1800" dirty="0" err="1">
                <a:solidFill>
                  <a:schemeClr val="bg1"/>
                </a:solidFill>
                <a:latin typeface="Arial" pitchFamily="34" charset="0"/>
              </a:rPr>
              <a:t>en</a:t>
            </a:r>
            <a:r>
              <a:rPr altLang="nl-NL" sz="1800" dirty="0">
                <a:solidFill>
                  <a:schemeClr val="bg1"/>
                </a:solidFill>
                <a:latin typeface="Arial" pitchFamily="34" charset="0"/>
              </a:rPr>
              <a:t> </a:t>
            </a:r>
            <a:r>
              <a:rPr altLang="nl-NL" sz="1800" dirty="0" err="1">
                <a:solidFill>
                  <a:schemeClr val="bg1"/>
                </a:solidFill>
                <a:latin typeface="Arial" pitchFamily="34" charset="0"/>
              </a:rPr>
              <a:t>eigenlijk</a:t>
            </a:r>
            <a:r>
              <a:rPr altLang="nl-NL" sz="1800" dirty="0">
                <a:solidFill>
                  <a:schemeClr val="bg1"/>
                </a:solidFill>
                <a:latin typeface="Arial" pitchFamily="34" charset="0"/>
              </a:rPr>
              <a:t> is het</a:t>
            </a:r>
            <a:r>
              <a:rPr lang="nl-NL" altLang="nl-NL" sz="1800" dirty="0">
                <a:solidFill>
                  <a:schemeClr val="bg1"/>
                </a:solidFill>
                <a:latin typeface="Arial" pitchFamily="34" charset="0"/>
              </a:rPr>
              <a:t> zelfs</a:t>
            </a:r>
            <a:r>
              <a:rPr altLang="nl-NL" sz="1800" dirty="0">
                <a:solidFill>
                  <a:schemeClr val="bg1"/>
                </a:solidFill>
                <a:latin typeface="Arial" pitchFamily="34" charset="0"/>
              </a:rPr>
              <a:t> een </a:t>
            </a:r>
            <a:r>
              <a:rPr altLang="nl-NL" sz="1800" dirty="0" err="1">
                <a:solidFill>
                  <a:schemeClr val="bg1"/>
                </a:solidFill>
                <a:latin typeface="Arial" pitchFamily="34" charset="0"/>
              </a:rPr>
              <a:t>continuum</a:t>
            </a:r>
            <a:r>
              <a:rPr altLang="nl-NL" sz="1800" dirty="0">
                <a:solidFill>
                  <a:schemeClr val="bg1"/>
                </a:solidFill>
                <a:latin typeface="Arial" pitchFamily="34" charset="0"/>
              </a:rPr>
              <a:t>.</a:t>
            </a:r>
          </a:p>
        </p:txBody>
      </p:sp>
      <p:pic>
        <p:nvPicPr>
          <p:cNvPr id="44037" name="Picture 4">
            <a:extLst>
              <a:ext uri="{FF2B5EF4-FFF2-40B4-BE49-F238E27FC236}">
                <a16:creationId xmlns:a16="http://schemas.microsoft.com/office/drawing/2014/main" id="{1EBA7A42-668F-4DAD-984D-187EBAF9B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063" y="1997075"/>
            <a:ext cx="5357812"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9776651"/>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jdelijke aanduiding voor inhoud 2"/>
          <p:cNvSpPr txBox="1">
            <a:spLocks noGrp="1"/>
          </p:cNvSpPr>
          <p:nvPr>
            <p:ph idx="1"/>
          </p:nvPr>
        </p:nvSpPr>
        <p:spPr>
          <a:xfrm>
            <a:off x="1064702" y="1455261"/>
            <a:ext cx="8742532" cy="4114800"/>
          </a:xfrm>
        </p:spPr>
        <p:txBody>
          <a:bodyPr>
            <a:noAutofit/>
          </a:bodyPr>
          <a:lstStyle/>
          <a:p>
            <a:pPr>
              <a:defRPr/>
            </a:pPr>
            <a:r>
              <a:rPr altLang="nl-NL" sz="1800" dirty="0">
                <a:solidFill>
                  <a:schemeClr val="bg1"/>
                </a:solidFill>
                <a:latin typeface="Arial" pitchFamily="34" charset="0"/>
              </a:rPr>
              <a:t>Heeft </a:t>
            </a:r>
            <a:r>
              <a:rPr altLang="nl-NL" sz="1800" dirty="0" err="1">
                <a:solidFill>
                  <a:schemeClr val="bg1"/>
                </a:solidFill>
                <a:latin typeface="Arial" pitchFamily="34" charset="0"/>
              </a:rPr>
              <a:t>pattern</a:t>
            </a:r>
            <a:r>
              <a:rPr altLang="nl-NL" sz="1800" dirty="0">
                <a:solidFill>
                  <a:schemeClr val="bg1"/>
                </a:solidFill>
                <a:latin typeface="Arial" pitchFamily="34" charset="0"/>
              </a:rPr>
              <a:t> </a:t>
            </a:r>
            <a:r>
              <a:rPr altLang="nl-NL" sz="1800" dirty="0" err="1">
                <a:solidFill>
                  <a:schemeClr val="bg1"/>
                </a:solidFill>
                <a:latin typeface="Arial" pitchFamily="34" charset="0"/>
              </a:rPr>
              <a:t>recognition</a:t>
            </a:r>
            <a:r>
              <a:rPr altLang="nl-NL" sz="1800" dirty="0">
                <a:solidFill>
                  <a:schemeClr val="bg1"/>
                </a:solidFill>
                <a:latin typeface="Arial" pitchFamily="34" charset="0"/>
              </a:rPr>
              <a:t> </a:t>
            </a:r>
            <a:r>
              <a:rPr altLang="nl-NL" sz="1800" dirty="0" err="1">
                <a:solidFill>
                  <a:schemeClr val="bg1"/>
                </a:solidFill>
                <a:latin typeface="Arial" pitchFamily="34" charset="0"/>
              </a:rPr>
              <a:t>receptors</a:t>
            </a:r>
            <a:r>
              <a:rPr altLang="nl-NL" sz="1800" dirty="0">
                <a:solidFill>
                  <a:schemeClr val="bg1"/>
                </a:solidFill>
                <a:latin typeface="Arial" pitchFamily="34" charset="0"/>
              </a:rPr>
              <a:t> </a:t>
            </a:r>
            <a:r>
              <a:rPr altLang="nl-NL" sz="1800" dirty="0">
                <a:solidFill>
                  <a:schemeClr val="bg1"/>
                </a:solidFill>
              </a:rPr>
              <a:t>dia algemene aspecten van ziekmakers herkennen </a:t>
            </a:r>
          </a:p>
          <a:p>
            <a:pPr marL="0" indent="0">
              <a:buNone/>
              <a:defRPr/>
            </a:pPr>
            <a:r>
              <a:rPr altLang="nl-NL" sz="1800" dirty="0">
                <a:solidFill>
                  <a:schemeClr val="bg1"/>
                </a:solidFill>
              </a:rPr>
              <a:t>=&gt; bij </a:t>
            </a:r>
            <a:r>
              <a:rPr altLang="nl-NL" sz="1800" dirty="0" err="1">
                <a:solidFill>
                  <a:schemeClr val="bg1"/>
                </a:solidFill>
              </a:rPr>
              <a:t>herkenning</a:t>
            </a:r>
            <a:r>
              <a:rPr altLang="nl-NL" sz="1800" dirty="0">
                <a:solidFill>
                  <a:schemeClr val="bg1"/>
                </a:solidFill>
              </a:rPr>
              <a:t> pro</a:t>
            </a:r>
            <a:r>
              <a:rPr lang="nl-NL" altLang="nl-NL" sz="1800" dirty="0">
                <a:solidFill>
                  <a:schemeClr val="bg1"/>
                </a:solidFill>
              </a:rPr>
              <a:t>-</a:t>
            </a:r>
            <a:r>
              <a:rPr altLang="nl-NL" sz="1800" dirty="0" err="1">
                <a:solidFill>
                  <a:schemeClr val="bg1"/>
                </a:solidFill>
              </a:rPr>
              <a:t>inflammatoire</a:t>
            </a:r>
            <a:r>
              <a:rPr altLang="nl-NL" sz="1800" dirty="0">
                <a:solidFill>
                  <a:schemeClr val="bg1"/>
                </a:solidFill>
              </a:rPr>
              <a:t> cytokines</a:t>
            </a:r>
            <a:endParaRPr altLang="nl-NL" sz="1800" dirty="0">
              <a:solidFill>
                <a:schemeClr val="bg1"/>
              </a:solidFill>
              <a:latin typeface="Arial" pitchFamily="34" charset="0"/>
            </a:endParaRPr>
          </a:p>
          <a:p>
            <a:pPr marL="0" indent="0">
              <a:buNone/>
              <a:defRPr/>
            </a:pPr>
            <a:r>
              <a:rPr lang="nl-NL" altLang="nl-NL" sz="1800" dirty="0">
                <a:solidFill>
                  <a:schemeClr val="bg1"/>
                </a:solidFill>
              </a:rPr>
              <a:t>=&gt; Versterken de ontsteking, </a:t>
            </a:r>
            <a:r>
              <a:rPr lang="nl-NL" altLang="nl-NL" sz="1800" dirty="0">
                <a:solidFill>
                  <a:srgbClr val="FFFF00"/>
                </a:solidFill>
              </a:rPr>
              <a:t>via antigeen presentatie</a:t>
            </a:r>
            <a:endParaRPr lang="nl-NL" altLang="nl-NL" sz="1800" dirty="0">
              <a:solidFill>
                <a:srgbClr val="FFFF00"/>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endParaRPr lang="nl-NL" altLang="nl-NL" sz="1800" dirty="0">
              <a:solidFill>
                <a:schemeClr val="bg1"/>
              </a:solidFill>
            </a:endParaRPr>
          </a:p>
          <a:p>
            <a:pPr>
              <a:defRPr/>
            </a:pPr>
            <a:endParaRPr lang="nl-NL" altLang="nl-NL" sz="1800" dirty="0">
              <a:solidFill>
                <a:schemeClr val="bg1"/>
              </a:solidFill>
              <a:latin typeface="Arial" pitchFamily="34" charset="0"/>
            </a:endParaRPr>
          </a:p>
          <a:p>
            <a:pPr>
              <a:defRPr/>
            </a:pPr>
            <a:r>
              <a:rPr lang="nl-NL" altLang="nl-NL" sz="1800" dirty="0">
                <a:solidFill>
                  <a:schemeClr val="bg1"/>
                </a:solidFill>
              </a:rPr>
              <a:t>=&gt; vooral </a:t>
            </a:r>
            <a:r>
              <a:rPr lang="nl-NL" altLang="nl-NL" sz="1800" dirty="0" err="1">
                <a:solidFill>
                  <a:schemeClr val="bg1"/>
                </a:solidFill>
              </a:rPr>
              <a:t>bacterien</a:t>
            </a:r>
            <a:r>
              <a:rPr lang="nl-NL" altLang="nl-NL" sz="1800" dirty="0">
                <a:solidFill>
                  <a:schemeClr val="bg1"/>
                </a:solidFill>
              </a:rPr>
              <a:t>, en dode cellen</a:t>
            </a: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marL="0" indent="0">
              <a:buNone/>
              <a:defRPr/>
            </a:pPr>
            <a:endParaRPr altLang="nl-NL" sz="1800" dirty="0">
              <a:solidFill>
                <a:schemeClr val="bg1"/>
              </a:solidFill>
              <a:latin typeface="Arial" pitchFamily="34" charset="0"/>
            </a:endParaRPr>
          </a:p>
          <a:p>
            <a:pPr marL="0" indent="0">
              <a:buNone/>
              <a:defRPr/>
            </a:pPr>
            <a:r>
              <a:rPr altLang="nl-NL" sz="1800" dirty="0">
                <a:solidFill>
                  <a:schemeClr val="bg1"/>
                </a:solidFill>
                <a:latin typeface="Arial" pitchFamily="34" charset="0"/>
              </a:rPr>
              <a:t>=&gt; Pro-inflammatoire signalen (Interferon, Tumor </a:t>
            </a:r>
            <a:r>
              <a:rPr altLang="nl-NL" sz="1800" dirty="0" err="1">
                <a:solidFill>
                  <a:schemeClr val="bg1"/>
                </a:solidFill>
                <a:latin typeface="Arial" pitchFamily="34" charset="0"/>
              </a:rPr>
              <a:t>Necrosis</a:t>
            </a:r>
            <a:r>
              <a:rPr altLang="nl-NL" sz="1800" dirty="0">
                <a:solidFill>
                  <a:schemeClr val="bg1"/>
                </a:solidFill>
                <a:latin typeface="Arial" pitchFamily="34" charset="0"/>
              </a:rPr>
              <a:t> Factor)</a:t>
            </a: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702" y="2642880"/>
            <a:ext cx="7116762"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C759AF0D-D269-474E-8116-E10E8F6D6289}"/>
              </a:ext>
            </a:extLst>
          </p:cNvPr>
          <p:cNvSpPr>
            <a:spLocks noGrp="1"/>
          </p:cNvSpPr>
          <p:nvPr>
            <p:ph type="title"/>
          </p:nvPr>
        </p:nvSpPr>
        <p:spPr>
          <a:xfrm>
            <a:off x="1064702" y="197946"/>
            <a:ext cx="10515600" cy="1325563"/>
          </a:xfrm>
        </p:spPr>
        <p:txBody>
          <a:bodyPr>
            <a:normAutofit fontScale="90000"/>
          </a:bodyPr>
          <a:lstStyle/>
          <a:p>
            <a:br>
              <a:rPr lang="nl-NL" altLang="nl-NL" sz="2800" dirty="0">
                <a:latin typeface="Arial" pitchFamily="34" charset="0"/>
              </a:rPr>
            </a:br>
            <a:r>
              <a:rPr lang="nl-NL" altLang="nl-NL" sz="2800" dirty="0">
                <a:solidFill>
                  <a:schemeClr val="bg1"/>
                </a:solidFill>
                <a:latin typeface="Arial" pitchFamily="34" charset="0"/>
              </a:rPr>
              <a:t>De macrofaag</a:t>
            </a:r>
            <a:br>
              <a:rPr lang="nl-NL" altLang="nl-NL" sz="2800" dirty="0">
                <a:solidFill>
                  <a:schemeClr val="bg1"/>
                </a:solidFill>
                <a:latin typeface="Arial" pitchFamily="34" charset="0"/>
              </a:rPr>
            </a:br>
            <a:r>
              <a:rPr lang="nl-NL" altLang="nl-NL" sz="2800" dirty="0">
                <a:solidFill>
                  <a:schemeClr val="bg1"/>
                </a:solidFill>
                <a:latin typeface="Arial" pitchFamily="34" charset="0"/>
              </a:rPr>
              <a:t>=&gt; APC: </a:t>
            </a:r>
            <a:r>
              <a:rPr lang="nl-NL" altLang="nl-NL" sz="2800" dirty="0">
                <a:latin typeface="Arial" pitchFamily="34" charset="0"/>
              </a:rPr>
              <a:t>Begin van de specifieke afweer:</a:t>
            </a:r>
            <a:br>
              <a:rPr lang="nl-NL" altLang="nl-NL" sz="2800" dirty="0">
                <a:latin typeface="Arial" pitchFamily="34" charset="0"/>
              </a:rPr>
            </a:br>
            <a:endParaRPr lang="nl-NL" sz="2800" dirty="0"/>
          </a:p>
        </p:txBody>
      </p:sp>
      <p:pic>
        <p:nvPicPr>
          <p:cNvPr id="4" name="Picture 5">
            <a:extLst>
              <a:ext uri="{FF2B5EF4-FFF2-40B4-BE49-F238E27FC236}">
                <a16:creationId xmlns:a16="http://schemas.microsoft.com/office/drawing/2014/main" id="{6E174A96-D721-8037-2B88-A23A24E947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34" r="27631"/>
          <a:stretch/>
        </p:blipFill>
        <p:spPr bwMode="auto">
          <a:xfrm>
            <a:off x="8667101" y="2638914"/>
            <a:ext cx="2990748" cy="239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6242987"/>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a:extLst>
              <a:ext uri="{FF2B5EF4-FFF2-40B4-BE49-F238E27FC236}">
                <a16:creationId xmlns:a16="http://schemas.microsoft.com/office/drawing/2014/main" id="{8FA93CDD-606D-4E09-9ED4-4D623BE00F10}"/>
              </a:ext>
            </a:extLst>
          </p:cNvPr>
          <p:cNvSpPr txBox="1">
            <a:spLocks noGrp="1"/>
          </p:cNvSpPr>
          <p:nvPr>
            <p:ph type="title"/>
          </p:nvPr>
        </p:nvSpPr>
        <p:spPr>
          <a:xfrm>
            <a:off x="838200" y="40228"/>
            <a:ext cx="10515600" cy="1325563"/>
          </a:xfrm>
        </p:spPr>
        <p:txBody>
          <a:bodyPr>
            <a:normAutofit/>
          </a:bodyPr>
          <a:lstStyle/>
          <a:p>
            <a:r>
              <a:rPr altLang="nl-NL" sz="2800" dirty="0" err="1">
                <a:solidFill>
                  <a:schemeClr val="bg1"/>
                </a:solidFill>
                <a:latin typeface="Arial" panose="020B0604020202020204" pitchFamily="34" charset="0"/>
              </a:rPr>
              <a:t>Specifiek</a:t>
            </a:r>
            <a:r>
              <a:rPr altLang="nl-NL" sz="2800" dirty="0">
                <a:solidFill>
                  <a:schemeClr val="bg1"/>
                </a:solidFill>
                <a:latin typeface="Arial" panose="020B0604020202020204" pitchFamily="34" charset="0"/>
              </a:rPr>
              <a:t>: T </a:t>
            </a:r>
            <a:r>
              <a:rPr lang="nl-NL" altLang="nl-NL" sz="2800" dirty="0">
                <a:solidFill>
                  <a:schemeClr val="bg1"/>
                </a:solidFill>
                <a:latin typeface="Arial" panose="020B0604020202020204" pitchFamily="34" charset="0"/>
              </a:rPr>
              <a:t>(T-helper, CTL) </a:t>
            </a:r>
            <a:r>
              <a:rPr altLang="nl-NL" sz="2800" dirty="0" err="1">
                <a:solidFill>
                  <a:schemeClr val="bg1"/>
                </a:solidFill>
                <a:latin typeface="Arial" panose="020B0604020202020204" pitchFamily="34" charset="0"/>
              </a:rPr>
              <a:t>en</a:t>
            </a:r>
            <a:r>
              <a:rPr altLang="nl-NL" sz="2800" dirty="0">
                <a:solidFill>
                  <a:schemeClr val="bg1"/>
                </a:solidFill>
                <a:latin typeface="Arial" panose="020B0604020202020204" pitchFamily="34" charset="0"/>
              </a:rPr>
              <a:t> B </a:t>
            </a:r>
            <a:r>
              <a:rPr lang="nl-NL" altLang="nl-NL" sz="2800" dirty="0">
                <a:solidFill>
                  <a:schemeClr val="bg1"/>
                </a:solidFill>
                <a:latin typeface="Arial" panose="020B0604020202020204" pitchFamily="34" charset="0"/>
              </a:rPr>
              <a:t>(</a:t>
            </a:r>
            <a:r>
              <a:rPr altLang="nl-NL" sz="2800" dirty="0" err="1">
                <a:solidFill>
                  <a:schemeClr val="bg1"/>
                </a:solidFill>
                <a:latin typeface="Arial" panose="020B0604020202020204" pitchFamily="34" charset="0"/>
              </a:rPr>
              <a:t>antilichamen</a:t>
            </a:r>
            <a:r>
              <a:rPr lang="nl-NL" altLang="nl-NL" sz="2800" dirty="0">
                <a:solidFill>
                  <a:schemeClr val="bg1"/>
                </a:solidFill>
                <a:latin typeface="Arial" panose="020B0604020202020204" pitchFamily="34" charset="0"/>
              </a:rPr>
              <a:t>)</a:t>
            </a:r>
            <a:br>
              <a:rPr lang="nl-NL" altLang="nl-NL" sz="2800" dirty="0">
                <a:solidFill>
                  <a:schemeClr val="bg1"/>
                </a:solidFill>
                <a:latin typeface="Arial" panose="020B0604020202020204" pitchFamily="34" charset="0"/>
              </a:rPr>
            </a:br>
            <a:r>
              <a:rPr lang="nl-NL" altLang="nl-NL" sz="2800" dirty="0">
                <a:solidFill>
                  <a:schemeClr val="bg1"/>
                </a:solidFill>
                <a:latin typeface="Arial" panose="020B0604020202020204" pitchFamily="34" charset="0"/>
              </a:rPr>
              <a:t>antigeen </a:t>
            </a:r>
            <a:r>
              <a:rPr altLang="nl-NL" sz="2800" dirty="0" err="1">
                <a:solidFill>
                  <a:schemeClr val="bg1"/>
                </a:solidFill>
                <a:latin typeface="Arial" panose="020B0604020202020204" pitchFamily="34" charset="0"/>
              </a:rPr>
              <a:t>en</a:t>
            </a:r>
            <a:r>
              <a:rPr altLang="nl-NL" sz="2800" dirty="0">
                <a:solidFill>
                  <a:schemeClr val="bg1"/>
                </a:solidFill>
                <a:latin typeface="Arial" panose="020B0604020202020204" pitchFamily="34" charset="0"/>
              </a:rPr>
              <a:t> memory</a:t>
            </a:r>
          </a:p>
        </p:txBody>
      </p:sp>
      <p:pic>
        <p:nvPicPr>
          <p:cNvPr id="38916" name="Picture 3">
            <a:extLst>
              <a:ext uri="{FF2B5EF4-FFF2-40B4-BE49-F238E27FC236}">
                <a16:creationId xmlns:a16="http://schemas.microsoft.com/office/drawing/2014/main" id="{196C376D-12E5-4437-9628-B2015C1EC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48858"/>
            <a:ext cx="4762500"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5">
            <a:extLst>
              <a:ext uri="{FF2B5EF4-FFF2-40B4-BE49-F238E27FC236}">
                <a16:creationId xmlns:a16="http://schemas.microsoft.com/office/drawing/2014/main" id="{4CC84EF9-6EF7-4C9D-BA64-706417883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833" y="1648858"/>
            <a:ext cx="3989427"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8" name="Tekstvak 4">
            <a:extLst>
              <a:ext uri="{FF2B5EF4-FFF2-40B4-BE49-F238E27FC236}">
                <a16:creationId xmlns:a16="http://schemas.microsoft.com/office/drawing/2014/main" id="{62F27CB8-A5A3-457C-B95F-FA68BE316144}"/>
              </a:ext>
            </a:extLst>
          </p:cNvPr>
          <p:cNvSpPr txBox="1">
            <a:spLocks noChangeArrowheads="1"/>
          </p:cNvSpPr>
          <p:nvPr/>
        </p:nvSpPr>
        <p:spPr bwMode="auto">
          <a:xfrm>
            <a:off x="10098393" y="2475708"/>
            <a:ext cx="192723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800" dirty="0">
                <a:solidFill>
                  <a:schemeClr val="bg1"/>
                </a:solidFill>
                <a:latin typeface="Calibri" panose="020F0502020204030204" pitchFamily="34" charset="0"/>
              </a:rPr>
              <a:t>Alles nodig voor volledige bescherming / opruiming </a:t>
            </a:r>
          </a:p>
          <a:p>
            <a:pPr eaLnBrk="1" hangingPunct="1">
              <a:spcBef>
                <a:spcPct val="0"/>
              </a:spcBef>
              <a:buSzTx/>
              <a:buFontTx/>
              <a:buNone/>
            </a:pPr>
            <a:endParaRPr lang="nl-NL" altLang="nl-NL" sz="1800" dirty="0">
              <a:solidFill>
                <a:schemeClr val="bg1"/>
              </a:solidFill>
              <a:latin typeface="Calibri" panose="020F0502020204030204" pitchFamily="34" charset="0"/>
            </a:endParaRPr>
          </a:p>
          <a:p>
            <a:pPr eaLnBrk="1" hangingPunct="1">
              <a:spcBef>
                <a:spcPct val="0"/>
              </a:spcBef>
              <a:buSzTx/>
              <a:buFontTx/>
              <a:buNone/>
            </a:pPr>
            <a:r>
              <a:rPr lang="nl-NL" altLang="nl-NL" sz="1800" dirty="0">
                <a:solidFill>
                  <a:schemeClr val="bg1"/>
                </a:solidFill>
                <a:latin typeface="Calibri" panose="020F0502020204030204" pitchFamily="34" charset="0"/>
              </a:rPr>
              <a:t>Erg ingewikkeld </a:t>
            </a:r>
          </a:p>
          <a:p>
            <a:pPr eaLnBrk="1" hangingPunct="1">
              <a:spcBef>
                <a:spcPct val="0"/>
              </a:spcBef>
              <a:buSzTx/>
              <a:buFontTx/>
              <a:buNone/>
            </a:pPr>
            <a:r>
              <a:rPr lang="nl-NL" altLang="nl-NL" sz="1800" dirty="0">
                <a:solidFill>
                  <a:srgbClr val="FFFF00"/>
                </a:solidFill>
                <a:latin typeface="Calibri" panose="020F0502020204030204" pitchFamily="34" charset="0"/>
              </a:rPr>
              <a:t>=&gt; controle!</a:t>
            </a:r>
          </a:p>
        </p:txBody>
      </p:sp>
      <p:sp>
        <p:nvSpPr>
          <p:cNvPr id="38919" name="Tekstvak 5">
            <a:extLst>
              <a:ext uri="{FF2B5EF4-FFF2-40B4-BE49-F238E27FC236}">
                <a16:creationId xmlns:a16="http://schemas.microsoft.com/office/drawing/2014/main" id="{907297DF-3BCD-4A20-8C81-8E7D48B3D04C}"/>
              </a:ext>
            </a:extLst>
          </p:cNvPr>
          <p:cNvSpPr txBox="1">
            <a:spLocks noChangeArrowheads="1"/>
          </p:cNvSpPr>
          <p:nvPr/>
        </p:nvSpPr>
        <p:spPr bwMode="auto">
          <a:xfrm>
            <a:off x="838200" y="6181004"/>
            <a:ext cx="9006060" cy="6461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800">
                <a:solidFill>
                  <a:schemeClr val="tx1"/>
                </a:solidFill>
                <a:latin typeface="Calibri" panose="020F0502020204030204" pitchFamily="34" charset="0"/>
                <a:hlinkClick r:id="rId4"/>
              </a:rPr>
              <a:t>https://www.youtube.com/watch?v=dTb0iEUS1oA</a:t>
            </a:r>
            <a:endParaRPr lang="nl-NL" altLang="nl-NL" sz="1800">
              <a:solidFill>
                <a:schemeClr val="tx1"/>
              </a:solidFill>
              <a:latin typeface="Calibri" panose="020F0502020204030204" pitchFamily="34" charset="0"/>
            </a:endParaRPr>
          </a:p>
          <a:p>
            <a:pPr eaLnBrk="1" hangingPunct="1">
              <a:spcBef>
                <a:spcPct val="0"/>
              </a:spcBef>
              <a:buSzTx/>
              <a:buFontTx/>
              <a:buNone/>
            </a:pPr>
            <a:r>
              <a:rPr lang="nl-NL" altLang="nl-NL" sz="1800">
                <a:solidFill>
                  <a:schemeClr val="tx1"/>
                </a:solidFill>
                <a:latin typeface="Calibri" panose="020F0502020204030204" pitchFamily="34" charset="0"/>
                <a:hlinkClick r:id="rId5"/>
              </a:rPr>
              <a:t>https://en.wikipedia.org/wiki/Clonal_selection</a:t>
            </a:r>
            <a:endParaRPr lang="nl-NL" altLang="nl-NL" sz="1800">
              <a:solidFill>
                <a:schemeClr val="tx1"/>
              </a:solidFill>
              <a:latin typeface="Calibri" panose="020F0502020204030204" pitchFamily="34" charset="0"/>
            </a:endParaRPr>
          </a:p>
        </p:txBody>
      </p:sp>
      <p:sp>
        <p:nvSpPr>
          <p:cNvPr id="2" name="Ovaal 1">
            <a:extLst>
              <a:ext uri="{FF2B5EF4-FFF2-40B4-BE49-F238E27FC236}">
                <a16:creationId xmlns:a16="http://schemas.microsoft.com/office/drawing/2014/main" id="{FDF469B2-1E9E-3926-EA14-890717473E21}"/>
              </a:ext>
            </a:extLst>
          </p:cNvPr>
          <p:cNvSpPr/>
          <p:nvPr/>
        </p:nvSpPr>
        <p:spPr>
          <a:xfrm>
            <a:off x="1417740" y="1770077"/>
            <a:ext cx="3880402" cy="15939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43457036"/>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txBox="1">
            <a:spLocks noGrp="1"/>
          </p:cNvSpPr>
          <p:nvPr>
            <p:ph type="title"/>
          </p:nvPr>
        </p:nvSpPr>
        <p:spPr>
          <a:xfrm>
            <a:off x="1640728" y="289298"/>
            <a:ext cx="7772400" cy="1143000"/>
          </a:xfrm>
        </p:spPr>
        <p:txBody>
          <a:bodyPr>
            <a:noAutofit/>
          </a:bodyPr>
          <a:lstStyle/>
          <a:p>
            <a:br>
              <a:rPr altLang="nl-NL" sz="2800" dirty="0">
                <a:latin typeface="+mn-lt"/>
              </a:rPr>
            </a:br>
            <a:r>
              <a:rPr altLang="nl-NL" sz="2800" dirty="0" err="1">
                <a:solidFill>
                  <a:schemeClr val="bg1"/>
                </a:solidFill>
                <a:latin typeface="+mn-lt"/>
              </a:rPr>
              <a:t>Celbio</a:t>
            </a:r>
            <a:r>
              <a:rPr altLang="nl-NL" sz="2800" dirty="0">
                <a:solidFill>
                  <a:schemeClr val="bg1"/>
                </a:solidFill>
                <a:latin typeface="+mn-lt"/>
              </a:rPr>
              <a:t>:</a:t>
            </a:r>
            <a:br>
              <a:rPr altLang="nl-NL" sz="2800" dirty="0">
                <a:solidFill>
                  <a:schemeClr val="bg1"/>
                </a:solidFill>
                <a:latin typeface="+mn-lt"/>
              </a:rPr>
            </a:br>
            <a:r>
              <a:rPr altLang="nl-NL" sz="2800" dirty="0">
                <a:solidFill>
                  <a:schemeClr val="bg1"/>
                </a:solidFill>
                <a:latin typeface="+mn-lt"/>
              </a:rPr>
              <a:t>Peptide: Klein (stukje) eiwit </a:t>
            </a:r>
            <a:r>
              <a:rPr lang="nl-NL" altLang="nl-NL" sz="2800" dirty="0">
                <a:latin typeface="+mn-lt"/>
              </a:rPr>
              <a:t>=&gt; antigeen</a:t>
            </a:r>
            <a:br>
              <a:rPr altLang="nl-NL" sz="2800" dirty="0">
                <a:latin typeface="+mn-lt"/>
              </a:rPr>
            </a:br>
            <a:endParaRPr altLang="nl-NL" sz="2800" dirty="0">
              <a:latin typeface="+mn-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911" y="1730904"/>
            <a:ext cx="7644195" cy="3694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1458845" y="5597496"/>
            <a:ext cx="8136166" cy="646331"/>
          </a:xfrm>
          <a:prstGeom prst="rect">
            <a:avLst/>
          </a:prstGeom>
          <a:noFill/>
        </p:spPr>
        <p:txBody>
          <a:bodyPr wrap="square" rtlCol="0">
            <a:spAutoFit/>
          </a:bodyPr>
          <a:lstStyle/>
          <a:p>
            <a:r>
              <a:rPr lang="nl-NL" dirty="0">
                <a:solidFill>
                  <a:schemeClr val="bg1"/>
                </a:solidFill>
              </a:rPr>
              <a:t>8-12 aminozuren lang. ~10</a:t>
            </a:r>
            <a:r>
              <a:rPr lang="nl-NL" baseline="30000" dirty="0">
                <a:solidFill>
                  <a:schemeClr val="bg1"/>
                </a:solidFill>
              </a:rPr>
              <a:t>e</a:t>
            </a:r>
            <a:r>
              <a:rPr lang="nl-NL" dirty="0">
                <a:solidFill>
                  <a:schemeClr val="bg1"/>
                </a:solidFill>
              </a:rPr>
              <a:t>20 mogelijkheden (</a:t>
            </a:r>
            <a:r>
              <a:rPr lang="nl-NL" dirty="0" err="1">
                <a:solidFill>
                  <a:schemeClr val="bg1"/>
                </a:solidFill>
              </a:rPr>
              <a:t>every</a:t>
            </a:r>
            <a:r>
              <a:rPr lang="nl-NL" dirty="0">
                <a:solidFill>
                  <a:schemeClr val="bg1"/>
                </a:solidFill>
              </a:rPr>
              <a:t> antigen in </a:t>
            </a:r>
            <a:r>
              <a:rPr lang="nl-NL" dirty="0" err="1">
                <a:solidFill>
                  <a:schemeClr val="bg1"/>
                </a:solidFill>
              </a:rPr>
              <a:t>the</a:t>
            </a:r>
            <a:r>
              <a:rPr lang="nl-NL" dirty="0">
                <a:solidFill>
                  <a:schemeClr val="bg1"/>
                </a:solidFill>
              </a:rPr>
              <a:t> </a:t>
            </a:r>
            <a:r>
              <a:rPr lang="nl-NL" dirty="0" err="1">
                <a:solidFill>
                  <a:schemeClr val="bg1"/>
                </a:solidFill>
              </a:rPr>
              <a:t>universe</a:t>
            </a:r>
            <a:r>
              <a:rPr lang="nl-NL" dirty="0">
                <a:solidFill>
                  <a:schemeClr val="bg1"/>
                </a:solidFill>
              </a:rPr>
              <a:t>)</a:t>
            </a:r>
          </a:p>
          <a:p>
            <a:pPr algn="l"/>
            <a:r>
              <a:rPr lang="nl-NL" dirty="0">
                <a:solidFill>
                  <a:schemeClr val="bg1"/>
                </a:solidFill>
              </a:rPr>
              <a:t>=&gt; Is genoeg om </a:t>
            </a:r>
            <a:r>
              <a:rPr lang="nl-NL" dirty="0">
                <a:solidFill>
                  <a:srgbClr val="FFFF00"/>
                </a:solidFill>
              </a:rPr>
              <a:t>onderscheid te maken tussen lichaamsvreemd of lichaamseigen </a:t>
            </a:r>
          </a:p>
        </p:txBody>
      </p:sp>
    </p:spTree>
    <p:extLst>
      <p:ext uri="{BB962C8B-B14F-4D97-AF65-F5344CB8AC3E}">
        <p14:creationId xmlns:p14="http://schemas.microsoft.com/office/powerpoint/2010/main" val="3609270014"/>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a:extLst>
              <a:ext uri="{FF2B5EF4-FFF2-40B4-BE49-F238E27FC236}">
                <a16:creationId xmlns:a16="http://schemas.microsoft.com/office/drawing/2014/main" id="{C721E877-1CF9-49D8-B198-79BDE211676C}"/>
              </a:ext>
            </a:extLst>
          </p:cNvPr>
          <p:cNvSpPr txBox="1">
            <a:spLocks noGrp="1"/>
          </p:cNvSpPr>
          <p:nvPr>
            <p:ph type="title"/>
          </p:nvPr>
        </p:nvSpPr>
        <p:spPr/>
        <p:txBody>
          <a:bodyPr>
            <a:normAutofit/>
          </a:bodyPr>
          <a:lstStyle/>
          <a:p>
            <a:r>
              <a:rPr altLang="nl-NL" sz="2800" dirty="0" err="1">
                <a:solidFill>
                  <a:schemeClr val="bg1"/>
                </a:solidFill>
                <a:latin typeface="Arial" panose="020B0604020202020204" pitchFamily="34" charset="0"/>
              </a:rPr>
              <a:t>Antigeen</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presentatie</a:t>
            </a:r>
            <a:r>
              <a:rPr altLang="nl-NL" sz="2800" dirty="0">
                <a:solidFill>
                  <a:schemeClr val="bg1"/>
                </a:solidFill>
                <a:latin typeface="Arial" panose="020B0604020202020204" pitchFamily="34" charset="0"/>
              </a:rPr>
              <a:t>:</a:t>
            </a:r>
            <a:br>
              <a:rPr altLang="nl-NL" sz="2800" dirty="0">
                <a:solidFill>
                  <a:schemeClr val="bg1"/>
                </a:solidFill>
                <a:latin typeface="Arial" panose="020B0604020202020204" pitchFamily="34" charset="0"/>
              </a:rPr>
            </a:br>
            <a:r>
              <a:rPr altLang="nl-NL" sz="2800" dirty="0">
                <a:solidFill>
                  <a:schemeClr val="bg1"/>
                </a:solidFill>
                <a:latin typeface="Arial" panose="020B0604020202020204" pitchFamily="34" charset="0"/>
              </a:rPr>
              <a:t>=&gt; </a:t>
            </a:r>
            <a:r>
              <a:rPr altLang="nl-NL" sz="2800" dirty="0" err="1">
                <a:solidFill>
                  <a:schemeClr val="bg1"/>
                </a:solidFill>
                <a:latin typeface="Arial" panose="020B0604020202020204" pitchFamily="34" charset="0"/>
              </a:rPr>
              <a:t>specifieke</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reactie</a:t>
            </a:r>
            <a:endParaRPr altLang="nl-NL" sz="2800" dirty="0">
              <a:solidFill>
                <a:schemeClr val="bg1"/>
              </a:solidFill>
              <a:latin typeface="Arial" panose="020B0604020202020204" pitchFamily="34" charset="0"/>
            </a:endParaRPr>
          </a:p>
        </p:txBody>
      </p:sp>
      <p:sp>
        <p:nvSpPr>
          <p:cNvPr id="41987" name="Tijdelijke aanduiding voor inhoud 2">
            <a:extLst>
              <a:ext uri="{FF2B5EF4-FFF2-40B4-BE49-F238E27FC236}">
                <a16:creationId xmlns:a16="http://schemas.microsoft.com/office/drawing/2014/main" id="{0B4F824C-2785-4793-A61C-36287049F834}"/>
              </a:ext>
            </a:extLst>
          </p:cNvPr>
          <p:cNvSpPr txBox="1">
            <a:spLocks noGrp="1"/>
          </p:cNvSpPr>
          <p:nvPr>
            <p:ph idx="1"/>
          </p:nvPr>
        </p:nvSpPr>
        <p:spPr>
          <a:xfrm>
            <a:off x="838200" y="1690688"/>
            <a:ext cx="7772400" cy="4114800"/>
          </a:xfrm>
        </p:spPr>
        <p:txBody>
          <a:bodyPr>
            <a:noAutofit/>
          </a:bodyPr>
          <a:lstStyle/>
          <a:p>
            <a:pPr marL="0" indent="0">
              <a:buNone/>
            </a:pPr>
            <a:r>
              <a:rPr altLang="nl-NL" sz="1800" dirty="0">
                <a:solidFill>
                  <a:schemeClr val="bg1"/>
                </a:solidFill>
                <a:latin typeface="Arial" panose="020B0604020202020204" pitchFamily="34" charset="0"/>
              </a:rPr>
              <a:t>Presentatie via HLA</a:t>
            </a:r>
            <a:endParaRPr lang="nl-NL" altLang="nl-NL" sz="1800" dirty="0">
              <a:solidFill>
                <a:schemeClr val="bg1"/>
              </a:solidFill>
              <a:latin typeface="Arial" panose="020B0604020202020204" pitchFamily="34" charset="0"/>
            </a:endParaRPr>
          </a:p>
          <a:p>
            <a:pPr marL="0" indent="0">
              <a:buNone/>
            </a:pPr>
            <a:r>
              <a:rPr lang="nl-NL" altLang="nl-NL" sz="1800" dirty="0">
                <a:solidFill>
                  <a:schemeClr val="bg1"/>
                </a:solidFill>
                <a:latin typeface="Arial" panose="020B0604020202020204" pitchFamily="34" charset="0"/>
              </a:rPr>
              <a:t>(presenteerblaadje)</a:t>
            </a:r>
            <a:endParaRPr altLang="nl-NL" sz="1800" dirty="0">
              <a:solidFill>
                <a:schemeClr val="bg1"/>
              </a:solidFill>
              <a:latin typeface="Arial" panose="020B0604020202020204" pitchFamily="34" charset="0"/>
            </a:endParaRPr>
          </a:p>
          <a:p>
            <a:endParaRPr altLang="nl-NL" sz="1800" dirty="0">
              <a:solidFill>
                <a:schemeClr val="bg1"/>
              </a:solidFill>
              <a:latin typeface="Arial" panose="020B0604020202020204" pitchFamily="34" charset="0"/>
            </a:endParaRPr>
          </a:p>
          <a:p>
            <a:endParaRPr altLang="nl-NL" sz="1800" dirty="0">
              <a:solidFill>
                <a:schemeClr val="bg1"/>
              </a:solidFill>
              <a:latin typeface="Arial" panose="020B0604020202020204" pitchFamily="34" charset="0"/>
            </a:endParaRPr>
          </a:p>
          <a:p>
            <a:endParaRPr altLang="nl-NL" sz="1800" dirty="0">
              <a:solidFill>
                <a:schemeClr val="bg1"/>
              </a:solidFill>
              <a:latin typeface="Arial" panose="020B0604020202020204" pitchFamily="34" charset="0"/>
            </a:endParaRPr>
          </a:p>
          <a:p>
            <a:endParaRPr altLang="nl-NL" sz="1800" dirty="0">
              <a:solidFill>
                <a:schemeClr val="bg1"/>
              </a:solidFill>
              <a:latin typeface="Arial" panose="020B0604020202020204" pitchFamily="34" charset="0"/>
            </a:endParaRPr>
          </a:p>
          <a:p>
            <a:endParaRPr altLang="nl-NL" sz="1800" dirty="0">
              <a:solidFill>
                <a:schemeClr val="bg1"/>
              </a:solidFill>
              <a:latin typeface="Arial" panose="020B0604020202020204" pitchFamily="34" charset="0"/>
            </a:endParaRPr>
          </a:p>
          <a:p>
            <a:endParaRPr altLang="nl-NL" sz="1800" dirty="0">
              <a:solidFill>
                <a:schemeClr val="bg1"/>
              </a:solidFill>
              <a:latin typeface="Arial" panose="020B0604020202020204" pitchFamily="34" charset="0"/>
            </a:endParaRPr>
          </a:p>
          <a:p>
            <a:endParaRPr altLang="nl-NL" sz="1800" dirty="0">
              <a:solidFill>
                <a:schemeClr val="bg1"/>
              </a:solidFill>
              <a:latin typeface="Arial" panose="020B0604020202020204" pitchFamily="34" charset="0"/>
            </a:endParaRPr>
          </a:p>
          <a:p>
            <a:endParaRPr altLang="nl-NL" sz="1800" dirty="0">
              <a:solidFill>
                <a:schemeClr val="bg1"/>
              </a:solidFill>
              <a:latin typeface="Arial" panose="020B0604020202020204" pitchFamily="34" charset="0"/>
            </a:endParaRPr>
          </a:p>
          <a:p>
            <a:pPr marL="0" indent="0">
              <a:buNone/>
            </a:pPr>
            <a:r>
              <a:rPr lang="nl-NL" altLang="nl-NL" sz="1800" dirty="0">
                <a:solidFill>
                  <a:schemeClr val="bg1"/>
                </a:solidFill>
                <a:latin typeface="Arial" panose="020B0604020202020204" pitchFamily="34" charset="0"/>
              </a:rPr>
              <a:t>Gele structuur is een peptide, </a:t>
            </a:r>
          </a:p>
          <a:p>
            <a:pPr marL="0" indent="0">
              <a:buNone/>
            </a:pPr>
            <a:r>
              <a:rPr lang="nl-NL" altLang="nl-NL" sz="1800" dirty="0">
                <a:solidFill>
                  <a:schemeClr val="bg1"/>
                </a:solidFill>
                <a:latin typeface="Arial" panose="020B0604020202020204" pitchFamily="34" charset="0"/>
              </a:rPr>
              <a:t>een klein stukje eiwit, </a:t>
            </a:r>
          </a:p>
          <a:p>
            <a:pPr marL="0" indent="0">
              <a:buNone/>
            </a:pPr>
            <a:r>
              <a:rPr lang="nl-NL" altLang="nl-NL" sz="1800" dirty="0">
                <a:solidFill>
                  <a:schemeClr val="bg1"/>
                </a:solidFill>
                <a:latin typeface="Arial" panose="020B0604020202020204" pitchFamily="34" charset="0"/>
              </a:rPr>
              <a:t>afkomstig van de ziekmaker</a:t>
            </a:r>
            <a:endParaRPr altLang="nl-NL" sz="1800" dirty="0">
              <a:solidFill>
                <a:schemeClr val="bg1"/>
              </a:solidFill>
              <a:latin typeface="Arial" panose="020B0604020202020204" pitchFamily="34" charset="0"/>
            </a:endParaRPr>
          </a:p>
        </p:txBody>
      </p:sp>
      <p:pic>
        <p:nvPicPr>
          <p:cNvPr id="41988" name="Picture 3">
            <a:extLst>
              <a:ext uri="{FF2B5EF4-FFF2-40B4-BE49-F238E27FC236}">
                <a16:creationId xmlns:a16="http://schemas.microsoft.com/office/drawing/2014/main" id="{3FD5BB0F-57F0-4B34-9EAA-F6A0F8DD3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845" y="2637675"/>
            <a:ext cx="2811462" cy="252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9" name="Picture 7">
            <a:extLst>
              <a:ext uri="{FF2B5EF4-FFF2-40B4-BE49-F238E27FC236}">
                <a16:creationId xmlns:a16="http://schemas.microsoft.com/office/drawing/2014/main" id="{42AEA1ED-E4DF-43C5-984B-71D6DE753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152" y="1668463"/>
            <a:ext cx="5715000"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ndertitel 2">
            <a:extLst>
              <a:ext uri="{FF2B5EF4-FFF2-40B4-BE49-F238E27FC236}">
                <a16:creationId xmlns:a16="http://schemas.microsoft.com/office/drawing/2014/main" id="{BDECEBAC-19D2-4CEE-A128-4FA2776154DF}"/>
              </a:ext>
            </a:extLst>
          </p:cNvPr>
          <p:cNvSpPr txBox="1">
            <a:spLocks/>
          </p:cNvSpPr>
          <p:nvPr/>
        </p:nvSpPr>
        <p:spPr bwMode="auto">
          <a:xfrm>
            <a:off x="4464153" y="5481638"/>
            <a:ext cx="5714999" cy="6477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cs typeface=""/>
              </a:defRPr>
            </a:lvl1pPr>
            <a:lvl2pPr marL="742950" lvl="1" indent="-28575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2pPr>
            <a:lvl3pPr marL="1143000" lvl="2"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3pPr>
            <a:lvl4pPr marL="1600200" lvl="3"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4pPr>
            <a:lvl5pPr marL="2057400" lvl="4"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marL="0" indent="0">
              <a:buNone/>
              <a:defRPr/>
            </a:pPr>
            <a:r>
              <a:rPr altLang="nl-NL" sz="1600" kern="0" dirty="0">
                <a:latin typeface="Arial" pitchFamily="34" charset="0"/>
                <a:hlinkClick r:id="rId4"/>
              </a:rPr>
              <a:t>https://youtu.be/oUpcRfpEh3c</a:t>
            </a:r>
            <a:endParaRPr altLang="nl-NL" sz="1600" kern="0" dirty="0">
              <a:latin typeface="Arial" pitchFamily="34" charset="0"/>
            </a:endParaRPr>
          </a:p>
          <a:p>
            <a:pPr marL="0" indent="0">
              <a:buNone/>
              <a:defRPr/>
            </a:pPr>
            <a:r>
              <a:rPr altLang="nl-NL" sz="1600" kern="0" dirty="0">
                <a:latin typeface="Arial" pitchFamily="34" charset="0"/>
                <a:hlinkClick r:id="rId5"/>
              </a:rPr>
              <a:t>https://www.youtube.com/watch?v=Bf2t8n1ibwQ</a:t>
            </a:r>
            <a:endParaRPr altLang="nl-NL" sz="1600" kern="0" dirty="0">
              <a:latin typeface="Arial" pitchFamily="34" charset="0"/>
            </a:endParaRPr>
          </a:p>
          <a:p>
            <a:pPr>
              <a:defRPr/>
            </a:pPr>
            <a:endParaRPr altLang="nl-NL" sz="1600" kern="0" dirty="0">
              <a:latin typeface="Arial" pitchFamily="34" charset="0"/>
            </a:endParaRPr>
          </a:p>
          <a:p>
            <a:pPr>
              <a:defRPr/>
            </a:pPr>
            <a:endParaRPr altLang="nl-NL" kern="0" dirty="0">
              <a:latin typeface="Arial" pitchFamily="34" charset="0"/>
            </a:endParaRPr>
          </a:p>
          <a:p>
            <a:pPr>
              <a:defRPr/>
            </a:pPr>
            <a:endParaRPr altLang="nl-NL" kern="0" dirty="0">
              <a:latin typeface="Arial" pitchFamily="34" charset="0"/>
            </a:endParaRPr>
          </a:p>
        </p:txBody>
      </p:sp>
      <p:cxnSp>
        <p:nvCxnSpPr>
          <p:cNvPr id="3" name="Rechte verbindingslijn met pijl 2">
            <a:extLst>
              <a:ext uri="{FF2B5EF4-FFF2-40B4-BE49-F238E27FC236}">
                <a16:creationId xmlns:a16="http://schemas.microsoft.com/office/drawing/2014/main" id="{E1D61892-9561-4BDB-89C6-D157E30EB4EC}"/>
              </a:ext>
            </a:extLst>
          </p:cNvPr>
          <p:cNvCxnSpPr>
            <a:cxnSpLocks/>
          </p:cNvCxnSpPr>
          <p:nvPr/>
        </p:nvCxnSpPr>
        <p:spPr>
          <a:xfrm flipV="1">
            <a:off x="2279576" y="3429000"/>
            <a:ext cx="432048" cy="1512168"/>
          </a:xfrm>
          <a:prstGeom prst="straightConnector1">
            <a:avLst/>
          </a:prstGeom>
          <a:ln>
            <a:solidFill>
              <a:srgbClr val="FFFF00"/>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65614539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txBox="1">
            <a:spLocks noGrp="1"/>
          </p:cNvSpPr>
          <p:nvPr>
            <p:ph type="title"/>
          </p:nvPr>
        </p:nvSpPr>
        <p:spPr>
          <a:xfrm>
            <a:off x="2272194" y="338205"/>
            <a:ext cx="8172000" cy="550430"/>
          </a:xfrm>
        </p:spPr>
        <p:txBody>
          <a:bodyPr>
            <a:normAutofit/>
          </a:bodyPr>
          <a:lstStyle/>
          <a:p>
            <a:r>
              <a:rPr altLang="nl-NL" sz="2800" dirty="0">
                <a:solidFill>
                  <a:schemeClr val="bg1"/>
                </a:solidFill>
                <a:latin typeface="Arial" pitchFamily="34" charset="0"/>
              </a:rPr>
              <a:t>Afweer</a:t>
            </a:r>
            <a:r>
              <a:rPr lang="nl-NL" altLang="nl-NL" sz="2800" dirty="0">
                <a:solidFill>
                  <a:schemeClr val="bg1"/>
                </a:solidFill>
                <a:latin typeface="Arial" pitchFamily="34" charset="0"/>
              </a:rPr>
              <a:t>: </a:t>
            </a:r>
            <a:r>
              <a:rPr altLang="nl-NL" sz="2800" dirty="0">
                <a:latin typeface="Arial" pitchFamily="34" charset="0"/>
              </a:rPr>
              <a:t>Introductie</a:t>
            </a:r>
          </a:p>
        </p:txBody>
      </p:sp>
      <p:sp>
        <p:nvSpPr>
          <p:cNvPr id="8195" name="Tijdelijke aanduiding voor inhoud 2"/>
          <p:cNvSpPr txBox="1">
            <a:spLocks noGrp="1"/>
          </p:cNvSpPr>
          <p:nvPr>
            <p:ph idx="1"/>
          </p:nvPr>
        </p:nvSpPr>
        <p:spPr>
          <a:xfrm>
            <a:off x="800389" y="4260126"/>
            <a:ext cx="3478212" cy="2308225"/>
          </a:xfrm>
          <a:solidFill>
            <a:schemeClr val="accent1"/>
          </a:solidFill>
        </p:spPr>
        <p:txBody>
          <a:bodyPr>
            <a:normAutofit/>
          </a:bodyPr>
          <a:lstStyle/>
          <a:p>
            <a:r>
              <a:rPr altLang="nl-NL" sz="1800" dirty="0">
                <a:solidFill>
                  <a:schemeClr val="bg1"/>
                </a:solidFill>
                <a:latin typeface="Arial" pitchFamily="34" charset="0"/>
              </a:rPr>
              <a:t>Bescherming!</a:t>
            </a:r>
          </a:p>
          <a:p>
            <a:endParaRPr altLang="nl-NL" sz="1800" dirty="0">
              <a:latin typeface="Arial" pitchFamily="34" charset="0"/>
            </a:endParaRPr>
          </a:p>
          <a:p>
            <a:endParaRPr altLang="nl-NL" sz="1800" dirty="0">
              <a:latin typeface="Arial" pitchFamily="34" charset="0"/>
            </a:endParaRPr>
          </a:p>
        </p:txBody>
      </p:sp>
      <p:pic>
        <p:nvPicPr>
          <p:cNvPr id="8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341" y="985460"/>
            <a:ext cx="3478213"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242" y="985460"/>
            <a:ext cx="5316369" cy="5611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fbeelding 1">
            <a:extLst>
              <a:ext uri="{FF2B5EF4-FFF2-40B4-BE49-F238E27FC236}">
                <a16:creationId xmlns:a16="http://schemas.microsoft.com/office/drawing/2014/main" id="{81B636FF-2EBA-4D4D-87AD-31344FE12D9D}"/>
              </a:ext>
            </a:extLst>
          </p:cNvPr>
          <p:cNvPicPr>
            <a:picLocks noChangeAspect="1"/>
          </p:cNvPicPr>
          <p:nvPr/>
        </p:nvPicPr>
        <p:blipFill>
          <a:blip r:embed="rId4"/>
          <a:stretch>
            <a:fillRect/>
          </a:stretch>
        </p:blipFill>
        <p:spPr>
          <a:xfrm>
            <a:off x="6664792" y="3039235"/>
            <a:ext cx="2860651" cy="2133765"/>
          </a:xfrm>
          <a:prstGeom prst="rect">
            <a:avLst/>
          </a:prstGeom>
        </p:spPr>
      </p:pic>
      <p:pic>
        <p:nvPicPr>
          <p:cNvPr id="3" name="Afbeelding 2">
            <a:extLst>
              <a:ext uri="{FF2B5EF4-FFF2-40B4-BE49-F238E27FC236}">
                <a16:creationId xmlns:a16="http://schemas.microsoft.com/office/drawing/2014/main" id="{57761878-B316-4FE6-9F8F-0378C425F04C}"/>
              </a:ext>
            </a:extLst>
          </p:cNvPr>
          <p:cNvPicPr>
            <a:picLocks noChangeAspect="1"/>
          </p:cNvPicPr>
          <p:nvPr/>
        </p:nvPicPr>
        <p:blipFill>
          <a:blip r:embed="rId5"/>
          <a:stretch>
            <a:fillRect/>
          </a:stretch>
        </p:blipFill>
        <p:spPr>
          <a:xfrm>
            <a:off x="917276" y="4546096"/>
            <a:ext cx="3204203" cy="1863669"/>
          </a:xfrm>
          <a:prstGeom prst="rect">
            <a:avLst/>
          </a:prstGeom>
        </p:spPr>
      </p:pic>
      <p:cxnSp>
        <p:nvCxnSpPr>
          <p:cNvPr id="5" name="Rechte verbindingslijn met pijl 4">
            <a:extLst>
              <a:ext uri="{FF2B5EF4-FFF2-40B4-BE49-F238E27FC236}">
                <a16:creationId xmlns:a16="http://schemas.microsoft.com/office/drawing/2014/main" id="{640ACF99-BAA0-4B5E-8B0A-966393ED9384}"/>
              </a:ext>
            </a:extLst>
          </p:cNvPr>
          <p:cNvCxnSpPr/>
          <p:nvPr/>
        </p:nvCxnSpPr>
        <p:spPr>
          <a:xfrm flipV="1">
            <a:off x="4328159" y="4192223"/>
            <a:ext cx="2628900" cy="9807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Tekstvak 3">
            <a:extLst>
              <a:ext uri="{FF2B5EF4-FFF2-40B4-BE49-F238E27FC236}">
                <a16:creationId xmlns:a16="http://schemas.microsoft.com/office/drawing/2014/main" id="{ADDAA81D-F339-63A9-BD0E-4CC7FADFB67C}"/>
              </a:ext>
            </a:extLst>
          </p:cNvPr>
          <p:cNvSpPr txBox="1"/>
          <p:nvPr/>
        </p:nvSpPr>
        <p:spPr>
          <a:xfrm>
            <a:off x="10498601" y="3791366"/>
            <a:ext cx="1272057" cy="1200329"/>
          </a:xfrm>
          <a:prstGeom prst="rect">
            <a:avLst/>
          </a:prstGeom>
          <a:noFill/>
        </p:spPr>
        <p:txBody>
          <a:bodyPr wrap="square" rtlCol="0">
            <a:spAutoFit/>
          </a:bodyPr>
          <a:lstStyle/>
          <a:p>
            <a:r>
              <a:rPr lang="nl-NL" altLang="nl-NL" dirty="0">
                <a:solidFill>
                  <a:schemeClr val="bg1"/>
                </a:solidFill>
                <a:latin typeface="Arial" pitchFamily="34" charset="0"/>
                <a:hlinkClick r:id="rId6">
                  <a:extLst>
                    <a:ext uri="{A12FA001-AC4F-418D-AE19-62706E023703}">
                      <ahyp:hlinkClr xmlns:ahyp="http://schemas.microsoft.com/office/drawing/2018/hyperlinkcolor" val="tx"/>
                    </a:ext>
                  </a:extLst>
                </a:hlinkClick>
              </a:rPr>
              <a:t>https://youtu.be/gEwzDydciWc</a:t>
            </a:r>
            <a:endParaRPr lang="nl-NL" altLang="nl-NL" dirty="0">
              <a:solidFill>
                <a:schemeClr val="bg1"/>
              </a:solidFill>
              <a:latin typeface="Arial" pitchFamily="34" charset="0"/>
            </a:endParaRPr>
          </a:p>
          <a:p>
            <a:endParaRPr lang="nl-NL" dirty="0">
              <a:solidFill>
                <a:schemeClr val="bg1"/>
              </a:solidFill>
            </a:endParaRPr>
          </a:p>
        </p:txBody>
      </p:sp>
    </p:spTree>
    <p:extLst>
      <p:ext uri="{BB962C8B-B14F-4D97-AF65-F5344CB8AC3E}">
        <p14:creationId xmlns:p14="http://schemas.microsoft.com/office/powerpoint/2010/main" val="2510810407"/>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dirty="0">
                <a:solidFill>
                  <a:schemeClr val="bg1"/>
                </a:solidFill>
              </a:rPr>
              <a:t>MHC: Major </a:t>
            </a:r>
            <a:r>
              <a:rPr lang="nl-NL" sz="2800" dirty="0" err="1">
                <a:solidFill>
                  <a:schemeClr val="bg1"/>
                </a:solidFill>
              </a:rPr>
              <a:t>Histocomapitibility</a:t>
            </a:r>
            <a:r>
              <a:rPr lang="nl-NL" sz="2800" dirty="0">
                <a:solidFill>
                  <a:schemeClr val="bg1"/>
                </a:solidFill>
              </a:rPr>
              <a:t> Complex </a:t>
            </a:r>
            <a:br>
              <a:rPr lang="nl-NL" sz="2800" dirty="0">
                <a:solidFill>
                  <a:schemeClr val="bg1"/>
                </a:solidFill>
              </a:rPr>
            </a:br>
            <a:r>
              <a:rPr lang="nl-NL" sz="2800" dirty="0"/>
              <a:t>Binding </a:t>
            </a:r>
            <a:r>
              <a:rPr lang="nl-NL" sz="2800" dirty="0" err="1"/>
              <a:t>motif</a:t>
            </a:r>
            <a:r>
              <a:rPr lang="nl-NL" sz="2800" dirty="0"/>
              <a:t> </a:t>
            </a:r>
          </a:p>
        </p:txBody>
      </p:sp>
      <p:sp>
        <p:nvSpPr>
          <p:cNvPr id="3" name="Tijdelijke aanduiding voor inhoud 2"/>
          <p:cNvSpPr>
            <a:spLocks noGrp="1"/>
          </p:cNvSpPr>
          <p:nvPr>
            <p:ph idx="1"/>
          </p:nvPr>
        </p:nvSpPr>
        <p:spPr>
          <a:xfrm>
            <a:off x="8078598" y="1904476"/>
            <a:ext cx="3046601" cy="4114800"/>
          </a:xfrm>
        </p:spPr>
        <p:txBody>
          <a:bodyPr>
            <a:normAutofit lnSpcReduction="10000"/>
          </a:bodyPr>
          <a:lstStyle/>
          <a:p>
            <a:pPr marL="0" indent="0">
              <a:buNone/>
            </a:pPr>
            <a:r>
              <a:rPr lang="nl-NL" sz="1800" dirty="0">
                <a:solidFill>
                  <a:schemeClr val="bg1"/>
                </a:solidFill>
              </a:rPr>
              <a:t>Iedereen heeft ander </a:t>
            </a:r>
            <a:r>
              <a:rPr lang="nl-NL" sz="1800" dirty="0" err="1">
                <a:solidFill>
                  <a:schemeClr val="bg1"/>
                </a:solidFill>
              </a:rPr>
              <a:t>motif</a:t>
            </a:r>
            <a:r>
              <a:rPr lang="nl-NL" sz="1800" dirty="0">
                <a:solidFill>
                  <a:schemeClr val="bg1"/>
                </a:solidFill>
              </a:rPr>
              <a:t>!</a:t>
            </a:r>
          </a:p>
          <a:p>
            <a:pPr marL="0" indent="0">
              <a:buNone/>
            </a:pPr>
            <a:r>
              <a:rPr lang="nl-NL" sz="1800" dirty="0" err="1">
                <a:solidFill>
                  <a:schemeClr val="bg1"/>
                </a:solidFill>
              </a:rPr>
              <a:t>Peptides</a:t>
            </a:r>
            <a:r>
              <a:rPr lang="nl-NL" sz="1800" dirty="0">
                <a:solidFill>
                  <a:schemeClr val="bg1"/>
                </a:solidFill>
              </a:rPr>
              <a:t> worden </a:t>
            </a:r>
            <a:r>
              <a:rPr lang="nl-NL" sz="1800" dirty="0" err="1">
                <a:solidFill>
                  <a:schemeClr val="bg1"/>
                </a:solidFill>
              </a:rPr>
              <a:t>willekurig</a:t>
            </a:r>
            <a:r>
              <a:rPr lang="nl-NL" sz="1800" dirty="0">
                <a:solidFill>
                  <a:schemeClr val="bg1"/>
                </a:solidFill>
              </a:rPr>
              <a:t> gegenereerd </a:t>
            </a:r>
          </a:p>
          <a:p>
            <a:pPr>
              <a:buFont typeface="Symbol" panose="05050102010706020507" pitchFamily="18" charset="2"/>
              <a:buChar char="Þ"/>
            </a:pPr>
            <a:r>
              <a:rPr lang="nl-NL" sz="1800" dirty="0">
                <a:solidFill>
                  <a:srgbClr val="FFFF00"/>
                </a:solidFill>
              </a:rPr>
              <a:t>Iedereen gebruikt andere </a:t>
            </a:r>
            <a:r>
              <a:rPr lang="nl-NL" sz="1800" dirty="0" err="1">
                <a:solidFill>
                  <a:srgbClr val="FFFF00"/>
                </a:solidFill>
              </a:rPr>
              <a:t>pepides</a:t>
            </a:r>
            <a:r>
              <a:rPr lang="nl-NL" sz="1800" dirty="0">
                <a:solidFill>
                  <a:srgbClr val="FFFF00"/>
                </a:solidFill>
              </a:rPr>
              <a:t> van een ziekmaker!</a:t>
            </a:r>
          </a:p>
          <a:p>
            <a:pPr marL="0" indent="0">
              <a:buNone/>
            </a:pPr>
            <a:r>
              <a:rPr lang="nl-NL" sz="1800" dirty="0">
                <a:solidFill>
                  <a:schemeClr val="bg1"/>
                </a:solidFill>
              </a:rPr>
              <a:t>=&gt; selectie</a:t>
            </a:r>
          </a:p>
          <a:p>
            <a:pPr marL="0" indent="0">
              <a:buNone/>
            </a:pPr>
            <a:endParaRPr lang="nl-NL" sz="1800" dirty="0">
              <a:solidFill>
                <a:schemeClr val="bg1"/>
              </a:solidFill>
            </a:endParaRPr>
          </a:p>
          <a:p>
            <a:pPr marL="0" indent="0">
              <a:buNone/>
            </a:pPr>
            <a:r>
              <a:rPr lang="nl-NL" sz="1800" dirty="0">
                <a:solidFill>
                  <a:schemeClr val="bg1"/>
                </a:solidFill>
              </a:rPr>
              <a:t>Alleen mensen met hetzelfde binding </a:t>
            </a:r>
            <a:r>
              <a:rPr lang="nl-NL" sz="1800" dirty="0" err="1">
                <a:solidFill>
                  <a:schemeClr val="bg1"/>
                </a:solidFill>
              </a:rPr>
              <a:t>motif</a:t>
            </a:r>
            <a:r>
              <a:rPr lang="nl-NL" sz="1800" dirty="0">
                <a:solidFill>
                  <a:schemeClr val="bg1"/>
                </a:solidFill>
              </a:rPr>
              <a:t> kunnen  doneren  (</a:t>
            </a:r>
            <a:r>
              <a:rPr lang="nl-NL" sz="1800" dirty="0" err="1">
                <a:solidFill>
                  <a:schemeClr val="bg1"/>
                </a:solidFill>
              </a:rPr>
              <a:t>histo-compatibility</a:t>
            </a:r>
            <a:r>
              <a:rPr lang="nl-NL" sz="1800" dirty="0">
                <a:solidFill>
                  <a:schemeClr val="bg1"/>
                </a:solidFill>
              </a:rPr>
              <a:t>)</a:t>
            </a:r>
          </a:p>
          <a:p>
            <a:pPr marL="0" indent="0">
              <a:buNone/>
            </a:pPr>
            <a:r>
              <a:rPr lang="nl-NL" sz="1800" dirty="0">
                <a:solidFill>
                  <a:schemeClr val="bg1"/>
                </a:solidFill>
              </a:rPr>
              <a:t>=&gt; Anders afstoting (vanwege andere centrale tolerantie)</a:t>
            </a:r>
          </a:p>
          <a:p>
            <a:pPr marL="0" indent="0">
              <a:buNone/>
            </a:pPr>
            <a:r>
              <a:rPr lang="nl-NL" sz="1800" dirty="0">
                <a:solidFill>
                  <a:schemeClr val="bg1"/>
                </a:solidFill>
              </a:rPr>
              <a:t>NB Op deze manier is MHC ontdekt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32644"/>
            <a:ext cx="693420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6099376"/>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txBox="1">
            <a:spLocks noGrp="1"/>
          </p:cNvSpPr>
          <p:nvPr>
            <p:ph type="title"/>
          </p:nvPr>
        </p:nvSpPr>
        <p:spPr>
          <a:xfrm>
            <a:off x="928280" y="278645"/>
            <a:ext cx="8172000" cy="550430"/>
          </a:xfrm>
        </p:spPr>
        <p:txBody>
          <a:bodyPr>
            <a:noAutofit/>
          </a:bodyPr>
          <a:lstStyle/>
          <a:p>
            <a:br>
              <a:rPr altLang="nl-NL" sz="2800" dirty="0">
                <a:solidFill>
                  <a:schemeClr val="bg1"/>
                </a:solidFill>
                <a:latin typeface="Arial" pitchFamily="34" charset="0"/>
              </a:rPr>
            </a:br>
            <a:r>
              <a:rPr lang="nl-NL" altLang="nl-NL" sz="2800" dirty="0" err="1">
                <a:solidFill>
                  <a:schemeClr val="bg1"/>
                </a:solidFill>
                <a:latin typeface="Arial" pitchFamily="34" charset="0"/>
              </a:rPr>
              <a:t>Biotech</a:t>
            </a:r>
            <a:r>
              <a:rPr lang="nl-NL" altLang="nl-NL" sz="2800" dirty="0">
                <a:solidFill>
                  <a:schemeClr val="bg1"/>
                </a:solidFill>
                <a:latin typeface="Arial" pitchFamily="34" charset="0"/>
              </a:rPr>
              <a:t>: </a:t>
            </a:r>
            <a:r>
              <a:rPr altLang="nl-NL" sz="2800" dirty="0" err="1">
                <a:solidFill>
                  <a:schemeClr val="bg1"/>
                </a:solidFill>
                <a:latin typeface="Arial" pitchFamily="34" charset="0"/>
              </a:rPr>
              <a:t>Allelen</a:t>
            </a:r>
            <a:r>
              <a:rPr altLang="nl-NL" sz="2800" dirty="0">
                <a:solidFill>
                  <a:schemeClr val="bg1"/>
                </a:solidFill>
                <a:latin typeface="Arial" pitchFamily="34" charset="0"/>
              </a:rPr>
              <a:t> </a:t>
            </a:r>
            <a:br>
              <a:rPr lang="nl-NL" altLang="nl-NL" sz="2800" dirty="0">
                <a:solidFill>
                  <a:schemeClr val="bg1"/>
                </a:solidFill>
                <a:latin typeface="Arial" pitchFamily="34" charset="0"/>
              </a:rPr>
            </a:br>
            <a:r>
              <a:rPr altLang="nl-NL" sz="2800" dirty="0">
                <a:solidFill>
                  <a:schemeClr val="bg1"/>
                </a:solidFill>
                <a:latin typeface="Arial" pitchFamily="34" charset="0"/>
              </a:rPr>
              <a:t>Alles 2x maar </a:t>
            </a:r>
            <a:r>
              <a:rPr lang="nl-NL" altLang="nl-NL" sz="2800" dirty="0">
                <a:solidFill>
                  <a:schemeClr val="bg1"/>
                </a:solidFill>
                <a:latin typeface="Arial" pitchFamily="34" charset="0"/>
              </a:rPr>
              <a:t>met </a:t>
            </a:r>
            <a:r>
              <a:rPr altLang="nl-NL" sz="2800" dirty="0" err="1">
                <a:latin typeface="Arial" pitchFamily="34" charset="0"/>
              </a:rPr>
              <a:t>kleine</a:t>
            </a:r>
            <a:r>
              <a:rPr altLang="nl-NL" sz="2800" dirty="0">
                <a:latin typeface="Arial" pitchFamily="34" charset="0"/>
              </a:rPr>
              <a:t> </a:t>
            </a:r>
            <a:r>
              <a:rPr altLang="nl-NL" sz="2800" dirty="0">
                <a:solidFill>
                  <a:schemeClr val="bg1"/>
                </a:solidFill>
                <a:latin typeface="Arial" pitchFamily="34" charset="0"/>
              </a:rPr>
              <a:t>verschillen</a:t>
            </a:r>
          </a:p>
        </p:txBody>
      </p:sp>
      <p:sp>
        <p:nvSpPr>
          <p:cNvPr id="36867" name="Tijdelijke aanduiding voor inhoud 2"/>
          <p:cNvSpPr txBox="1">
            <a:spLocks noGrp="1"/>
          </p:cNvSpPr>
          <p:nvPr>
            <p:ph idx="1"/>
          </p:nvPr>
        </p:nvSpPr>
        <p:spPr>
          <a:xfrm>
            <a:off x="838200" y="1652588"/>
            <a:ext cx="10515600" cy="4351338"/>
          </a:xfrm>
        </p:spPr>
        <p:txBody>
          <a:bodyPr>
            <a:noAutofit/>
          </a:bodyPr>
          <a:lstStyle/>
          <a:p>
            <a:r>
              <a:rPr lang="nl-NL" altLang="nl-NL" sz="1800" dirty="0">
                <a:solidFill>
                  <a:schemeClr val="bg1"/>
                </a:solidFill>
              </a:rPr>
              <a:t>Mutaties </a:t>
            </a:r>
          </a:p>
          <a:p>
            <a:pPr marL="0" indent="0">
              <a:buNone/>
            </a:pPr>
            <a:r>
              <a:rPr lang="nl-NL" altLang="nl-NL" sz="1800" dirty="0">
                <a:solidFill>
                  <a:schemeClr val="bg1"/>
                </a:solidFill>
              </a:rPr>
              <a:t>=&gt; variatie in gen</a:t>
            </a:r>
          </a:p>
          <a:p>
            <a:pPr marL="0" indent="0">
              <a:buNone/>
            </a:pPr>
            <a:r>
              <a:rPr lang="nl-NL" altLang="nl-NL" sz="1800" dirty="0">
                <a:solidFill>
                  <a:srgbClr val="FFFF00"/>
                </a:solidFill>
              </a:rPr>
              <a:t>=&gt; Iets ander eiwit</a:t>
            </a:r>
          </a:p>
          <a:p>
            <a:endParaRPr lang="nl-NL" altLang="nl-NL" sz="1800" dirty="0">
              <a:solidFill>
                <a:schemeClr val="bg1"/>
              </a:solidFill>
            </a:endParaRPr>
          </a:p>
          <a:p>
            <a:endParaRPr lang="nl-NL" altLang="nl-NL" sz="1800" dirty="0">
              <a:solidFill>
                <a:schemeClr val="bg1"/>
              </a:solidFill>
            </a:endParaRPr>
          </a:p>
          <a:p>
            <a:endParaRPr lang="nl-NL" altLang="nl-NL" sz="1800" dirty="0">
              <a:solidFill>
                <a:schemeClr val="bg1"/>
              </a:solidFill>
            </a:endParaRPr>
          </a:p>
          <a:p>
            <a:endParaRPr lang="nl-NL" altLang="nl-NL" sz="1800" dirty="0">
              <a:solidFill>
                <a:schemeClr val="bg1"/>
              </a:solidFill>
            </a:endParaRPr>
          </a:p>
          <a:p>
            <a:pPr marL="0" indent="0">
              <a:buNone/>
            </a:pPr>
            <a:r>
              <a:rPr lang="nl-NL" sz="1800" dirty="0">
                <a:solidFill>
                  <a:srgbClr val="FFFF00"/>
                </a:solidFill>
              </a:rPr>
              <a:t>=&gt; Belang van seksuele voortplanting</a:t>
            </a:r>
          </a:p>
          <a:p>
            <a:endParaRPr lang="nl-NL" sz="1800" dirty="0">
              <a:solidFill>
                <a:schemeClr val="bg1"/>
              </a:solidFill>
            </a:endParaRPr>
          </a:p>
          <a:p>
            <a:r>
              <a:rPr lang="nl-NL" altLang="nl-NL" sz="1800" dirty="0">
                <a:solidFill>
                  <a:schemeClr val="bg1"/>
                </a:solidFill>
              </a:rPr>
              <a:t>Crossing-over (bij Meiose)</a:t>
            </a:r>
          </a:p>
          <a:p>
            <a:pPr marL="0" indent="0">
              <a:buNone/>
            </a:pPr>
            <a:r>
              <a:rPr lang="nl-NL" sz="1800" dirty="0">
                <a:solidFill>
                  <a:schemeClr val="bg1"/>
                </a:solidFill>
              </a:rPr>
              <a:t>=&gt; Andere locatie maakt ook al verschil (</a:t>
            </a:r>
            <a:r>
              <a:rPr lang="nl-NL" sz="1800" dirty="0" err="1">
                <a:solidFill>
                  <a:schemeClr val="bg1"/>
                </a:solidFill>
              </a:rPr>
              <a:t>epigenetica</a:t>
            </a:r>
            <a:r>
              <a:rPr lang="nl-NL" sz="1800" dirty="0">
                <a:solidFill>
                  <a:schemeClr val="bg1"/>
                </a:solidFill>
              </a:rPr>
              <a:t>)</a:t>
            </a:r>
          </a:p>
          <a:p>
            <a:pPr marL="0" indent="0" algn="l">
              <a:buNone/>
            </a:pPr>
            <a:r>
              <a:rPr lang="nl-NL" sz="1800" dirty="0">
                <a:solidFill>
                  <a:schemeClr val="bg1"/>
                </a:solidFill>
              </a:rPr>
              <a:t>=&gt; Gebeurt door activatie van </a:t>
            </a:r>
            <a:r>
              <a:rPr lang="nl-NL" sz="1800" dirty="0" err="1">
                <a:solidFill>
                  <a:schemeClr val="bg1"/>
                </a:solidFill>
              </a:rPr>
              <a:t>transposons</a:t>
            </a:r>
            <a:r>
              <a:rPr lang="nl-NL" sz="1800" dirty="0">
                <a:solidFill>
                  <a:schemeClr val="bg1"/>
                </a:solidFill>
              </a:rPr>
              <a:t> (virussen)</a:t>
            </a:r>
            <a:endParaRPr lang="nl-NL" sz="1800" dirty="0">
              <a:solidFill>
                <a:srgbClr val="FFFF00"/>
              </a:solidFill>
            </a:endParaRPr>
          </a:p>
          <a:p>
            <a:endParaRPr altLang="nl-NL" sz="1800" dirty="0">
              <a:solidFill>
                <a:srgbClr val="FFFF00"/>
              </a:solidFill>
            </a:endParaRPr>
          </a:p>
        </p:txBody>
      </p:sp>
      <p:pic>
        <p:nvPicPr>
          <p:cNvPr id="4" name="Afbeelding 3">
            <a:extLst>
              <a:ext uri="{FF2B5EF4-FFF2-40B4-BE49-F238E27FC236}">
                <a16:creationId xmlns:a16="http://schemas.microsoft.com/office/drawing/2014/main" id="{F1C5F893-78C2-47EE-A127-554376ADF96F}"/>
              </a:ext>
            </a:extLst>
          </p:cNvPr>
          <p:cNvPicPr>
            <a:picLocks noChangeAspect="1"/>
          </p:cNvPicPr>
          <p:nvPr/>
        </p:nvPicPr>
        <p:blipFill>
          <a:blip r:embed="rId2"/>
          <a:stretch>
            <a:fillRect/>
          </a:stretch>
        </p:blipFill>
        <p:spPr>
          <a:xfrm>
            <a:off x="5962324" y="4494338"/>
            <a:ext cx="4876800" cy="1647825"/>
          </a:xfrm>
          <a:prstGeom prst="rect">
            <a:avLst/>
          </a:prstGeom>
        </p:spPr>
      </p:pic>
      <p:pic>
        <p:nvPicPr>
          <p:cNvPr id="6" name="Afbeelding 5">
            <a:extLst>
              <a:ext uri="{FF2B5EF4-FFF2-40B4-BE49-F238E27FC236}">
                <a16:creationId xmlns:a16="http://schemas.microsoft.com/office/drawing/2014/main" id="{7E4F7212-B3F1-45C0-B80C-BB6E02DF2046}"/>
              </a:ext>
            </a:extLst>
          </p:cNvPr>
          <p:cNvPicPr>
            <a:picLocks noChangeAspect="1"/>
          </p:cNvPicPr>
          <p:nvPr/>
        </p:nvPicPr>
        <p:blipFill>
          <a:blip r:embed="rId3"/>
          <a:stretch>
            <a:fillRect/>
          </a:stretch>
        </p:blipFill>
        <p:spPr>
          <a:xfrm>
            <a:off x="5962324" y="1728132"/>
            <a:ext cx="4876800" cy="2718856"/>
          </a:xfrm>
          <a:prstGeom prst="rect">
            <a:avLst/>
          </a:prstGeom>
        </p:spPr>
      </p:pic>
      <p:pic>
        <p:nvPicPr>
          <p:cNvPr id="3" name="Afbeelding 2">
            <a:extLst>
              <a:ext uri="{FF2B5EF4-FFF2-40B4-BE49-F238E27FC236}">
                <a16:creationId xmlns:a16="http://schemas.microsoft.com/office/drawing/2014/main" id="{6E731A65-97FB-6596-BB9D-D94A95ECB128}"/>
              </a:ext>
            </a:extLst>
          </p:cNvPr>
          <p:cNvPicPr>
            <a:picLocks noChangeAspect="1"/>
          </p:cNvPicPr>
          <p:nvPr/>
        </p:nvPicPr>
        <p:blipFill>
          <a:blip r:embed="rId4"/>
          <a:stretch>
            <a:fillRect/>
          </a:stretch>
        </p:blipFill>
        <p:spPr>
          <a:xfrm>
            <a:off x="2974214" y="1728132"/>
            <a:ext cx="1816428" cy="1820061"/>
          </a:xfrm>
          <a:prstGeom prst="rect">
            <a:avLst/>
          </a:prstGeom>
        </p:spPr>
      </p:pic>
    </p:spTree>
    <p:extLst>
      <p:ext uri="{BB962C8B-B14F-4D97-AF65-F5344CB8AC3E}">
        <p14:creationId xmlns:p14="http://schemas.microsoft.com/office/powerpoint/2010/main" val="2541269120"/>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6923" y="125531"/>
            <a:ext cx="10515600" cy="1325563"/>
          </a:xfrm>
        </p:spPr>
        <p:txBody>
          <a:bodyPr>
            <a:normAutofit/>
          </a:bodyPr>
          <a:lstStyle/>
          <a:p>
            <a:r>
              <a:rPr lang="nl-NL" sz="2800" dirty="0"/>
              <a:t>MHC</a:t>
            </a:r>
          </a:p>
        </p:txBody>
      </p:sp>
      <p:sp>
        <p:nvSpPr>
          <p:cNvPr id="3" name="Tijdelijke aanduiding voor inhoud 2"/>
          <p:cNvSpPr>
            <a:spLocks noGrp="1"/>
          </p:cNvSpPr>
          <p:nvPr>
            <p:ph idx="1"/>
          </p:nvPr>
        </p:nvSpPr>
        <p:spPr>
          <a:xfrm>
            <a:off x="617840" y="1235204"/>
            <a:ext cx="4977487" cy="4114800"/>
          </a:xfrm>
        </p:spPr>
        <p:txBody>
          <a:bodyPr>
            <a:noAutofit/>
          </a:bodyPr>
          <a:lstStyle/>
          <a:p>
            <a:r>
              <a:rPr lang="nl-NL" sz="1800" dirty="0" err="1">
                <a:solidFill>
                  <a:schemeClr val="bg1"/>
                </a:solidFill>
              </a:rPr>
              <a:t>Peptides</a:t>
            </a:r>
            <a:r>
              <a:rPr lang="nl-NL" sz="1800" dirty="0">
                <a:solidFill>
                  <a:schemeClr val="bg1"/>
                </a:solidFill>
              </a:rPr>
              <a:t> are </a:t>
            </a:r>
            <a:r>
              <a:rPr lang="nl-NL" sz="1800" dirty="0" err="1">
                <a:solidFill>
                  <a:schemeClr val="bg1"/>
                </a:solidFill>
              </a:rPr>
              <a:t>only</a:t>
            </a:r>
            <a:r>
              <a:rPr lang="nl-NL" sz="1800" dirty="0">
                <a:solidFill>
                  <a:schemeClr val="bg1"/>
                </a:solidFill>
              </a:rPr>
              <a:t> </a:t>
            </a:r>
            <a:r>
              <a:rPr lang="nl-NL" sz="1800" dirty="0" err="1">
                <a:solidFill>
                  <a:schemeClr val="bg1"/>
                </a:solidFill>
              </a:rPr>
              <a:t>recognised</a:t>
            </a:r>
            <a:r>
              <a:rPr lang="nl-NL" sz="1800" dirty="0">
                <a:solidFill>
                  <a:schemeClr val="bg1"/>
                </a:solidFill>
              </a:rPr>
              <a:t> in </a:t>
            </a:r>
            <a:r>
              <a:rPr lang="nl-NL" sz="1800" dirty="0" err="1">
                <a:solidFill>
                  <a:schemeClr val="bg1"/>
                </a:solidFill>
              </a:rPr>
              <a:t>the</a:t>
            </a:r>
            <a:r>
              <a:rPr lang="nl-NL" sz="1800" dirty="0">
                <a:solidFill>
                  <a:schemeClr val="bg1"/>
                </a:solidFill>
              </a:rPr>
              <a:t> context of MHC </a:t>
            </a:r>
            <a:r>
              <a:rPr lang="nl-NL" sz="1800" dirty="0">
                <a:solidFill>
                  <a:srgbClr val="FFFF00"/>
                </a:solidFill>
              </a:rPr>
              <a:t>=&gt; control</a:t>
            </a:r>
          </a:p>
          <a:p>
            <a:r>
              <a:rPr lang="nl-NL" sz="1800" dirty="0" err="1">
                <a:solidFill>
                  <a:schemeClr val="bg1"/>
                </a:solidFill>
              </a:rPr>
              <a:t>One</a:t>
            </a:r>
            <a:r>
              <a:rPr lang="nl-NL" sz="1800" dirty="0">
                <a:solidFill>
                  <a:schemeClr val="bg1"/>
                </a:solidFill>
              </a:rPr>
              <a:t> MHC molecule </a:t>
            </a:r>
            <a:r>
              <a:rPr lang="nl-NL" sz="1800" dirty="0" err="1">
                <a:solidFill>
                  <a:schemeClr val="bg1"/>
                </a:solidFill>
              </a:rPr>
              <a:t>can</a:t>
            </a:r>
            <a:r>
              <a:rPr lang="nl-NL" sz="1800" dirty="0">
                <a:solidFill>
                  <a:schemeClr val="bg1"/>
                </a:solidFill>
              </a:rPr>
              <a:t> bind </a:t>
            </a:r>
            <a:r>
              <a:rPr lang="nl-NL" sz="1800" dirty="0" err="1">
                <a:solidFill>
                  <a:schemeClr val="bg1"/>
                </a:solidFill>
              </a:rPr>
              <a:t>many</a:t>
            </a:r>
            <a:r>
              <a:rPr lang="nl-NL" sz="1800" dirty="0">
                <a:solidFill>
                  <a:schemeClr val="bg1"/>
                </a:solidFill>
              </a:rPr>
              <a:t> different </a:t>
            </a:r>
            <a:r>
              <a:rPr lang="nl-NL" sz="1800" dirty="0" err="1">
                <a:solidFill>
                  <a:schemeClr val="bg1"/>
                </a:solidFill>
              </a:rPr>
              <a:t>peptides</a:t>
            </a:r>
            <a:r>
              <a:rPr lang="nl-NL" sz="1800" dirty="0">
                <a:solidFill>
                  <a:schemeClr val="bg1"/>
                </a:solidFill>
              </a:rPr>
              <a:t>, but </a:t>
            </a:r>
            <a:r>
              <a:rPr lang="nl-NL" sz="1800" dirty="0" err="1">
                <a:solidFill>
                  <a:schemeClr val="bg1"/>
                </a:solidFill>
              </a:rPr>
              <a:t>not</a:t>
            </a:r>
            <a:r>
              <a:rPr lang="nl-NL" sz="1800" dirty="0">
                <a:solidFill>
                  <a:schemeClr val="bg1"/>
                </a:solidFill>
              </a:rPr>
              <a:t> </a:t>
            </a:r>
            <a:r>
              <a:rPr lang="nl-NL" sz="1800" dirty="0" err="1">
                <a:solidFill>
                  <a:schemeClr val="bg1"/>
                </a:solidFill>
              </a:rPr>
              <a:t>all</a:t>
            </a:r>
            <a:endParaRPr lang="nl-NL" sz="1800" dirty="0">
              <a:solidFill>
                <a:schemeClr val="bg1"/>
              </a:solidFill>
            </a:endParaRPr>
          </a:p>
          <a:p>
            <a:r>
              <a:rPr lang="nl-NL" sz="1800" dirty="0" err="1">
                <a:solidFill>
                  <a:schemeClr val="bg1"/>
                </a:solidFill>
              </a:rPr>
              <a:t>Which</a:t>
            </a:r>
            <a:r>
              <a:rPr lang="nl-NL" sz="1800" dirty="0">
                <a:solidFill>
                  <a:schemeClr val="bg1"/>
                </a:solidFill>
              </a:rPr>
              <a:t> </a:t>
            </a:r>
            <a:r>
              <a:rPr lang="nl-NL" sz="1800" dirty="0" err="1">
                <a:solidFill>
                  <a:schemeClr val="bg1"/>
                </a:solidFill>
              </a:rPr>
              <a:t>peptides</a:t>
            </a:r>
            <a:r>
              <a:rPr lang="nl-NL" sz="1800" dirty="0">
                <a:solidFill>
                  <a:schemeClr val="bg1"/>
                </a:solidFill>
              </a:rPr>
              <a:t> is </a:t>
            </a:r>
            <a:r>
              <a:rPr lang="nl-NL" sz="1800" dirty="0" err="1">
                <a:solidFill>
                  <a:schemeClr val="bg1"/>
                </a:solidFill>
              </a:rPr>
              <a:t>dependent</a:t>
            </a:r>
            <a:r>
              <a:rPr lang="nl-NL" sz="1800" dirty="0">
                <a:solidFill>
                  <a:schemeClr val="bg1"/>
                </a:solidFill>
              </a:rPr>
              <a:t> on </a:t>
            </a:r>
            <a:r>
              <a:rPr lang="nl-NL" sz="1800" dirty="0" err="1">
                <a:solidFill>
                  <a:srgbClr val="FFFF00"/>
                </a:solidFill>
              </a:rPr>
              <a:t>Haplotype</a:t>
            </a:r>
            <a:endParaRPr lang="nl-NL" sz="1800" dirty="0">
              <a:solidFill>
                <a:srgbClr val="FFFF00"/>
              </a:solidFill>
            </a:endParaRPr>
          </a:p>
          <a:p>
            <a:r>
              <a:rPr lang="nl-NL" sz="1800" dirty="0" err="1">
                <a:solidFill>
                  <a:schemeClr val="bg1"/>
                </a:solidFill>
              </a:rPr>
              <a:t>Haplotype</a:t>
            </a:r>
            <a:r>
              <a:rPr lang="nl-NL" sz="1800" dirty="0">
                <a:solidFill>
                  <a:schemeClr val="bg1"/>
                </a:solidFill>
              </a:rPr>
              <a:t> is </a:t>
            </a:r>
            <a:r>
              <a:rPr lang="nl-NL" sz="1800" dirty="0" err="1">
                <a:solidFill>
                  <a:schemeClr val="bg1"/>
                </a:solidFill>
              </a:rPr>
              <a:t>the</a:t>
            </a:r>
            <a:r>
              <a:rPr lang="nl-NL" sz="1800" dirty="0">
                <a:solidFill>
                  <a:schemeClr val="bg1"/>
                </a:solidFill>
              </a:rPr>
              <a:t> </a:t>
            </a:r>
            <a:r>
              <a:rPr lang="nl-NL" sz="1800" dirty="0" err="1">
                <a:solidFill>
                  <a:srgbClr val="FFFF00"/>
                </a:solidFill>
              </a:rPr>
              <a:t>collection</a:t>
            </a:r>
            <a:r>
              <a:rPr lang="nl-NL" sz="1800" dirty="0">
                <a:solidFill>
                  <a:srgbClr val="FFFF00"/>
                </a:solidFill>
              </a:rPr>
              <a:t> of </a:t>
            </a:r>
            <a:r>
              <a:rPr lang="nl-NL" sz="1800" dirty="0" err="1">
                <a:solidFill>
                  <a:srgbClr val="FFFF00"/>
                </a:solidFill>
              </a:rPr>
              <a:t>alleles</a:t>
            </a:r>
            <a:r>
              <a:rPr lang="nl-NL" sz="1800" dirty="0">
                <a:solidFill>
                  <a:srgbClr val="FFFF00"/>
                </a:solidFill>
              </a:rPr>
              <a:t> </a:t>
            </a:r>
            <a:r>
              <a:rPr lang="nl-NL" sz="1800" dirty="0" err="1">
                <a:solidFill>
                  <a:schemeClr val="bg1"/>
                </a:solidFill>
              </a:rPr>
              <a:t>for</a:t>
            </a:r>
            <a:r>
              <a:rPr lang="nl-NL" sz="1800" dirty="0">
                <a:solidFill>
                  <a:schemeClr val="bg1"/>
                </a:solidFill>
              </a:rPr>
              <a:t> MHC</a:t>
            </a:r>
          </a:p>
          <a:p>
            <a:endParaRPr lang="nl-NL" sz="1800" dirty="0">
              <a:solidFill>
                <a:schemeClr val="bg1"/>
              </a:solidFill>
            </a:endParaRPr>
          </a:p>
          <a:p>
            <a:r>
              <a:rPr lang="nl-NL" sz="1800" dirty="0">
                <a:solidFill>
                  <a:schemeClr val="bg1"/>
                </a:solidFill>
              </a:rPr>
              <a:t>Everybody has a different </a:t>
            </a:r>
            <a:r>
              <a:rPr lang="nl-NL" sz="1800" dirty="0" err="1">
                <a:solidFill>
                  <a:schemeClr val="bg1"/>
                </a:solidFill>
              </a:rPr>
              <a:t>haplotype</a:t>
            </a:r>
            <a:endParaRPr lang="nl-NL" sz="1800" dirty="0">
              <a:solidFill>
                <a:schemeClr val="bg1"/>
              </a:solidFill>
            </a:endParaRPr>
          </a:p>
          <a:p>
            <a:pPr marL="285750" indent="-285750">
              <a:buFont typeface="Symbol" panose="05050102010706020507" pitchFamily="18" charset="2"/>
              <a:buChar char="Þ"/>
            </a:pPr>
            <a:r>
              <a:rPr lang="nl-NL" sz="1800" dirty="0">
                <a:solidFill>
                  <a:schemeClr val="bg1"/>
                </a:solidFill>
              </a:rPr>
              <a:t> Always </a:t>
            </a:r>
            <a:r>
              <a:rPr lang="nl-NL" sz="1800" dirty="0" err="1">
                <a:solidFill>
                  <a:schemeClr val="bg1"/>
                </a:solidFill>
              </a:rPr>
              <a:t>somebody</a:t>
            </a:r>
            <a:r>
              <a:rPr lang="nl-NL" sz="1800" dirty="0">
                <a:solidFill>
                  <a:schemeClr val="bg1"/>
                </a:solidFill>
              </a:rPr>
              <a:t> </a:t>
            </a:r>
            <a:r>
              <a:rPr lang="nl-NL" sz="1800" dirty="0" err="1">
                <a:solidFill>
                  <a:schemeClr val="bg1"/>
                </a:solidFill>
              </a:rPr>
              <a:t>will</a:t>
            </a:r>
            <a:r>
              <a:rPr lang="nl-NL" sz="1800" dirty="0">
                <a:solidFill>
                  <a:schemeClr val="bg1"/>
                </a:solidFill>
              </a:rPr>
              <a:t> </a:t>
            </a:r>
            <a:r>
              <a:rPr lang="nl-NL" sz="1800" dirty="0" err="1">
                <a:solidFill>
                  <a:schemeClr val="bg1"/>
                </a:solidFill>
              </a:rPr>
              <a:t>survive</a:t>
            </a:r>
            <a:r>
              <a:rPr lang="nl-NL" sz="1800" dirty="0">
                <a:solidFill>
                  <a:schemeClr val="bg1"/>
                </a:solidFill>
              </a:rPr>
              <a:t> a </a:t>
            </a:r>
            <a:r>
              <a:rPr lang="nl-NL" sz="1800" dirty="0" err="1">
                <a:solidFill>
                  <a:schemeClr val="bg1"/>
                </a:solidFill>
              </a:rPr>
              <a:t>pathogen</a:t>
            </a:r>
            <a:endParaRPr lang="nl-NL" sz="1800" dirty="0">
              <a:solidFill>
                <a:schemeClr val="bg1"/>
              </a:solidFill>
            </a:endParaRPr>
          </a:p>
          <a:p>
            <a:pPr marL="285750" indent="-285750">
              <a:buFont typeface="Symbol" panose="05050102010706020507" pitchFamily="18" charset="2"/>
              <a:buChar char="Þ"/>
            </a:pPr>
            <a:r>
              <a:rPr lang="nl-NL" sz="1800" dirty="0">
                <a:solidFill>
                  <a:schemeClr val="bg1"/>
                </a:solidFill>
              </a:rPr>
              <a:t> </a:t>
            </a:r>
            <a:r>
              <a:rPr lang="nl-NL" sz="1800" dirty="0">
                <a:solidFill>
                  <a:srgbClr val="FFFF00"/>
                </a:solidFill>
              </a:rPr>
              <a:t>but </a:t>
            </a:r>
            <a:r>
              <a:rPr lang="nl-NL" sz="1800" dirty="0" err="1">
                <a:solidFill>
                  <a:srgbClr val="FFFF00"/>
                </a:solidFill>
              </a:rPr>
              <a:t>not</a:t>
            </a:r>
            <a:r>
              <a:rPr lang="nl-NL" sz="1800" dirty="0">
                <a:solidFill>
                  <a:srgbClr val="FFFF00"/>
                </a:solidFill>
              </a:rPr>
              <a:t> </a:t>
            </a:r>
            <a:r>
              <a:rPr lang="nl-NL" sz="1800" dirty="0" err="1">
                <a:solidFill>
                  <a:srgbClr val="FFFF00"/>
                </a:solidFill>
              </a:rPr>
              <a:t>everybody</a:t>
            </a:r>
            <a:endParaRPr lang="nl-NL" sz="1800" dirty="0">
              <a:solidFill>
                <a:srgbClr val="FFFF00"/>
              </a:solidFill>
            </a:endParaRPr>
          </a:p>
          <a:p>
            <a:r>
              <a:rPr lang="nl-NL" sz="1800" dirty="0">
                <a:solidFill>
                  <a:schemeClr val="bg1"/>
                </a:solidFill>
              </a:rPr>
              <a:t>The more different </a:t>
            </a:r>
            <a:r>
              <a:rPr lang="nl-NL" sz="1800" dirty="0" err="1">
                <a:solidFill>
                  <a:schemeClr val="bg1"/>
                </a:solidFill>
              </a:rPr>
              <a:t>MHC’s</a:t>
            </a:r>
            <a:r>
              <a:rPr lang="nl-NL" sz="1800" dirty="0">
                <a:solidFill>
                  <a:schemeClr val="bg1"/>
                </a:solidFill>
              </a:rPr>
              <a:t>, </a:t>
            </a:r>
            <a:r>
              <a:rPr lang="nl-NL" sz="1800" dirty="0" err="1">
                <a:solidFill>
                  <a:schemeClr val="bg1"/>
                </a:solidFill>
              </a:rPr>
              <a:t>the</a:t>
            </a:r>
            <a:r>
              <a:rPr lang="nl-NL" sz="1800" dirty="0">
                <a:solidFill>
                  <a:schemeClr val="bg1"/>
                </a:solidFill>
              </a:rPr>
              <a:t> more chance of </a:t>
            </a:r>
            <a:r>
              <a:rPr lang="nl-NL" sz="1800" dirty="0" err="1">
                <a:solidFill>
                  <a:schemeClr val="bg1"/>
                </a:solidFill>
              </a:rPr>
              <a:t>succesfull</a:t>
            </a:r>
            <a:r>
              <a:rPr lang="nl-NL" sz="1800" dirty="0">
                <a:solidFill>
                  <a:schemeClr val="bg1"/>
                </a:solidFill>
              </a:rPr>
              <a:t> </a:t>
            </a:r>
            <a:r>
              <a:rPr lang="nl-NL" sz="1800" dirty="0" err="1">
                <a:solidFill>
                  <a:schemeClr val="bg1"/>
                </a:solidFill>
              </a:rPr>
              <a:t>defense</a:t>
            </a:r>
            <a:endParaRPr lang="nl-NL" sz="1800" dirty="0">
              <a:solidFill>
                <a:schemeClr val="bg1"/>
              </a:solidFill>
            </a:endParaRPr>
          </a:p>
          <a:p>
            <a:pPr marL="0" indent="0">
              <a:buNone/>
            </a:pPr>
            <a:r>
              <a:rPr lang="nl-NL" sz="1800" dirty="0">
                <a:solidFill>
                  <a:schemeClr val="bg1"/>
                </a:solidFill>
              </a:rPr>
              <a:t>=&gt; </a:t>
            </a:r>
            <a:r>
              <a:rPr lang="nl-NL" sz="1800" dirty="0" err="1">
                <a:solidFill>
                  <a:srgbClr val="FFFF00"/>
                </a:solidFill>
              </a:rPr>
              <a:t>Smell</a:t>
            </a:r>
            <a:r>
              <a:rPr lang="nl-NL" sz="1800" dirty="0">
                <a:solidFill>
                  <a:srgbClr val="FFFF00"/>
                </a:solidFill>
              </a:rPr>
              <a:t> is </a:t>
            </a:r>
            <a:r>
              <a:rPr lang="nl-NL" sz="1800" dirty="0" err="1">
                <a:solidFill>
                  <a:srgbClr val="FFFF00"/>
                </a:solidFill>
              </a:rPr>
              <a:t>coupled</a:t>
            </a:r>
            <a:r>
              <a:rPr lang="nl-NL" sz="1800" dirty="0">
                <a:solidFill>
                  <a:srgbClr val="FFFF00"/>
                </a:solidFill>
              </a:rPr>
              <a:t> </a:t>
            </a:r>
            <a:r>
              <a:rPr lang="nl-NL" sz="1800" dirty="0" err="1">
                <a:solidFill>
                  <a:srgbClr val="FFFF00"/>
                </a:solidFill>
              </a:rPr>
              <a:t>to</a:t>
            </a:r>
            <a:r>
              <a:rPr lang="nl-NL" sz="1800" dirty="0">
                <a:solidFill>
                  <a:srgbClr val="FFFF00"/>
                </a:solidFill>
              </a:rPr>
              <a:t> MHC </a:t>
            </a:r>
            <a:r>
              <a:rPr lang="nl-NL" sz="1800" dirty="0" err="1">
                <a:solidFill>
                  <a:srgbClr val="FFFF00"/>
                </a:solidFill>
              </a:rPr>
              <a:t>haplotype</a:t>
            </a:r>
            <a:endParaRPr lang="nl-NL" sz="1800" dirty="0">
              <a:solidFill>
                <a:srgbClr val="FFFF00"/>
              </a:solidFill>
            </a:endParaRPr>
          </a:p>
          <a:p>
            <a:endParaRPr lang="nl-NL" sz="1800" dirty="0">
              <a:solidFill>
                <a:schemeClr val="bg1"/>
              </a:solidFill>
            </a:endParaRPr>
          </a:p>
          <a:p>
            <a:r>
              <a:rPr lang="nl-NL" sz="1800" dirty="0">
                <a:solidFill>
                  <a:schemeClr val="bg1"/>
                </a:solidFill>
              </a:rPr>
              <a:t>We zijn wie we zijn door ziekmakers. </a:t>
            </a:r>
          </a:p>
          <a:p>
            <a:pPr marL="0" indent="0">
              <a:buNone/>
            </a:pPr>
            <a:r>
              <a:rPr lang="nl-NL" sz="1800" dirty="0">
                <a:solidFill>
                  <a:schemeClr val="bg1"/>
                </a:solidFill>
              </a:rPr>
              <a:t>=&gt; </a:t>
            </a:r>
            <a:r>
              <a:rPr lang="nl-NL" sz="1800" dirty="0">
                <a:solidFill>
                  <a:srgbClr val="FFFF00"/>
                </a:solidFill>
              </a:rPr>
              <a:t>Belangrijkste evolutionaire kracht</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408" y="1690688"/>
            <a:ext cx="3261867" cy="2924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6241421" y="5509286"/>
            <a:ext cx="3168352" cy="369332"/>
          </a:xfrm>
          <a:prstGeom prst="rect">
            <a:avLst/>
          </a:prstGeom>
          <a:solidFill>
            <a:schemeClr val="accent6">
              <a:lumMod val="75000"/>
            </a:schemeClr>
          </a:solidFill>
        </p:spPr>
        <p:txBody>
          <a:bodyPr wrap="square" rtlCol="0">
            <a:spAutoFit/>
          </a:bodyPr>
          <a:lstStyle/>
          <a:p>
            <a:r>
              <a:rPr lang="nl-NL" dirty="0">
                <a:hlinkClick r:id="rId3"/>
              </a:rPr>
              <a:t>https://youtu.be/VRuHxEUggS0</a:t>
            </a:r>
            <a:endParaRPr lang="nl-NL" dirty="0"/>
          </a:p>
        </p:txBody>
      </p:sp>
    </p:spTree>
    <p:extLst>
      <p:ext uri="{BB962C8B-B14F-4D97-AF65-F5344CB8AC3E}">
        <p14:creationId xmlns:p14="http://schemas.microsoft.com/office/powerpoint/2010/main" val="1141663112"/>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Haplotype</a:t>
            </a:r>
            <a:r>
              <a:rPr lang="nl-NL" dirty="0"/>
              <a:t> </a:t>
            </a:r>
            <a:r>
              <a:rPr lang="nl-NL" dirty="0" err="1"/>
              <a:t>and</a:t>
            </a:r>
            <a:r>
              <a:rPr lang="nl-NL" dirty="0"/>
              <a:t> </a:t>
            </a:r>
            <a:r>
              <a:rPr lang="nl-NL" dirty="0" err="1"/>
              <a:t>disease</a:t>
            </a:r>
            <a:endParaRPr lang="nl-NL" dirty="0"/>
          </a:p>
        </p:txBody>
      </p:sp>
      <p:sp>
        <p:nvSpPr>
          <p:cNvPr id="3" name="Tijdelijke aanduiding voor inhoud 2"/>
          <p:cNvSpPr>
            <a:spLocks noGrp="1"/>
          </p:cNvSpPr>
          <p:nvPr>
            <p:ph idx="1"/>
          </p:nvPr>
        </p:nvSpPr>
        <p:spPr>
          <a:xfrm>
            <a:off x="637048" y="1487734"/>
            <a:ext cx="4874937" cy="4114800"/>
          </a:xfrm>
        </p:spPr>
        <p:txBody>
          <a:bodyPr>
            <a:noAutofit/>
          </a:bodyPr>
          <a:lstStyle/>
          <a:p>
            <a:endParaRPr lang="nl-NL" sz="1800" dirty="0">
              <a:solidFill>
                <a:schemeClr val="bg1"/>
              </a:solidFill>
            </a:endParaRPr>
          </a:p>
          <a:p>
            <a:r>
              <a:rPr lang="nl-NL" sz="1800" dirty="0">
                <a:solidFill>
                  <a:schemeClr val="bg1"/>
                </a:solidFill>
              </a:rPr>
              <a:t>MHC in </a:t>
            </a:r>
            <a:r>
              <a:rPr lang="nl-NL" sz="1800" dirty="0" err="1">
                <a:solidFill>
                  <a:schemeClr val="bg1"/>
                </a:solidFill>
              </a:rPr>
              <a:t>humans</a:t>
            </a:r>
            <a:r>
              <a:rPr lang="nl-NL" sz="1800" dirty="0">
                <a:solidFill>
                  <a:schemeClr val="bg1"/>
                </a:solidFill>
              </a:rPr>
              <a:t> is </a:t>
            </a:r>
            <a:r>
              <a:rPr lang="nl-NL" sz="1800" dirty="0" err="1">
                <a:solidFill>
                  <a:schemeClr val="bg1"/>
                </a:solidFill>
              </a:rPr>
              <a:t>called</a:t>
            </a:r>
            <a:r>
              <a:rPr lang="nl-NL" sz="1800" dirty="0">
                <a:solidFill>
                  <a:schemeClr val="bg1"/>
                </a:solidFill>
              </a:rPr>
              <a:t> HLA</a:t>
            </a:r>
          </a:p>
          <a:p>
            <a:r>
              <a:rPr lang="en-US" sz="1800" dirty="0">
                <a:solidFill>
                  <a:schemeClr val="bg1"/>
                </a:solidFill>
              </a:rPr>
              <a:t>HLA variation is a crucial determinant of transplant rejection and </a:t>
            </a:r>
            <a:r>
              <a:rPr lang="en-US" sz="1800" dirty="0">
                <a:solidFill>
                  <a:srgbClr val="FFFF00"/>
                </a:solidFill>
              </a:rPr>
              <a:t>susceptibility to a large number of infectious and autoimmune diseases. </a:t>
            </a:r>
          </a:p>
          <a:p>
            <a:r>
              <a:rPr lang="en-US" sz="1800" dirty="0">
                <a:solidFill>
                  <a:schemeClr val="bg1"/>
                </a:solidFill>
              </a:rPr>
              <a:t>Yet identification of causal variants is problematic owing to linkage disequilibrium that extends across multiple HLA and non-HLA genes in the MHC</a:t>
            </a:r>
          </a:p>
          <a:p>
            <a:endParaRPr lang="en-US" sz="1800" dirty="0">
              <a:solidFill>
                <a:schemeClr val="bg1"/>
              </a:solidFill>
            </a:endParaRPr>
          </a:p>
          <a:p>
            <a:r>
              <a:rPr lang="en-US" sz="1800" dirty="0">
                <a:solidFill>
                  <a:schemeClr val="bg1"/>
                </a:solidFill>
              </a:rPr>
              <a:t>HLA nomenclature:</a:t>
            </a:r>
          </a:p>
          <a:p>
            <a:r>
              <a:rPr lang="en-US" sz="1800" dirty="0">
                <a:solidFill>
                  <a:schemeClr val="bg1"/>
                </a:solidFill>
              </a:rPr>
              <a:t>A/B/C, DP/DQ/DR</a:t>
            </a:r>
            <a:endParaRPr lang="nl-NL" sz="1800" dirty="0">
              <a:solidFill>
                <a:schemeClr val="bg1"/>
              </a:solidFill>
            </a:endParaRPr>
          </a:p>
          <a:p>
            <a:endParaRPr lang="nl-NL" sz="1800" dirty="0">
              <a:solidFill>
                <a:schemeClr val="bg1"/>
              </a:solidFill>
            </a:endParaRPr>
          </a:p>
          <a:p>
            <a:endParaRPr lang="nl-NL" sz="1800" dirty="0">
              <a:solidFill>
                <a:schemeClr val="bg1"/>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5763" y="1966593"/>
            <a:ext cx="3261867" cy="2924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4237805" y="5279368"/>
            <a:ext cx="5994437" cy="646331"/>
          </a:xfrm>
          <a:prstGeom prst="rect">
            <a:avLst/>
          </a:prstGeom>
          <a:solidFill>
            <a:schemeClr val="accent6">
              <a:lumMod val="75000"/>
            </a:schemeClr>
          </a:solidFill>
        </p:spPr>
        <p:txBody>
          <a:bodyPr wrap="square" rtlCol="0">
            <a:spAutoFit/>
          </a:bodyPr>
          <a:lstStyle/>
          <a:p>
            <a:r>
              <a:rPr lang="nl-NL" dirty="0">
                <a:hlinkClick r:id="rId3"/>
              </a:rPr>
              <a:t>https://en.wikipedia.org/wiki/Human_leukocyte_antigen</a:t>
            </a:r>
          </a:p>
          <a:p>
            <a:r>
              <a:rPr lang="nl-NL" dirty="0">
                <a:hlinkClick r:id="rId3"/>
              </a:rPr>
              <a:t>https://www.ncbi.nlm.nih.gov/pmc/articles/PMC2670196/</a:t>
            </a:r>
            <a:endParaRPr lang="nl-NL" dirty="0"/>
          </a:p>
        </p:txBody>
      </p:sp>
    </p:spTree>
    <p:extLst>
      <p:ext uri="{BB962C8B-B14F-4D97-AF65-F5344CB8AC3E}">
        <p14:creationId xmlns:p14="http://schemas.microsoft.com/office/powerpoint/2010/main" val="2586461578"/>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2466" y="407070"/>
            <a:ext cx="10515600" cy="1325563"/>
          </a:xfrm>
        </p:spPr>
        <p:txBody>
          <a:bodyPr>
            <a:normAutofit/>
          </a:bodyPr>
          <a:lstStyle/>
          <a:p>
            <a:r>
              <a:rPr lang="nl-NL" sz="2800" dirty="0">
                <a:latin typeface="+mn-lt"/>
              </a:rPr>
              <a:t>T-</a:t>
            </a:r>
            <a:r>
              <a:rPr lang="nl-NL" sz="2800" dirty="0" err="1">
                <a:latin typeface="+mn-lt"/>
              </a:rPr>
              <a:t>cell</a:t>
            </a:r>
            <a:r>
              <a:rPr lang="nl-NL" sz="2800" dirty="0">
                <a:latin typeface="+mn-lt"/>
              </a:rPr>
              <a:t> receptor</a:t>
            </a:r>
          </a:p>
        </p:txBody>
      </p:sp>
      <p:sp>
        <p:nvSpPr>
          <p:cNvPr id="3" name="Tijdelijke aanduiding voor inhoud 2"/>
          <p:cNvSpPr>
            <a:spLocks noGrp="1"/>
          </p:cNvSpPr>
          <p:nvPr>
            <p:ph idx="1"/>
          </p:nvPr>
        </p:nvSpPr>
        <p:spPr>
          <a:xfrm>
            <a:off x="6233019" y="2102975"/>
            <a:ext cx="3800213" cy="4114800"/>
          </a:xfrm>
        </p:spPr>
        <p:txBody>
          <a:bodyPr>
            <a:normAutofit/>
          </a:bodyPr>
          <a:lstStyle/>
          <a:p>
            <a:r>
              <a:rPr lang="nl-NL" sz="1800" dirty="0" err="1">
                <a:solidFill>
                  <a:schemeClr val="bg1"/>
                </a:solidFill>
              </a:rPr>
              <a:t>Peptides</a:t>
            </a:r>
            <a:r>
              <a:rPr lang="nl-NL" sz="1800" dirty="0">
                <a:solidFill>
                  <a:schemeClr val="bg1"/>
                </a:solidFill>
              </a:rPr>
              <a:t> are </a:t>
            </a:r>
            <a:r>
              <a:rPr lang="nl-NL" sz="1800" dirty="0" err="1">
                <a:solidFill>
                  <a:schemeClr val="bg1"/>
                </a:solidFill>
              </a:rPr>
              <a:t>only</a:t>
            </a:r>
            <a:r>
              <a:rPr lang="nl-NL" sz="1800" dirty="0">
                <a:solidFill>
                  <a:schemeClr val="bg1"/>
                </a:solidFill>
              </a:rPr>
              <a:t> </a:t>
            </a:r>
            <a:r>
              <a:rPr lang="nl-NL" sz="1800" dirty="0" err="1">
                <a:solidFill>
                  <a:schemeClr val="bg1"/>
                </a:solidFill>
              </a:rPr>
              <a:t>recognised</a:t>
            </a:r>
            <a:r>
              <a:rPr lang="nl-NL" sz="1800" dirty="0">
                <a:solidFill>
                  <a:schemeClr val="bg1"/>
                </a:solidFill>
              </a:rPr>
              <a:t> in </a:t>
            </a:r>
            <a:r>
              <a:rPr lang="nl-NL" sz="1800" dirty="0" err="1">
                <a:solidFill>
                  <a:schemeClr val="bg1"/>
                </a:solidFill>
              </a:rPr>
              <a:t>the</a:t>
            </a:r>
            <a:r>
              <a:rPr lang="nl-NL" sz="1800" dirty="0">
                <a:solidFill>
                  <a:schemeClr val="bg1"/>
                </a:solidFill>
              </a:rPr>
              <a:t> context of MHC (MHC-</a:t>
            </a:r>
            <a:r>
              <a:rPr lang="nl-NL" sz="1800" dirty="0" err="1">
                <a:solidFill>
                  <a:schemeClr val="bg1"/>
                </a:solidFill>
              </a:rPr>
              <a:t>restriction</a:t>
            </a:r>
            <a:r>
              <a:rPr lang="nl-NL" sz="1800" dirty="0">
                <a:solidFill>
                  <a:schemeClr val="bg1"/>
                </a:solidFill>
              </a:rPr>
              <a:t>) </a:t>
            </a:r>
            <a:r>
              <a:rPr lang="nl-NL" sz="1800" dirty="0">
                <a:solidFill>
                  <a:srgbClr val="FFFF00"/>
                </a:solidFill>
              </a:rPr>
              <a:t>=&gt; control</a:t>
            </a:r>
          </a:p>
          <a:p>
            <a:r>
              <a:rPr lang="nl-NL" sz="1800" dirty="0" err="1">
                <a:solidFill>
                  <a:schemeClr val="bg1"/>
                </a:solidFill>
              </a:rPr>
              <a:t>One</a:t>
            </a:r>
            <a:r>
              <a:rPr lang="nl-NL" sz="1800" dirty="0">
                <a:solidFill>
                  <a:schemeClr val="bg1"/>
                </a:solidFill>
              </a:rPr>
              <a:t> receptor </a:t>
            </a:r>
            <a:r>
              <a:rPr lang="nl-NL" sz="1800" dirty="0" err="1">
                <a:solidFill>
                  <a:schemeClr val="bg1"/>
                </a:solidFill>
              </a:rPr>
              <a:t>only</a:t>
            </a:r>
            <a:r>
              <a:rPr lang="nl-NL" sz="1800" dirty="0">
                <a:solidFill>
                  <a:schemeClr val="bg1"/>
                </a:solidFill>
              </a:rPr>
              <a:t> </a:t>
            </a:r>
            <a:r>
              <a:rPr lang="nl-NL" sz="1800" dirty="0" err="1">
                <a:solidFill>
                  <a:schemeClr val="bg1"/>
                </a:solidFill>
              </a:rPr>
              <a:t>binds</a:t>
            </a:r>
            <a:r>
              <a:rPr lang="nl-NL" sz="1800" dirty="0">
                <a:solidFill>
                  <a:schemeClr val="bg1"/>
                </a:solidFill>
              </a:rPr>
              <a:t> </a:t>
            </a:r>
            <a:r>
              <a:rPr lang="nl-NL" sz="1800" dirty="0" err="1">
                <a:solidFill>
                  <a:schemeClr val="bg1"/>
                </a:solidFill>
              </a:rPr>
              <a:t>to</a:t>
            </a:r>
            <a:r>
              <a:rPr lang="nl-NL" sz="1800" dirty="0">
                <a:solidFill>
                  <a:schemeClr val="bg1"/>
                </a:solidFill>
              </a:rPr>
              <a:t> </a:t>
            </a:r>
            <a:r>
              <a:rPr lang="nl-NL" sz="1800" dirty="0" err="1">
                <a:solidFill>
                  <a:schemeClr val="bg1"/>
                </a:solidFill>
              </a:rPr>
              <a:t>one</a:t>
            </a:r>
            <a:r>
              <a:rPr lang="nl-NL" sz="1800" dirty="0">
                <a:solidFill>
                  <a:schemeClr val="bg1"/>
                </a:solidFill>
              </a:rPr>
              <a:t> peptide/MHC (</a:t>
            </a:r>
            <a:r>
              <a:rPr lang="nl-NL" sz="1800" dirty="0" err="1">
                <a:solidFill>
                  <a:schemeClr val="bg1"/>
                </a:solidFill>
              </a:rPr>
              <a:t>lock</a:t>
            </a:r>
            <a:r>
              <a:rPr lang="nl-NL" sz="1800" dirty="0">
                <a:solidFill>
                  <a:schemeClr val="bg1"/>
                </a:solidFill>
              </a:rPr>
              <a:t> </a:t>
            </a:r>
            <a:r>
              <a:rPr lang="nl-NL" sz="1800" dirty="0" err="1">
                <a:solidFill>
                  <a:schemeClr val="bg1"/>
                </a:solidFill>
              </a:rPr>
              <a:t>and</a:t>
            </a:r>
            <a:r>
              <a:rPr lang="nl-NL" sz="1800" dirty="0">
                <a:solidFill>
                  <a:schemeClr val="bg1"/>
                </a:solidFill>
              </a:rPr>
              <a:t> </a:t>
            </a:r>
            <a:r>
              <a:rPr lang="nl-NL" sz="1800" dirty="0" err="1">
                <a:solidFill>
                  <a:schemeClr val="bg1"/>
                </a:solidFill>
              </a:rPr>
              <a:t>key</a:t>
            </a:r>
            <a:r>
              <a:rPr lang="nl-NL" sz="1800" dirty="0">
                <a:solidFill>
                  <a:schemeClr val="bg1"/>
                </a:solidFill>
              </a:rPr>
              <a:t>)</a:t>
            </a:r>
          </a:p>
          <a:p>
            <a:r>
              <a:rPr lang="nl-NL" sz="1800" dirty="0">
                <a:solidFill>
                  <a:schemeClr val="bg1"/>
                </a:solidFill>
              </a:rPr>
              <a:t>Peptide/TCR is random (gene-</a:t>
            </a:r>
            <a:r>
              <a:rPr lang="nl-NL" sz="1800" dirty="0" err="1">
                <a:solidFill>
                  <a:schemeClr val="bg1"/>
                </a:solidFill>
              </a:rPr>
              <a:t>rearrangement</a:t>
            </a:r>
            <a:r>
              <a:rPr lang="nl-NL" sz="1800" dirty="0">
                <a:solidFill>
                  <a:schemeClr val="bg1"/>
                </a:solidFill>
              </a:rPr>
              <a:t>)</a:t>
            </a:r>
          </a:p>
          <a:p>
            <a:r>
              <a:rPr lang="nl-NL" sz="1800" dirty="0" err="1">
                <a:solidFill>
                  <a:schemeClr val="bg1"/>
                </a:solidFill>
              </a:rPr>
              <a:t>Genetic</a:t>
            </a:r>
            <a:r>
              <a:rPr lang="nl-NL" sz="1800" dirty="0">
                <a:solidFill>
                  <a:schemeClr val="bg1"/>
                </a:solidFill>
              </a:rPr>
              <a:t> flexibility is </a:t>
            </a:r>
            <a:r>
              <a:rPr lang="nl-NL" sz="1800" dirty="0" err="1">
                <a:solidFill>
                  <a:schemeClr val="bg1"/>
                </a:solidFill>
              </a:rPr>
              <a:t>induced</a:t>
            </a:r>
            <a:r>
              <a:rPr lang="nl-NL" sz="1800" dirty="0">
                <a:solidFill>
                  <a:schemeClr val="bg1"/>
                </a:solidFill>
              </a:rPr>
              <a:t> </a:t>
            </a:r>
            <a:r>
              <a:rPr lang="nl-NL" sz="1800" dirty="0" err="1">
                <a:solidFill>
                  <a:schemeClr val="bg1"/>
                </a:solidFill>
              </a:rPr>
              <a:t>by</a:t>
            </a:r>
            <a:r>
              <a:rPr lang="nl-NL" sz="1800" dirty="0">
                <a:solidFill>
                  <a:schemeClr val="bg1"/>
                </a:solidFill>
              </a:rPr>
              <a:t> </a:t>
            </a:r>
            <a:r>
              <a:rPr lang="nl-NL" sz="1800" dirty="0" err="1">
                <a:solidFill>
                  <a:schemeClr val="bg1"/>
                </a:solidFill>
              </a:rPr>
              <a:t>transposons</a:t>
            </a:r>
            <a:r>
              <a:rPr lang="nl-NL" sz="1800" dirty="0">
                <a:solidFill>
                  <a:schemeClr val="bg1"/>
                </a:solidFill>
              </a:rPr>
              <a:t> </a:t>
            </a:r>
          </a:p>
          <a:p>
            <a:r>
              <a:rPr lang="nl-NL" sz="1800" dirty="0">
                <a:solidFill>
                  <a:schemeClr val="bg1"/>
                </a:solidFill>
              </a:rPr>
              <a:t>Immunological synaps</a:t>
            </a:r>
          </a:p>
          <a:p>
            <a:endParaRPr lang="nl-NL" sz="1800" dirty="0">
              <a:solidFill>
                <a:schemeClr val="bg1"/>
              </a:solidFill>
            </a:endParaRPr>
          </a:p>
          <a:p>
            <a:endParaRPr lang="nl-NL" sz="1800" dirty="0">
              <a:solidFill>
                <a:schemeClr val="bg1"/>
              </a:solidFill>
            </a:endParaRPr>
          </a:p>
          <a:p>
            <a:endParaRPr lang="nl-NL" sz="1800" dirty="0">
              <a:solidFill>
                <a:schemeClr val="bg1"/>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466" y="1897505"/>
            <a:ext cx="4626276" cy="4016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0387967"/>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txBox="1">
            <a:spLocks noGrp="1"/>
          </p:cNvSpPr>
          <p:nvPr>
            <p:ph type="title"/>
          </p:nvPr>
        </p:nvSpPr>
        <p:spPr/>
        <p:txBody>
          <a:bodyPr>
            <a:normAutofit/>
          </a:bodyPr>
          <a:lstStyle/>
          <a:p>
            <a:r>
              <a:rPr lang="nl-NL" altLang="nl-NL" sz="2800" dirty="0" err="1">
                <a:solidFill>
                  <a:schemeClr val="bg1"/>
                </a:solidFill>
                <a:latin typeface="Arial" pitchFamily="34" charset="0"/>
              </a:rPr>
              <a:t>Celbio</a:t>
            </a:r>
            <a:r>
              <a:rPr lang="nl-NL" altLang="nl-NL" sz="2800" dirty="0">
                <a:solidFill>
                  <a:schemeClr val="bg1"/>
                </a:solidFill>
                <a:latin typeface="Arial" pitchFamily="34" charset="0"/>
              </a:rPr>
              <a:t>: </a:t>
            </a:r>
            <a:r>
              <a:rPr altLang="nl-NL" sz="2800" dirty="0" err="1">
                <a:solidFill>
                  <a:schemeClr val="bg1"/>
                </a:solidFill>
                <a:latin typeface="Arial" pitchFamily="34" charset="0"/>
              </a:rPr>
              <a:t>Signaaltransductie</a:t>
            </a:r>
            <a:br>
              <a:rPr altLang="nl-NL" sz="2800" dirty="0">
                <a:solidFill>
                  <a:schemeClr val="bg1"/>
                </a:solidFill>
                <a:latin typeface="Arial" pitchFamily="34" charset="0"/>
              </a:rPr>
            </a:br>
            <a:r>
              <a:rPr altLang="nl-NL" sz="2800" dirty="0" err="1">
                <a:solidFill>
                  <a:schemeClr val="bg1"/>
                </a:solidFill>
                <a:latin typeface="Arial" pitchFamily="34" charset="0"/>
              </a:rPr>
              <a:t>Informatie</a:t>
            </a:r>
            <a:r>
              <a:rPr altLang="nl-NL" sz="2800" dirty="0">
                <a:solidFill>
                  <a:schemeClr val="bg1"/>
                </a:solidFill>
                <a:latin typeface="Arial" pitchFamily="34" charset="0"/>
              </a:rPr>
              <a:t> van de </a:t>
            </a:r>
            <a:r>
              <a:rPr altLang="nl-NL" sz="2800" dirty="0" err="1">
                <a:solidFill>
                  <a:schemeClr val="bg1"/>
                </a:solidFill>
                <a:latin typeface="Arial" pitchFamily="34" charset="0"/>
              </a:rPr>
              <a:t>buitenwereld</a:t>
            </a:r>
            <a:endParaRPr altLang="nl-NL" sz="2800" dirty="0">
              <a:solidFill>
                <a:schemeClr val="bg1"/>
              </a:solidFill>
              <a:latin typeface="Arial" pitchFamily="34" charset="0"/>
            </a:endParaRP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31781"/>
            <a:ext cx="5545822" cy="4708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4AD4EC19-F90E-C1E1-F406-5C3D3BBD6BBB}"/>
              </a:ext>
            </a:extLst>
          </p:cNvPr>
          <p:cNvSpPr txBox="1"/>
          <p:nvPr/>
        </p:nvSpPr>
        <p:spPr>
          <a:xfrm>
            <a:off x="1128319" y="4807109"/>
            <a:ext cx="1166070" cy="369332"/>
          </a:xfrm>
          <a:prstGeom prst="rect">
            <a:avLst/>
          </a:prstGeom>
          <a:noFill/>
        </p:spPr>
        <p:txBody>
          <a:bodyPr wrap="square" rtlCol="0">
            <a:spAutoFit/>
          </a:bodyPr>
          <a:lstStyle/>
          <a:p>
            <a:r>
              <a:rPr lang="nl-NL" dirty="0">
                <a:solidFill>
                  <a:srgbClr val="FF0000"/>
                </a:solidFill>
              </a:rPr>
              <a:t>Ligand</a:t>
            </a:r>
          </a:p>
        </p:txBody>
      </p:sp>
    </p:spTree>
    <p:extLst>
      <p:ext uri="{BB962C8B-B14F-4D97-AF65-F5344CB8AC3E}">
        <p14:creationId xmlns:p14="http://schemas.microsoft.com/office/powerpoint/2010/main" val="371232587"/>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p:cNvSpPr txBox="1">
            <a:spLocks noGrp="1"/>
          </p:cNvSpPr>
          <p:nvPr>
            <p:ph type="title"/>
          </p:nvPr>
        </p:nvSpPr>
        <p:spPr>
          <a:xfrm>
            <a:off x="804645" y="246387"/>
            <a:ext cx="10515600" cy="1325563"/>
          </a:xfrm>
        </p:spPr>
        <p:txBody>
          <a:bodyPr>
            <a:normAutofit/>
          </a:bodyPr>
          <a:lstStyle/>
          <a:p>
            <a:r>
              <a:rPr altLang="nl-NL" sz="2800" dirty="0">
                <a:latin typeface="Arial" pitchFamily="34" charset="0"/>
              </a:rPr>
              <a:t>Immunological synapse</a:t>
            </a:r>
            <a:br>
              <a:rPr altLang="nl-NL" sz="2800" dirty="0">
                <a:latin typeface="Arial" pitchFamily="34" charset="0"/>
              </a:rPr>
            </a:br>
            <a:r>
              <a:rPr altLang="nl-NL" sz="2800" dirty="0">
                <a:solidFill>
                  <a:schemeClr val="bg1"/>
                </a:solidFill>
                <a:latin typeface="Arial" pitchFamily="34" charset="0"/>
              </a:rPr>
              <a:t>Co-stimulation =&gt; </a:t>
            </a:r>
            <a:r>
              <a:rPr altLang="nl-NL" sz="2800" dirty="0" err="1">
                <a:solidFill>
                  <a:schemeClr val="bg1"/>
                </a:solidFill>
                <a:latin typeface="Arial" pitchFamily="34" charset="0"/>
              </a:rPr>
              <a:t>controle</a:t>
            </a:r>
            <a:endParaRPr altLang="nl-NL" sz="2800" dirty="0">
              <a:solidFill>
                <a:schemeClr val="bg1"/>
              </a:solidFill>
              <a:latin typeface="Arial" pitchFamily="34" charset="0"/>
            </a:endParaRPr>
          </a:p>
        </p:txBody>
      </p:sp>
      <p:sp>
        <p:nvSpPr>
          <p:cNvPr id="97283" name="Tijdelijke aanduiding voor inhoud 2"/>
          <p:cNvSpPr txBox="1">
            <a:spLocks noGrp="1"/>
          </p:cNvSpPr>
          <p:nvPr>
            <p:ph idx="1"/>
          </p:nvPr>
        </p:nvSpPr>
        <p:spPr>
          <a:xfrm>
            <a:off x="8825219" y="4639112"/>
            <a:ext cx="2810312" cy="1795244"/>
          </a:xfrm>
          <a:solidFill>
            <a:schemeClr val="accent1"/>
          </a:solidFill>
        </p:spPr>
        <p:txBody>
          <a:bodyPr>
            <a:noAutofit/>
          </a:bodyPr>
          <a:lstStyle/>
          <a:p>
            <a:pPr marL="0" indent="0">
              <a:buNone/>
              <a:defRPr/>
            </a:pPr>
            <a:r>
              <a:rPr altLang="nl-NL" sz="1600" dirty="0">
                <a:solidFill>
                  <a:schemeClr val="bg1"/>
                </a:solidFill>
                <a:latin typeface="Arial" pitchFamily="34" charset="0"/>
                <a:hlinkClick r:id="rId2">
                  <a:extLst>
                    <a:ext uri="{A12FA001-AC4F-418D-AE19-62706E023703}">
                      <ahyp:hlinkClr xmlns:ahyp="http://schemas.microsoft.com/office/drawing/2018/hyperlinkcolor" val="tx"/>
                    </a:ext>
                  </a:extLst>
                </a:hlinkClick>
              </a:rPr>
              <a:t>https://www.nature.com/articles/nri1245</a:t>
            </a:r>
            <a:endParaRPr lang="nl-NL" altLang="nl-NL" sz="1600" dirty="0">
              <a:solidFill>
                <a:schemeClr val="bg1"/>
              </a:solidFill>
              <a:latin typeface="Arial" pitchFamily="34" charset="0"/>
            </a:endParaRPr>
          </a:p>
          <a:p>
            <a:pPr marL="0" indent="0">
              <a:buNone/>
              <a:defRPr/>
            </a:pPr>
            <a:r>
              <a:rPr lang="nl-NL" altLang="nl-NL" sz="1600" dirty="0">
                <a:solidFill>
                  <a:schemeClr val="bg1"/>
                </a:solidFill>
                <a:latin typeface="Arial" pitchFamily="34" charset="0"/>
                <a:hlinkClick r:id="rId3">
                  <a:extLst>
                    <a:ext uri="{A12FA001-AC4F-418D-AE19-62706E023703}">
                      <ahyp:hlinkClr xmlns:ahyp="http://schemas.microsoft.com/office/drawing/2018/hyperlinkcolor" val="tx"/>
                    </a:ext>
                  </a:extLst>
                </a:hlinkClick>
              </a:rPr>
              <a:t>https://en.wikipedia.org/wiki/Co-stimulation</a:t>
            </a:r>
            <a:endParaRPr lang="nl-NL" altLang="nl-NL" sz="1600" dirty="0">
              <a:solidFill>
                <a:schemeClr val="bg1"/>
              </a:solidFill>
              <a:latin typeface="Arial" pitchFamily="34" charset="0"/>
            </a:endParaRPr>
          </a:p>
          <a:p>
            <a:pPr marL="0" indent="0">
              <a:buNone/>
              <a:defRPr/>
            </a:pPr>
            <a:r>
              <a:rPr lang="nl-NL" altLang="nl-NL" sz="1600" dirty="0">
                <a:solidFill>
                  <a:schemeClr val="bg1"/>
                </a:solidFill>
                <a:latin typeface="Arial" pitchFamily="34" charset="0"/>
                <a:hlinkClick r:id="rId4">
                  <a:extLst>
                    <a:ext uri="{A12FA001-AC4F-418D-AE19-62706E023703}">
                      <ahyp:hlinkClr xmlns:ahyp="http://schemas.microsoft.com/office/drawing/2018/hyperlinkcolor" val="tx"/>
                    </a:ext>
                  </a:extLst>
                </a:hlinkClick>
              </a:rPr>
              <a:t>https://en.wikipedia.org/wiki/CTLA-4</a:t>
            </a:r>
            <a:endParaRPr lang="nl-NL" altLang="nl-NL" sz="1600" dirty="0">
              <a:solidFill>
                <a:schemeClr val="bg1"/>
              </a:solidFill>
              <a:latin typeface="Arial" pitchFamily="34" charset="0"/>
            </a:endParaRPr>
          </a:p>
          <a:p>
            <a:pPr marL="0" indent="0">
              <a:buNone/>
              <a:defRPr/>
            </a:pPr>
            <a:endParaRPr lang="nl-NL" altLang="nl-NL" sz="1600" dirty="0">
              <a:solidFill>
                <a:schemeClr val="bg1"/>
              </a:solidFill>
              <a:latin typeface="Arial" pitchFamily="34" charset="0"/>
            </a:endParaRPr>
          </a:p>
          <a:p>
            <a:pPr marL="0" indent="0">
              <a:buNone/>
              <a:defRPr/>
            </a:pPr>
            <a:endParaRPr altLang="nl-NL" sz="1600" dirty="0">
              <a:solidFill>
                <a:schemeClr val="bg1"/>
              </a:solidFill>
              <a:latin typeface="Arial" pitchFamily="34" charset="0"/>
            </a:endParaRPr>
          </a:p>
          <a:p>
            <a:pPr>
              <a:defRPr/>
            </a:pPr>
            <a:endParaRPr altLang="nl-NL" sz="1600" dirty="0">
              <a:solidFill>
                <a:schemeClr val="bg1"/>
              </a:solidFill>
              <a:latin typeface="Arial" pitchFamily="34" charset="0"/>
            </a:endParaRPr>
          </a:p>
        </p:txBody>
      </p:sp>
      <p:pic>
        <p:nvPicPr>
          <p:cNvPr id="5120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8650" y="1736521"/>
            <a:ext cx="8217786" cy="469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kstvak 1"/>
          <p:cNvSpPr txBox="1">
            <a:spLocks noChangeArrowheads="1"/>
          </p:cNvSpPr>
          <p:nvPr/>
        </p:nvSpPr>
        <p:spPr bwMode="auto">
          <a:xfrm>
            <a:off x="8709459" y="1859339"/>
            <a:ext cx="292607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1800" dirty="0">
                <a:solidFill>
                  <a:schemeClr val="bg1"/>
                </a:solidFill>
                <a:latin typeface="+mn-lt"/>
              </a:rPr>
              <a:t>Alleen selectie / reactie onder de juiste </a:t>
            </a:r>
            <a:r>
              <a:rPr lang="nl-NL" altLang="nl-NL" sz="1800" dirty="0" err="1">
                <a:solidFill>
                  <a:schemeClr val="bg1"/>
                </a:solidFill>
                <a:latin typeface="+mn-lt"/>
              </a:rPr>
              <a:t>omstan-digheden</a:t>
            </a:r>
            <a:r>
              <a:rPr lang="nl-NL" altLang="nl-NL" sz="1800" dirty="0">
                <a:solidFill>
                  <a:schemeClr val="bg1"/>
                </a:solidFill>
                <a:latin typeface="+mn-lt"/>
              </a:rPr>
              <a:t>: </a:t>
            </a:r>
          </a:p>
          <a:p>
            <a:pPr eaLnBrk="1" hangingPunct="1">
              <a:spcBef>
                <a:spcPct val="0"/>
              </a:spcBef>
              <a:buSzTx/>
              <a:buFontTx/>
              <a:buNone/>
            </a:pPr>
            <a:r>
              <a:rPr lang="nl-NL" altLang="nl-NL" sz="1800" dirty="0">
                <a:solidFill>
                  <a:srgbClr val="FFFF00"/>
                </a:solidFill>
                <a:latin typeface="+mn-lt"/>
              </a:rPr>
              <a:t>=&gt; Twee-</a:t>
            </a:r>
            <a:r>
              <a:rPr lang="nl-NL" altLang="nl-NL" sz="1800" dirty="0" err="1">
                <a:solidFill>
                  <a:srgbClr val="FFFF00"/>
                </a:solidFill>
                <a:latin typeface="+mn-lt"/>
              </a:rPr>
              <a:t>staps</a:t>
            </a:r>
            <a:r>
              <a:rPr lang="nl-NL" altLang="nl-NL" sz="1800" dirty="0">
                <a:solidFill>
                  <a:srgbClr val="FFFF00"/>
                </a:solidFill>
                <a:latin typeface="+mn-lt"/>
              </a:rPr>
              <a:t> verificatie</a:t>
            </a:r>
          </a:p>
          <a:p>
            <a:pPr eaLnBrk="1" hangingPunct="1">
              <a:spcBef>
                <a:spcPct val="0"/>
              </a:spcBef>
              <a:buSzTx/>
              <a:buFontTx/>
              <a:buNone/>
            </a:pPr>
            <a:endParaRPr lang="nl-NL" altLang="nl-NL" sz="1800" dirty="0">
              <a:solidFill>
                <a:schemeClr val="bg1"/>
              </a:solidFill>
              <a:latin typeface="+mn-lt"/>
            </a:endParaRPr>
          </a:p>
          <a:p>
            <a:pPr eaLnBrk="1" hangingPunct="1">
              <a:spcBef>
                <a:spcPct val="0"/>
              </a:spcBef>
              <a:buSzTx/>
              <a:buNone/>
            </a:pPr>
            <a:r>
              <a:rPr lang="nl-NL" altLang="nl-NL" sz="1800" dirty="0">
                <a:solidFill>
                  <a:schemeClr val="bg1"/>
                </a:solidFill>
                <a:latin typeface="+mn-lt"/>
              </a:rPr>
              <a:t>Heel veel aandoeningen bij gebrek/teveel aan co-stimulatie (CTLA-4 en kanker)</a:t>
            </a:r>
          </a:p>
          <a:p>
            <a:pPr eaLnBrk="1" hangingPunct="1">
              <a:spcBef>
                <a:spcPct val="0"/>
              </a:spcBef>
              <a:buSzTx/>
              <a:buFontTx/>
              <a:buNone/>
            </a:pPr>
            <a:endParaRPr lang="nl-NL" altLang="nl-NL" sz="1800" dirty="0">
              <a:solidFill>
                <a:schemeClr val="bg1"/>
              </a:solidFill>
              <a:latin typeface="+mn-lt"/>
            </a:endParaRPr>
          </a:p>
        </p:txBody>
      </p:sp>
      <p:sp>
        <p:nvSpPr>
          <p:cNvPr id="2" name="Ovaal 1">
            <a:extLst>
              <a:ext uri="{FF2B5EF4-FFF2-40B4-BE49-F238E27FC236}">
                <a16:creationId xmlns:a16="http://schemas.microsoft.com/office/drawing/2014/main" id="{A0CE4799-067A-D35E-056E-08FCBA6BF8E4}"/>
              </a:ext>
            </a:extLst>
          </p:cNvPr>
          <p:cNvSpPr/>
          <p:nvPr/>
        </p:nvSpPr>
        <p:spPr>
          <a:xfrm>
            <a:off x="1417738" y="3045204"/>
            <a:ext cx="3066671" cy="9227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66968166"/>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txBox="1">
            <a:spLocks noGrp="1"/>
          </p:cNvSpPr>
          <p:nvPr>
            <p:ph type="title"/>
          </p:nvPr>
        </p:nvSpPr>
        <p:spPr>
          <a:xfrm>
            <a:off x="594919" y="373514"/>
            <a:ext cx="10515600" cy="1325563"/>
          </a:xfrm>
        </p:spPr>
        <p:txBody>
          <a:bodyPr>
            <a:normAutofit/>
          </a:bodyPr>
          <a:lstStyle/>
          <a:p>
            <a:r>
              <a:rPr lang="nl-NL" altLang="nl-NL" sz="2800" dirty="0" err="1">
                <a:solidFill>
                  <a:schemeClr val="bg1"/>
                </a:solidFill>
                <a:latin typeface="Arial" pitchFamily="34" charset="0"/>
              </a:rPr>
              <a:t>Insulin</a:t>
            </a:r>
            <a:r>
              <a:rPr lang="nl-NL" altLang="nl-NL" sz="2800" dirty="0">
                <a:solidFill>
                  <a:schemeClr val="bg1"/>
                </a:solidFill>
                <a:latin typeface="Arial" pitchFamily="34" charset="0"/>
              </a:rPr>
              <a:t> </a:t>
            </a:r>
            <a:r>
              <a:rPr lang="nl-NL" altLang="nl-NL" sz="2800" dirty="0" err="1">
                <a:solidFill>
                  <a:schemeClr val="bg1"/>
                </a:solidFill>
                <a:latin typeface="Arial" pitchFamily="34" charset="0"/>
              </a:rPr>
              <a:t>signaling</a:t>
            </a:r>
            <a:endParaRPr altLang="nl-NL" sz="2800" dirty="0">
              <a:solidFill>
                <a:schemeClr val="bg1"/>
              </a:solidFill>
              <a:latin typeface="Arial" pitchFamily="34" charset="0"/>
            </a:endParaRP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919" y="1812199"/>
            <a:ext cx="3808602" cy="3233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4AD4EC19-F90E-C1E1-F406-5C3D3BBD6BBB}"/>
              </a:ext>
            </a:extLst>
          </p:cNvPr>
          <p:cNvSpPr txBox="1"/>
          <p:nvPr/>
        </p:nvSpPr>
        <p:spPr>
          <a:xfrm>
            <a:off x="7373224" y="2752768"/>
            <a:ext cx="1166070" cy="369332"/>
          </a:xfrm>
          <a:prstGeom prst="rect">
            <a:avLst/>
          </a:prstGeom>
          <a:noFill/>
        </p:spPr>
        <p:txBody>
          <a:bodyPr wrap="square" rtlCol="0">
            <a:spAutoFit/>
          </a:bodyPr>
          <a:lstStyle/>
          <a:p>
            <a:r>
              <a:rPr lang="nl-NL" dirty="0">
                <a:solidFill>
                  <a:srgbClr val="FF0000"/>
                </a:solidFill>
              </a:rPr>
              <a:t>Ligand</a:t>
            </a:r>
          </a:p>
        </p:txBody>
      </p:sp>
      <p:pic>
        <p:nvPicPr>
          <p:cNvPr id="3" name="Afbeelding 2">
            <a:extLst>
              <a:ext uri="{FF2B5EF4-FFF2-40B4-BE49-F238E27FC236}">
                <a16:creationId xmlns:a16="http://schemas.microsoft.com/office/drawing/2014/main" id="{A212E38F-453B-F9D4-4FC8-A085D3A0DC88}"/>
              </a:ext>
            </a:extLst>
          </p:cNvPr>
          <p:cNvPicPr>
            <a:picLocks noChangeAspect="1"/>
          </p:cNvPicPr>
          <p:nvPr/>
        </p:nvPicPr>
        <p:blipFill>
          <a:blip r:embed="rId3"/>
          <a:stretch>
            <a:fillRect/>
          </a:stretch>
        </p:blipFill>
        <p:spPr>
          <a:xfrm>
            <a:off x="4914783" y="459868"/>
            <a:ext cx="6745913" cy="6323550"/>
          </a:xfrm>
          <a:prstGeom prst="rect">
            <a:avLst/>
          </a:prstGeom>
        </p:spPr>
      </p:pic>
    </p:spTree>
    <p:extLst>
      <p:ext uri="{BB962C8B-B14F-4D97-AF65-F5344CB8AC3E}">
        <p14:creationId xmlns:p14="http://schemas.microsoft.com/office/powerpoint/2010/main" val="2088943731"/>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293828DA-F4F1-4B1B-81E7-5E867FB98DC0}"/>
              </a:ext>
            </a:extLst>
          </p:cNvPr>
          <p:cNvSpPr txBox="1">
            <a:spLocks noGrp="1"/>
          </p:cNvSpPr>
          <p:nvPr>
            <p:ph type="ctrTitle"/>
          </p:nvPr>
        </p:nvSpPr>
        <p:spPr>
          <a:xfrm>
            <a:off x="1774825" y="20639"/>
            <a:ext cx="8233241" cy="1082675"/>
          </a:xfrm>
        </p:spPr>
        <p:txBody>
          <a:bodyPr>
            <a:noAutofit/>
          </a:bodyPr>
          <a:lstStyle/>
          <a:p>
            <a:r>
              <a:rPr altLang="nl-NL" sz="2800" dirty="0">
                <a:solidFill>
                  <a:schemeClr val="bg1"/>
                </a:solidFill>
                <a:latin typeface="Arial" panose="020B0604020202020204" pitchFamily="34" charset="0"/>
              </a:rPr>
              <a:t>Antigeen </a:t>
            </a:r>
            <a:r>
              <a:rPr altLang="nl-NL" sz="2800" dirty="0" err="1">
                <a:solidFill>
                  <a:schemeClr val="bg1"/>
                </a:solidFill>
                <a:latin typeface="Arial" panose="020B0604020202020204" pitchFamily="34" charset="0"/>
              </a:rPr>
              <a:t>presentatie</a:t>
            </a:r>
            <a:r>
              <a:rPr altLang="nl-NL" sz="2800" dirty="0">
                <a:solidFill>
                  <a:schemeClr val="bg1"/>
                </a:solidFill>
                <a:latin typeface="Arial" panose="020B0604020202020204" pitchFamily="34" charset="0"/>
              </a:rPr>
              <a:t> </a:t>
            </a:r>
            <a:r>
              <a:rPr lang="nl-NL" altLang="nl-NL" sz="2800" dirty="0">
                <a:solidFill>
                  <a:schemeClr val="bg1"/>
                </a:solidFill>
                <a:latin typeface="Arial" panose="020B0604020202020204" pitchFamily="34" charset="0"/>
              </a:rPr>
              <a:t>aan B en T, </a:t>
            </a:r>
            <a:br>
              <a:rPr lang="nl-NL" altLang="nl-NL" sz="2800" dirty="0">
                <a:solidFill>
                  <a:schemeClr val="bg1"/>
                </a:solidFill>
                <a:latin typeface="Arial" panose="020B0604020202020204" pitchFamily="34" charset="0"/>
              </a:rPr>
            </a:br>
            <a:r>
              <a:rPr lang="nl-NL" altLang="nl-NL" sz="2800" dirty="0">
                <a:solidFill>
                  <a:schemeClr val="bg1"/>
                </a:solidFill>
                <a:latin typeface="Arial" panose="020B0604020202020204" pitchFamily="34" charset="0"/>
              </a:rPr>
              <a:t>vooral </a:t>
            </a:r>
            <a:r>
              <a:rPr altLang="nl-NL" sz="2800" dirty="0">
                <a:solidFill>
                  <a:schemeClr val="bg1"/>
                </a:solidFill>
                <a:latin typeface="Arial" panose="020B0604020202020204" pitchFamily="34" charset="0"/>
              </a:rPr>
              <a:t>in Milt </a:t>
            </a:r>
            <a:r>
              <a:rPr altLang="nl-NL" sz="2800" dirty="0" err="1">
                <a:solidFill>
                  <a:schemeClr val="bg1"/>
                </a:solidFill>
                <a:latin typeface="Arial" panose="020B0604020202020204" pitchFamily="34" charset="0"/>
              </a:rPr>
              <a:t>en</a:t>
            </a:r>
            <a:r>
              <a:rPr altLang="nl-NL" sz="2800" dirty="0">
                <a:solidFill>
                  <a:schemeClr val="bg1"/>
                </a:solidFill>
                <a:latin typeface="Arial" panose="020B0604020202020204" pitchFamily="34" charset="0"/>
              </a:rPr>
              <a:t> </a:t>
            </a:r>
            <a:r>
              <a:rPr lang="nl-NL" altLang="nl-NL" sz="2800" dirty="0">
                <a:solidFill>
                  <a:srgbClr val="FFFF00"/>
                </a:solidFill>
                <a:latin typeface="Arial" panose="020B0604020202020204" pitchFamily="34" charset="0"/>
              </a:rPr>
              <a:t>L</a:t>
            </a:r>
            <a:r>
              <a:rPr altLang="nl-NL" sz="2800" dirty="0">
                <a:solidFill>
                  <a:srgbClr val="FFFF00"/>
                </a:solidFill>
                <a:latin typeface="Arial" panose="020B0604020202020204" pitchFamily="34" charset="0"/>
              </a:rPr>
              <a:t>ymfeklieren </a:t>
            </a:r>
            <a:r>
              <a:rPr altLang="nl-NL" sz="2800" dirty="0">
                <a:solidFill>
                  <a:schemeClr val="bg1"/>
                </a:solidFill>
                <a:latin typeface="Arial" panose="020B0604020202020204" pitchFamily="34" charset="0"/>
              </a:rPr>
              <a:t>(perifeer)</a:t>
            </a:r>
          </a:p>
        </p:txBody>
      </p:sp>
      <p:pic>
        <p:nvPicPr>
          <p:cNvPr id="35843" name="Picture 2">
            <a:extLst>
              <a:ext uri="{FF2B5EF4-FFF2-40B4-BE49-F238E27FC236}">
                <a16:creationId xmlns:a16="http://schemas.microsoft.com/office/drawing/2014/main" id="{3951C987-8A12-4055-8F99-1CD315C7A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238250"/>
            <a:ext cx="3889375" cy="426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3">
            <a:extLst>
              <a:ext uri="{FF2B5EF4-FFF2-40B4-BE49-F238E27FC236}">
                <a16:creationId xmlns:a16="http://schemas.microsoft.com/office/drawing/2014/main" id="{EED081A9-2EAE-4986-B1D1-00D4D363A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1238250"/>
            <a:ext cx="4406900"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5" name="Ondertitel 2">
            <a:extLst>
              <a:ext uri="{FF2B5EF4-FFF2-40B4-BE49-F238E27FC236}">
                <a16:creationId xmlns:a16="http://schemas.microsoft.com/office/drawing/2014/main" id="{74CBCD38-EDE7-43DA-A214-ECDF3B456B30}"/>
              </a:ext>
            </a:extLst>
          </p:cNvPr>
          <p:cNvSpPr txBox="1">
            <a:spLocks noGrp="1"/>
          </p:cNvSpPr>
          <p:nvPr>
            <p:ph type="subTitle" idx="1"/>
          </p:nvPr>
        </p:nvSpPr>
        <p:spPr>
          <a:xfrm>
            <a:off x="2697163" y="5876925"/>
            <a:ext cx="6654800" cy="431800"/>
          </a:xfrm>
          <a:solidFill>
            <a:schemeClr val="bg2"/>
          </a:solidFill>
        </p:spPr>
        <p:txBody>
          <a:bodyPr>
            <a:normAutofit fontScale="92500"/>
          </a:bodyPr>
          <a:lstStyle/>
          <a:p>
            <a:r>
              <a:rPr altLang="nl-NL">
                <a:latin typeface="Arial" panose="020B0604020202020204" pitchFamily="34" charset="0"/>
                <a:hlinkClick r:id="rId4"/>
              </a:rPr>
              <a:t>https://www.youtube.com/watch?v=zQGOcOUBi6s</a:t>
            </a:r>
            <a:endParaRPr altLang="nl-NL">
              <a:latin typeface="Arial" panose="020B0604020202020204" pitchFamily="34" charset="0"/>
            </a:endParaRPr>
          </a:p>
        </p:txBody>
      </p:sp>
      <p:sp>
        <p:nvSpPr>
          <p:cNvPr id="2" name="Ovaal 1">
            <a:extLst>
              <a:ext uri="{FF2B5EF4-FFF2-40B4-BE49-F238E27FC236}">
                <a16:creationId xmlns:a16="http://schemas.microsoft.com/office/drawing/2014/main" id="{462026D8-0C82-7ADA-7B00-F5AD558977B0}"/>
              </a:ext>
            </a:extLst>
          </p:cNvPr>
          <p:cNvSpPr/>
          <p:nvPr/>
        </p:nvSpPr>
        <p:spPr>
          <a:xfrm>
            <a:off x="4631421" y="3234381"/>
            <a:ext cx="936104"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vaal 2">
            <a:extLst>
              <a:ext uri="{FF2B5EF4-FFF2-40B4-BE49-F238E27FC236}">
                <a16:creationId xmlns:a16="http://schemas.microsoft.com/office/drawing/2014/main" id="{4DF9EE54-728D-92C3-2A1C-12A4F1B64F25}"/>
              </a:ext>
            </a:extLst>
          </p:cNvPr>
          <p:cNvSpPr/>
          <p:nvPr/>
        </p:nvSpPr>
        <p:spPr>
          <a:xfrm>
            <a:off x="1644940" y="2780928"/>
            <a:ext cx="936104"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58073079"/>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a:extLst>
              <a:ext uri="{FF2B5EF4-FFF2-40B4-BE49-F238E27FC236}">
                <a16:creationId xmlns:a16="http://schemas.microsoft.com/office/drawing/2014/main" id="{3468A3F8-C90B-414C-BA8E-7FFD60EABDF1}"/>
              </a:ext>
            </a:extLst>
          </p:cNvPr>
          <p:cNvSpPr txBox="1">
            <a:spLocks noGrp="1"/>
          </p:cNvSpPr>
          <p:nvPr>
            <p:ph type="title"/>
          </p:nvPr>
        </p:nvSpPr>
        <p:spPr>
          <a:xfrm>
            <a:off x="896923" y="260350"/>
            <a:ext cx="10515600" cy="1325563"/>
          </a:xfrm>
        </p:spPr>
        <p:txBody>
          <a:bodyPr>
            <a:normAutofit/>
          </a:bodyPr>
          <a:lstStyle/>
          <a:p>
            <a:r>
              <a:rPr altLang="nl-NL" sz="2800" dirty="0" err="1">
                <a:solidFill>
                  <a:schemeClr val="bg1"/>
                </a:solidFill>
                <a:latin typeface="Arial" panose="020B0604020202020204" pitchFamily="34" charset="0"/>
              </a:rPr>
              <a:t>Antigeenpresentatie</a:t>
            </a:r>
            <a:br>
              <a:rPr altLang="nl-NL" sz="2800" dirty="0">
                <a:solidFill>
                  <a:schemeClr val="bg1"/>
                </a:solidFill>
                <a:latin typeface="Arial" panose="020B0604020202020204" pitchFamily="34" charset="0"/>
              </a:rPr>
            </a:br>
            <a:r>
              <a:rPr altLang="nl-NL" sz="2800" dirty="0" err="1">
                <a:latin typeface="Arial" panose="020B0604020202020204" pitchFamily="34" charset="0"/>
              </a:rPr>
              <a:t>Lymfe</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klieren</a:t>
            </a:r>
            <a:r>
              <a:rPr altLang="nl-NL" sz="2800" dirty="0">
                <a:solidFill>
                  <a:schemeClr val="bg1"/>
                </a:solidFill>
                <a:latin typeface="Arial" panose="020B0604020202020204" pitchFamily="34" charset="0"/>
              </a:rPr>
              <a:t>)</a:t>
            </a:r>
          </a:p>
        </p:txBody>
      </p:sp>
      <p:pic>
        <p:nvPicPr>
          <p:cNvPr id="36867" name="Picture 5">
            <a:extLst>
              <a:ext uri="{FF2B5EF4-FFF2-40B4-BE49-F238E27FC236}">
                <a16:creationId xmlns:a16="http://schemas.microsoft.com/office/drawing/2014/main" id="{2991D931-85EA-49A6-A528-2DDD02031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1538" y="476543"/>
            <a:ext cx="3078565" cy="4617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9" name="Tekstvak 1">
            <a:extLst>
              <a:ext uri="{FF2B5EF4-FFF2-40B4-BE49-F238E27FC236}">
                <a16:creationId xmlns:a16="http://schemas.microsoft.com/office/drawing/2014/main" id="{FDEF1EA0-B634-4D7D-9735-97079731DCDB}"/>
              </a:ext>
            </a:extLst>
          </p:cNvPr>
          <p:cNvSpPr txBox="1">
            <a:spLocks noChangeArrowheads="1"/>
          </p:cNvSpPr>
          <p:nvPr/>
        </p:nvSpPr>
        <p:spPr bwMode="auto">
          <a:xfrm>
            <a:off x="10452683" y="2185303"/>
            <a:ext cx="1213332" cy="120032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800" dirty="0">
                <a:solidFill>
                  <a:schemeClr val="tx1"/>
                </a:solidFill>
                <a:latin typeface="Calibri" panose="020F0502020204030204" pitchFamily="34" charset="0"/>
                <a:hlinkClick r:id="rId3"/>
              </a:rPr>
              <a:t>https://youtu.be/I7orwMgTQ5I</a:t>
            </a:r>
            <a:endParaRPr lang="nl-NL" altLang="nl-NL" sz="1800" dirty="0">
              <a:solidFill>
                <a:schemeClr val="tx1"/>
              </a:solidFill>
              <a:latin typeface="Calibri" panose="020F0502020204030204" pitchFamily="34" charset="0"/>
            </a:endParaRPr>
          </a:p>
          <a:p>
            <a:pPr eaLnBrk="1" hangingPunct="1">
              <a:spcBef>
                <a:spcPct val="0"/>
              </a:spcBef>
              <a:buSzTx/>
              <a:buFontTx/>
              <a:buNone/>
            </a:pPr>
            <a:endParaRPr lang="nl-NL" altLang="nl-NL" sz="1800" dirty="0">
              <a:solidFill>
                <a:schemeClr val="tx1"/>
              </a:solidFill>
              <a:latin typeface="Calibri" panose="020F0502020204030204" pitchFamily="34" charset="0"/>
            </a:endParaRPr>
          </a:p>
        </p:txBody>
      </p:sp>
      <p:pic>
        <p:nvPicPr>
          <p:cNvPr id="36871" name="Picture 2">
            <a:extLst>
              <a:ext uri="{FF2B5EF4-FFF2-40B4-BE49-F238E27FC236}">
                <a16:creationId xmlns:a16="http://schemas.microsoft.com/office/drawing/2014/main" id="{73CB30F0-BB44-4CEE-BE0F-6FBC9A7111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16" y="1463690"/>
            <a:ext cx="3561572" cy="3435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6">
            <a:extLst>
              <a:ext uri="{FF2B5EF4-FFF2-40B4-BE49-F238E27FC236}">
                <a16:creationId xmlns:a16="http://schemas.microsoft.com/office/drawing/2014/main" id="{C7A82856-C9F9-494C-8FAB-2C3309467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3042" y="2877424"/>
            <a:ext cx="4406304" cy="392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621767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jdelijke aanduiding voor inhoud 2"/>
          <p:cNvSpPr txBox="1">
            <a:spLocks noGrp="1"/>
          </p:cNvSpPr>
          <p:nvPr>
            <p:ph idx="1"/>
          </p:nvPr>
        </p:nvSpPr>
        <p:spPr>
          <a:xfrm>
            <a:off x="1101754" y="1498311"/>
            <a:ext cx="8271451" cy="4114800"/>
          </a:xfrm>
        </p:spPr>
        <p:txBody>
          <a:bodyPr>
            <a:noAutofit/>
          </a:bodyPr>
          <a:lstStyle/>
          <a:p>
            <a:pPr marL="0" indent="0">
              <a:buNone/>
              <a:defRPr/>
            </a:pPr>
            <a:r>
              <a:rPr lang="nl-NL" altLang="nl-NL" sz="1800" dirty="0">
                <a:solidFill>
                  <a:srgbClr val="FFFF00"/>
                </a:solidFill>
              </a:rPr>
              <a:t>In elk weefsel aanwezig</a:t>
            </a:r>
            <a:r>
              <a:rPr lang="nl-NL" altLang="nl-NL" sz="1800" dirty="0">
                <a:solidFill>
                  <a:schemeClr val="bg1"/>
                </a:solidFill>
              </a:rPr>
              <a:t> (“resident </a:t>
            </a:r>
            <a:r>
              <a:rPr lang="nl-NL" altLang="nl-NL" sz="1800" dirty="0" err="1">
                <a:solidFill>
                  <a:schemeClr val="bg1"/>
                </a:solidFill>
              </a:rPr>
              <a:t>cell</a:t>
            </a:r>
            <a:r>
              <a:rPr lang="nl-NL" altLang="nl-NL" sz="1800" dirty="0">
                <a:solidFill>
                  <a:schemeClr val="bg1"/>
                </a:solidFill>
              </a:rPr>
              <a:t>”)</a:t>
            </a:r>
          </a:p>
          <a:p>
            <a:pPr marL="0" indent="0">
              <a:buNone/>
              <a:defRPr/>
            </a:pPr>
            <a:r>
              <a:rPr altLang="nl-NL" sz="1800" dirty="0" err="1">
                <a:solidFill>
                  <a:schemeClr val="bg1"/>
                </a:solidFill>
              </a:rPr>
              <a:t>Heeft</a:t>
            </a:r>
            <a:r>
              <a:rPr altLang="nl-NL" sz="1800" dirty="0">
                <a:solidFill>
                  <a:schemeClr val="bg1"/>
                </a:solidFill>
              </a:rPr>
              <a:t> </a:t>
            </a:r>
            <a:r>
              <a:rPr lang="nl-NL" altLang="nl-NL" sz="1800" dirty="0">
                <a:solidFill>
                  <a:schemeClr val="bg1"/>
                </a:solidFill>
              </a:rPr>
              <a:t>"</a:t>
            </a:r>
            <a:r>
              <a:rPr altLang="nl-NL" sz="1800" dirty="0">
                <a:solidFill>
                  <a:schemeClr val="bg1"/>
                </a:solidFill>
              </a:rPr>
              <a:t>pattern recognition receptors</a:t>
            </a:r>
            <a:r>
              <a:rPr lang="nl-NL" altLang="nl-NL" sz="1800" dirty="0">
                <a:solidFill>
                  <a:schemeClr val="bg1"/>
                </a:solidFill>
              </a:rPr>
              <a:t>"</a:t>
            </a:r>
            <a:r>
              <a:rPr altLang="nl-NL" sz="1800" dirty="0">
                <a:solidFill>
                  <a:schemeClr val="bg1"/>
                </a:solidFill>
              </a:rPr>
              <a:t> die </a:t>
            </a:r>
            <a:r>
              <a:rPr altLang="nl-NL" sz="1800" dirty="0">
                <a:solidFill>
                  <a:srgbClr val="FFFF00"/>
                </a:solidFill>
              </a:rPr>
              <a:t>algemene aspecten </a:t>
            </a:r>
            <a:r>
              <a:rPr altLang="nl-NL" sz="1800" dirty="0">
                <a:solidFill>
                  <a:schemeClr val="bg1"/>
                </a:solidFill>
              </a:rPr>
              <a:t>van ziekmakers herkennen </a:t>
            </a:r>
            <a:endParaRPr lang="nl-NL" altLang="nl-NL" sz="1800" dirty="0">
              <a:solidFill>
                <a:schemeClr val="bg1"/>
              </a:solidFill>
            </a:endParaRPr>
          </a:p>
          <a:p>
            <a:pPr>
              <a:defRPr/>
            </a:pPr>
            <a:endParaRPr lang="nl-NL" altLang="nl-NL" sz="1800" dirty="0">
              <a:solidFill>
                <a:schemeClr val="bg1"/>
              </a:solidFill>
            </a:endParaRPr>
          </a:p>
          <a:p>
            <a:pPr>
              <a:defRPr/>
            </a:pPr>
            <a:endParaRPr lang="nl-NL" altLang="nl-NL" sz="1800" dirty="0">
              <a:solidFill>
                <a:schemeClr val="bg1"/>
              </a:solidFill>
            </a:endParaRPr>
          </a:p>
          <a:p>
            <a:pPr>
              <a:defRPr/>
            </a:pPr>
            <a:endParaRPr lang="nl-NL" altLang="nl-NL" sz="1800" dirty="0">
              <a:solidFill>
                <a:schemeClr val="bg1"/>
              </a:solidFill>
            </a:endParaRPr>
          </a:p>
          <a:p>
            <a:pPr>
              <a:defRPr/>
            </a:pPr>
            <a:endParaRPr lang="nl-NL" altLang="nl-NL" sz="1800" dirty="0">
              <a:solidFill>
                <a:schemeClr val="bg1"/>
              </a:solidFill>
            </a:endParaRPr>
          </a:p>
          <a:p>
            <a:pPr>
              <a:defRPr/>
            </a:pPr>
            <a:endParaRPr lang="nl-NL" altLang="nl-NL" sz="1800" dirty="0">
              <a:solidFill>
                <a:schemeClr val="bg1"/>
              </a:solidFill>
            </a:endParaRPr>
          </a:p>
          <a:p>
            <a:pPr>
              <a:defRPr/>
            </a:pPr>
            <a:endParaRPr lang="nl-NL" altLang="nl-NL" sz="1800" dirty="0">
              <a:solidFill>
                <a:schemeClr val="bg1"/>
              </a:solidFill>
            </a:endParaRPr>
          </a:p>
          <a:p>
            <a:pPr>
              <a:defRPr/>
            </a:pPr>
            <a:endParaRPr lang="nl-NL" altLang="nl-NL" sz="1800" dirty="0">
              <a:solidFill>
                <a:schemeClr val="bg1"/>
              </a:solidFill>
            </a:endParaRPr>
          </a:p>
          <a:p>
            <a:pPr>
              <a:defRPr/>
            </a:pPr>
            <a:endParaRPr lang="nl-NL" altLang="nl-NL" sz="1800" dirty="0">
              <a:solidFill>
                <a:schemeClr val="bg1"/>
              </a:solidFill>
            </a:endParaRPr>
          </a:p>
          <a:p>
            <a:pPr>
              <a:defRPr/>
            </a:pPr>
            <a:endParaRPr lang="nl-NL" altLang="nl-NL" sz="1800" dirty="0">
              <a:solidFill>
                <a:schemeClr val="bg1"/>
              </a:solidFill>
            </a:endParaRPr>
          </a:p>
          <a:p>
            <a:pPr>
              <a:defRPr/>
            </a:pPr>
            <a:endParaRPr lang="nl-NL" altLang="nl-NL" sz="1800" dirty="0">
              <a:solidFill>
                <a:schemeClr val="bg1"/>
              </a:solidFill>
            </a:endParaRPr>
          </a:p>
          <a:p>
            <a:pPr>
              <a:defRPr/>
            </a:pPr>
            <a:endParaRPr lang="nl-NL" altLang="nl-NL" sz="1800" dirty="0">
              <a:solidFill>
                <a:schemeClr val="bg1"/>
              </a:solidFill>
            </a:endParaRPr>
          </a:p>
          <a:p>
            <a:pPr>
              <a:defRPr/>
            </a:pPr>
            <a:endParaRPr lang="nl-NL" altLang="nl-NL" sz="1800" dirty="0">
              <a:solidFill>
                <a:schemeClr val="bg1"/>
              </a:solidFill>
            </a:endParaRPr>
          </a:p>
          <a:p>
            <a:pPr>
              <a:defRPr/>
            </a:pPr>
            <a:endParaRPr lang="nl-NL" altLang="nl-NL" sz="1800" dirty="0">
              <a:solidFill>
                <a:schemeClr val="bg1"/>
              </a:solidFill>
            </a:endParaRPr>
          </a:p>
          <a:p>
            <a:pPr>
              <a:defRPr/>
            </a:pPr>
            <a:endParaRPr lang="nl-NL" altLang="nl-NL" sz="1800" dirty="0">
              <a:solidFill>
                <a:schemeClr val="bg1"/>
              </a:solidFill>
            </a:endParaRPr>
          </a:p>
          <a:p>
            <a:pPr>
              <a:defRPr/>
            </a:pPr>
            <a:endParaRPr lang="nl-NL" altLang="nl-NL" sz="1800" dirty="0">
              <a:solidFill>
                <a:schemeClr val="bg1"/>
              </a:solidFill>
            </a:endParaRPr>
          </a:p>
          <a:p>
            <a:pPr>
              <a:defRPr/>
            </a:pPr>
            <a:endParaRPr lang="nl-NL" altLang="nl-NL" sz="1800" dirty="0">
              <a:solidFill>
                <a:schemeClr val="bg1"/>
              </a:solidFill>
            </a:endParaRPr>
          </a:p>
          <a:p>
            <a:pPr>
              <a:defRPr/>
            </a:pPr>
            <a:endParaRPr lang="nl-NL" altLang="nl-NL" sz="1800" dirty="0">
              <a:solidFill>
                <a:schemeClr val="bg1"/>
              </a:solidFill>
            </a:endParaRPr>
          </a:p>
          <a:p>
            <a:pPr>
              <a:defRPr/>
            </a:pPr>
            <a:r>
              <a:rPr lang="nl-NL" altLang="nl-NL" sz="1800" dirty="0">
                <a:solidFill>
                  <a:schemeClr val="bg1"/>
                </a:solidFill>
              </a:rPr>
              <a:t>=&gt; vooral bacterien, dode cellen, maar ook andere ongerechtigheden</a:t>
            </a: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marL="0" indent="0">
              <a:buNone/>
              <a:defRPr/>
            </a:pPr>
            <a:endParaRPr altLang="nl-NL" sz="1800" dirty="0">
              <a:solidFill>
                <a:schemeClr val="bg1"/>
              </a:solidFill>
            </a:endParaRPr>
          </a:p>
          <a:p>
            <a:pPr marL="0" indent="0">
              <a:buNone/>
              <a:defRPr/>
            </a:pPr>
            <a:r>
              <a:rPr altLang="nl-NL" sz="1800" dirty="0">
                <a:solidFill>
                  <a:schemeClr val="bg1"/>
                </a:solidFill>
              </a:rPr>
              <a:t>=&gt; Pro-inflammatoire signalen (Interferon, Tumor Necrosis Factor)</a:t>
            </a: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a:p>
            <a:pPr>
              <a:defRPr/>
            </a:pPr>
            <a:endParaRPr altLang="nl-NL" sz="1800" dirty="0">
              <a:solidFill>
                <a:schemeClr val="bg1"/>
              </a:solidFill>
            </a:endParaRPr>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052" y="2451659"/>
            <a:ext cx="7116762"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827421CB-5740-41C4-9F42-5B48155C8E15}"/>
              </a:ext>
            </a:extLst>
          </p:cNvPr>
          <p:cNvSpPr txBox="1"/>
          <p:nvPr/>
        </p:nvSpPr>
        <p:spPr>
          <a:xfrm>
            <a:off x="9770942" y="2292888"/>
            <a:ext cx="1872978" cy="3539430"/>
          </a:xfrm>
          <a:prstGeom prst="rect">
            <a:avLst/>
          </a:prstGeom>
          <a:noFill/>
        </p:spPr>
        <p:txBody>
          <a:bodyPr wrap="square" rtlCol="0">
            <a:spAutoFit/>
          </a:bodyPr>
          <a:lstStyle/>
          <a:p>
            <a:r>
              <a:rPr lang="en-US" sz="1400" dirty="0">
                <a:solidFill>
                  <a:schemeClr val="bg1"/>
                </a:solidFill>
                <a:latin typeface="Helvetica" panose="020B0604020202020204" pitchFamily="34" charset="0"/>
              </a:rPr>
              <a:t>SARS-CoV-2 spike protein S1 subunit induces pro-inflammatory responses via toll-like receptor 4</a:t>
            </a:r>
          </a:p>
          <a:p>
            <a:endParaRPr lang="en-US" sz="1400" dirty="0">
              <a:solidFill>
                <a:schemeClr val="bg1"/>
              </a:solidFill>
              <a:latin typeface="Helvetica" panose="020B0604020202020204" pitchFamily="34" charset="0"/>
            </a:endParaRPr>
          </a:p>
          <a:p>
            <a:pPr algn="l"/>
            <a:r>
              <a:rPr lang="nl-NL" sz="1400" dirty="0">
                <a:solidFill>
                  <a:schemeClr val="bg1"/>
                </a:solidFill>
                <a:hlinkClick r:id="rId3">
                  <a:extLst>
                    <a:ext uri="{A12FA001-AC4F-418D-AE19-62706E023703}">
                      <ahyp:hlinkClr xmlns:ahyp="http://schemas.microsoft.com/office/drawing/2018/hyperlinkcolor" val="tx"/>
                    </a:ext>
                  </a:extLst>
                </a:hlinkClick>
              </a:rPr>
              <a:t>https://www.cell.com/heliyon/fulltext/S2405-8440(21)00292-9</a:t>
            </a:r>
            <a:endParaRPr lang="nl-NL" sz="1400" dirty="0">
              <a:solidFill>
                <a:schemeClr val="bg1"/>
              </a:solidFill>
            </a:endParaRPr>
          </a:p>
          <a:p>
            <a:pPr algn="l"/>
            <a:endParaRPr lang="nl-NL" sz="1400" dirty="0">
              <a:solidFill>
                <a:schemeClr val="bg1"/>
              </a:solidFill>
            </a:endParaRPr>
          </a:p>
          <a:p>
            <a:pPr algn="l"/>
            <a:r>
              <a:rPr lang="nl-NL" altLang="nl-NL" sz="1400" dirty="0">
                <a:solidFill>
                  <a:schemeClr val="bg1"/>
                </a:solidFill>
                <a:latin typeface="Arial" pitchFamily="34" charset="0"/>
                <a:hlinkClick r:id="rId4">
                  <a:extLst>
                    <a:ext uri="{A12FA001-AC4F-418D-AE19-62706E023703}">
                      <ahyp:hlinkClr xmlns:ahyp="http://schemas.microsoft.com/office/drawing/2018/hyperlinkcolor" val="tx"/>
                    </a:ext>
                  </a:extLst>
                </a:hlinkClick>
              </a:rPr>
              <a:t>https://www.youtube.com/watch?v=BDr44vLNnPY</a:t>
            </a:r>
            <a:endParaRPr lang="nl-NL" altLang="nl-NL" sz="1400" dirty="0">
              <a:solidFill>
                <a:schemeClr val="bg1"/>
              </a:solidFill>
              <a:latin typeface="Arial" pitchFamily="34" charset="0"/>
            </a:endParaRPr>
          </a:p>
          <a:p>
            <a:pPr algn="l"/>
            <a:endParaRPr lang="nl-NL" sz="1400" dirty="0"/>
          </a:p>
          <a:p>
            <a:pPr algn="l"/>
            <a:endParaRPr lang="nl-NL" sz="1400" dirty="0"/>
          </a:p>
        </p:txBody>
      </p:sp>
      <p:sp>
        <p:nvSpPr>
          <p:cNvPr id="4" name="Tekstvak 3">
            <a:extLst>
              <a:ext uri="{FF2B5EF4-FFF2-40B4-BE49-F238E27FC236}">
                <a16:creationId xmlns:a16="http://schemas.microsoft.com/office/drawing/2014/main" id="{1173DE19-856C-406C-90FD-7585FA506300}"/>
              </a:ext>
            </a:extLst>
          </p:cNvPr>
          <p:cNvSpPr txBox="1"/>
          <p:nvPr/>
        </p:nvSpPr>
        <p:spPr>
          <a:xfrm>
            <a:off x="1228017" y="188817"/>
            <a:ext cx="6119911" cy="1384995"/>
          </a:xfrm>
          <a:prstGeom prst="rect">
            <a:avLst/>
          </a:prstGeom>
          <a:noFill/>
        </p:spPr>
        <p:txBody>
          <a:bodyPr wrap="square" rtlCol="0">
            <a:spAutoFit/>
          </a:bodyPr>
          <a:lstStyle/>
          <a:p>
            <a:r>
              <a:rPr lang="nl-NL" altLang="nl-NL" sz="2800" dirty="0">
                <a:solidFill>
                  <a:schemeClr val="bg1"/>
                </a:solidFill>
                <a:latin typeface="Arial" pitchFamily="34" charset="0"/>
              </a:rPr>
              <a:t>Afweer:</a:t>
            </a:r>
            <a:br>
              <a:rPr lang="nl-NL" altLang="nl-NL" sz="2800" dirty="0">
                <a:solidFill>
                  <a:schemeClr val="bg1"/>
                </a:solidFill>
                <a:latin typeface="Arial" pitchFamily="34" charset="0"/>
              </a:rPr>
            </a:br>
            <a:r>
              <a:rPr lang="nl-NL" altLang="nl-NL" sz="2800" dirty="0">
                <a:solidFill>
                  <a:srgbClr val="FFFF00"/>
                </a:solidFill>
                <a:latin typeface="Arial" pitchFamily="34" charset="0"/>
              </a:rPr>
              <a:t>De macrofaag </a:t>
            </a:r>
            <a:r>
              <a:rPr lang="nl-NL" altLang="nl-NL" sz="2800" dirty="0">
                <a:solidFill>
                  <a:schemeClr val="bg1"/>
                </a:solidFill>
              </a:rPr>
              <a:t>(</a:t>
            </a:r>
            <a:r>
              <a:rPr lang="nl-NL" altLang="nl-NL" sz="2800" dirty="0">
                <a:solidFill>
                  <a:schemeClr val="bg1"/>
                </a:solidFill>
                <a:latin typeface="Arial" pitchFamily="34" charset="0"/>
              </a:rPr>
              <a:t>grote eter)</a:t>
            </a:r>
            <a:br>
              <a:rPr lang="nl-NL" altLang="nl-NL" sz="2800" dirty="0">
                <a:solidFill>
                  <a:schemeClr val="bg1"/>
                </a:solidFill>
                <a:latin typeface="Arial" pitchFamily="34" charset="0"/>
              </a:rPr>
            </a:br>
            <a:endParaRPr lang="nl-NL" sz="2800" dirty="0">
              <a:solidFill>
                <a:schemeClr val="bg1"/>
              </a:solidFill>
            </a:endParaRPr>
          </a:p>
        </p:txBody>
      </p:sp>
    </p:spTree>
    <p:extLst>
      <p:ext uri="{BB962C8B-B14F-4D97-AF65-F5344CB8AC3E}">
        <p14:creationId xmlns:p14="http://schemas.microsoft.com/office/powerpoint/2010/main" val="1878439655"/>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  Ontsteking</a:t>
            </a:r>
          </a:p>
        </p:txBody>
      </p:sp>
      <p:sp>
        <p:nvSpPr>
          <p:cNvPr id="3" name="Tijdelijke aanduiding voor inhoud 2"/>
          <p:cNvSpPr>
            <a:spLocks noGrp="1"/>
          </p:cNvSpPr>
          <p:nvPr>
            <p:ph idx="1"/>
          </p:nvPr>
        </p:nvSpPr>
        <p:spPr>
          <a:xfrm>
            <a:off x="1175591" y="1479870"/>
            <a:ext cx="2641614" cy="4114800"/>
          </a:xfrm>
        </p:spPr>
        <p:txBody>
          <a:bodyPr>
            <a:normAutofit/>
          </a:bodyPr>
          <a:lstStyle/>
          <a:p>
            <a:pPr marL="0" indent="0">
              <a:buNone/>
            </a:pPr>
            <a:r>
              <a:rPr lang="nl-NL" sz="1800" dirty="0">
                <a:solidFill>
                  <a:schemeClr val="bg1"/>
                </a:solidFill>
              </a:rPr>
              <a:t>Wat gebeurt er als aspecifieke afweer een ziekmaker niet op kan ruimen? </a:t>
            </a:r>
          </a:p>
          <a:p>
            <a:endParaRPr lang="nl-NL" sz="1800" dirty="0">
              <a:solidFill>
                <a:schemeClr val="bg1"/>
              </a:solidFill>
            </a:endParaRPr>
          </a:p>
          <a:p>
            <a:pPr marL="0" indent="0">
              <a:buNone/>
            </a:pPr>
            <a:r>
              <a:rPr lang="nl-NL" sz="1800" dirty="0">
                <a:solidFill>
                  <a:schemeClr val="bg1"/>
                </a:solidFill>
              </a:rPr>
              <a:t>Start met drainage vanuit (ontstoken) weefsel</a:t>
            </a:r>
          </a:p>
        </p:txBody>
      </p:sp>
      <p:sp>
        <p:nvSpPr>
          <p:cNvPr id="4" name="Tekstvak 3"/>
          <p:cNvSpPr txBox="1"/>
          <p:nvPr/>
        </p:nvSpPr>
        <p:spPr>
          <a:xfrm>
            <a:off x="3928678" y="5356957"/>
            <a:ext cx="5466334" cy="646331"/>
          </a:xfrm>
          <a:prstGeom prst="rect">
            <a:avLst/>
          </a:prstGeom>
          <a:solidFill>
            <a:schemeClr val="accent6">
              <a:lumMod val="75000"/>
            </a:schemeClr>
          </a:solidFill>
        </p:spPr>
        <p:txBody>
          <a:bodyPr wrap="square" rtlCol="0">
            <a:spAutoFit/>
          </a:bodyPr>
          <a:lstStyle/>
          <a:p>
            <a:r>
              <a:rPr lang="nl-NL" dirty="0">
                <a:hlinkClick r:id="rId2"/>
              </a:rPr>
              <a:t>https://nl.wikipedia.org/wiki/Ontsteking_(geneeskunde)</a:t>
            </a:r>
            <a:endParaRPr lang="nl-NL" dirty="0"/>
          </a:p>
          <a:p>
            <a:r>
              <a:rPr lang="nl-NL" dirty="0">
                <a:hlinkClick r:id="rId3"/>
              </a:rPr>
              <a:t>https://youtu.be/9bvMv5dQ7RU</a:t>
            </a:r>
            <a:endParaRPr lang="nl-NL"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745" y="854712"/>
            <a:ext cx="5486401"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693012"/>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jdelijke aanduiding voor inhoud 2">
            <a:extLst>
              <a:ext uri="{FF2B5EF4-FFF2-40B4-BE49-F238E27FC236}">
                <a16:creationId xmlns:a16="http://schemas.microsoft.com/office/drawing/2014/main" id="{4187D7BA-9D6B-4045-B31C-CB33D609C7BE}"/>
              </a:ext>
            </a:extLst>
          </p:cNvPr>
          <p:cNvSpPr txBox="1">
            <a:spLocks noGrp="1"/>
          </p:cNvSpPr>
          <p:nvPr>
            <p:ph idx="1"/>
          </p:nvPr>
        </p:nvSpPr>
        <p:spPr>
          <a:xfrm>
            <a:off x="5461539" y="1900441"/>
            <a:ext cx="4982754" cy="5049838"/>
          </a:xfrm>
        </p:spPr>
        <p:txBody>
          <a:bodyPr>
            <a:normAutofit/>
          </a:bodyPr>
          <a:lstStyle/>
          <a:p>
            <a:r>
              <a:rPr altLang="nl-NL" sz="1800" dirty="0" err="1">
                <a:solidFill>
                  <a:schemeClr val="bg1"/>
                </a:solidFill>
                <a:latin typeface="Arial" panose="020B0604020202020204" pitchFamily="34" charset="0"/>
              </a:rPr>
              <a:t>Overtollig</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vocht</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va</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weefsels</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wordt</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afgevoerd</a:t>
            </a:r>
            <a:r>
              <a:rPr altLang="nl-NL" sz="1800" dirty="0">
                <a:solidFill>
                  <a:schemeClr val="bg1"/>
                </a:solidFill>
                <a:latin typeface="Arial" panose="020B0604020202020204" pitchFamily="34" charset="0"/>
              </a:rPr>
              <a:t> via de </a:t>
            </a:r>
            <a:r>
              <a:rPr altLang="nl-NL" sz="1800" dirty="0" err="1">
                <a:solidFill>
                  <a:schemeClr val="bg1"/>
                </a:solidFill>
                <a:latin typeface="Arial" panose="020B0604020202020204" pitchFamily="34" charset="0"/>
              </a:rPr>
              <a:t>lymfe</a:t>
            </a:r>
            <a:endParaRPr altLang="nl-NL" sz="1800" dirty="0">
              <a:solidFill>
                <a:schemeClr val="bg1"/>
              </a:solidFill>
              <a:latin typeface="Arial" panose="020B0604020202020204" pitchFamily="34" charset="0"/>
            </a:endParaRPr>
          </a:p>
          <a:p>
            <a:r>
              <a:rPr altLang="nl-NL" sz="1800" dirty="0" err="1">
                <a:solidFill>
                  <a:schemeClr val="bg1"/>
                </a:solidFill>
                <a:latin typeface="Arial" panose="020B0604020202020204" pitchFamily="34" charset="0"/>
              </a:rPr>
              <a:t>Ideale</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plek</a:t>
            </a:r>
            <a:r>
              <a:rPr altLang="nl-NL" sz="1800" dirty="0">
                <a:solidFill>
                  <a:schemeClr val="bg1"/>
                </a:solidFill>
                <a:latin typeface="Arial" panose="020B0604020202020204" pitchFamily="34" charset="0"/>
              </a:rPr>
              <a:t> om </a:t>
            </a:r>
            <a:r>
              <a:rPr altLang="nl-NL" sz="1800" dirty="0" err="1">
                <a:solidFill>
                  <a:schemeClr val="bg1"/>
                </a:solidFill>
                <a:latin typeface="Arial" panose="020B0604020202020204" pitchFamily="34" charset="0"/>
              </a:rPr>
              <a:t>toestand</a:t>
            </a:r>
            <a:r>
              <a:rPr altLang="nl-NL" sz="1800" dirty="0">
                <a:solidFill>
                  <a:schemeClr val="bg1"/>
                </a:solidFill>
                <a:latin typeface="Arial" panose="020B0604020202020204" pitchFamily="34" charset="0"/>
              </a:rPr>
              <a:t> van </a:t>
            </a:r>
            <a:r>
              <a:rPr altLang="nl-NL" sz="1800" dirty="0" err="1">
                <a:solidFill>
                  <a:schemeClr val="bg1"/>
                </a:solidFill>
                <a:latin typeface="Arial" panose="020B0604020202020204" pitchFamily="34" charset="0"/>
              </a:rPr>
              <a:t>weefsel</a:t>
            </a:r>
            <a:r>
              <a:rPr altLang="nl-NL" sz="1800" dirty="0">
                <a:solidFill>
                  <a:schemeClr val="bg1"/>
                </a:solidFill>
                <a:latin typeface="Arial" panose="020B0604020202020204" pitchFamily="34" charset="0"/>
              </a:rPr>
              <a:t> in de </a:t>
            </a:r>
            <a:r>
              <a:rPr altLang="nl-NL" sz="1800" dirty="0" err="1">
                <a:solidFill>
                  <a:schemeClr val="bg1"/>
                </a:solidFill>
                <a:latin typeface="Arial" panose="020B0604020202020204" pitchFamily="34" charset="0"/>
              </a:rPr>
              <a:t>gaten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te</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houden</a:t>
            </a:r>
            <a:endParaRPr altLang="nl-NL" sz="1800" dirty="0">
              <a:solidFill>
                <a:schemeClr val="bg1"/>
              </a:solidFill>
              <a:latin typeface="Arial" panose="020B0604020202020204" pitchFamily="34" charset="0"/>
            </a:endParaRPr>
          </a:p>
          <a:p>
            <a:r>
              <a:rPr altLang="nl-NL" sz="1800" dirty="0" err="1">
                <a:solidFill>
                  <a:schemeClr val="bg1"/>
                </a:solidFill>
                <a:latin typeface="Arial" panose="020B0604020202020204" pitchFamily="34" charset="0"/>
              </a:rPr>
              <a:t>Plek</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waar</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afweercellen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samen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komen</a:t>
            </a:r>
            <a:r>
              <a:rPr altLang="nl-NL" sz="1800" dirty="0">
                <a:solidFill>
                  <a:schemeClr val="bg1"/>
                </a:solidFill>
                <a:latin typeface="Arial" panose="020B0604020202020204" pitchFamily="34" charset="0"/>
              </a:rPr>
              <a:t> =&gt; </a:t>
            </a:r>
            <a:r>
              <a:rPr altLang="nl-NL" sz="1800" dirty="0" err="1">
                <a:solidFill>
                  <a:schemeClr val="bg1"/>
                </a:solidFill>
                <a:latin typeface="Arial" panose="020B0604020202020204" pitchFamily="34" charset="0"/>
              </a:rPr>
              <a:t>efficiente</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lokale</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reactie</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zwelling</a:t>
            </a:r>
            <a:r>
              <a:rPr altLang="nl-NL" sz="1800" dirty="0">
                <a:solidFill>
                  <a:schemeClr val="bg1"/>
                </a:solidFill>
                <a:latin typeface="Arial" panose="020B0604020202020204" pitchFamily="34" charset="0"/>
              </a:rPr>
              <a:t>)</a:t>
            </a:r>
          </a:p>
          <a:p>
            <a:r>
              <a:rPr altLang="nl-NL" sz="1800" dirty="0" err="1">
                <a:solidFill>
                  <a:schemeClr val="bg1"/>
                </a:solidFill>
                <a:latin typeface="Arial" panose="020B0604020202020204" pitchFamily="34" charset="0"/>
              </a:rPr>
              <a:t>Ook</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plek</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waar</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andere</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ongerechtigheden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naar</a:t>
            </a:r>
            <a:r>
              <a:rPr altLang="nl-NL" sz="1800" dirty="0">
                <a:solidFill>
                  <a:schemeClr val="bg1"/>
                </a:solidFill>
                <a:latin typeface="Arial" panose="020B0604020202020204" pitchFamily="34" charset="0"/>
              </a:rPr>
              <a:t> toe </a:t>
            </a:r>
            <a:r>
              <a:rPr altLang="nl-NL" sz="1800" dirty="0" err="1">
                <a:solidFill>
                  <a:schemeClr val="bg1"/>
                </a:solidFill>
                <a:latin typeface="Arial" panose="020B0604020202020204" pitchFamily="34" charset="0"/>
              </a:rPr>
              <a:t>spoelen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zoals</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kankercellen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uitzaaiing</a:t>
            </a:r>
            <a:r>
              <a:rPr altLang="nl-NL" sz="1800" dirty="0">
                <a:solidFill>
                  <a:schemeClr val="bg1"/>
                </a:solidFill>
                <a:latin typeface="Arial" panose="020B0604020202020204" pitchFamily="34" charset="0"/>
              </a:rPr>
              <a:t>)</a:t>
            </a:r>
          </a:p>
          <a:p>
            <a:endParaRPr altLang="nl-NL" sz="1800" dirty="0">
              <a:solidFill>
                <a:schemeClr val="bg1"/>
              </a:solidFill>
              <a:latin typeface="Arial" panose="020B0604020202020204" pitchFamily="34" charset="0"/>
            </a:endParaRPr>
          </a:p>
          <a:p>
            <a:r>
              <a:rPr altLang="nl-NL" sz="1800" dirty="0" err="1">
                <a:solidFill>
                  <a:schemeClr val="bg1"/>
                </a:solidFill>
                <a:latin typeface="Arial" panose="020B0604020202020204" pitchFamily="34" charset="0"/>
              </a:rPr>
              <a:t>Meerdere</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cellen</a:t>
            </a:r>
            <a:r>
              <a:rPr altLang="nl-NL" sz="1800" dirty="0">
                <a:solidFill>
                  <a:schemeClr val="bg1"/>
                </a:solidFill>
                <a:latin typeface="Arial" panose="020B0604020202020204" pitchFamily="34" charset="0"/>
              </a:rPr>
              <a:t> van het </a:t>
            </a:r>
            <a:r>
              <a:rPr altLang="nl-NL" sz="1800" dirty="0" err="1">
                <a:solidFill>
                  <a:schemeClr val="bg1"/>
                </a:solidFill>
                <a:latin typeface="Arial" panose="020B0604020202020204" pitchFamily="34" charset="0"/>
              </a:rPr>
              <a:t>afweer-systeem</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bij</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elkaar</a:t>
            </a:r>
            <a:r>
              <a:rPr altLang="nl-NL" sz="1800" dirty="0">
                <a:solidFill>
                  <a:schemeClr val="bg1"/>
                </a:solidFill>
                <a:latin typeface="Arial" panose="020B0604020202020204" pitchFamily="34" charset="0"/>
              </a:rPr>
              <a:t>, die </a:t>
            </a:r>
            <a:r>
              <a:rPr altLang="nl-NL" sz="1800" dirty="0" err="1">
                <a:solidFill>
                  <a:srgbClr val="FFFF00"/>
                </a:solidFill>
                <a:latin typeface="Arial" panose="020B0604020202020204" pitchFamily="34" charset="0"/>
              </a:rPr>
              <a:t>samen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een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reactie</a:t>
            </a:r>
            <a:r>
              <a:rPr altLang="nl-NL" sz="1800" dirty="0">
                <a:solidFill>
                  <a:schemeClr val="bg1"/>
                </a:solidFill>
                <a:latin typeface="Arial" panose="020B0604020202020204" pitchFamily="34" charset="0"/>
              </a:rPr>
              <a:t> op </a:t>
            </a:r>
            <a:r>
              <a:rPr altLang="nl-NL" sz="1800" dirty="0" err="1">
                <a:solidFill>
                  <a:schemeClr val="bg1"/>
                </a:solidFill>
                <a:latin typeface="Arial" panose="020B0604020202020204" pitchFamily="34" charset="0"/>
              </a:rPr>
              <a:t>kunnen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zetten</a:t>
            </a:r>
            <a:r>
              <a:rPr altLang="nl-NL" sz="1800" dirty="0">
                <a:solidFill>
                  <a:schemeClr val="bg1"/>
                </a:solidFill>
                <a:latin typeface="Arial" panose="020B0604020202020204" pitchFamily="34" charset="0"/>
              </a:rPr>
              <a:t> =&gt; extra check om </a:t>
            </a:r>
            <a:r>
              <a:rPr altLang="nl-NL" sz="1800" dirty="0" err="1">
                <a:solidFill>
                  <a:schemeClr val="bg1"/>
                </a:solidFill>
                <a:latin typeface="Arial" panose="020B0604020202020204" pitchFamily="34" charset="0"/>
              </a:rPr>
              <a:t>te</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voorkomen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dat</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individuele</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cellen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zomaar</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gaan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reageren</a:t>
            </a:r>
            <a:r>
              <a:rPr altLang="nl-NL" sz="1800" dirty="0">
                <a:solidFill>
                  <a:schemeClr val="bg1"/>
                </a:solidFill>
                <a:latin typeface="Arial" panose="020B0604020202020204" pitchFamily="34" charset="0"/>
              </a:rPr>
              <a:t>.</a:t>
            </a:r>
          </a:p>
        </p:txBody>
      </p:sp>
      <p:pic>
        <p:nvPicPr>
          <p:cNvPr id="8195" name="Picture 2">
            <a:extLst>
              <a:ext uri="{FF2B5EF4-FFF2-40B4-BE49-F238E27FC236}">
                <a16:creationId xmlns:a16="http://schemas.microsoft.com/office/drawing/2014/main" id="{DD4ECD8A-DD7C-4CBC-8028-35BB79CD2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57" y="1840351"/>
            <a:ext cx="4501726" cy="4501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1">
            <a:extLst>
              <a:ext uri="{FF2B5EF4-FFF2-40B4-BE49-F238E27FC236}">
                <a16:creationId xmlns:a16="http://schemas.microsoft.com/office/drawing/2014/main" id="{99CCEA43-5035-490A-9BCB-C3504CB6A684}"/>
              </a:ext>
            </a:extLst>
          </p:cNvPr>
          <p:cNvSpPr txBox="1">
            <a:spLocks/>
          </p:cNvSpPr>
          <p:nvPr/>
        </p:nvSpPr>
        <p:spPr bwMode="auto">
          <a:xfrm>
            <a:off x="1382392" y="188912"/>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lang="nl-NL" sz="2600" b="1">
                <a:solidFill>
                  <a:srgbClr val="00539F"/>
                </a:solidFill>
                <a:latin typeface="Arial"/>
                <a:ea typeface="ＭＳ Ｐゴシック" pitchFamily="34" charset="-128"/>
                <a:cs typeface=""/>
              </a:defRPr>
            </a:lvl1pPr>
            <a:lvl2pPr algn="l" rtl="0" eaLnBrk="0" fontAlgn="base" hangingPunct="0">
              <a:spcBef>
                <a:spcPct val="0"/>
              </a:spcBef>
              <a:spcAft>
                <a:spcPct val="0"/>
              </a:spcAft>
              <a:defRPr sz="2600" b="1">
                <a:solidFill>
                  <a:srgbClr val="00539F"/>
                </a:solidFill>
                <a:latin typeface="Arial" pitchFamily="34" charset="0"/>
                <a:ea typeface="ＭＳ Ｐゴシック" pitchFamily="34" charset="-128"/>
              </a:defRPr>
            </a:lvl2pPr>
            <a:lvl3pPr algn="l" rtl="0" eaLnBrk="0" fontAlgn="base" hangingPunct="0">
              <a:spcBef>
                <a:spcPct val="0"/>
              </a:spcBef>
              <a:spcAft>
                <a:spcPct val="0"/>
              </a:spcAft>
              <a:defRPr sz="2600" b="1">
                <a:solidFill>
                  <a:srgbClr val="00539F"/>
                </a:solidFill>
                <a:latin typeface="Arial" pitchFamily="34" charset="0"/>
                <a:ea typeface="ＭＳ Ｐゴシック" pitchFamily="34" charset="-128"/>
              </a:defRPr>
            </a:lvl3pPr>
            <a:lvl4pPr algn="l" rtl="0" eaLnBrk="0" fontAlgn="base" hangingPunct="0">
              <a:spcBef>
                <a:spcPct val="0"/>
              </a:spcBef>
              <a:spcAft>
                <a:spcPct val="0"/>
              </a:spcAft>
              <a:defRPr sz="2600" b="1">
                <a:solidFill>
                  <a:srgbClr val="00539F"/>
                </a:solidFill>
                <a:latin typeface="Arial" pitchFamily="34" charset="0"/>
                <a:ea typeface="ＭＳ Ｐゴシック" pitchFamily="34" charset="-128"/>
              </a:defRPr>
            </a:lvl4pPr>
            <a:lvl5pPr algn="l" rtl="0" eaLnBrk="0" fontAlgn="base" hangingPunct="0">
              <a:spcBef>
                <a:spcPct val="0"/>
              </a:spcBef>
              <a:spcAft>
                <a:spcPct val="0"/>
              </a:spcAft>
              <a:defRPr sz="2600" b="1">
                <a:solidFill>
                  <a:srgbClr val="00539F"/>
                </a:solidFill>
                <a:latin typeface="Arial" pitchFamily="34" charset="0"/>
                <a:ea typeface="ＭＳ Ｐゴシック" pitchFamily="34" charset="-128"/>
              </a:defRPr>
            </a:lvl5pPr>
            <a:lvl6pPr marL="457200" algn="l" rtl="0" eaLnBrk="0" fontAlgn="base">
              <a:spcBef>
                <a:spcPct val="0"/>
              </a:spcBef>
              <a:spcAft>
                <a:spcPct val="0"/>
              </a:spcAft>
              <a:defRPr sz="2600" b="1">
                <a:solidFill>
                  <a:srgbClr val="00539F"/>
                </a:solidFill>
                <a:latin typeface="Arial" pitchFamily="34" charset="0"/>
                <a:ea typeface="MS PGothic" pitchFamily="34" charset="-128"/>
              </a:defRPr>
            </a:lvl6pPr>
            <a:lvl7pPr marL="914400" algn="l" rtl="0" eaLnBrk="0" fontAlgn="base">
              <a:spcBef>
                <a:spcPct val="0"/>
              </a:spcBef>
              <a:spcAft>
                <a:spcPct val="0"/>
              </a:spcAft>
              <a:defRPr sz="2600" b="1">
                <a:solidFill>
                  <a:srgbClr val="00539F"/>
                </a:solidFill>
                <a:latin typeface="Arial" pitchFamily="34" charset="0"/>
                <a:ea typeface="MS PGothic" pitchFamily="34" charset="-128"/>
              </a:defRPr>
            </a:lvl7pPr>
            <a:lvl8pPr marL="1371600" algn="l" rtl="0" eaLnBrk="0" fontAlgn="base">
              <a:spcBef>
                <a:spcPct val="0"/>
              </a:spcBef>
              <a:spcAft>
                <a:spcPct val="0"/>
              </a:spcAft>
              <a:defRPr sz="2600" b="1">
                <a:solidFill>
                  <a:srgbClr val="00539F"/>
                </a:solidFill>
                <a:latin typeface="Arial" pitchFamily="34" charset="0"/>
                <a:ea typeface="MS PGothic" pitchFamily="34" charset="-128"/>
              </a:defRPr>
            </a:lvl8pPr>
            <a:lvl9pPr marL="1828800" algn="l" rtl="0" eaLnBrk="0" fontAlgn="base">
              <a:spcBef>
                <a:spcPct val="0"/>
              </a:spcBef>
              <a:spcAft>
                <a:spcPct val="0"/>
              </a:spcAft>
              <a:defRPr sz="2600" b="1">
                <a:solidFill>
                  <a:srgbClr val="00539F"/>
                </a:solidFill>
                <a:latin typeface="Arial" pitchFamily="34" charset="0"/>
                <a:ea typeface="MS PGothic" pitchFamily="34" charset="-128"/>
              </a:defRPr>
            </a:lvl9pPr>
          </a:lstStyle>
          <a:p>
            <a:pPr>
              <a:defRPr/>
            </a:pPr>
            <a:r>
              <a:rPr altLang="nl-NL" kern="0" dirty="0">
                <a:solidFill>
                  <a:schemeClr val="bg1"/>
                </a:solidFill>
                <a:latin typeface="Arial" pitchFamily="34" charset="0"/>
              </a:rPr>
              <a:t>Antigeenpresentatie</a:t>
            </a:r>
            <a:br>
              <a:rPr altLang="nl-NL" kern="0" dirty="0">
                <a:solidFill>
                  <a:schemeClr val="bg1"/>
                </a:solidFill>
                <a:latin typeface="Arial" pitchFamily="34" charset="0"/>
              </a:rPr>
            </a:br>
            <a:r>
              <a:rPr altLang="nl-NL" kern="0" dirty="0">
                <a:solidFill>
                  <a:srgbClr val="FFFF00"/>
                </a:solidFill>
                <a:latin typeface="Arial" pitchFamily="34" charset="0"/>
              </a:rPr>
              <a:t>Lymfeklier</a:t>
            </a:r>
          </a:p>
        </p:txBody>
      </p:sp>
    </p:spTree>
    <p:extLst>
      <p:ext uri="{BB962C8B-B14F-4D97-AF65-F5344CB8AC3E}">
        <p14:creationId xmlns:p14="http://schemas.microsoft.com/office/powerpoint/2010/main" val="2389458676"/>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el 1"/>
          <p:cNvSpPr txBox="1">
            <a:spLocks noGrp="1"/>
          </p:cNvSpPr>
          <p:nvPr>
            <p:ph type="title"/>
          </p:nvPr>
        </p:nvSpPr>
        <p:spPr>
          <a:xfrm>
            <a:off x="838200" y="98425"/>
            <a:ext cx="10515600" cy="1325563"/>
          </a:xfrm>
        </p:spPr>
        <p:txBody>
          <a:bodyPr>
            <a:normAutofit/>
          </a:bodyPr>
          <a:lstStyle/>
          <a:p>
            <a:r>
              <a:rPr altLang="nl-NL" sz="2800" dirty="0">
                <a:solidFill>
                  <a:schemeClr val="bg1"/>
                </a:solidFill>
                <a:latin typeface="+mn-lt"/>
              </a:rPr>
              <a:t>Verspreiding kanker via </a:t>
            </a:r>
            <a:r>
              <a:rPr lang="nl-NL" altLang="nl-NL" sz="2800" dirty="0">
                <a:solidFill>
                  <a:schemeClr val="bg1"/>
                </a:solidFill>
                <a:latin typeface="+mn-lt"/>
              </a:rPr>
              <a:t>interstitium en </a:t>
            </a:r>
            <a:r>
              <a:rPr altLang="nl-NL" sz="2800" dirty="0">
                <a:solidFill>
                  <a:schemeClr val="bg1"/>
                </a:solidFill>
                <a:latin typeface="+mn-lt"/>
              </a:rPr>
              <a:t>Lymfe</a:t>
            </a:r>
            <a:br>
              <a:rPr altLang="nl-NL" sz="2800" dirty="0">
                <a:solidFill>
                  <a:schemeClr val="bg1"/>
                </a:solidFill>
                <a:latin typeface="+mn-lt"/>
              </a:rPr>
            </a:br>
            <a:r>
              <a:rPr altLang="nl-NL" sz="2800" dirty="0">
                <a:solidFill>
                  <a:schemeClr val="bg1"/>
                </a:solidFill>
                <a:latin typeface="+mn-lt"/>
              </a:rPr>
              <a:t>K</a:t>
            </a:r>
            <a:r>
              <a:rPr lang="nl-NL" altLang="nl-NL" sz="2800" dirty="0">
                <a:solidFill>
                  <a:schemeClr val="bg1"/>
                </a:solidFill>
                <a:latin typeface="+mn-lt"/>
              </a:rPr>
              <a:t>anker cel die los laat uit weefsel =&gt; </a:t>
            </a:r>
            <a:r>
              <a:rPr lang="nl-NL" altLang="nl-NL" sz="2800" dirty="0">
                <a:latin typeface="+mn-lt"/>
              </a:rPr>
              <a:t>uitzaaiing</a:t>
            </a:r>
            <a:endParaRPr altLang="nl-NL" sz="2800" dirty="0">
              <a:latin typeface="+mn-lt"/>
            </a:endParaRPr>
          </a:p>
        </p:txBody>
      </p:sp>
      <p:pic>
        <p:nvPicPr>
          <p:cNvPr id="962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803" y="1470791"/>
            <a:ext cx="4058629" cy="3914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8911" y="1846802"/>
            <a:ext cx="5255290" cy="353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4398136"/>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jdelijke aanduiding voor inhoud 2"/>
          <p:cNvSpPr txBox="1">
            <a:spLocks noGrp="1"/>
          </p:cNvSpPr>
          <p:nvPr>
            <p:ph idx="1"/>
          </p:nvPr>
        </p:nvSpPr>
        <p:spPr>
          <a:xfrm>
            <a:off x="4797139" y="1862531"/>
            <a:ext cx="4237804" cy="3178117"/>
          </a:xfrm>
          <a:solidFill>
            <a:schemeClr val="accent1"/>
          </a:solidFill>
        </p:spPr>
        <p:txBody>
          <a:bodyPr>
            <a:normAutofit/>
          </a:bodyPr>
          <a:lstStyle/>
          <a:p>
            <a:r>
              <a:rPr lang="en-US" altLang="nl-NL" sz="1800" dirty="0">
                <a:solidFill>
                  <a:schemeClr val="bg1"/>
                </a:solidFill>
                <a:latin typeface="Arial" pitchFamily="34" charset="0"/>
              </a:rPr>
              <a:t>The </a:t>
            </a:r>
            <a:r>
              <a:rPr lang="en-US" altLang="nl-NL" sz="1800" b="1" dirty="0">
                <a:solidFill>
                  <a:schemeClr val="bg1"/>
                </a:solidFill>
                <a:latin typeface="Arial" pitchFamily="34" charset="0"/>
              </a:rPr>
              <a:t>sentinel lymph node</a:t>
            </a:r>
            <a:r>
              <a:rPr lang="en-US" altLang="nl-NL" sz="1800" dirty="0">
                <a:solidFill>
                  <a:schemeClr val="bg1"/>
                </a:solidFill>
                <a:latin typeface="Arial" pitchFamily="34" charset="0"/>
              </a:rPr>
              <a:t> is the hypothetical first lymph node or group of nodes draining a cancer. Thus, sentinel lymph nodes totally void of cancer cells means the cancer has not yet spread</a:t>
            </a:r>
            <a:r>
              <a:rPr altLang="nl-NL" sz="1800" dirty="0">
                <a:solidFill>
                  <a:schemeClr val="bg1"/>
                </a:solidFill>
                <a:latin typeface="Arial" pitchFamily="34" charset="0"/>
              </a:rPr>
              <a:t>.</a:t>
            </a:r>
            <a:endParaRPr lang="nl-NL" altLang="nl-NL" sz="1800" dirty="0">
              <a:solidFill>
                <a:schemeClr val="bg1"/>
              </a:solidFill>
              <a:latin typeface="Arial" pitchFamily="34" charset="0"/>
            </a:endParaRPr>
          </a:p>
          <a:p>
            <a:endParaRPr lang="nl-NL" altLang="nl-NL" sz="1800" dirty="0">
              <a:solidFill>
                <a:schemeClr val="bg1"/>
              </a:solidFill>
              <a:latin typeface="Arial" pitchFamily="34" charset="0"/>
            </a:endParaRPr>
          </a:p>
          <a:p>
            <a:r>
              <a:rPr altLang="nl-NL" sz="1800" dirty="0">
                <a:solidFill>
                  <a:schemeClr val="bg1"/>
                </a:solidFill>
                <a:latin typeface="Arial" pitchFamily="34" charset="0"/>
                <a:hlinkClick r:id="rId2">
                  <a:extLst>
                    <a:ext uri="{A12FA001-AC4F-418D-AE19-62706E023703}">
                      <ahyp:hlinkClr xmlns:ahyp="http://schemas.microsoft.com/office/drawing/2018/hyperlinkcolor" val="tx"/>
                    </a:ext>
                  </a:extLst>
                </a:hlinkClick>
              </a:rPr>
              <a:t>https://en.wikipedia.org/wiki/Sentinel_lymph_node</a:t>
            </a:r>
            <a:endParaRPr altLang="nl-NL" sz="1800" dirty="0">
              <a:solidFill>
                <a:schemeClr val="bg1"/>
              </a:solidFill>
              <a:latin typeface="Arial" pitchFamily="34" charset="0"/>
            </a:endParaRPr>
          </a:p>
          <a:p>
            <a:endParaRPr altLang="nl-NL" sz="1800" dirty="0">
              <a:solidFill>
                <a:schemeClr val="bg1"/>
              </a:solidFill>
              <a:latin typeface="Arial" pitchFamily="34" charset="0"/>
            </a:endParaRPr>
          </a:p>
        </p:txBody>
      </p:sp>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662" y="1862531"/>
            <a:ext cx="3178116" cy="3178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1"/>
          <p:cNvSpPr txBox="1">
            <a:spLocks/>
          </p:cNvSpPr>
          <p:nvPr/>
        </p:nvSpPr>
        <p:spPr bwMode="auto">
          <a:xfrm>
            <a:off x="1793875" y="11588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lang="nl-NL" sz="2600" b="1">
                <a:solidFill>
                  <a:srgbClr val="00539F"/>
                </a:solidFill>
                <a:latin typeface="Arial"/>
                <a:ea typeface="ＭＳ Ｐゴシック" pitchFamily="34" charset="-128"/>
                <a:cs typeface=""/>
              </a:defRPr>
            </a:lvl1pPr>
            <a:lvl2pPr algn="l" rtl="0" eaLnBrk="0" fontAlgn="base" hangingPunct="0">
              <a:spcBef>
                <a:spcPct val="0"/>
              </a:spcBef>
              <a:spcAft>
                <a:spcPct val="0"/>
              </a:spcAft>
              <a:defRPr sz="2600" b="1">
                <a:solidFill>
                  <a:srgbClr val="00539F"/>
                </a:solidFill>
                <a:latin typeface="Arial" pitchFamily="34" charset="0"/>
                <a:ea typeface="ＭＳ Ｐゴシック" pitchFamily="34" charset="-128"/>
              </a:defRPr>
            </a:lvl2pPr>
            <a:lvl3pPr algn="l" rtl="0" eaLnBrk="0" fontAlgn="base" hangingPunct="0">
              <a:spcBef>
                <a:spcPct val="0"/>
              </a:spcBef>
              <a:spcAft>
                <a:spcPct val="0"/>
              </a:spcAft>
              <a:defRPr sz="2600" b="1">
                <a:solidFill>
                  <a:srgbClr val="00539F"/>
                </a:solidFill>
                <a:latin typeface="Arial" pitchFamily="34" charset="0"/>
                <a:ea typeface="ＭＳ Ｐゴシック" pitchFamily="34" charset="-128"/>
              </a:defRPr>
            </a:lvl3pPr>
            <a:lvl4pPr algn="l" rtl="0" eaLnBrk="0" fontAlgn="base" hangingPunct="0">
              <a:spcBef>
                <a:spcPct val="0"/>
              </a:spcBef>
              <a:spcAft>
                <a:spcPct val="0"/>
              </a:spcAft>
              <a:defRPr sz="2600" b="1">
                <a:solidFill>
                  <a:srgbClr val="00539F"/>
                </a:solidFill>
                <a:latin typeface="Arial" pitchFamily="34" charset="0"/>
                <a:ea typeface="ＭＳ Ｐゴシック" pitchFamily="34" charset="-128"/>
              </a:defRPr>
            </a:lvl4pPr>
            <a:lvl5pPr algn="l" rtl="0" eaLnBrk="0" fontAlgn="base" hangingPunct="0">
              <a:spcBef>
                <a:spcPct val="0"/>
              </a:spcBef>
              <a:spcAft>
                <a:spcPct val="0"/>
              </a:spcAft>
              <a:defRPr sz="2600" b="1">
                <a:solidFill>
                  <a:srgbClr val="00539F"/>
                </a:solidFill>
                <a:latin typeface="Arial" pitchFamily="34" charset="0"/>
                <a:ea typeface="ＭＳ Ｐゴシック" pitchFamily="34" charset="-128"/>
              </a:defRPr>
            </a:lvl5pPr>
            <a:lvl6pPr marL="457200" algn="l" rtl="0" eaLnBrk="0" fontAlgn="base">
              <a:spcBef>
                <a:spcPct val="0"/>
              </a:spcBef>
              <a:spcAft>
                <a:spcPct val="0"/>
              </a:spcAft>
              <a:defRPr sz="2600" b="1">
                <a:solidFill>
                  <a:srgbClr val="00539F"/>
                </a:solidFill>
                <a:latin typeface="Arial" pitchFamily="34" charset="0"/>
                <a:ea typeface="MS PGothic" pitchFamily="34" charset="-128"/>
              </a:defRPr>
            </a:lvl6pPr>
            <a:lvl7pPr marL="914400" algn="l" rtl="0" eaLnBrk="0" fontAlgn="base">
              <a:spcBef>
                <a:spcPct val="0"/>
              </a:spcBef>
              <a:spcAft>
                <a:spcPct val="0"/>
              </a:spcAft>
              <a:defRPr sz="2600" b="1">
                <a:solidFill>
                  <a:srgbClr val="00539F"/>
                </a:solidFill>
                <a:latin typeface="Arial" pitchFamily="34" charset="0"/>
                <a:ea typeface="MS PGothic" pitchFamily="34" charset="-128"/>
              </a:defRPr>
            </a:lvl7pPr>
            <a:lvl8pPr marL="1371600" algn="l" rtl="0" eaLnBrk="0" fontAlgn="base">
              <a:spcBef>
                <a:spcPct val="0"/>
              </a:spcBef>
              <a:spcAft>
                <a:spcPct val="0"/>
              </a:spcAft>
              <a:defRPr sz="2600" b="1">
                <a:solidFill>
                  <a:srgbClr val="00539F"/>
                </a:solidFill>
                <a:latin typeface="Arial" pitchFamily="34" charset="0"/>
                <a:ea typeface="MS PGothic" pitchFamily="34" charset="-128"/>
              </a:defRPr>
            </a:lvl8pPr>
            <a:lvl9pPr marL="1828800" algn="l" rtl="0" eaLnBrk="0" fontAlgn="base">
              <a:spcBef>
                <a:spcPct val="0"/>
              </a:spcBef>
              <a:spcAft>
                <a:spcPct val="0"/>
              </a:spcAft>
              <a:defRPr sz="2600" b="1">
                <a:solidFill>
                  <a:srgbClr val="00539F"/>
                </a:solidFill>
                <a:latin typeface="Arial" pitchFamily="34" charset="0"/>
                <a:ea typeface="MS PGothic" pitchFamily="34" charset="-128"/>
              </a:defRPr>
            </a:lvl9pPr>
          </a:lstStyle>
          <a:p>
            <a:pPr>
              <a:defRPr/>
            </a:pPr>
            <a:r>
              <a:rPr altLang="nl-NL" kern="0" dirty="0">
                <a:solidFill>
                  <a:schemeClr val="bg1"/>
                </a:solidFill>
                <a:latin typeface="Arial" pitchFamily="34" charset="0"/>
              </a:rPr>
              <a:t>Lymfeklier</a:t>
            </a:r>
          </a:p>
          <a:p>
            <a:pPr>
              <a:defRPr/>
            </a:pPr>
            <a:r>
              <a:rPr altLang="nl-NL" kern="0" dirty="0">
                <a:solidFill>
                  <a:schemeClr val="bg1"/>
                </a:solidFill>
                <a:latin typeface="Arial" pitchFamily="34" charset="0"/>
              </a:rPr>
              <a:t>Poortwachter/</a:t>
            </a:r>
            <a:r>
              <a:rPr altLang="nl-NL" kern="0" dirty="0" err="1">
                <a:solidFill>
                  <a:schemeClr val="bg1"/>
                </a:solidFill>
                <a:latin typeface="Arial" pitchFamily="34" charset="0"/>
              </a:rPr>
              <a:t>sentinel</a:t>
            </a:r>
            <a:endParaRPr altLang="nl-NL" kern="0" dirty="0">
              <a:solidFill>
                <a:schemeClr val="bg1"/>
              </a:solidFill>
              <a:latin typeface="Arial" pitchFamily="34" charset="0"/>
            </a:endParaRPr>
          </a:p>
        </p:txBody>
      </p:sp>
    </p:spTree>
    <p:extLst>
      <p:ext uri="{BB962C8B-B14F-4D97-AF65-F5344CB8AC3E}">
        <p14:creationId xmlns:p14="http://schemas.microsoft.com/office/powerpoint/2010/main" val="1786862896"/>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a:extLst>
              <a:ext uri="{FF2B5EF4-FFF2-40B4-BE49-F238E27FC236}">
                <a16:creationId xmlns:a16="http://schemas.microsoft.com/office/drawing/2014/main" id="{AAAA6515-A96F-4E70-8938-5C53C773EA08}"/>
              </a:ext>
            </a:extLst>
          </p:cNvPr>
          <p:cNvSpPr txBox="1">
            <a:spLocks noGrp="1"/>
          </p:cNvSpPr>
          <p:nvPr>
            <p:ph type="title"/>
          </p:nvPr>
        </p:nvSpPr>
        <p:spPr>
          <a:xfrm>
            <a:off x="857282" y="250560"/>
            <a:ext cx="7772400" cy="1143000"/>
          </a:xfrm>
        </p:spPr>
        <p:txBody>
          <a:bodyPr>
            <a:normAutofit/>
          </a:bodyPr>
          <a:lstStyle/>
          <a:p>
            <a:r>
              <a:rPr lang="nl-NL" altLang="nl-NL" sz="2800" dirty="0">
                <a:solidFill>
                  <a:schemeClr val="bg1"/>
                </a:solidFill>
                <a:latin typeface="Arial" panose="020B0604020202020204" pitchFamily="34" charset="0"/>
              </a:rPr>
              <a:t>Van </a:t>
            </a:r>
            <a:r>
              <a:rPr lang="nl-NL" altLang="nl-NL" sz="2800" dirty="0" err="1">
                <a:solidFill>
                  <a:schemeClr val="bg1"/>
                </a:solidFill>
                <a:latin typeface="Arial" panose="020B0604020202020204" pitchFamily="34" charset="0"/>
              </a:rPr>
              <a:t>a-specifiek</a:t>
            </a:r>
            <a:r>
              <a:rPr lang="nl-NL" altLang="nl-NL" sz="2800" dirty="0">
                <a:solidFill>
                  <a:schemeClr val="bg1"/>
                </a:solidFill>
                <a:latin typeface="Arial" panose="020B0604020202020204" pitchFamily="34" charset="0"/>
              </a:rPr>
              <a:t> naar s</a:t>
            </a:r>
            <a:r>
              <a:rPr altLang="nl-NL" sz="2800" dirty="0">
                <a:solidFill>
                  <a:schemeClr val="bg1"/>
                </a:solidFill>
                <a:latin typeface="Arial" panose="020B0604020202020204" pitchFamily="34" charset="0"/>
              </a:rPr>
              <a:t>pecifiek</a:t>
            </a:r>
            <a:r>
              <a:rPr lang="nl-NL" altLang="nl-NL" sz="2800" dirty="0">
                <a:solidFill>
                  <a:schemeClr val="bg1"/>
                </a:solidFill>
                <a:latin typeface="Arial" panose="020B0604020202020204" pitchFamily="34" charset="0"/>
              </a:rPr>
              <a:t>e afweer:</a:t>
            </a:r>
            <a:br>
              <a:rPr altLang="nl-NL" sz="2800" dirty="0">
                <a:latin typeface="Arial" panose="020B0604020202020204" pitchFamily="34" charset="0"/>
              </a:rPr>
            </a:br>
            <a:r>
              <a:rPr altLang="nl-NL" sz="2800" dirty="0">
                <a:latin typeface="Arial" panose="020B0604020202020204" pitchFamily="34" charset="0"/>
              </a:rPr>
              <a:t>De </a:t>
            </a:r>
            <a:r>
              <a:rPr altLang="nl-NL" sz="2800" dirty="0" err="1">
                <a:latin typeface="Arial" panose="020B0604020202020204" pitchFamily="34" charset="0"/>
              </a:rPr>
              <a:t>dendritische</a:t>
            </a:r>
            <a:r>
              <a:rPr altLang="nl-NL" sz="2800" dirty="0">
                <a:latin typeface="Arial" panose="020B0604020202020204" pitchFamily="34" charset="0"/>
              </a:rPr>
              <a:t> </a:t>
            </a:r>
            <a:r>
              <a:rPr altLang="nl-NL" sz="2800" dirty="0" err="1">
                <a:latin typeface="Arial" panose="020B0604020202020204" pitchFamily="34" charset="0"/>
              </a:rPr>
              <a:t>cel</a:t>
            </a:r>
            <a:r>
              <a:rPr lang="nl-NL" altLang="nl-NL" sz="2800" dirty="0">
                <a:latin typeface="Arial" panose="020B0604020202020204" pitchFamily="34" charset="0"/>
              </a:rPr>
              <a:t> (professionele APC)</a:t>
            </a:r>
            <a:endParaRPr altLang="nl-NL" sz="2800" dirty="0">
              <a:latin typeface="Arial" panose="020B0604020202020204" pitchFamily="34" charset="0"/>
            </a:endParaRPr>
          </a:p>
        </p:txBody>
      </p:sp>
      <p:sp>
        <p:nvSpPr>
          <p:cNvPr id="34819" name="Tijdelijke aanduiding voor inhoud 2">
            <a:extLst>
              <a:ext uri="{FF2B5EF4-FFF2-40B4-BE49-F238E27FC236}">
                <a16:creationId xmlns:a16="http://schemas.microsoft.com/office/drawing/2014/main" id="{40A40BCF-1E61-4B41-8EA4-BAF32BC885BA}"/>
              </a:ext>
            </a:extLst>
          </p:cNvPr>
          <p:cNvSpPr txBox="1">
            <a:spLocks noGrp="1"/>
          </p:cNvSpPr>
          <p:nvPr>
            <p:ph idx="1"/>
          </p:nvPr>
        </p:nvSpPr>
        <p:spPr>
          <a:xfrm>
            <a:off x="6894578" y="2066019"/>
            <a:ext cx="5127422" cy="876200"/>
          </a:xfrm>
        </p:spPr>
        <p:txBody>
          <a:bodyPr>
            <a:noAutofit/>
          </a:bodyPr>
          <a:lstStyle/>
          <a:p>
            <a:pPr marL="0" indent="0">
              <a:buNone/>
            </a:pPr>
            <a:r>
              <a:rPr lang="nl-NL" altLang="nl-NL" sz="1800" dirty="0" err="1">
                <a:solidFill>
                  <a:schemeClr val="bg1"/>
                </a:solidFill>
                <a:latin typeface="Arial" panose="020B0604020202020204" pitchFamily="34" charset="0"/>
              </a:rPr>
              <a:t>DC’s</a:t>
            </a:r>
            <a:r>
              <a:rPr lang="nl-NL" altLang="nl-NL" sz="1800" dirty="0">
                <a:solidFill>
                  <a:schemeClr val="bg1"/>
                </a:solidFill>
                <a:latin typeface="Arial" panose="020B0604020202020204" pitchFamily="34" charset="0"/>
              </a:rPr>
              <a:t> </a:t>
            </a:r>
            <a:r>
              <a:rPr lang="nl-NL" altLang="nl-NL" sz="1800" dirty="0" err="1">
                <a:solidFill>
                  <a:srgbClr val="FFFF00"/>
                </a:solidFill>
                <a:latin typeface="Arial" panose="020B0604020202020204" pitchFamily="34" charset="0"/>
              </a:rPr>
              <a:t>fagocyteren</a:t>
            </a:r>
            <a:r>
              <a:rPr lang="nl-NL" altLang="nl-NL" sz="1800" dirty="0">
                <a:solidFill>
                  <a:schemeClr val="bg1"/>
                </a:solidFill>
                <a:latin typeface="Arial" panose="020B0604020202020204" pitchFamily="34" charset="0"/>
              </a:rPr>
              <a:t> ziekmakers en breken deze af. Een </a:t>
            </a:r>
            <a:r>
              <a:rPr altLang="nl-NL" sz="1800" dirty="0">
                <a:solidFill>
                  <a:schemeClr val="bg1"/>
                </a:solidFill>
                <a:latin typeface="Arial" panose="020B0604020202020204" pitchFamily="34" charset="0"/>
              </a:rPr>
              <a:t>klein onderdeel van </a:t>
            </a:r>
            <a:r>
              <a:rPr lang="nl-NL" altLang="nl-NL" sz="1800" dirty="0">
                <a:solidFill>
                  <a:schemeClr val="bg1"/>
                </a:solidFill>
                <a:latin typeface="Arial" panose="020B0604020202020204" pitchFamily="34" charset="0"/>
              </a:rPr>
              <a:t>de </a:t>
            </a:r>
            <a:r>
              <a:rPr altLang="nl-NL" sz="1800" dirty="0" err="1">
                <a:solidFill>
                  <a:schemeClr val="bg1"/>
                </a:solidFill>
                <a:latin typeface="Arial" panose="020B0604020202020204" pitchFamily="34" charset="0"/>
              </a:rPr>
              <a:t>ziekmaker</a:t>
            </a:r>
            <a:r>
              <a:rPr lang="nl-NL" altLang="nl-NL" sz="1800" dirty="0">
                <a:solidFill>
                  <a:schemeClr val="bg1"/>
                </a:solidFill>
                <a:latin typeface="Arial" panose="020B0604020202020204" pitchFamily="34" charset="0"/>
              </a:rPr>
              <a:t> (antigeen) wordt gepresenteerd aan de specifieke afweer </a:t>
            </a:r>
          </a:p>
          <a:p>
            <a:pPr marL="0" indent="0">
              <a:buNone/>
            </a:pPr>
            <a:r>
              <a:rPr lang="nl-NL" altLang="nl-NL" sz="1800" dirty="0">
                <a:solidFill>
                  <a:schemeClr val="bg1"/>
                </a:solidFill>
                <a:latin typeface="Arial" panose="020B0604020202020204" pitchFamily="34" charset="0"/>
              </a:rPr>
              <a:t>Sommige </a:t>
            </a:r>
            <a:r>
              <a:rPr altLang="nl-NL" sz="1800" dirty="0">
                <a:solidFill>
                  <a:schemeClr val="bg1"/>
                </a:solidFill>
                <a:latin typeface="Arial" panose="020B0604020202020204" pitchFamily="34" charset="0"/>
              </a:rPr>
              <a:t>DC's </a:t>
            </a:r>
            <a:r>
              <a:rPr altLang="nl-NL" sz="1800" dirty="0" err="1">
                <a:solidFill>
                  <a:schemeClr val="bg1"/>
                </a:solidFill>
                <a:latin typeface="Arial" panose="020B0604020202020204" pitchFamily="34" charset="0"/>
              </a:rPr>
              <a:t>zitten</a:t>
            </a:r>
            <a:r>
              <a:rPr altLang="nl-NL" sz="1800" dirty="0">
                <a:solidFill>
                  <a:schemeClr val="bg1"/>
                </a:solidFill>
                <a:latin typeface="Arial" panose="020B0604020202020204" pitchFamily="34" charset="0"/>
              </a:rPr>
              <a:t> in het weefsels en gaan na activatie naar de </a:t>
            </a:r>
            <a:r>
              <a:rPr altLang="nl-NL" sz="1800" dirty="0" err="1">
                <a:solidFill>
                  <a:schemeClr val="bg1"/>
                </a:solidFill>
                <a:latin typeface="Arial" panose="020B0604020202020204" pitchFamily="34" charset="0"/>
              </a:rPr>
              <a:t>lymfeklier</a:t>
            </a:r>
            <a:r>
              <a:rPr altLang="nl-NL" sz="1800" dirty="0">
                <a:solidFill>
                  <a:schemeClr val="bg1"/>
                </a:solidFill>
                <a:latin typeface="Arial" panose="020B0604020202020204" pitchFamily="34" charset="0"/>
              </a:rPr>
              <a:t> </a:t>
            </a:r>
            <a:endParaRPr lang="nl-NL" altLang="nl-NL" sz="1800" dirty="0">
              <a:solidFill>
                <a:schemeClr val="bg1"/>
              </a:solidFill>
              <a:latin typeface="Arial" panose="020B0604020202020204" pitchFamily="34" charset="0"/>
            </a:endParaRPr>
          </a:p>
          <a:p>
            <a:pPr marL="0" indent="0">
              <a:buNone/>
            </a:pPr>
            <a:r>
              <a:rPr lang="nl-NL" altLang="nl-NL" sz="1800" dirty="0">
                <a:solidFill>
                  <a:schemeClr val="bg1"/>
                </a:solidFill>
                <a:latin typeface="Arial" panose="020B0604020202020204" pitchFamily="34" charset="0"/>
              </a:rPr>
              <a:t>DC in huid = </a:t>
            </a:r>
            <a:r>
              <a:rPr lang="nl-NL" altLang="nl-NL" sz="1800" dirty="0" err="1">
                <a:solidFill>
                  <a:schemeClr val="bg1"/>
                </a:solidFill>
                <a:latin typeface="Arial" panose="020B0604020202020204" pitchFamily="34" charset="0"/>
              </a:rPr>
              <a:t>Langerhans</a:t>
            </a:r>
            <a:r>
              <a:rPr lang="nl-NL" altLang="nl-NL" sz="1800" dirty="0">
                <a:solidFill>
                  <a:schemeClr val="bg1"/>
                </a:solidFill>
                <a:latin typeface="Arial" panose="020B0604020202020204" pitchFamily="34" charset="0"/>
              </a:rPr>
              <a:t> cel</a:t>
            </a:r>
          </a:p>
          <a:p>
            <a:pPr marL="0" indent="0">
              <a:buNone/>
            </a:pPr>
            <a:endParaRPr lang="en-US" altLang="nl-NL" sz="1800" dirty="0">
              <a:solidFill>
                <a:srgbClr val="FFFF00"/>
              </a:solidFill>
              <a:latin typeface="Arial" panose="020B0604020202020204" pitchFamily="34" charset="0"/>
            </a:endParaRPr>
          </a:p>
          <a:p>
            <a:pPr marL="0" indent="0">
              <a:buNone/>
            </a:pPr>
            <a:r>
              <a:rPr lang="en-US" altLang="nl-NL" sz="1800" dirty="0">
                <a:solidFill>
                  <a:srgbClr val="FFFF00"/>
                </a:solidFill>
                <a:latin typeface="Arial" panose="020B0604020202020204" pitchFamily="34" charset="0"/>
              </a:rPr>
              <a:t>DC in LK = Lymphoid DC =&gt; RNA </a:t>
            </a:r>
            <a:r>
              <a:rPr lang="en-US" altLang="nl-NL" sz="1800" dirty="0" err="1">
                <a:solidFill>
                  <a:srgbClr val="FFFF00"/>
                </a:solidFill>
                <a:latin typeface="Arial" panose="020B0604020202020204" pitchFamily="34" charset="0"/>
              </a:rPr>
              <a:t>vaccin</a:t>
            </a:r>
            <a:r>
              <a:rPr lang="en-US" altLang="nl-NL" sz="1800" dirty="0">
                <a:solidFill>
                  <a:srgbClr val="FFFF00"/>
                </a:solidFill>
                <a:latin typeface="Arial" panose="020B0604020202020204" pitchFamily="34" charset="0"/>
              </a:rPr>
              <a:t> ?</a:t>
            </a:r>
          </a:p>
          <a:p>
            <a:pPr marL="0" indent="0">
              <a:buNone/>
            </a:pPr>
            <a:endParaRPr lang="en-US" altLang="nl-NL" sz="1800" dirty="0">
              <a:solidFill>
                <a:schemeClr val="bg1"/>
              </a:solidFill>
              <a:latin typeface="Arial" panose="020B0604020202020204" pitchFamily="34" charset="0"/>
            </a:endParaRPr>
          </a:p>
          <a:p>
            <a:pPr marL="0" indent="0">
              <a:buNone/>
            </a:pPr>
            <a:r>
              <a:rPr lang="en-US" altLang="nl-NL" sz="1800" dirty="0">
                <a:solidFill>
                  <a:schemeClr val="bg1"/>
                </a:solidFill>
                <a:latin typeface="Arial" panose="020B0604020202020204" pitchFamily="34" charset="0"/>
              </a:rPr>
              <a:t>DC in Thymus</a:t>
            </a:r>
          </a:p>
          <a:p>
            <a:pPr marL="0" indent="0">
              <a:buNone/>
            </a:pPr>
            <a:r>
              <a:rPr lang="en-US" altLang="nl-NL" sz="1800" dirty="0">
                <a:solidFill>
                  <a:schemeClr val="bg1"/>
                </a:solidFill>
                <a:latin typeface="Arial" panose="020B0604020202020204" pitchFamily="34" charset="0"/>
              </a:rPr>
              <a:t>=&gt; Centrale </a:t>
            </a:r>
            <a:r>
              <a:rPr lang="en-US" altLang="nl-NL" sz="1800" dirty="0" err="1">
                <a:solidFill>
                  <a:schemeClr val="bg1"/>
                </a:solidFill>
                <a:latin typeface="Arial" panose="020B0604020202020204" pitchFamily="34" charset="0"/>
              </a:rPr>
              <a:t>tolerantie</a:t>
            </a:r>
            <a:endParaRPr lang="en-US" altLang="nl-NL" sz="1800" dirty="0">
              <a:solidFill>
                <a:schemeClr val="bg1"/>
              </a:solidFill>
              <a:latin typeface="Arial" panose="020B0604020202020204" pitchFamily="34" charset="0"/>
            </a:endParaRPr>
          </a:p>
        </p:txBody>
      </p:sp>
      <p:pic>
        <p:nvPicPr>
          <p:cNvPr id="34820" name="Picture 2">
            <a:extLst>
              <a:ext uri="{FF2B5EF4-FFF2-40B4-BE49-F238E27FC236}">
                <a16:creationId xmlns:a16="http://schemas.microsoft.com/office/drawing/2014/main" id="{E8E60038-B492-4629-A949-4599595C4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82" y="1681175"/>
            <a:ext cx="5729751" cy="3773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ndertitel 2">
            <a:extLst>
              <a:ext uri="{FF2B5EF4-FFF2-40B4-BE49-F238E27FC236}">
                <a16:creationId xmlns:a16="http://schemas.microsoft.com/office/drawing/2014/main" id="{73462E58-9D72-4DC1-9BF2-829FEB8F0708}"/>
              </a:ext>
            </a:extLst>
          </p:cNvPr>
          <p:cNvSpPr txBox="1">
            <a:spLocks/>
          </p:cNvSpPr>
          <p:nvPr/>
        </p:nvSpPr>
        <p:spPr bwMode="auto">
          <a:xfrm>
            <a:off x="857281" y="5866673"/>
            <a:ext cx="5729751" cy="8651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cs typeface=""/>
              </a:defRPr>
            </a:lvl1pPr>
            <a:lvl2pPr marL="742950" lvl="1" indent="-28575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2pPr>
            <a:lvl3pPr marL="1143000" lvl="2"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3pPr>
            <a:lvl4pPr marL="1600200" lvl="3"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4pPr>
            <a:lvl5pPr marL="2057400" lvl="4"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marL="0" indent="0">
              <a:buNone/>
              <a:defRPr/>
            </a:pPr>
            <a:r>
              <a:rPr altLang="nl-NL" sz="1800" kern="0" dirty="0">
                <a:latin typeface="Arial" pitchFamily="34" charset="0"/>
                <a:hlinkClick r:id="rId3"/>
              </a:rPr>
              <a:t>https://www.youtube.com/watch?v=MI-BLaj5nFk</a:t>
            </a:r>
            <a:endParaRPr altLang="nl-NL" sz="1800" kern="0" dirty="0">
              <a:latin typeface="Arial" pitchFamily="34" charset="0"/>
            </a:endParaRPr>
          </a:p>
          <a:p>
            <a:pPr marL="0" indent="0">
              <a:buNone/>
              <a:defRPr/>
            </a:pPr>
            <a:r>
              <a:rPr altLang="nl-NL" sz="1800" kern="0" dirty="0">
                <a:latin typeface="Arial" pitchFamily="34" charset="0"/>
                <a:hlinkClick r:id="rId4"/>
              </a:rPr>
              <a:t>https://www.youtube.com/watch?v=9DMsGNvVGfI</a:t>
            </a:r>
            <a:endParaRPr altLang="nl-NL" sz="1800" kern="0" dirty="0">
              <a:latin typeface="Arial" pitchFamily="34" charset="0"/>
            </a:endParaRPr>
          </a:p>
          <a:p>
            <a:pPr>
              <a:defRPr/>
            </a:pPr>
            <a:endParaRPr altLang="nl-NL" sz="1800" kern="0" dirty="0">
              <a:latin typeface="Arial" pitchFamily="34" charset="0"/>
            </a:endParaRPr>
          </a:p>
          <a:p>
            <a:pPr>
              <a:defRPr/>
            </a:pPr>
            <a:endParaRPr altLang="nl-NL" sz="1800" kern="0" dirty="0">
              <a:latin typeface="Arial" pitchFamily="34" charset="0"/>
            </a:endParaRPr>
          </a:p>
        </p:txBody>
      </p:sp>
      <p:sp>
        <p:nvSpPr>
          <p:cNvPr id="3" name="Tekstvak 2">
            <a:extLst>
              <a:ext uri="{FF2B5EF4-FFF2-40B4-BE49-F238E27FC236}">
                <a16:creationId xmlns:a16="http://schemas.microsoft.com/office/drawing/2014/main" id="{81518434-94CC-C474-F6BC-0D175D3BE1C6}"/>
              </a:ext>
            </a:extLst>
          </p:cNvPr>
          <p:cNvSpPr txBox="1"/>
          <p:nvPr/>
        </p:nvSpPr>
        <p:spPr>
          <a:xfrm>
            <a:off x="3048000" y="3244334"/>
            <a:ext cx="6096000" cy="369332"/>
          </a:xfrm>
          <a:prstGeom prst="rect">
            <a:avLst/>
          </a:prstGeom>
          <a:noFill/>
        </p:spPr>
        <p:txBody>
          <a:bodyPr wrap="square">
            <a:spAutoFit/>
          </a:bodyPr>
          <a:lstStyle/>
          <a:p>
            <a:r>
              <a:rPr lang="nl-NL" altLang="nl-NL" sz="1800" dirty="0">
                <a:solidFill>
                  <a:schemeClr val="bg1"/>
                </a:solidFill>
              </a:rPr>
              <a:t>Crossing-over (bij Meiose)</a:t>
            </a:r>
          </a:p>
        </p:txBody>
      </p:sp>
    </p:spTree>
    <p:extLst>
      <p:ext uri="{BB962C8B-B14F-4D97-AF65-F5344CB8AC3E}">
        <p14:creationId xmlns:p14="http://schemas.microsoft.com/office/powerpoint/2010/main" val="32837379"/>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rd.2017.243-f3.jpg">
            <a:extLst>
              <a:ext uri="{FF2B5EF4-FFF2-40B4-BE49-F238E27FC236}">
                <a16:creationId xmlns:a16="http://schemas.microsoft.com/office/drawing/2014/main" id="{033E39F5-8F54-4C6E-A30D-3EB2DFA91C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0858" y="764932"/>
            <a:ext cx="5461575" cy="580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ABF95814-8D85-45C4-B86B-EBDF12281E6B}"/>
              </a:ext>
            </a:extLst>
          </p:cNvPr>
          <p:cNvSpPr txBox="1"/>
          <p:nvPr/>
        </p:nvSpPr>
        <p:spPr>
          <a:xfrm>
            <a:off x="2233056" y="281409"/>
            <a:ext cx="3423329" cy="369332"/>
          </a:xfrm>
          <a:prstGeom prst="rect">
            <a:avLst/>
          </a:prstGeom>
          <a:noFill/>
        </p:spPr>
        <p:txBody>
          <a:bodyPr wrap="square" rtlCol="0">
            <a:spAutoFit/>
          </a:bodyPr>
          <a:lstStyle/>
          <a:p>
            <a:pPr algn="l"/>
            <a:r>
              <a:rPr lang="nl-NL" dirty="0">
                <a:solidFill>
                  <a:schemeClr val="bg1"/>
                </a:solidFill>
              </a:rPr>
              <a:t>The delivery </a:t>
            </a:r>
            <a:r>
              <a:rPr lang="nl-NL" dirty="0" err="1">
                <a:solidFill>
                  <a:schemeClr val="bg1"/>
                </a:solidFill>
              </a:rPr>
              <a:t>problem</a:t>
            </a:r>
            <a:r>
              <a:rPr lang="nl-NL" dirty="0">
                <a:solidFill>
                  <a:schemeClr val="bg1"/>
                </a:solidFill>
              </a:rPr>
              <a:t>, </a:t>
            </a:r>
            <a:r>
              <a:rPr lang="nl-NL" dirty="0" err="1">
                <a:solidFill>
                  <a:schemeClr val="bg1"/>
                </a:solidFill>
              </a:rPr>
              <a:t>solved</a:t>
            </a:r>
            <a:endParaRPr lang="nl-NL" dirty="0">
              <a:solidFill>
                <a:schemeClr val="bg1"/>
              </a:solidFill>
            </a:endParaRPr>
          </a:p>
        </p:txBody>
      </p:sp>
      <p:sp>
        <p:nvSpPr>
          <p:cNvPr id="3" name="Tekstvak 2">
            <a:extLst>
              <a:ext uri="{FF2B5EF4-FFF2-40B4-BE49-F238E27FC236}">
                <a16:creationId xmlns:a16="http://schemas.microsoft.com/office/drawing/2014/main" id="{A2DDBB4B-8622-4205-AAC1-03C6FA1C888C}"/>
              </a:ext>
            </a:extLst>
          </p:cNvPr>
          <p:cNvSpPr txBox="1"/>
          <p:nvPr/>
        </p:nvSpPr>
        <p:spPr>
          <a:xfrm>
            <a:off x="7752184" y="1340768"/>
            <a:ext cx="2763416" cy="4524315"/>
          </a:xfrm>
          <a:prstGeom prst="rect">
            <a:avLst/>
          </a:prstGeom>
          <a:noFill/>
        </p:spPr>
        <p:txBody>
          <a:bodyPr wrap="square" rtlCol="0">
            <a:spAutoFit/>
          </a:bodyPr>
          <a:lstStyle/>
          <a:p>
            <a:pPr algn="l"/>
            <a:r>
              <a:rPr lang="nl-NL" dirty="0">
                <a:solidFill>
                  <a:schemeClr val="bg1"/>
                </a:solidFill>
              </a:rPr>
              <a:t>mRNA vaccins</a:t>
            </a:r>
          </a:p>
          <a:p>
            <a:pPr algn="l"/>
            <a:r>
              <a:rPr lang="nl-NL" dirty="0">
                <a:solidFill>
                  <a:schemeClr val="bg1"/>
                </a:solidFill>
              </a:rPr>
              <a:t>(</a:t>
            </a:r>
            <a:r>
              <a:rPr lang="nl-NL" dirty="0" err="1">
                <a:solidFill>
                  <a:srgbClr val="FFFF00"/>
                </a:solidFill>
              </a:rPr>
              <a:t>Moderna</a:t>
            </a:r>
            <a:r>
              <a:rPr lang="nl-NL" dirty="0">
                <a:solidFill>
                  <a:srgbClr val="FFFF00"/>
                </a:solidFill>
              </a:rPr>
              <a:t>, </a:t>
            </a:r>
            <a:r>
              <a:rPr lang="nl-NL" dirty="0" err="1">
                <a:solidFill>
                  <a:srgbClr val="FFFF00"/>
                </a:solidFill>
              </a:rPr>
              <a:t>BioNtech</a:t>
            </a:r>
            <a:r>
              <a:rPr lang="nl-NL" dirty="0">
                <a:solidFill>
                  <a:schemeClr val="bg1"/>
                </a:solidFill>
              </a:rPr>
              <a:t>)</a:t>
            </a:r>
          </a:p>
          <a:p>
            <a:pPr algn="l"/>
            <a:endParaRPr lang="nl-NL" dirty="0">
              <a:solidFill>
                <a:schemeClr val="bg1"/>
              </a:solidFill>
            </a:endParaRPr>
          </a:p>
          <a:p>
            <a:pPr algn="l"/>
            <a:r>
              <a:rPr lang="nl-NL" dirty="0">
                <a:solidFill>
                  <a:schemeClr val="bg1"/>
                </a:solidFill>
              </a:rPr>
              <a:t>Zijn verpakt in </a:t>
            </a:r>
            <a:r>
              <a:rPr lang="nl-NL" dirty="0">
                <a:solidFill>
                  <a:srgbClr val="FFFF00"/>
                </a:solidFill>
              </a:rPr>
              <a:t>liposomen</a:t>
            </a:r>
            <a:r>
              <a:rPr lang="nl-NL" dirty="0">
                <a:solidFill>
                  <a:schemeClr val="bg1"/>
                </a:solidFill>
              </a:rPr>
              <a:t> </a:t>
            </a:r>
            <a:r>
              <a:rPr lang="nl-NL" dirty="0">
                <a:solidFill>
                  <a:srgbClr val="FFFF00"/>
                </a:solidFill>
              </a:rPr>
              <a:t>die specifiek worden opgenomen door </a:t>
            </a:r>
            <a:r>
              <a:rPr lang="nl-NL" dirty="0" err="1">
                <a:solidFill>
                  <a:srgbClr val="FFFF00"/>
                </a:solidFill>
              </a:rPr>
              <a:t>DC’s</a:t>
            </a:r>
            <a:r>
              <a:rPr lang="nl-NL" dirty="0">
                <a:solidFill>
                  <a:schemeClr val="bg1"/>
                </a:solidFill>
              </a:rPr>
              <a:t>, die ze ziet als ziekmaker </a:t>
            </a:r>
          </a:p>
          <a:p>
            <a:pPr algn="l"/>
            <a:r>
              <a:rPr lang="nl-NL" dirty="0">
                <a:solidFill>
                  <a:schemeClr val="bg1"/>
                </a:solidFill>
              </a:rPr>
              <a:t>=&gt; presentatie in lymfeklier</a:t>
            </a:r>
          </a:p>
          <a:p>
            <a:pPr algn="l"/>
            <a:endParaRPr lang="nl-NL" dirty="0">
              <a:solidFill>
                <a:schemeClr val="bg1"/>
              </a:solidFill>
            </a:endParaRPr>
          </a:p>
          <a:p>
            <a:pPr algn="l"/>
            <a:r>
              <a:rPr lang="nl-NL" dirty="0">
                <a:solidFill>
                  <a:schemeClr val="bg1"/>
                </a:solidFill>
              </a:rPr>
              <a:t>mRNA zijn zo aangepast (</a:t>
            </a:r>
            <a:r>
              <a:rPr lang="nl-NL" dirty="0" err="1">
                <a:solidFill>
                  <a:schemeClr val="bg1"/>
                </a:solidFill>
              </a:rPr>
              <a:t>modified</a:t>
            </a:r>
            <a:r>
              <a:rPr lang="nl-NL" dirty="0">
                <a:solidFill>
                  <a:schemeClr val="bg1"/>
                </a:solidFill>
              </a:rPr>
              <a:t> </a:t>
            </a:r>
            <a:r>
              <a:rPr lang="nl-NL" dirty="0" err="1">
                <a:solidFill>
                  <a:schemeClr val="bg1"/>
                </a:solidFill>
              </a:rPr>
              <a:t>nucleosides</a:t>
            </a:r>
            <a:r>
              <a:rPr lang="nl-NL" dirty="0">
                <a:solidFill>
                  <a:schemeClr val="bg1"/>
                </a:solidFill>
              </a:rPr>
              <a:t>) dat ze heel </a:t>
            </a:r>
            <a:r>
              <a:rPr lang="nl-NL" dirty="0" err="1">
                <a:solidFill>
                  <a:schemeClr val="bg1"/>
                </a:solidFill>
              </a:rPr>
              <a:t>efficient</a:t>
            </a:r>
            <a:r>
              <a:rPr lang="nl-NL" dirty="0">
                <a:solidFill>
                  <a:schemeClr val="bg1"/>
                </a:solidFill>
              </a:rPr>
              <a:t> worden afgelezen (translatie)</a:t>
            </a:r>
          </a:p>
          <a:p>
            <a:pPr marL="285750" indent="-285750">
              <a:buFont typeface="Symbol" panose="05050102010706020507" pitchFamily="18" charset="2"/>
              <a:buChar char="Þ"/>
            </a:pPr>
            <a:r>
              <a:rPr lang="nl-NL" dirty="0">
                <a:solidFill>
                  <a:schemeClr val="bg1"/>
                </a:solidFill>
              </a:rPr>
              <a:t>Expressie van corona eiwit (alleen spike, dus </a:t>
            </a:r>
            <a:r>
              <a:rPr lang="nl-NL" dirty="0">
                <a:solidFill>
                  <a:srgbClr val="FFFF00"/>
                </a:solidFill>
              </a:rPr>
              <a:t>geen volledig virus</a:t>
            </a:r>
          </a:p>
        </p:txBody>
      </p:sp>
    </p:spTree>
    <p:extLst>
      <p:ext uri="{BB962C8B-B14F-4D97-AF65-F5344CB8AC3E}">
        <p14:creationId xmlns:p14="http://schemas.microsoft.com/office/powerpoint/2010/main" val="33838717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0C54F1-7467-482B-8F4B-EAB5D1521C27}"/>
              </a:ext>
            </a:extLst>
          </p:cNvPr>
          <p:cNvSpPr>
            <a:spLocks noGrp="1"/>
          </p:cNvSpPr>
          <p:nvPr>
            <p:ph type="ctrTitle"/>
          </p:nvPr>
        </p:nvSpPr>
        <p:spPr>
          <a:xfrm>
            <a:off x="1059362" y="3757666"/>
            <a:ext cx="5171480" cy="1673440"/>
          </a:xfrm>
        </p:spPr>
        <p:txBody>
          <a:bodyPr>
            <a:normAutofit fontScale="90000"/>
          </a:bodyPr>
          <a:lstStyle/>
          <a:p>
            <a:pPr algn="l"/>
            <a:r>
              <a:rPr lang="en-US" sz="3100" dirty="0">
                <a:solidFill>
                  <a:schemeClr val="bg1"/>
                </a:solidFill>
                <a:latin typeface="Times New Roman" panose="02020603050405020304" pitchFamily="18" charset="0"/>
              </a:rPr>
              <a:t>Targeting DC’s with liposomes</a:t>
            </a:r>
            <a:br>
              <a:rPr lang="en-US" sz="3100" dirty="0">
                <a:solidFill>
                  <a:schemeClr val="bg1"/>
                </a:solidFill>
                <a:latin typeface="Times New Roman" panose="02020603050405020304" pitchFamily="18" charset="0"/>
              </a:rPr>
            </a:br>
            <a:r>
              <a:rPr lang="en-US" sz="3100" dirty="0">
                <a:solidFill>
                  <a:srgbClr val="FFFF00"/>
                </a:solidFill>
                <a:latin typeface="Times New Roman" panose="02020603050405020304" pitchFamily="18" charset="0"/>
              </a:rPr>
              <a:t>=&gt; delivery</a:t>
            </a:r>
            <a:br>
              <a:rPr lang="en-US" sz="2000" dirty="0">
                <a:latin typeface="Times New Roman" panose="02020603050405020304" pitchFamily="18" charset="0"/>
              </a:rPr>
            </a:br>
            <a:br>
              <a:rPr lang="en-US" sz="2000" dirty="0">
                <a:latin typeface="Times New Roman" panose="02020603050405020304" pitchFamily="18" charset="0"/>
              </a:rPr>
            </a:br>
            <a:r>
              <a:rPr lang="en-US" sz="2000" dirty="0">
                <a:solidFill>
                  <a:schemeClr val="bg1"/>
                </a:solidFill>
                <a:latin typeface="Times New Roman" panose="02020603050405020304" pitchFamily="18" charset="0"/>
              </a:rPr>
              <a:t>Dendritic cells (DC) are an attractive target for the initiation of strong immune responses as they possess the capability of capturing antigens and presenting them to specific T-cells for their activation. The skin harbors different types of antigen presenting cells, such as dermal DC (</a:t>
            </a:r>
            <a:r>
              <a:rPr lang="en-US" sz="2000" dirty="0" err="1">
                <a:solidFill>
                  <a:schemeClr val="bg1"/>
                </a:solidFill>
                <a:latin typeface="Times New Roman" panose="02020603050405020304" pitchFamily="18" charset="0"/>
              </a:rPr>
              <a:t>dDC</a:t>
            </a:r>
            <a:r>
              <a:rPr lang="en-US" sz="2000" dirty="0">
                <a:solidFill>
                  <a:schemeClr val="bg1"/>
                </a:solidFill>
                <a:latin typeface="Times New Roman" panose="02020603050405020304" pitchFamily="18" charset="0"/>
              </a:rPr>
              <a:t>) and Langerhans cells (LC) and is therefore an attractive site for delivery of vaccines. </a:t>
            </a:r>
            <a:r>
              <a:rPr lang="en-US" sz="2000" dirty="0">
                <a:solidFill>
                  <a:srgbClr val="FFFF00"/>
                </a:solidFill>
                <a:latin typeface="Times New Roman" panose="02020603050405020304" pitchFamily="18" charset="0"/>
              </a:rPr>
              <a:t>Delivery of vaccines to DC and LC can be addressed by targeting e.g., C-type lectin receptors </a:t>
            </a:r>
            <a:r>
              <a:rPr lang="en-US" sz="2000" dirty="0">
                <a:solidFill>
                  <a:schemeClr val="bg1"/>
                </a:solidFill>
                <a:latin typeface="Times New Roman" panose="02020603050405020304" pitchFamily="18" charset="0"/>
              </a:rPr>
              <a:t>such as Dendritic Cell-Specific Intercellular adhesion molecule-3-Grabbing Non-integrin (DC-SIGN) and Langerin. This can be easily done using their natural glycan ligands, including Lewis Y </a:t>
            </a:r>
            <a:r>
              <a:rPr lang="en-US" sz="2000" dirty="0">
                <a:solidFill>
                  <a:srgbClr val="FFFF00"/>
                </a:solidFill>
                <a:latin typeface="Times New Roman" panose="02020603050405020304" pitchFamily="18" charset="0"/>
              </a:rPr>
              <a:t>(</a:t>
            </a:r>
            <a:r>
              <a:rPr lang="en-US" sz="2000" dirty="0" err="1">
                <a:solidFill>
                  <a:srgbClr val="FFFF00"/>
                </a:solidFill>
                <a:latin typeface="Times New Roman" panose="02020603050405020304" pitchFamily="18" charset="0"/>
              </a:rPr>
              <a:t>Le</a:t>
            </a:r>
            <a:r>
              <a:rPr lang="en-US" sz="2000" baseline="30000" dirty="0" err="1">
                <a:solidFill>
                  <a:srgbClr val="FFFF00"/>
                </a:solidFill>
                <a:latin typeface="Times New Roman" panose="02020603050405020304" pitchFamily="18" charset="0"/>
              </a:rPr>
              <a:t>Y</a:t>
            </a:r>
            <a:r>
              <a:rPr lang="en-US" sz="2000" dirty="0">
                <a:solidFill>
                  <a:srgbClr val="FFFF00"/>
                </a:solidFill>
                <a:latin typeface="Times New Roman" panose="02020603050405020304" pitchFamily="18" charset="0"/>
              </a:rPr>
              <a:t>)</a:t>
            </a:r>
            <a:br>
              <a:rPr lang="en-US" sz="2000" dirty="0">
                <a:solidFill>
                  <a:srgbClr val="FFFF00"/>
                </a:solidFill>
                <a:latin typeface="Times New Roman" panose="02020603050405020304" pitchFamily="18" charset="0"/>
              </a:rPr>
            </a:br>
            <a:br>
              <a:rPr lang="en-US" sz="2000" dirty="0">
                <a:solidFill>
                  <a:schemeClr val="bg1"/>
                </a:solidFill>
                <a:latin typeface="Times New Roman" panose="02020603050405020304" pitchFamily="18" charset="0"/>
              </a:rPr>
            </a:br>
            <a:r>
              <a:rPr lang="en-US" sz="2000" dirty="0">
                <a:solidFill>
                  <a:schemeClr val="bg1"/>
                </a:solidFill>
                <a:latin typeface="Times New Roman" panose="02020603050405020304" pitchFamily="18" charset="0"/>
              </a:rPr>
              <a:t>=&gt; MHC-II loading?</a:t>
            </a:r>
            <a:endParaRPr lang="nl-NL" sz="2000" dirty="0">
              <a:solidFill>
                <a:schemeClr val="bg1"/>
              </a:solidFill>
            </a:endParaRPr>
          </a:p>
        </p:txBody>
      </p:sp>
      <p:sp>
        <p:nvSpPr>
          <p:cNvPr id="3" name="Ondertitel 2">
            <a:extLst>
              <a:ext uri="{FF2B5EF4-FFF2-40B4-BE49-F238E27FC236}">
                <a16:creationId xmlns:a16="http://schemas.microsoft.com/office/drawing/2014/main" id="{AE7184D8-DCCE-42BD-8D17-B4B777A45B11}"/>
              </a:ext>
            </a:extLst>
          </p:cNvPr>
          <p:cNvSpPr>
            <a:spLocks noGrp="1"/>
          </p:cNvSpPr>
          <p:nvPr>
            <p:ph type="subTitle" idx="1"/>
          </p:nvPr>
        </p:nvSpPr>
        <p:spPr>
          <a:xfrm>
            <a:off x="1930068" y="6041559"/>
            <a:ext cx="6873962" cy="622291"/>
          </a:xfrm>
          <a:solidFill>
            <a:schemeClr val="tx1">
              <a:lumMod val="25000"/>
              <a:lumOff val="75000"/>
            </a:schemeClr>
          </a:solidFill>
        </p:spPr>
        <p:txBody>
          <a:bodyPr>
            <a:normAutofit fontScale="70000" lnSpcReduction="20000"/>
          </a:bodyPr>
          <a:lstStyle/>
          <a:p>
            <a:r>
              <a:rPr lang="nl-NL" dirty="0">
                <a:hlinkClick r:id="rId2"/>
              </a:rPr>
              <a:t>https://www.ncbi.nlm.nih.gov/pmc/articles/PMC7267035/</a:t>
            </a:r>
            <a:endParaRPr lang="nl-NL" dirty="0"/>
          </a:p>
          <a:p>
            <a:r>
              <a:rPr lang="nl-NL" dirty="0">
                <a:hlinkClick r:id="rId3"/>
              </a:rPr>
              <a:t>https://www.frontiersin.org/articles/10.3389/fimmu.2018.00590/full</a:t>
            </a:r>
            <a:endParaRPr lang="nl-NL" dirty="0"/>
          </a:p>
          <a:p>
            <a:endParaRPr lang="nl-NL" dirty="0"/>
          </a:p>
          <a:p>
            <a:endParaRPr lang="nl-NL" dirty="0"/>
          </a:p>
        </p:txBody>
      </p:sp>
      <p:pic>
        <p:nvPicPr>
          <p:cNvPr id="7" name="Afbeelding 6">
            <a:extLst>
              <a:ext uri="{FF2B5EF4-FFF2-40B4-BE49-F238E27FC236}">
                <a16:creationId xmlns:a16="http://schemas.microsoft.com/office/drawing/2014/main" id="{581CEC2A-4ADE-4D0C-91DD-E330FDBFB8BB}"/>
              </a:ext>
            </a:extLst>
          </p:cNvPr>
          <p:cNvPicPr>
            <a:picLocks noChangeAspect="1"/>
          </p:cNvPicPr>
          <p:nvPr/>
        </p:nvPicPr>
        <p:blipFill rotWithShape="1">
          <a:blip r:embed="rId4"/>
          <a:srcRect r="61813" b="47184"/>
          <a:stretch/>
        </p:blipFill>
        <p:spPr>
          <a:xfrm>
            <a:off x="6726972" y="482727"/>
            <a:ext cx="3251081" cy="5129179"/>
          </a:xfrm>
          <a:prstGeom prst="rect">
            <a:avLst/>
          </a:prstGeom>
        </p:spPr>
      </p:pic>
      <p:pic>
        <p:nvPicPr>
          <p:cNvPr id="6" name="Picture 2">
            <a:extLst>
              <a:ext uri="{FF2B5EF4-FFF2-40B4-BE49-F238E27FC236}">
                <a16:creationId xmlns:a16="http://schemas.microsoft.com/office/drawing/2014/main" id="{0CF369FF-64E9-4AD9-9158-A09078FCB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5511" y="482727"/>
            <a:ext cx="1380172" cy="122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073782"/>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511084" y="2348880"/>
            <a:ext cx="2948277" cy="1466982"/>
          </a:xfrm>
        </p:spPr>
        <p:txBody>
          <a:bodyPr>
            <a:noAutofit/>
          </a:bodyPr>
          <a:lstStyle/>
          <a:p>
            <a:r>
              <a:rPr lang="nl-NL" sz="1800" dirty="0">
                <a:solidFill>
                  <a:schemeClr val="bg1"/>
                </a:solidFill>
              </a:rPr>
              <a:t>Lymfe klier:</a:t>
            </a:r>
            <a:br>
              <a:rPr lang="nl-NL" sz="1800" dirty="0">
                <a:solidFill>
                  <a:schemeClr val="bg1"/>
                </a:solidFill>
              </a:rPr>
            </a:br>
            <a:r>
              <a:rPr lang="nl-NL" sz="1800" dirty="0">
                <a:solidFill>
                  <a:schemeClr val="bg1"/>
                </a:solidFill>
              </a:rPr>
              <a:t>Centrale functie in de specifieke afweer: T/B/APC</a:t>
            </a:r>
            <a:br>
              <a:rPr lang="nl-NL" sz="1800" dirty="0">
                <a:solidFill>
                  <a:schemeClr val="bg1"/>
                </a:solidFill>
              </a:rPr>
            </a:br>
            <a:br>
              <a:rPr lang="nl-NL" sz="1800" dirty="0">
                <a:solidFill>
                  <a:schemeClr val="bg1"/>
                </a:solidFill>
              </a:rPr>
            </a:br>
            <a:r>
              <a:rPr lang="nl-NL" sz="1800" dirty="0">
                <a:solidFill>
                  <a:schemeClr val="bg1"/>
                </a:solidFill>
              </a:rPr>
              <a:t>Gezwollen lymfeklier =&gt; infectie is voorbij aspecifiek !</a:t>
            </a:r>
            <a:br>
              <a:rPr lang="nl-NL" sz="1800" dirty="0">
                <a:solidFill>
                  <a:schemeClr val="bg1"/>
                </a:solidFill>
              </a:rPr>
            </a:br>
            <a:r>
              <a:rPr lang="nl-NL" sz="1800" dirty="0">
                <a:solidFill>
                  <a:schemeClr val="bg1"/>
                </a:solidFill>
              </a:rPr>
              <a:t>=&gt; Dag 4/5</a:t>
            </a:r>
            <a:br>
              <a:rPr lang="nl-NL" sz="1800" dirty="0">
                <a:solidFill>
                  <a:schemeClr val="bg1"/>
                </a:solidFill>
              </a:rPr>
            </a:br>
            <a:endParaRPr lang="nl-NL" sz="1800" dirty="0">
              <a:solidFill>
                <a:schemeClr val="bg1"/>
              </a:solidFill>
            </a:endParaRPr>
          </a:p>
        </p:txBody>
      </p:sp>
      <p:sp>
        <p:nvSpPr>
          <p:cNvPr id="3" name="Tijdelijke aanduiding voor inhoud 2"/>
          <p:cNvSpPr>
            <a:spLocks noGrp="1"/>
          </p:cNvSpPr>
          <p:nvPr>
            <p:ph idx="1"/>
          </p:nvPr>
        </p:nvSpPr>
        <p:spPr>
          <a:xfrm>
            <a:off x="8502536" y="5157193"/>
            <a:ext cx="1982624" cy="1367149"/>
          </a:xfrm>
          <a:solidFill>
            <a:schemeClr val="accent6">
              <a:lumMod val="75000"/>
            </a:schemeClr>
          </a:solidFill>
        </p:spPr>
        <p:txBody>
          <a:bodyPr>
            <a:normAutofit fontScale="77500" lnSpcReduction="20000"/>
          </a:bodyPr>
          <a:lstStyle/>
          <a:p>
            <a:pPr marL="0" indent="0">
              <a:buNone/>
            </a:pPr>
            <a:r>
              <a:rPr lang="nl-NL" dirty="0">
                <a:hlinkClick r:id="rId2"/>
              </a:rPr>
              <a:t>https://www.frontiersin.org/articles/10.3389/fimmu.2014.00057/full</a:t>
            </a:r>
            <a:endParaRPr lang="nl-NL" dirty="0"/>
          </a:p>
          <a:p>
            <a:endParaRPr lang="nl-NL"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840" y="63024"/>
            <a:ext cx="6534150"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8712391"/>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a:extLst>
              <a:ext uri="{FF2B5EF4-FFF2-40B4-BE49-F238E27FC236}">
                <a16:creationId xmlns:a16="http://schemas.microsoft.com/office/drawing/2014/main" id="{8FA93CDD-606D-4E09-9ED4-4D623BE00F10}"/>
              </a:ext>
            </a:extLst>
          </p:cNvPr>
          <p:cNvSpPr txBox="1">
            <a:spLocks noGrp="1"/>
          </p:cNvSpPr>
          <p:nvPr>
            <p:ph type="title"/>
          </p:nvPr>
        </p:nvSpPr>
        <p:spPr>
          <a:xfrm>
            <a:off x="838200" y="40228"/>
            <a:ext cx="10515600" cy="1325563"/>
          </a:xfrm>
        </p:spPr>
        <p:txBody>
          <a:bodyPr>
            <a:normAutofit/>
          </a:bodyPr>
          <a:lstStyle/>
          <a:p>
            <a:r>
              <a:rPr altLang="nl-NL" sz="1800" dirty="0" err="1">
                <a:solidFill>
                  <a:schemeClr val="bg1"/>
                </a:solidFill>
                <a:latin typeface="Arial" panose="020B0604020202020204" pitchFamily="34" charset="0"/>
              </a:rPr>
              <a:t>Specifiek</a:t>
            </a:r>
            <a:r>
              <a:rPr altLang="nl-NL" sz="1800" dirty="0">
                <a:solidFill>
                  <a:schemeClr val="bg1"/>
                </a:solidFill>
                <a:latin typeface="Arial" panose="020B0604020202020204" pitchFamily="34" charset="0"/>
              </a:rPr>
              <a:t>: T </a:t>
            </a:r>
            <a:r>
              <a:rPr altLang="nl-NL" sz="1800" dirty="0" err="1">
                <a:solidFill>
                  <a:schemeClr val="bg1"/>
                </a:solidFill>
                <a:latin typeface="Arial" panose="020B0604020202020204" pitchFamily="34" charset="0"/>
              </a:rPr>
              <a:t>en</a:t>
            </a:r>
            <a:r>
              <a:rPr altLang="nl-NL" sz="1800" dirty="0">
                <a:solidFill>
                  <a:schemeClr val="bg1"/>
                </a:solidFill>
                <a:latin typeface="Arial" panose="020B0604020202020204" pitchFamily="34" charset="0"/>
              </a:rPr>
              <a:t> B </a:t>
            </a:r>
            <a:r>
              <a:rPr altLang="nl-NL" sz="1800" dirty="0" err="1">
                <a:solidFill>
                  <a:schemeClr val="bg1"/>
                </a:solidFill>
                <a:latin typeface="Arial" panose="020B0604020202020204" pitchFamily="34" charset="0"/>
              </a:rPr>
              <a:t>cellen</a:t>
            </a:r>
            <a:r>
              <a:rPr lang="nl-NL" altLang="nl-NL" sz="1800" dirty="0">
                <a:solidFill>
                  <a:schemeClr val="bg1"/>
                </a:solidFill>
                <a:latin typeface="Arial" panose="020B0604020202020204" pitchFamily="34" charset="0"/>
              </a:rPr>
              <a:t>, </a:t>
            </a:r>
            <a:r>
              <a:rPr altLang="nl-NL" sz="1800" dirty="0">
                <a:solidFill>
                  <a:schemeClr val="bg1"/>
                </a:solidFill>
                <a:latin typeface="Arial" panose="020B0604020202020204" pitchFamily="34" charset="0"/>
              </a:rPr>
              <a:t>CTL, T-helper, </a:t>
            </a:r>
            <a:r>
              <a:rPr altLang="nl-NL" sz="1800" dirty="0" err="1">
                <a:solidFill>
                  <a:schemeClr val="bg1"/>
                </a:solidFill>
                <a:latin typeface="Arial" panose="020B0604020202020204" pitchFamily="34" charset="0"/>
              </a:rPr>
              <a:t>antilichamen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en</a:t>
            </a:r>
            <a:r>
              <a:rPr altLang="nl-NL" sz="1800" dirty="0">
                <a:solidFill>
                  <a:schemeClr val="bg1"/>
                </a:solidFill>
                <a:latin typeface="Arial" panose="020B0604020202020204" pitchFamily="34" charset="0"/>
              </a:rPr>
              <a:t> memory</a:t>
            </a:r>
          </a:p>
        </p:txBody>
      </p:sp>
      <p:pic>
        <p:nvPicPr>
          <p:cNvPr id="38916" name="Picture 3">
            <a:extLst>
              <a:ext uri="{FF2B5EF4-FFF2-40B4-BE49-F238E27FC236}">
                <a16:creationId xmlns:a16="http://schemas.microsoft.com/office/drawing/2014/main" id="{196C376D-12E5-4437-9628-B2015C1EC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48858"/>
            <a:ext cx="4762500"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5">
            <a:extLst>
              <a:ext uri="{FF2B5EF4-FFF2-40B4-BE49-F238E27FC236}">
                <a16:creationId xmlns:a16="http://schemas.microsoft.com/office/drawing/2014/main" id="{4CC84EF9-6EF7-4C9D-BA64-706417883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833" y="1648858"/>
            <a:ext cx="3989427"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8" name="Tekstvak 4">
            <a:extLst>
              <a:ext uri="{FF2B5EF4-FFF2-40B4-BE49-F238E27FC236}">
                <a16:creationId xmlns:a16="http://schemas.microsoft.com/office/drawing/2014/main" id="{62F27CB8-A5A3-457C-B95F-FA68BE316144}"/>
              </a:ext>
            </a:extLst>
          </p:cNvPr>
          <p:cNvSpPr txBox="1">
            <a:spLocks noChangeArrowheads="1"/>
          </p:cNvSpPr>
          <p:nvPr/>
        </p:nvSpPr>
        <p:spPr bwMode="auto">
          <a:xfrm>
            <a:off x="10098393" y="2475708"/>
            <a:ext cx="192723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800" dirty="0">
                <a:solidFill>
                  <a:schemeClr val="bg1"/>
                </a:solidFill>
                <a:latin typeface="Calibri" panose="020F0502020204030204" pitchFamily="34" charset="0"/>
              </a:rPr>
              <a:t>Alles nodig voor volledige bescherming / opruiming </a:t>
            </a:r>
          </a:p>
          <a:p>
            <a:pPr eaLnBrk="1" hangingPunct="1">
              <a:spcBef>
                <a:spcPct val="0"/>
              </a:spcBef>
              <a:buSzTx/>
              <a:buFontTx/>
              <a:buNone/>
            </a:pPr>
            <a:endParaRPr lang="nl-NL" altLang="nl-NL" sz="1800" dirty="0">
              <a:solidFill>
                <a:schemeClr val="bg1"/>
              </a:solidFill>
              <a:latin typeface="Calibri" panose="020F0502020204030204" pitchFamily="34" charset="0"/>
            </a:endParaRPr>
          </a:p>
          <a:p>
            <a:pPr eaLnBrk="1" hangingPunct="1">
              <a:spcBef>
                <a:spcPct val="0"/>
              </a:spcBef>
              <a:buSzTx/>
              <a:buFontTx/>
              <a:buNone/>
            </a:pPr>
            <a:r>
              <a:rPr lang="nl-NL" altLang="nl-NL" sz="1800" dirty="0">
                <a:solidFill>
                  <a:srgbClr val="FFFF00"/>
                </a:solidFill>
                <a:latin typeface="Calibri" panose="020F0502020204030204" pitchFamily="34" charset="0"/>
              </a:rPr>
              <a:t>Erg ingewikkeld </a:t>
            </a:r>
          </a:p>
          <a:p>
            <a:pPr eaLnBrk="1" hangingPunct="1">
              <a:spcBef>
                <a:spcPct val="0"/>
              </a:spcBef>
              <a:buSzTx/>
              <a:buFontTx/>
              <a:buNone/>
            </a:pPr>
            <a:r>
              <a:rPr lang="nl-NL" altLang="nl-NL" sz="1800" dirty="0">
                <a:solidFill>
                  <a:srgbClr val="FFFF00"/>
                </a:solidFill>
                <a:latin typeface="Calibri" panose="020F0502020204030204" pitchFamily="34" charset="0"/>
              </a:rPr>
              <a:t>=&gt; </a:t>
            </a:r>
            <a:r>
              <a:rPr lang="nl-NL" altLang="nl-NL" sz="1800" dirty="0" err="1">
                <a:solidFill>
                  <a:srgbClr val="FFFF00"/>
                </a:solidFill>
                <a:latin typeface="Calibri" panose="020F0502020204030204" pitchFamily="34" charset="0"/>
              </a:rPr>
              <a:t>complexity</a:t>
            </a:r>
            <a:r>
              <a:rPr lang="nl-NL" altLang="nl-NL" sz="1800" dirty="0">
                <a:solidFill>
                  <a:srgbClr val="FFFF00"/>
                </a:solidFill>
                <a:latin typeface="Calibri" panose="020F0502020204030204" pitchFamily="34" charset="0"/>
              </a:rPr>
              <a:t>!</a:t>
            </a:r>
          </a:p>
        </p:txBody>
      </p:sp>
      <p:sp>
        <p:nvSpPr>
          <p:cNvPr id="38919" name="Tekstvak 5">
            <a:extLst>
              <a:ext uri="{FF2B5EF4-FFF2-40B4-BE49-F238E27FC236}">
                <a16:creationId xmlns:a16="http://schemas.microsoft.com/office/drawing/2014/main" id="{907297DF-3BCD-4A20-8C81-8E7D48B3D04C}"/>
              </a:ext>
            </a:extLst>
          </p:cNvPr>
          <p:cNvSpPr txBox="1">
            <a:spLocks noChangeArrowheads="1"/>
          </p:cNvSpPr>
          <p:nvPr/>
        </p:nvSpPr>
        <p:spPr bwMode="auto">
          <a:xfrm>
            <a:off x="838200" y="6181004"/>
            <a:ext cx="9006060" cy="6461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800">
                <a:solidFill>
                  <a:schemeClr val="tx1"/>
                </a:solidFill>
                <a:latin typeface="Calibri" panose="020F0502020204030204" pitchFamily="34" charset="0"/>
                <a:hlinkClick r:id="rId4"/>
              </a:rPr>
              <a:t>https://www.youtube.com/watch?v=dTb0iEUS1oA</a:t>
            </a:r>
            <a:endParaRPr lang="nl-NL" altLang="nl-NL" sz="1800">
              <a:solidFill>
                <a:schemeClr val="tx1"/>
              </a:solidFill>
              <a:latin typeface="Calibri" panose="020F0502020204030204" pitchFamily="34" charset="0"/>
            </a:endParaRPr>
          </a:p>
          <a:p>
            <a:pPr eaLnBrk="1" hangingPunct="1">
              <a:spcBef>
                <a:spcPct val="0"/>
              </a:spcBef>
              <a:buSzTx/>
              <a:buFontTx/>
              <a:buNone/>
            </a:pPr>
            <a:r>
              <a:rPr lang="nl-NL" altLang="nl-NL" sz="1800">
                <a:solidFill>
                  <a:schemeClr val="tx1"/>
                </a:solidFill>
                <a:latin typeface="Calibri" panose="020F0502020204030204" pitchFamily="34" charset="0"/>
                <a:hlinkClick r:id="rId5"/>
              </a:rPr>
              <a:t>https://en.wikipedia.org/wiki/Clonal_selection</a:t>
            </a:r>
            <a:endParaRPr lang="nl-NL" altLang="nl-NL" sz="1800">
              <a:solidFill>
                <a:schemeClr val="tx1"/>
              </a:solidFill>
              <a:latin typeface="Calibri" panose="020F0502020204030204" pitchFamily="34" charset="0"/>
            </a:endParaRPr>
          </a:p>
        </p:txBody>
      </p:sp>
    </p:spTree>
    <p:extLst>
      <p:ext uri="{BB962C8B-B14F-4D97-AF65-F5344CB8AC3E}">
        <p14:creationId xmlns:p14="http://schemas.microsoft.com/office/powerpoint/2010/main" val="795056079"/>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F108BF-7395-4390-A966-0FC3F60F60E5}"/>
              </a:ext>
            </a:extLst>
          </p:cNvPr>
          <p:cNvSpPr>
            <a:spLocks noGrp="1"/>
          </p:cNvSpPr>
          <p:nvPr>
            <p:ph type="title"/>
          </p:nvPr>
        </p:nvSpPr>
        <p:spPr/>
        <p:txBody>
          <a:bodyPr/>
          <a:lstStyle/>
          <a:p>
            <a:r>
              <a:rPr lang="nl-NL" sz="2800" dirty="0"/>
              <a:t>T Cellen</a:t>
            </a:r>
            <a:br>
              <a:rPr lang="nl-NL" sz="2800" dirty="0">
                <a:solidFill>
                  <a:schemeClr val="bg1"/>
                </a:solidFill>
              </a:rPr>
            </a:br>
            <a:r>
              <a:rPr lang="nl-NL" sz="2800" dirty="0">
                <a:solidFill>
                  <a:schemeClr val="bg1"/>
                </a:solidFill>
              </a:rPr>
              <a:t>T </a:t>
            </a:r>
            <a:r>
              <a:rPr lang="nl-NL" sz="2800" dirty="0" err="1">
                <a:solidFill>
                  <a:schemeClr val="bg1"/>
                </a:solidFill>
              </a:rPr>
              <a:t>Lymfocyte</a:t>
            </a:r>
            <a:endParaRPr lang="nl-NL" sz="2800" dirty="0">
              <a:solidFill>
                <a:schemeClr val="bg1"/>
              </a:solidFill>
            </a:endParaRPr>
          </a:p>
        </p:txBody>
      </p:sp>
      <p:sp>
        <p:nvSpPr>
          <p:cNvPr id="3" name="Tijdelijke aanduiding voor inhoud 2">
            <a:extLst>
              <a:ext uri="{FF2B5EF4-FFF2-40B4-BE49-F238E27FC236}">
                <a16:creationId xmlns:a16="http://schemas.microsoft.com/office/drawing/2014/main" id="{5039645F-5F35-48D4-90AF-5F73C71FD781}"/>
              </a:ext>
            </a:extLst>
          </p:cNvPr>
          <p:cNvSpPr>
            <a:spLocks noGrp="1"/>
          </p:cNvSpPr>
          <p:nvPr>
            <p:ph idx="1"/>
          </p:nvPr>
        </p:nvSpPr>
        <p:spPr>
          <a:xfrm>
            <a:off x="659396" y="1737678"/>
            <a:ext cx="4824536" cy="4114800"/>
          </a:xfrm>
        </p:spPr>
        <p:txBody>
          <a:bodyPr>
            <a:normAutofit/>
          </a:bodyPr>
          <a:lstStyle/>
          <a:p>
            <a:r>
              <a:rPr lang="nl-NL" sz="1800" dirty="0">
                <a:solidFill>
                  <a:schemeClr val="bg1"/>
                </a:solidFill>
              </a:rPr>
              <a:t>Worden gemaakt in het beenmerg</a:t>
            </a:r>
          </a:p>
          <a:p>
            <a:r>
              <a:rPr lang="nl-NL" sz="1800" dirty="0">
                <a:solidFill>
                  <a:schemeClr val="bg1"/>
                </a:solidFill>
              </a:rPr>
              <a:t>Rijpen in de </a:t>
            </a:r>
            <a:r>
              <a:rPr lang="nl-NL" sz="1800" u="sng" dirty="0">
                <a:solidFill>
                  <a:schemeClr val="bg1"/>
                </a:solidFill>
              </a:rPr>
              <a:t>T</a:t>
            </a:r>
            <a:r>
              <a:rPr lang="nl-NL" sz="1800" dirty="0">
                <a:solidFill>
                  <a:schemeClr val="bg1"/>
                </a:solidFill>
              </a:rPr>
              <a:t>hymus en Lymfeklieren</a:t>
            </a:r>
          </a:p>
          <a:p>
            <a:endParaRPr lang="nl-NL" sz="1800" dirty="0">
              <a:solidFill>
                <a:schemeClr val="bg1"/>
              </a:solidFill>
            </a:endParaRPr>
          </a:p>
          <a:p>
            <a:r>
              <a:rPr lang="nl-NL" sz="1800" dirty="0">
                <a:solidFill>
                  <a:schemeClr val="bg1"/>
                </a:solidFill>
              </a:rPr>
              <a:t>Hulp functie (T helper)</a:t>
            </a:r>
          </a:p>
          <a:p>
            <a:pPr marL="0" indent="0">
              <a:buNone/>
            </a:pPr>
            <a:r>
              <a:rPr lang="nl-NL" sz="1800" dirty="0">
                <a:solidFill>
                  <a:schemeClr val="bg1"/>
                </a:solidFill>
              </a:rPr>
              <a:t>=&gt; T</a:t>
            </a:r>
            <a:r>
              <a:rPr lang="nl-NL" sz="1800" u="sng" dirty="0">
                <a:solidFill>
                  <a:schemeClr val="bg1"/>
                </a:solidFill>
              </a:rPr>
              <a:t>h</a:t>
            </a:r>
          </a:p>
          <a:p>
            <a:pPr>
              <a:buFont typeface="Symbol" panose="05050102010706020507" pitchFamily="18" charset="2"/>
              <a:buChar char="Þ"/>
            </a:pPr>
            <a:endParaRPr lang="nl-NL" sz="1800" u="sng" dirty="0">
              <a:solidFill>
                <a:schemeClr val="bg1"/>
              </a:solidFill>
            </a:endParaRPr>
          </a:p>
          <a:p>
            <a:r>
              <a:rPr lang="nl-NL" sz="1800" dirty="0">
                <a:solidFill>
                  <a:schemeClr val="bg1"/>
                </a:solidFill>
              </a:rPr>
              <a:t>Cel dodende functie (</a:t>
            </a:r>
            <a:r>
              <a:rPr lang="nl-NL" sz="1800" dirty="0" err="1">
                <a:solidFill>
                  <a:schemeClr val="bg1"/>
                </a:solidFill>
              </a:rPr>
              <a:t>Cytotoxic</a:t>
            </a:r>
            <a:r>
              <a:rPr lang="nl-NL" sz="1800" dirty="0">
                <a:solidFill>
                  <a:schemeClr val="bg1"/>
                </a:solidFill>
              </a:rPr>
              <a:t> T </a:t>
            </a:r>
            <a:r>
              <a:rPr lang="nl-NL" sz="1800" dirty="0" err="1">
                <a:solidFill>
                  <a:schemeClr val="bg1"/>
                </a:solidFill>
              </a:rPr>
              <a:t>Lymphocyte</a:t>
            </a:r>
            <a:r>
              <a:rPr lang="nl-NL" sz="1800" dirty="0">
                <a:solidFill>
                  <a:schemeClr val="bg1"/>
                </a:solidFill>
              </a:rPr>
              <a:t>)</a:t>
            </a:r>
          </a:p>
          <a:p>
            <a:pPr marL="0" indent="0">
              <a:buNone/>
            </a:pPr>
            <a:r>
              <a:rPr lang="nl-NL" sz="1800" dirty="0">
                <a:solidFill>
                  <a:schemeClr val="bg1"/>
                </a:solidFill>
              </a:rPr>
              <a:t>=&gt; </a:t>
            </a:r>
            <a:r>
              <a:rPr lang="nl-NL" sz="1800" u="sng" dirty="0">
                <a:solidFill>
                  <a:schemeClr val="bg1"/>
                </a:solidFill>
              </a:rPr>
              <a:t>C</a:t>
            </a:r>
            <a:r>
              <a:rPr lang="nl-NL" sz="1800" dirty="0">
                <a:solidFill>
                  <a:schemeClr val="bg1"/>
                </a:solidFill>
              </a:rPr>
              <a:t>TL</a:t>
            </a:r>
          </a:p>
          <a:p>
            <a:pPr>
              <a:buFont typeface="Symbol" panose="05050102010706020507" pitchFamily="18" charset="2"/>
              <a:buChar char="Þ"/>
            </a:pPr>
            <a:endParaRPr lang="nl-NL" sz="1800" dirty="0">
              <a:solidFill>
                <a:schemeClr val="bg1"/>
              </a:solidFill>
            </a:endParaRPr>
          </a:p>
          <a:p>
            <a:pPr marL="0" indent="0">
              <a:buNone/>
            </a:pPr>
            <a:r>
              <a:rPr lang="nl-NL" sz="1800" dirty="0">
                <a:solidFill>
                  <a:schemeClr val="bg1"/>
                </a:solidFill>
              </a:rPr>
              <a:t>=&gt; Cellulaire immuniteit</a:t>
            </a:r>
          </a:p>
          <a:p>
            <a:pPr marL="0" indent="0">
              <a:buNone/>
            </a:pPr>
            <a:endParaRPr lang="nl-NL" sz="1800" dirty="0">
              <a:solidFill>
                <a:schemeClr val="bg1"/>
              </a:solidFill>
            </a:endParaRPr>
          </a:p>
        </p:txBody>
      </p:sp>
      <p:pic>
        <p:nvPicPr>
          <p:cNvPr id="5" name="Afbeelding 4">
            <a:extLst>
              <a:ext uri="{FF2B5EF4-FFF2-40B4-BE49-F238E27FC236}">
                <a16:creationId xmlns:a16="http://schemas.microsoft.com/office/drawing/2014/main" id="{BF86CFF6-DB63-4917-9A34-07FF5298FFFC}"/>
              </a:ext>
            </a:extLst>
          </p:cNvPr>
          <p:cNvPicPr>
            <a:picLocks noChangeAspect="1"/>
          </p:cNvPicPr>
          <p:nvPr/>
        </p:nvPicPr>
        <p:blipFill>
          <a:blip r:embed="rId2"/>
          <a:stretch>
            <a:fillRect/>
          </a:stretch>
        </p:blipFill>
        <p:spPr>
          <a:xfrm>
            <a:off x="5335409" y="499662"/>
            <a:ext cx="4133658" cy="2536189"/>
          </a:xfrm>
          <a:prstGeom prst="rect">
            <a:avLst/>
          </a:prstGeom>
        </p:spPr>
      </p:pic>
      <p:pic>
        <p:nvPicPr>
          <p:cNvPr id="6" name="Picture 2">
            <a:extLst>
              <a:ext uri="{FF2B5EF4-FFF2-40B4-BE49-F238E27FC236}">
                <a16:creationId xmlns:a16="http://schemas.microsoft.com/office/drawing/2014/main" id="{772F68EA-D06E-4974-923C-A02873F2B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008" y="3258556"/>
            <a:ext cx="2664296" cy="2924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al 6">
            <a:extLst>
              <a:ext uri="{FF2B5EF4-FFF2-40B4-BE49-F238E27FC236}">
                <a16:creationId xmlns:a16="http://schemas.microsoft.com/office/drawing/2014/main" id="{59A1B1E1-02E8-4F5A-B31B-40BE510D5C89}"/>
              </a:ext>
            </a:extLst>
          </p:cNvPr>
          <p:cNvSpPr/>
          <p:nvPr/>
        </p:nvSpPr>
        <p:spPr>
          <a:xfrm>
            <a:off x="8058213" y="4023563"/>
            <a:ext cx="936104"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met pijl 10">
            <a:extLst>
              <a:ext uri="{FF2B5EF4-FFF2-40B4-BE49-F238E27FC236}">
                <a16:creationId xmlns:a16="http://schemas.microsoft.com/office/drawing/2014/main" id="{F7060CA9-4344-486C-9BD8-4D34925EC173}"/>
              </a:ext>
            </a:extLst>
          </p:cNvPr>
          <p:cNvCxnSpPr>
            <a:cxnSpLocks/>
          </p:cNvCxnSpPr>
          <p:nvPr/>
        </p:nvCxnSpPr>
        <p:spPr>
          <a:xfrm>
            <a:off x="2722933" y="2477638"/>
            <a:ext cx="4753566" cy="19665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732257"/>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jdelijke aanduiding voor inhoud 2"/>
          <p:cNvSpPr txBox="1">
            <a:spLocks noGrp="1"/>
          </p:cNvSpPr>
          <p:nvPr>
            <p:ph idx="1"/>
          </p:nvPr>
        </p:nvSpPr>
        <p:spPr>
          <a:xfrm>
            <a:off x="563902" y="1976627"/>
            <a:ext cx="9184106" cy="4351338"/>
          </a:xfrm>
        </p:spPr>
        <p:txBody>
          <a:bodyPr>
            <a:noAutofit/>
          </a:bodyPr>
          <a:lstStyle/>
          <a:p>
            <a:pPr>
              <a:defRPr/>
            </a:pPr>
            <a:r>
              <a:rPr altLang="nl-NL" sz="1800" dirty="0">
                <a:solidFill>
                  <a:schemeClr val="bg1"/>
                </a:solidFill>
                <a:latin typeface="Arial" panose="020B0604020202020204" pitchFamily="34" charset="0"/>
                <a:cs typeface="Arial" panose="020B0604020202020204" pitchFamily="34" charset="0"/>
              </a:rPr>
              <a:t>Niet </a:t>
            </a:r>
            <a:r>
              <a:rPr altLang="nl-NL" sz="1800" dirty="0" err="1">
                <a:solidFill>
                  <a:schemeClr val="bg1"/>
                </a:solidFill>
                <a:latin typeface="Arial" panose="020B0604020202020204" pitchFamily="34" charset="0"/>
                <a:cs typeface="Arial" panose="020B0604020202020204" pitchFamily="34" charset="0"/>
              </a:rPr>
              <a:t>alleen</a:t>
            </a:r>
            <a:r>
              <a:rPr altLang="nl-NL" sz="1800" dirty="0">
                <a:solidFill>
                  <a:schemeClr val="bg1"/>
                </a:solidFill>
                <a:latin typeface="Arial" panose="020B0604020202020204" pitchFamily="34" charset="0"/>
                <a:cs typeface="Arial" panose="020B0604020202020204" pitchFamily="34" charset="0"/>
              </a:rPr>
              <a:t> Afweer, </a:t>
            </a:r>
            <a:r>
              <a:rPr lang="nl-NL" altLang="nl-NL" sz="1800" dirty="0">
                <a:solidFill>
                  <a:schemeClr val="bg1"/>
                </a:solidFill>
                <a:latin typeface="Arial" panose="020B0604020202020204" pitchFamily="34" charset="0"/>
                <a:cs typeface="Arial" panose="020B0604020202020204" pitchFamily="34" charset="0"/>
              </a:rPr>
              <a:t>maar </a:t>
            </a:r>
            <a:r>
              <a:rPr altLang="nl-NL" sz="1800" dirty="0">
                <a:solidFill>
                  <a:schemeClr val="bg1"/>
                </a:solidFill>
                <a:latin typeface="Arial" panose="020B0604020202020204" pitchFamily="34" charset="0"/>
                <a:cs typeface="Arial" panose="020B0604020202020204" pitchFamily="34" charset="0"/>
              </a:rPr>
              <a:t>ook manier om aan de kost te komen voor het eerste leven, en om materiaal te verwijderen.</a:t>
            </a:r>
          </a:p>
          <a:p>
            <a:pPr>
              <a:defRPr/>
            </a:pPr>
            <a:r>
              <a:rPr altLang="nl-NL" sz="1800" dirty="0">
                <a:solidFill>
                  <a:schemeClr val="bg1"/>
                </a:solidFill>
                <a:latin typeface="Arial" panose="020B0604020202020204" pitchFamily="34" charset="0"/>
                <a:cs typeface="Arial" panose="020B0604020202020204" pitchFamily="34" charset="0"/>
              </a:rPr>
              <a:t>Heel veel macrofagen in lever (Kupffer cel); oa voor detoxificatie</a:t>
            </a:r>
          </a:p>
          <a:p>
            <a:pPr>
              <a:defRPr/>
            </a:pPr>
            <a:r>
              <a:rPr altLang="nl-NL" sz="1800" dirty="0">
                <a:solidFill>
                  <a:schemeClr val="bg1"/>
                </a:solidFill>
                <a:latin typeface="Arial" panose="020B0604020202020204" pitchFamily="34" charset="0"/>
                <a:cs typeface="Arial" panose="020B0604020202020204" pitchFamily="34" charset="0"/>
              </a:rPr>
              <a:t>Elke cel kan (in principe) fagocyteren</a:t>
            </a:r>
          </a:p>
          <a:p>
            <a:pPr>
              <a:defRPr/>
            </a:pPr>
            <a:r>
              <a:rPr lang="nl-NL" altLang="nl-NL" sz="1800" dirty="0">
                <a:solidFill>
                  <a:schemeClr val="bg1"/>
                </a:solidFill>
                <a:latin typeface="Arial" panose="020B0604020202020204" pitchFamily="34" charset="0"/>
                <a:cs typeface="Arial" panose="020B0604020202020204" pitchFamily="34" charset="0"/>
              </a:rPr>
              <a:t>Aspecifieke </a:t>
            </a:r>
            <a:r>
              <a:rPr lang="nl-NL" altLang="nl-NL" sz="1800" dirty="0">
                <a:solidFill>
                  <a:srgbClr val="FFFF00"/>
                </a:solidFill>
                <a:latin typeface="Arial" panose="020B0604020202020204" pitchFamily="34" charset="0"/>
                <a:cs typeface="Arial" panose="020B0604020202020204" pitchFamily="34" charset="0"/>
              </a:rPr>
              <a:t>afweer is breder </a:t>
            </a:r>
            <a:r>
              <a:rPr lang="nl-NL" altLang="nl-NL" sz="1800" dirty="0">
                <a:solidFill>
                  <a:schemeClr val="bg1"/>
                </a:solidFill>
                <a:latin typeface="Arial" panose="020B0604020202020204" pitchFamily="34" charset="0"/>
                <a:cs typeface="Arial" panose="020B0604020202020204" pitchFamily="34" charset="0"/>
              </a:rPr>
              <a:t>dan alleen bestrijden ziekmakers:</a:t>
            </a:r>
          </a:p>
          <a:p>
            <a:pPr marL="0" indent="0">
              <a:buNone/>
              <a:defRPr/>
            </a:pPr>
            <a:r>
              <a:rPr lang="nl-NL" altLang="nl-NL" sz="1800" dirty="0">
                <a:solidFill>
                  <a:srgbClr val="FFFF00"/>
                </a:solidFill>
                <a:latin typeface="Arial" panose="020B0604020202020204" pitchFamily="34" charset="0"/>
                <a:cs typeface="Arial" panose="020B0604020202020204" pitchFamily="34" charset="0"/>
              </a:rPr>
              <a:t>=&gt; Alle ongerechtigheden (afval)</a:t>
            </a:r>
          </a:p>
          <a:p>
            <a:pPr>
              <a:defRPr/>
            </a:pPr>
            <a:endParaRPr altLang="nl-NL" sz="1800" dirty="0">
              <a:solidFill>
                <a:srgbClr val="FFFF00"/>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r>
              <a:rPr altLang="nl-NL" sz="1800" dirty="0">
                <a:solidFill>
                  <a:schemeClr val="bg1"/>
                </a:solidFill>
                <a:latin typeface="Arial" panose="020B0604020202020204" pitchFamily="34" charset="0"/>
                <a:cs typeface="Arial" panose="020B0604020202020204" pitchFamily="34" charset="0"/>
              </a:rPr>
              <a:t>Basis van endosymbiose (</a:t>
            </a:r>
            <a:r>
              <a:rPr altLang="nl-NL" sz="1800" dirty="0" err="1">
                <a:solidFill>
                  <a:schemeClr val="bg1"/>
                </a:solidFill>
                <a:latin typeface="Arial" panose="020B0604020202020204" pitchFamily="34" charset="0"/>
                <a:cs typeface="Arial" panose="020B0604020202020204" pitchFamily="34" charset="0"/>
              </a:rPr>
              <a:t>mitochondri</a:t>
            </a:r>
            <a:r>
              <a:rPr lang="nl-NL" altLang="nl-NL" sz="1800" dirty="0">
                <a:solidFill>
                  <a:schemeClr val="bg1"/>
                </a:solidFill>
                <a:latin typeface="Arial" panose="020B0604020202020204" pitchFamily="34" charset="0"/>
                <a:cs typeface="Arial" panose="020B0604020202020204" pitchFamily="34" charset="0"/>
              </a:rPr>
              <a:t>ë</a:t>
            </a:r>
            <a:r>
              <a:rPr altLang="nl-NL" sz="1800" dirty="0">
                <a:solidFill>
                  <a:schemeClr val="bg1"/>
                </a:solidFill>
                <a:latin typeface="Arial" panose="020B0604020202020204" pitchFamily="34" charset="0"/>
                <a:cs typeface="Arial" panose="020B0604020202020204" pitchFamily="34" charset="0"/>
              </a:rPr>
              <a:t>n)</a:t>
            </a:r>
          </a:p>
          <a:p>
            <a:pPr>
              <a:defRPr/>
            </a:pPr>
            <a:r>
              <a:rPr altLang="nl-NL" sz="1800" dirty="0">
                <a:solidFill>
                  <a:schemeClr val="bg1"/>
                </a:solidFill>
                <a:latin typeface="Arial" panose="020B0604020202020204" pitchFamily="34" charset="0"/>
                <a:cs typeface="Arial" panose="020B0604020202020204" pitchFamily="34" charset="0"/>
              </a:rPr>
              <a:t>Specifieke afweer is veel jonger</a:t>
            </a:r>
          </a:p>
        </p:txBody>
      </p:sp>
      <p:pic>
        <p:nvPicPr>
          <p:cNvPr id="317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088" y="3781337"/>
            <a:ext cx="7303011" cy="212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85CF11C9-13A4-4789-B369-354E11CA09BB}"/>
              </a:ext>
            </a:extLst>
          </p:cNvPr>
          <p:cNvSpPr>
            <a:spLocks noGrp="1"/>
          </p:cNvSpPr>
          <p:nvPr>
            <p:ph type="title"/>
          </p:nvPr>
        </p:nvSpPr>
        <p:spPr/>
        <p:txBody>
          <a:bodyPr>
            <a:normAutofit/>
          </a:bodyPr>
          <a:lstStyle/>
          <a:p>
            <a:r>
              <a:rPr lang="nl-NL" altLang="nl-NL" sz="2800" dirty="0">
                <a:latin typeface="Arial" pitchFamily="34" charset="0"/>
              </a:rPr>
              <a:t>Fagocytose: </a:t>
            </a:r>
            <a:br>
              <a:rPr lang="nl-NL" altLang="nl-NL" sz="2800" dirty="0">
                <a:latin typeface="Arial" pitchFamily="34" charset="0"/>
              </a:rPr>
            </a:br>
            <a:r>
              <a:rPr lang="nl-NL" altLang="nl-NL" sz="2800" dirty="0">
                <a:solidFill>
                  <a:schemeClr val="bg1"/>
                </a:solidFill>
                <a:latin typeface="Arial" pitchFamily="34" charset="0"/>
              </a:rPr>
              <a:t>is zo oud als het leven</a:t>
            </a:r>
            <a:endParaRPr lang="nl-NL" sz="2800" dirty="0">
              <a:solidFill>
                <a:schemeClr val="bg1"/>
              </a:solidFill>
            </a:endParaRPr>
          </a:p>
        </p:txBody>
      </p:sp>
    </p:spTree>
    <p:extLst>
      <p:ext uri="{BB962C8B-B14F-4D97-AF65-F5344CB8AC3E}">
        <p14:creationId xmlns:p14="http://schemas.microsoft.com/office/powerpoint/2010/main" val="4266899382"/>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F108BF-7395-4390-A966-0FC3F60F60E5}"/>
              </a:ext>
            </a:extLst>
          </p:cNvPr>
          <p:cNvSpPr>
            <a:spLocks noGrp="1"/>
          </p:cNvSpPr>
          <p:nvPr>
            <p:ph type="title"/>
          </p:nvPr>
        </p:nvSpPr>
        <p:spPr/>
        <p:txBody>
          <a:bodyPr/>
          <a:lstStyle/>
          <a:p>
            <a:r>
              <a:rPr lang="nl-NL" sz="2800" dirty="0"/>
              <a:t>B Cellen</a:t>
            </a:r>
            <a:br>
              <a:rPr lang="nl-NL" sz="2800" dirty="0"/>
            </a:br>
            <a:r>
              <a:rPr lang="nl-NL" sz="2800" dirty="0">
                <a:solidFill>
                  <a:schemeClr val="bg1"/>
                </a:solidFill>
              </a:rPr>
              <a:t>B </a:t>
            </a:r>
            <a:r>
              <a:rPr lang="nl-NL" sz="2800" dirty="0" err="1">
                <a:solidFill>
                  <a:schemeClr val="bg1"/>
                </a:solidFill>
              </a:rPr>
              <a:t>Lymfocyte</a:t>
            </a:r>
            <a:endParaRPr lang="nl-NL" sz="2800" dirty="0">
              <a:solidFill>
                <a:schemeClr val="bg1"/>
              </a:solidFill>
            </a:endParaRPr>
          </a:p>
        </p:txBody>
      </p:sp>
      <p:sp>
        <p:nvSpPr>
          <p:cNvPr id="3" name="Tijdelijke aanduiding voor inhoud 2">
            <a:extLst>
              <a:ext uri="{FF2B5EF4-FFF2-40B4-BE49-F238E27FC236}">
                <a16:creationId xmlns:a16="http://schemas.microsoft.com/office/drawing/2014/main" id="{5039645F-5F35-48D4-90AF-5F73C71FD781}"/>
              </a:ext>
            </a:extLst>
          </p:cNvPr>
          <p:cNvSpPr>
            <a:spLocks noGrp="1"/>
          </p:cNvSpPr>
          <p:nvPr>
            <p:ph idx="1"/>
          </p:nvPr>
        </p:nvSpPr>
        <p:spPr>
          <a:xfrm>
            <a:off x="634582" y="1690688"/>
            <a:ext cx="4356794" cy="4114800"/>
          </a:xfrm>
        </p:spPr>
        <p:txBody>
          <a:bodyPr>
            <a:noAutofit/>
          </a:bodyPr>
          <a:lstStyle/>
          <a:p>
            <a:r>
              <a:rPr lang="nl-NL" sz="1800" dirty="0">
                <a:solidFill>
                  <a:schemeClr val="bg1"/>
                </a:solidFill>
              </a:rPr>
              <a:t>Worden gemaakt in het beenmerg</a:t>
            </a:r>
          </a:p>
          <a:p>
            <a:r>
              <a:rPr lang="nl-NL" sz="1800" dirty="0">
                <a:solidFill>
                  <a:schemeClr val="bg1"/>
                </a:solidFill>
              </a:rPr>
              <a:t>Rijpen in het </a:t>
            </a:r>
            <a:r>
              <a:rPr lang="nl-NL" sz="1800" u="sng" dirty="0">
                <a:solidFill>
                  <a:schemeClr val="bg1"/>
                </a:solidFill>
              </a:rPr>
              <a:t>B</a:t>
            </a:r>
            <a:r>
              <a:rPr lang="nl-NL" sz="1800" dirty="0">
                <a:solidFill>
                  <a:schemeClr val="bg1"/>
                </a:solidFill>
              </a:rPr>
              <a:t>eenmerg, Lymfeklieren en Milt</a:t>
            </a:r>
          </a:p>
          <a:p>
            <a:endParaRPr lang="nl-NL" sz="1800" dirty="0">
              <a:solidFill>
                <a:schemeClr val="bg1"/>
              </a:solidFill>
            </a:endParaRPr>
          </a:p>
          <a:p>
            <a:r>
              <a:rPr lang="nl-NL" sz="1800" dirty="0">
                <a:solidFill>
                  <a:schemeClr val="bg1"/>
                </a:solidFill>
              </a:rPr>
              <a:t>Produceren antilichamen</a:t>
            </a:r>
          </a:p>
          <a:p>
            <a:endParaRPr lang="nl-NL" sz="1800" dirty="0">
              <a:solidFill>
                <a:schemeClr val="bg1"/>
              </a:solidFill>
            </a:endParaRPr>
          </a:p>
          <a:p>
            <a:pPr>
              <a:buFont typeface="Symbol" panose="05050102010706020507" pitchFamily="18" charset="2"/>
              <a:buChar char="Þ"/>
            </a:pPr>
            <a:r>
              <a:rPr lang="nl-NL" sz="1800" dirty="0">
                <a:solidFill>
                  <a:schemeClr val="bg1"/>
                </a:solidFill>
              </a:rPr>
              <a:t>Humorale (bloed) immuniteit</a:t>
            </a:r>
          </a:p>
          <a:p>
            <a:pPr>
              <a:buFont typeface="Symbol" panose="05050102010706020507" pitchFamily="18" charset="2"/>
              <a:buChar char="Þ"/>
            </a:pPr>
            <a:endParaRPr lang="nl-NL" sz="1800" dirty="0">
              <a:solidFill>
                <a:schemeClr val="bg1"/>
              </a:solidFill>
            </a:endParaRPr>
          </a:p>
          <a:p>
            <a:pPr marL="0" indent="0">
              <a:buNone/>
            </a:pPr>
            <a:r>
              <a:rPr lang="nl-NL" sz="1800" dirty="0">
                <a:solidFill>
                  <a:schemeClr val="bg1"/>
                </a:solidFill>
              </a:rPr>
              <a:t>NB: B cellen zijn in eerste instantie gevonden in de </a:t>
            </a:r>
            <a:r>
              <a:rPr lang="nl-NL" sz="1800" u="sng" dirty="0">
                <a:solidFill>
                  <a:srgbClr val="FFFF00"/>
                </a:solidFill>
              </a:rPr>
              <a:t>B</a:t>
            </a:r>
            <a:r>
              <a:rPr lang="nl-NL" sz="1800" dirty="0">
                <a:solidFill>
                  <a:srgbClr val="FFFF00"/>
                </a:solidFill>
              </a:rPr>
              <a:t>ursa</a:t>
            </a:r>
            <a:r>
              <a:rPr lang="nl-NL" sz="1800" dirty="0">
                <a:solidFill>
                  <a:schemeClr val="bg1"/>
                </a:solidFill>
              </a:rPr>
              <a:t> bij vogels</a:t>
            </a:r>
          </a:p>
          <a:p>
            <a:pPr marL="0" indent="0">
              <a:buNone/>
            </a:pPr>
            <a:endParaRPr lang="nl-NL" sz="1800" dirty="0">
              <a:solidFill>
                <a:schemeClr val="bg1"/>
              </a:solidFill>
            </a:endParaRPr>
          </a:p>
          <a:p>
            <a:pPr marL="0" indent="0">
              <a:buNone/>
            </a:pPr>
            <a:r>
              <a:rPr lang="nl-NL" sz="1800" dirty="0">
                <a:solidFill>
                  <a:schemeClr val="bg1"/>
                </a:solidFill>
              </a:rPr>
              <a:t>NB De milt is eigenlijk een grote lymfeklier gespecialiseerd in het beschermen van het bloed </a:t>
            </a:r>
          </a:p>
        </p:txBody>
      </p:sp>
      <p:pic>
        <p:nvPicPr>
          <p:cNvPr id="5" name="Afbeelding 4">
            <a:extLst>
              <a:ext uri="{FF2B5EF4-FFF2-40B4-BE49-F238E27FC236}">
                <a16:creationId xmlns:a16="http://schemas.microsoft.com/office/drawing/2014/main" id="{BF86CFF6-DB63-4917-9A34-07FF5298FFFC}"/>
              </a:ext>
            </a:extLst>
          </p:cNvPr>
          <p:cNvPicPr>
            <a:picLocks noChangeAspect="1"/>
          </p:cNvPicPr>
          <p:nvPr/>
        </p:nvPicPr>
        <p:blipFill>
          <a:blip r:embed="rId2"/>
          <a:stretch>
            <a:fillRect/>
          </a:stretch>
        </p:blipFill>
        <p:spPr>
          <a:xfrm>
            <a:off x="5433327" y="499662"/>
            <a:ext cx="4133658" cy="2536189"/>
          </a:xfrm>
          <a:prstGeom prst="rect">
            <a:avLst/>
          </a:prstGeom>
        </p:spPr>
      </p:pic>
      <p:pic>
        <p:nvPicPr>
          <p:cNvPr id="6" name="Picture 2">
            <a:extLst>
              <a:ext uri="{FF2B5EF4-FFF2-40B4-BE49-F238E27FC236}">
                <a16:creationId xmlns:a16="http://schemas.microsoft.com/office/drawing/2014/main" id="{772F68EA-D06E-4974-923C-A02873F2B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008" y="3349114"/>
            <a:ext cx="2664296" cy="2924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al 6">
            <a:extLst>
              <a:ext uri="{FF2B5EF4-FFF2-40B4-BE49-F238E27FC236}">
                <a16:creationId xmlns:a16="http://schemas.microsoft.com/office/drawing/2014/main" id="{59A1B1E1-02E8-4F5A-B31B-40BE510D5C89}"/>
              </a:ext>
            </a:extLst>
          </p:cNvPr>
          <p:cNvSpPr/>
          <p:nvPr/>
        </p:nvSpPr>
        <p:spPr>
          <a:xfrm>
            <a:off x="6023993" y="5625244"/>
            <a:ext cx="936104"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met pijl 10">
            <a:extLst>
              <a:ext uri="{FF2B5EF4-FFF2-40B4-BE49-F238E27FC236}">
                <a16:creationId xmlns:a16="http://schemas.microsoft.com/office/drawing/2014/main" id="{F7060CA9-4344-486C-9BD8-4D34925EC173}"/>
              </a:ext>
            </a:extLst>
          </p:cNvPr>
          <p:cNvCxnSpPr>
            <a:cxnSpLocks/>
          </p:cNvCxnSpPr>
          <p:nvPr/>
        </p:nvCxnSpPr>
        <p:spPr>
          <a:xfrm>
            <a:off x="2457974" y="2399251"/>
            <a:ext cx="4742652" cy="33220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736542"/>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a:extLst>
              <a:ext uri="{FF2B5EF4-FFF2-40B4-BE49-F238E27FC236}">
                <a16:creationId xmlns:a16="http://schemas.microsoft.com/office/drawing/2014/main" id="{0D32F1FB-9702-4FEE-BB72-595DFB2135E8}"/>
              </a:ext>
            </a:extLst>
          </p:cNvPr>
          <p:cNvSpPr txBox="1">
            <a:spLocks noGrp="1"/>
          </p:cNvSpPr>
          <p:nvPr>
            <p:ph type="title"/>
          </p:nvPr>
        </p:nvSpPr>
        <p:spPr>
          <a:xfrm>
            <a:off x="838200" y="39687"/>
            <a:ext cx="10515600" cy="1325563"/>
          </a:xfrm>
        </p:spPr>
        <p:txBody>
          <a:bodyPr>
            <a:normAutofit/>
          </a:bodyPr>
          <a:lstStyle/>
          <a:p>
            <a:r>
              <a:rPr altLang="nl-NL" sz="2800" dirty="0">
                <a:latin typeface="Arial" panose="020B0604020202020204" pitchFamily="34" charset="0"/>
              </a:rPr>
              <a:t> MHC, </a:t>
            </a:r>
            <a:r>
              <a:rPr altLang="nl-NL" sz="2800" dirty="0">
                <a:solidFill>
                  <a:schemeClr val="bg1"/>
                </a:solidFill>
                <a:latin typeface="Arial" panose="020B0604020202020204" pitchFamily="34" charset="0"/>
              </a:rPr>
              <a:t>Major </a:t>
            </a:r>
            <a:r>
              <a:rPr altLang="nl-NL" sz="2800" dirty="0" err="1">
                <a:solidFill>
                  <a:schemeClr val="bg1"/>
                </a:solidFill>
                <a:latin typeface="Arial" panose="020B0604020202020204" pitchFamily="34" charset="0"/>
              </a:rPr>
              <a:t>Histo</a:t>
            </a:r>
            <a:r>
              <a:rPr altLang="nl-NL" sz="2800" dirty="0">
                <a:solidFill>
                  <a:schemeClr val="bg1"/>
                </a:solidFill>
                <a:latin typeface="Arial" panose="020B0604020202020204" pitchFamily="34" charset="0"/>
              </a:rPr>
              <a:t> Compatibility </a:t>
            </a:r>
            <a:br>
              <a:rPr altLang="nl-NL" sz="2800" dirty="0">
                <a:solidFill>
                  <a:schemeClr val="bg1"/>
                </a:solidFill>
                <a:latin typeface="Arial" panose="020B0604020202020204" pitchFamily="34" charset="0"/>
              </a:rPr>
            </a:br>
            <a:r>
              <a:rPr altLang="nl-NL" sz="2800" dirty="0">
                <a:solidFill>
                  <a:schemeClr val="bg1"/>
                </a:solidFill>
                <a:latin typeface="Arial" panose="020B0604020202020204" pitchFamily="34" charset="0"/>
              </a:rPr>
              <a:t>(HLA, Human Leucocyte Antigen)</a:t>
            </a:r>
          </a:p>
        </p:txBody>
      </p:sp>
      <p:sp>
        <p:nvSpPr>
          <p:cNvPr id="12291" name="Tijdelijke aanduiding voor inhoud 2">
            <a:extLst>
              <a:ext uri="{FF2B5EF4-FFF2-40B4-BE49-F238E27FC236}">
                <a16:creationId xmlns:a16="http://schemas.microsoft.com/office/drawing/2014/main" id="{D113141B-6BAA-4E1D-B5B3-E6CC2589AA73}"/>
              </a:ext>
            </a:extLst>
          </p:cNvPr>
          <p:cNvSpPr txBox="1">
            <a:spLocks noGrp="1"/>
          </p:cNvSpPr>
          <p:nvPr>
            <p:ph idx="1"/>
          </p:nvPr>
        </p:nvSpPr>
        <p:spPr>
          <a:xfrm>
            <a:off x="4861071" y="1737787"/>
            <a:ext cx="4895850" cy="3252788"/>
          </a:xfrm>
          <a:solidFill>
            <a:schemeClr val="accent1"/>
          </a:solidFill>
        </p:spPr>
        <p:txBody>
          <a:bodyPr>
            <a:normAutofit/>
          </a:bodyPr>
          <a:lstStyle/>
          <a:p>
            <a:r>
              <a:rPr altLang="nl-NL" sz="1800" dirty="0" err="1">
                <a:solidFill>
                  <a:schemeClr val="bg1"/>
                </a:solidFill>
                <a:latin typeface="Arial" panose="020B0604020202020204" pitchFamily="34" charset="0"/>
              </a:rPr>
              <a:t>Wordt</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geladen</a:t>
            </a:r>
            <a:r>
              <a:rPr altLang="nl-NL" sz="1800" dirty="0">
                <a:solidFill>
                  <a:schemeClr val="bg1"/>
                </a:solidFill>
                <a:latin typeface="Arial" panose="020B0604020202020204" pitchFamily="34" charset="0"/>
              </a:rPr>
              <a:t> via </a:t>
            </a:r>
            <a:r>
              <a:rPr altLang="nl-NL" sz="1800" dirty="0" err="1">
                <a:solidFill>
                  <a:schemeClr val="bg1"/>
                </a:solidFill>
                <a:latin typeface="Arial" panose="020B0604020202020204" pitchFamily="34" charset="0"/>
              </a:rPr>
              <a:t>fagocytose</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aanpassing</a:t>
            </a:r>
            <a:r>
              <a:rPr altLang="nl-NL" sz="1800" dirty="0">
                <a:solidFill>
                  <a:schemeClr val="bg1"/>
                </a:solidFill>
                <a:latin typeface="Arial" panose="020B0604020202020204" pitchFamily="34" charset="0"/>
              </a:rPr>
              <a:t> van </a:t>
            </a:r>
            <a:r>
              <a:rPr altLang="nl-NL" sz="1800" dirty="0" err="1">
                <a:solidFill>
                  <a:schemeClr val="bg1"/>
                </a:solidFill>
                <a:latin typeface="Arial" panose="020B0604020202020204" pitchFamily="34" charset="0"/>
              </a:rPr>
              <a:t>bestaand</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proces</a:t>
            </a:r>
            <a:r>
              <a:rPr altLang="nl-NL" sz="1800" dirty="0">
                <a:solidFill>
                  <a:schemeClr val="bg1"/>
                </a:solidFill>
                <a:latin typeface="Arial" panose="020B0604020202020204" pitchFamily="34" charset="0"/>
              </a:rPr>
              <a:t>)</a:t>
            </a:r>
          </a:p>
          <a:p>
            <a:r>
              <a:rPr altLang="nl-NL" sz="1800" dirty="0" err="1">
                <a:solidFill>
                  <a:schemeClr val="bg1"/>
                </a:solidFill>
                <a:latin typeface="Arial" panose="020B0604020202020204" pitchFamily="34" charset="0"/>
              </a:rPr>
              <a:t>Presenteerblaadje</a:t>
            </a:r>
            <a:r>
              <a:rPr altLang="nl-NL" sz="1800" dirty="0">
                <a:solidFill>
                  <a:schemeClr val="bg1"/>
                </a:solidFill>
                <a:latin typeface="Arial" panose="020B0604020202020204" pitchFamily="34" charset="0"/>
              </a:rPr>
              <a:t> van </a:t>
            </a:r>
            <a:r>
              <a:rPr altLang="nl-NL" sz="1800" dirty="0" err="1">
                <a:solidFill>
                  <a:schemeClr val="bg1"/>
                </a:solidFill>
                <a:latin typeface="Arial" panose="020B0604020202020204" pitchFamily="34" charset="0"/>
              </a:rPr>
              <a:t>een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klein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stukje</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ziekmaker</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epitoop</a:t>
            </a:r>
            <a:r>
              <a:rPr altLang="nl-NL" sz="1800" dirty="0">
                <a:solidFill>
                  <a:schemeClr val="bg1"/>
                </a:solidFill>
                <a:latin typeface="Arial" panose="020B0604020202020204" pitchFamily="34" charset="0"/>
              </a:rPr>
              <a:t>)</a:t>
            </a:r>
          </a:p>
          <a:p>
            <a:endParaRPr altLang="nl-NL" sz="1800" dirty="0">
              <a:solidFill>
                <a:schemeClr val="bg1"/>
              </a:solidFill>
              <a:latin typeface="Arial" panose="020B0604020202020204" pitchFamily="34" charset="0"/>
            </a:endParaRPr>
          </a:p>
          <a:p>
            <a:r>
              <a:rPr altLang="nl-NL" sz="1800" dirty="0">
                <a:solidFill>
                  <a:schemeClr val="bg1"/>
                </a:solidFill>
                <a:latin typeface="Arial" panose="020B0604020202020204" pitchFamily="34" charset="0"/>
                <a:hlinkClick r:id="rId2">
                  <a:extLst>
                    <a:ext uri="{A12FA001-AC4F-418D-AE19-62706E023703}">
                      <ahyp:hlinkClr xmlns:ahyp="http://schemas.microsoft.com/office/drawing/2018/hyperlinkcolor" val="tx"/>
                    </a:ext>
                  </a:extLst>
                </a:hlinkClick>
              </a:rPr>
              <a:t>https://nl.wikipedia.org/wiki/Major_histocompatibility_complex</a:t>
            </a:r>
            <a:endParaRPr altLang="nl-NL" sz="1800" dirty="0">
              <a:solidFill>
                <a:schemeClr val="bg1"/>
              </a:solidFill>
              <a:latin typeface="Arial" panose="020B0604020202020204" pitchFamily="34" charset="0"/>
            </a:endParaRPr>
          </a:p>
          <a:p>
            <a:r>
              <a:rPr altLang="nl-NL" sz="1800" dirty="0">
                <a:solidFill>
                  <a:schemeClr val="bg1"/>
                </a:solidFill>
                <a:latin typeface="Arial" panose="020B0604020202020204" pitchFamily="34" charset="0"/>
              </a:rPr>
              <a:t>MHC, </a:t>
            </a:r>
            <a:r>
              <a:rPr altLang="nl-NL" sz="1800" dirty="0" err="1">
                <a:solidFill>
                  <a:schemeClr val="bg1"/>
                </a:solidFill>
                <a:latin typeface="Arial" panose="020B0604020202020204" pitchFamily="34" charset="0"/>
              </a:rPr>
              <a:t>genoemd</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naar</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rol</a:t>
            </a:r>
            <a:r>
              <a:rPr altLang="nl-NL" sz="1800" dirty="0">
                <a:solidFill>
                  <a:schemeClr val="bg1"/>
                </a:solidFill>
                <a:latin typeface="Arial" panose="020B0604020202020204" pitchFamily="34" charset="0"/>
              </a:rPr>
              <a:t> in </a:t>
            </a:r>
            <a:r>
              <a:rPr altLang="nl-NL" sz="1800" dirty="0" err="1">
                <a:solidFill>
                  <a:schemeClr val="bg1"/>
                </a:solidFill>
                <a:latin typeface="Arial" panose="020B0604020202020204" pitchFamily="34" charset="0"/>
              </a:rPr>
              <a:t>afstoting</a:t>
            </a:r>
            <a:endParaRPr altLang="nl-NL" sz="1800" dirty="0">
              <a:solidFill>
                <a:schemeClr val="bg1"/>
              </a:solidFill>
              <a:latin typeface="Arial" panose="020B0604020202020204" pitchFamily="34" charset="0"/>
            </a:endParaRPr>
          </a:p>
          <a:p>
            <a:r>
              <a:rPr altLang="nl-NL" sz="1800" dirty="0">
                <a:solidFill>
                  <a:schemeClr val="bg1"/>
                </a:solidFill>
                <a:latin typeface="Arial" panose="020B0604020202020204" pitchFamily="34" charset="0"/>
              </a:rPr>
              <a:t>HLA, leucocyte is </a:t>
            </a:r>
            <a:r>
              <a:rPr altLang="nl-NL" sz="1800" dirty="0" err="1">
                <a:solidFill>
                  <a:schemeClr val="bg1"/>
                </a:solidFill>
                <a:latin typeface="Arial" panose="020B0604020202020204" pitchFamily="34" charset="0"/>
              </a:rPr>
              <a:t>witte</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bloedcel</a:t>
            </a:r>
            <a:endParaRPr altLang="nl-NL" sz="1800" dirty="0">
              <a:solidFill>
                <a:schemeClr val="bg1"/>
              </a:solidFill>
              <a:latin typeface="Arial" panose="020B0604020202020204" pitchFamily="34" charset="0"/>
            </a:endParaRPr>
          </a:p>
        </p:txBody>
      </p:sp>
      <p:pic>
        <p:nvPicPr>
          <p:cNvPr id="12293" name="Picture 2">
            <a:extLst>
              <a:ext uri="{FF2B5EF4-FFF2-40B4-BE49-F238E27FC236}">
                <a16:creationId xmlns:a16="http://schemas.microsoft.com/office/drawing/2014/main" id="{71F5C1FB-BFA1-43B3-9257-C02091EF7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259" b="55615"/>
          <a:stretch>
            <a:fillRect/>
          </a:stretch>
        </p:blipFill>
        <p:spPr bwMode="auto">
          <a:xfrm>
            <a:off x="1012971" y="1739943"/>
            <a:ext cx="36322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4" name="Tekstvak 4">
            <a:extLst>
              <a:ext uri="{FF2B5EF4-FFF2-40B4-BE49-F238E27FC236}">
                <a16:creationId xmlns:a16="http://schemas.microsoft.com/office/drawing/2014/main" id="{8FCDB970-8140-46C9-AF6C-8DF8BEBCBCB2}"/>
              </a:ext>
            </a:extLst>
          </p:cNvPr>
          <p:cNvSpPr txBox="1">
            <a:spLocks noChangeArrowheads="1"/>
          </p:cNvSpPr>
          <p:nvPr/>
        </p:nvSpPr>
        <p:spPr bwMode="auto">
          <a:xfrm>
            <a:off x="1012971" y="5118057"/>
            <a:ext cx="8743950" cy="14763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en-US" altLang="nl-NL" sz="1800">
                <a:solidFill>
                  <a:schemeClr val="bg1"/>
                </a:solidFill>
                <a:latin typeface="Calibri" panose="020F0502020204030204" pitchFamily="34" charset="0"/>
              </a:rPr>
              <a:t>MHC-I is found on all nucleated cells and is central to anti-viral immunity. MHC-II, by contrast is found on a small number of specialist cells known collectively as antigen-presenting cells (APCs). </a:t>
            </a:r>
            <a:r>
              <a:rPr lang="nl-NL" altLang="nl-NL" sz="1800">
                <a:solidFill>
                  <a:schemeClr val="tx1"/>
                </a:solidFill>
                <a:latin typeface="Calibri" panose="020F0502020204030204" pitchFamily="34" charset="0"/>
                <a:hlinkClick r:id="rId4"/>
              </a:rPr>
              <a:t>http://www.doctor-jones.co.uk/Immunology/Tutorial/The%20Major%20Histocompatibility%20Complex.htm</a:t>
            </a:r>
            <a:endParaRPr lang="nl-NL" altLang="nl-NL" sz="1800">
              <a:solidFill>
                <a:schemeClr val="tx1"/>
              </a:solidFill>
              <a:latin typeface="Calibri" panose="020F0502020204030204" pitchFamily="34" charset="0"/>
            </a:endParaRPr>
          </a:p>
          <a:p>
            <a:pPr eaLnBrk="1" hangingPunct="1">
              <a:spcBef>
                <a:spcPct val="0"/>
              </a:spcBef>
              <a:buSzTx/>
              <a:buFontTx/>
              <a:buNone/>
            </a:pPr>
            <a:endParaRPr lang="nl-NL" altLang="nl-NL" sz="1800">
              <a:solidFill>
                <a:schemeClr val="tx1"/>
              </a:solidFill>
              <a:latin typeface="Calibri" panose="020F0502020204030204" pitchFamily="34" charset="0"/>
            </a:endParaRPr>
          </a:p>
        </p:txBody>
      </p:sp>
    </p:spTree>
    <p:extLst>
      <p:ext uri="{BB962C8B-B14F-4D97-AF65-F5344CB8AC3E}">
        <p14:creationId xmlns:p14="http://schemas.microsoft.com/office/powerpoint/2010/main" val="2124468576"/>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8C6DE-72DA-4869-8498-4D84B54734EA}"/>
              </a:ext>
            </a:extLst>
          </p:cNvPr>
          <p:cNvSpPr>
            <a:spLocks noGrp="1"/>
          </p:cNvSpPr>
          <p:nvPr>
            <p:ph type="title"/>
          </p:nvPr>
        </p:nvSpPr>
        <p:spPr>
          <a:xfrm>
            <a:off x="1883507" y="0"/>
            <a:ext cx="7772400" cy="1143000"/>
          </a:xfrm>
        </p:spPr>
        <p:txBody>
          <a:bodyPr>
            <a:normAutofit fontScale="90000"/>
          </a:bodyPr>
          <a:lstStyle/>
          <a:p>
            <a:r>
              <a:rPr lang="nl-NL" dirty="0"/>
              <a:t>Cytotoxische T-Lymfocyt</a:t>
            </a:r>
            <a:br>
              <a:rPr lang="nl-NL" dirty="0"/>
            </a:br>
            <a:r>
              <a:rPr lang="nl-NL" dirty="0"/>
              <a:t>Doodt met virus </a:t>
            </a:r>
            <a:r>
              <a:rPr lang="nl-NL" dirty="0" err="1"/>
              <a:t>geinfecteerde</a:t>
            </a:r>
            <a:r>
              <a:rPr lang="nl-NL" dirty="0"/>
              <a:t> cellen</a:t>
            </a:r>
          </a:p>
        </p:txBody>
      </p:sp>
      <p:sp>
        <p:nvSpPr>
          <p:cNvPr id="3" name="Tijdelijke aanduiding voor inhoud 2">
            <a:extLst>
              <a:ext uri="{FF2B5EF4-FFF2-40B4-BE49-F238E27FC236}">
                <a16:creationId xmlns:a16="http://schemas.microsoft.com/office/drawing/2014/main" id="{C92E7749-CB3A-4EBD-9B29-5E394DB5EE73}"/>
              </a:ext>
            </a:extLst>
          </p:cNvPr>
          <p:cNvSpPr>
            <a:spLocks noGrp="1"/>
          </p:cNvSpPr>
          <p:nvPr>
            <p:ph idx="1"/>
          </p:nvPr>
        </p:nvSpPr>
        <p:spPr>
          <a:xfrm>
            <a:off x="8610120" y="1748163"/>
            <a:ext cx="3017104" cy="4389885"/>
          </a:xfrm>
        </p:spPr>
        <p:txBody>
          <a:bodyPr>
            <a:normAutofit/>
          </a:bodyPr>
          <a:lstStyle/>
          <a:p>
            <a:pPr marL="0" indent="0">
              <a:buNone/>
            </a:pPr>
            <a:r>
              <a:rPr lang="nl-NL" sz="1800" dirty="0">
                <a:solidFill>
                  <a:schemeClr val="bg1"/>
                </a:solidFill>
              </a:rPr>
              <a:t>Activatie en werking is ingewikkelder dan voor de B-cel (die antilichamen produceert).</a:t>
            </a:r>
          </a:p>
          <a:p>
            <a:pPr marL="0" indent="0">
              <a:buNone/>
            </a:pPr>
            <a:r>
              <a:rPr lang="nl-NL" sz="1800" dirty="0">
                <a:solidFill>
                  <a:schemeClr val="bg1"/>
                </a:solidFill>
              </a:rPr>
              <a:t>Maar voor het bestrijden van virussen is de CTL-respons belangrijker dan de B-cel respons</a:t>
            </a:r>
          </a:p>
        </p:txBody>
      </p:sp>
      <p:sp>
        <p:nvSpPr>
          <p:cNvPr id="5" name="Ondertitel 2">
            <a:extLst>
              <a:ext uri="{FF2B5EF4-FFF2-40B4-BE49-F238E27FC236}">
                <a16:creationId xmlns:a16="http://schemas.microsoft.com/office/drawing/2014/main" id="{D7F2B420-2D53-45D8-8FA0-AC32455A4948}"/>
              </a:ext>
            </a:extLst>
          </p:cNvPr>
          <p:cNvSpPr txBox="1">
            <a:spLocks/>
          </p:cNvSpPr>
          <p:nvPr/>
        </p:nvSpPr>
        <p:spPr bwMode="auto">
          <a:xfrm>
            <a:off x="1919537" y="5077108"/>
            <a:ext cx="5714999" cy="66649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cs typeface=""/>
              </a:defRPr>
            </a:lvl1pPr>
            <a:lvl2pPr marL="742950" lvl="1" indent="-28575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2pPr>
            <a:lvl3pPr marL="1143000" lvl="2"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3pPr>
            <a:lvl4pPr marL="1600200" lvl="3"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4pPr>
            <a:lvl5pPr marL="2057400" lvl="4" indent="-228600" algn="l" rtl="0" eaLnBrk="0" fontAlgn="base" hangingPunct="0">
              <a:spcBef>
                <a:spcPts val="500"/>
              </a:spcBef>
              <a:spcAft>
                <a:spcPct val="0"/>
              </a:spcAft>
              <a:buSzPct val="100000"/>
              <a:buChar char="»"/>
              <a:defRPr lang="nl-NL" sz="1900">
                <a:solidFill>
                  <a:srgbClr val="00FF00"/>
                </a:solidFill>
                <a:latin typeface="Arial"/>
                <a:ea typeface="ＭＳ Ｐゴシック"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marL="0" indent="0">
              <a:buNone/>
              <a:defRPr/>
            </a:pPr>
            <a:r>
              <a:rPr altLang="nl-NL" sz="1600" kern="0" dirty="0">
                <a:latin typeface="Arial" pitchFamily="34" charset="0"/>
                <a:hlinkClick r:id="rId2"/>
              </a:rPr>
              <a:t>https://youtu.be/oUpcRfpEh3c</a:t>
            </a:r>
            <a:endParaRPr altLang="nl-NL" sz="1600" kern="0" dirty="0">
              <a:latin typeface="Arial" pitchFamily="34" charset="0"/>
            </a:endParaRPr>
          </a:p>
          <a:p>
            <a:pPr marL="0" indent="0">
              <a:buNone/>
              <a:defRPr/>
            </a:pPr>
            <a:r>
              <a:rPr lang="nl-NL" altLang="nl-NL" sz="1600" kern="0" dirty="0">
                <a:latin typeface="Arial" pitchFamily="34" charset="0"/>
                <a:hlinkClick r:id="rId3"/>
              </a:rPr>
              <a:t>https://youtu.be/dTb0iEUS1oA</a:t>
            </a:r>
            <a:endParaRPr lang="nl-NL" altLang="nl-NL" sz="1600" kern="0" dirty="0">
              <a:latin typeface="Arial" pitchFamily="34" charset="0"/>
            </a:endParaRPr>
          </a:p>
          <a:p>
            <a:pPr marL="0" indent="0">
              <a:buNone/>
              <a:defRPr/>
            </a:pPr>
            <a:endParaRPr altLang="nl-NL" sz="1600" kern="0" dirty="0">
              <a:latin typeface="Arial" pitchFamily="34" charset="0"/>
            </a:endParaRPr>
          </a:p>
          <a:p>
            <a:pPr>
              <a:defRPr/>
            </a:pPr>
            <a:endParaRPr altLang="nl-NL" kern="0" dirty="0">
              <a:latin typeface="Arial" pitchFamily="34" charset="0"/>
            </a:endParaRPr>
          </a:p>
          <a:p>
            <a:pPr>
              <a:defRPr/>
            </a:pPr>
            <a:endParaRPr altLang="nl-NL" kern="0" dirty="0">
              <a:latin typeface="Arial" pitchFamily="34" charset="0"/>
            </a:endParaRPr>
          </a:p>
        </p:txBody>
      </p:sp>
      <p:pic>
        <p:nvPicPr>
          <p:cNvPr id="7" name="Afbeelding 6">
            <a:extLst>
              <a:ext uri="{FF2B5EF4-FFF2-40B4-BE49-F238E27FC236}">
                <a16:creationId xmlns:a16="http://schemas.microsoft.com/office/drawing/2014/main" id="{A5BE7F24-2A56-4F49-933D-84C80844015D}"/>
              </a:ext>
            </a:extLst>
          </p:cNvPr>
          <p:cNvPicPr>
            <a:picLocks noChangeAspect="1"/>
          </p:cNvPicPr>
          <p:nvPr/>
        </p:nvPicPr>
        <p:blipFill>
          <a:blip r:embed="rId4"/>
          <a:stretch>
            <a:fillRect/>
          </a:stretch>
        </p:blipFill>
        <p:spPr>
          <a:xfrm>
            <a:off x="1919536" y="1353715"/>
            <a:ext cx="6377694" cy="3587453"/>
          </a:xfrm>
          <a:prstGeom prst="rect">
            <a:avLst/>
          </a:prstGeom>
        </p:spPr>
      </p:pic>
    </p:spTree>
    <p:extLst>
      <p:ext uri="{BB962C8B-B14F-4D97-AF65-F5344CB8AC3E}">
        <p14:creationId xmlns:p14="http://schemas.microsoft.com/office/powerpoint/2010/main" val="2939291153"/>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8E1508E0-4BDD-7765-8019-FA5235827A2D}"/>
              </a:ext>
            </a:extLst>
          </p:cNvPr>
          <p:cNvSpPr txBox="1">
            <a:spLocks noGrp="1"/>
          </p:cNvSpPr>
          <p:nvPr>
            <p:ph type="title"/>
          </p:nvPr>
        </p:nvSpPr>
        <p:spPr>
          <a:xfrm>
            <a:off x="1847850" y="0"/>
            <a:ext cx="7772400" cy="1143000"/>
          </a:xfrm>
        </p:spPr>
        <p:txBody>
          <a:bodyPr/>
          <a:lstStyle/>
          <a:p>
            <a:r>
              <a:rPr altLang="nl-NL" sz="2400" dirty="0">
                <a:solidFill>
                  <a:schemeClr val="bg1"/>
                </a:solidFill>
                <a:latin typeface="Arial" panose="020B0604020202020204" pitchFamily="34" charset="0"/>
              </a:rPr>
              <a:t>Het </a:t>
            </a:r>
            <a:r>
              <a:rPr altLang="nl-NL" sz="2400" dirty="0" err="1">
                <a:solidFill>
                  <a:schemeClr val="bg1"/>
                </a:solidFill>
                <a:latin typeface="Arial" panose="020B0604020202020204" pitchFamily="34" charset="0"/>
              </a:rPr>
              <a:t>leerproces</a:t>
            </a:r>
            <a:r>
              <a:rPr altLang="nl-NL" sz="2400" dirty="0">
                <a:solidFill>
                  <a:schemeClr val="bg1"/>
                </a:solidFill>
                <a:latin typeface="Arial" panose="020B0604020202020204" pitchFamily="34" charset="0"/>
              </a:rPr>
              <a:t> van de </a:t>
            </a:r>
            <a:r>
              <a:rPr altLang="nl-NL" sz="2400" dirty="0" err="1">
                <a:solidFill>
                  <a:schemeClr val="bg1"/>
                </a:solidFill>
                <a:latin typeface="Arial" panose="020B0604020202020204" pitchFamily="34" charset="0"/>
              </a:rPr>
              <a:t>specifieke</a:t>
            </a:r>
            <a:r>
              <a:rPr altLang="nl-NL" sz="2400" dirty="0">
                <a:solidFill>
                  <a:schemeClr val="bg1"/>
                </a:solidFill>
                <a:latin typeface="Arial" panose="020B0604020202020204" pitchFamily="34" charset="0"/>
              </a:rPr>
              <a:t> </a:t>
            </a:r>
            <a:r>
              <a:rPr altLang="nl-NL" sz="2400" dirty="0" err="1">
                <a:solidFill>
                  <a:schemeClr val="bg1"/>
                </a:solidFill>
                <a:latin typeface="Arial" panose="020B0604020202020204" pitchFamily="34" charset="0"/>
              </a:rPr>
              <a:t>afweer</a:t>
            </a:r>
            <a:r>
              <a:rPr altLang="nl-NL" sz="2400" dirty="0">
                <a:solidFill>
                  <a:schemeClr val="bg1"/>
                </a:solidFill>
                <a:latin typeface="Arial" panose="020B0604020202020204" pitchFamily="34" charset="0"/>
              </a:rPr>
              <a:t>: </a:t>
            </a:r>
            <a:br>
              <a:rPr altLang="nl-NL" sz="2400" dirty="0">
                <a:latin typeface="Arial" panose="020B0604020202020204" pitchFamily="34" charset="0"/>
              </a:rPr>
            </a:br>
            <a:r>
              <a:rPr lang="nl-NL" altLang="nl-NL" sz="2400" dirty="0">
                <a:latin typeface="Arial" panose="020B0604020202020204" pitchFamily="34" charset="0"/>
              </a:rPr>
              <a:t>R</a:t>
            </a:r>
            <a:r>
              <a:rPr altLang="nl-NL" sz="2400" dirty="0" err="1">
                <a:latin typeface="Arial" panose="020B0604020202020204" pitchFamily="34" charset="0"/>
              </a:rPr>
              <a:t>epertoire</a:t>
            </a:r>
            <a:r>
              <a:rPr lang="nl-NL" altLang="nl-NL" sz="2400" dirty="0">
                <a:latin typeface="Arial" panose="020B0604020202020204" pitchFamily="34" charset="0"/>
              </a:rPr>
              <a:t> en memory</a:t>
            </a:r>
            <a:endParaRPr altLang="nl-NL" sz="2400" dirty="0">
              <a:latin typeface="Arial" panose="020B0604020202020204" pitchFamily="34" charset="0"/>
            </a:endParaRPr>
          </a:p>
        </p:txBody>
      </p:sp>
      <p:sp>
        <p:nvSpPr>
          <p:cNvPr id="3" name="Tijdelijke aanduiding voor inhoud 2">
            <a:extLst>
              <a:ext uri="{FF2B5EF4-FFF2-40B4-BE49-F238E27FC236}">
                <a16:creationId xmlns:a16="http://schemas.microsoft.com/office/drawing/2014/main" id="{7C53FFB2-5925-5F39-E01E-F12D4566860B}"/>
              </a:ext>
            </a:extLst>
          </p:cNvPr>
          <p:cNvSpPr>
            <a:spLocks noGrp="1"/>
          </p:cNvSpPr>
          <p:nvPr>
            <p:ph idx="1"/>
          </p:nvPr>
        </p:nvSpPr>
        <p:spPr>
          <a:xfrm>
            <a:off x="2135188" y="5661026"/>
            <a:ext cx="7569200" cy="1008063"/>
          </a:xfrm>
          <a:solidFill>
            <a:schemeClr val="accent1"/>
          </a:solidFill>
        </p:spPr>
        <p:txBody>
          <a:bodyPr>
            <a:normAutofit/>
          </a:bodyPr>
          <a:lstStyle/>
          <a:p>
            <a:pPr marL="0" indent="0">
              <a:buNone/>
              <a:defRPr/>
            </a:pPr>
            <a:r>
              <a:rPr lang="en-US" sz="1800" dirty="0">
                <a:solidFill>
                  <a:schemeClr val="bg1"/>
                </a:solidFill>
              </a:rPr>
              <a:t>An immune system that produces a wide variety, will likely have one or two subtypes that </a:t>
            </a:r>
            <a:r>
              <a:rPr lang="en-US" sz="1800" dirty="0" err="1">
                <a:solidFill>
                  <a:schemeClr val="bg1"/>
                </a:solidFill>
              </a:rPr>
              <a:t>recognise</a:t>
            </a:r>
            <a:r>
              <a:rPr lang="en-US" sz="1800" dirty="0">
                <a:solidFill>
                  <a:schemeClr val="bg1"/>
                </a:solidFill>
              </a:rPr>
              <a:t> any germ we are exposed to </a:t>
            </a:r>
            <a:r>
              <a:rPr sz="1800" dirty="0">
                <a:solidFill>
                  <a:schemeClr val="bg1"/>
                </a:solidFill>
                <a:hlinkClick r:id="rId2">
                  <a:extLst>
                    <a:ext uri="{A12FA001-AC4F-418D-AE19-62706E023703}">
                      <ahyp:hlinkClr xmlns:ahyp="http://schemas.microsoft.com/office/drawing/2018/hyperlinkcolor" val="tx"/>
                    </a:ext>
                  </a:extLst>
                </a:hlinkClick>
              </a:rPr>
              <a:t>https://en.wikipedia.org/wiki/Immune_repertoire</a:t>
            </a:r>
            <a:endParaRPr sz="1800" dirty="0">
              <a:solidFill>
                <a:schemeClr val="bg1"/>
              </a:solidFill>
            </a:endParaRPr>
          </a:p>
          <a:p>
            <a:pPr>
              <a:defRPr/>
            </a:pPr>
            <a:endParaRPr sz="1800" dirty="0">
              <a:solidFill>
                <a:schemeClr val="bg1"/>
              </a:solidFill>
            </a:endParaRPr>
          </a:p>
        </p:txBody>
      </p:sp>
      <p:pic>
        <p:nvPicPr>
          <p:cNvPr id="14341" name="Picture 2">
            <a:extLst>
              <a:ext uri="{FF2B5EF4-FFF2-40B4-BE49-F238E27FC236}">
                <a16:creationId xmlns:a16="http://schemas.microsoft.com/office/drawing/2014/main" id="{C3FFA870-651C-D313-9C0F-541C305BC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341438"/>
            <a:ext cx="75692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2" name="Tekstvak 5">
            <a:extLst>
              <a:ext uri="{FF2B5EF4-FFF2-40B4-BE49-F238E27FC236}">
                <a16:creationId xmlns:a16="http://schemas.microsoft.com/office/drawing/2014/main" id="{828660C2-50DA-61AF-F0D9-E899CBA96A33}"/>
              </a:ext>
            </a:extLst>
          </p:cNvPr>
          <p:cNvSpPr txBox="1">
            <a:spLocks noChangeArrowheads="1"/>
          </p:cNvSpPr>
          <p:nvPr/>
        </p:nvSpPr>
        <p:spPr bwMode="auto">
          <a:xfrm>
            <a:off x="4367213" y="1484314"/>
            <a:ext cx="273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nl-NL" altLang="nl-NL"/>
              <a:t>Lymfeklier en milt</a:t>
            </a:r>
          </a:p>
        </p:txBody>
      </p:sp>
    </p:spTree>
    <p:extLst>
      <p:ext uri="{BB962C8B-B14F-4D97-AF65-F5344CB8AC3E}">
        <p14:creationId xmlns:p14="http://schemas.microsoft.com/office/powerpoint/2010/main" val="3345466702"/>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5B8A8557-3241-4DCE-B3C4-D9865207CE29}"/>
              </a:ext>
            </a:extLst>
          </p:cNvPr>
          <p:cNvSpPr txBox="1">
            <a:spLocks noGrp="1"/>
          </p:cNvSpPr>
          <p:nvPr>
            <p:ph idx="1"/>
          </p:nvPr>
        </p:nvSpPr>
        <p:spPr>
          <a:xfrm>
            <a:off x="931471" y="1197994"/>
            <a:ext cx="9039073" cy="4114800"/>
          </a:xfrm>
        </p:spPr>
        <p:txBody>
          <a:bodyPr>
            <a:noAutofit/>
          </a:bodyPr>
          <a:lstStyle/>
          <a:p>
            <a:pPr marL="0" indent="0">
              <a:buNone/>
            </a:pPr>
            <a:r>
              <a:rPr lang="en-US" altLang="nl-NL" sz="1800" dirty="0">
                <a:solidFill>
                  <a:schemeClr val="bg1"/>
                </a:solidFill>
                <a:latin typeface="Arial" panose="020B0604020202020204" pitchFamily="34" charset="0"/>
              </a:rPr>
              <a:t>After a first encounter with an antigen special T and B cells — the so called</a:t>
            </a:r>
          </a:p>
          <a:p>
            <a:pPr marL="0" indent="0">
              <a:buNone/>
            </a:pPr>
            <a:r>
              <a:rPr lang="en-US" altLang="nl-NL" sz="1800" dirty="0">
                <a:solidFill>
                  <a:srgbClr val="FFFF00"/>
                </a:solidFill>
                <a:latin typeface="Arial" panose="020B0604020202020204" pitchFamily="34" charset="0"/>
              </a:rPr>
              <a:t>memory </a:t>
            </a:r>
            <a:r>
              <a:rPr lang="en-US" altLang="nl-NL" sz="1800" dirty="0">
                <a:solidFill>
                  <a:schemeClr val="bg1"/>
                </a:solidFill>
                <a:latin typeface="Arial" panose="020B0604020202020204" pitchFamily="34" charset="0"/>
              </a:rPr>
              <a:t>T and B cells are formed =&gt; </a:t>
            </a:r>
            <a:r>
              <a:rPr lang="en-US" altLang="nl-NL" sz="1800" dirty="0">
                <a:solidFill>
                  <a:srgbClr val="FFFF00"/>
                </a:solidFill>
                <a:latin typeface="Arial" panose="020B0604020202020204" pitchFamily="34" charset="0"/>
              </a:rPr>
              <a:t>faster and stronger </a:t>
            </a:r>
            <a:r>
              <a:rPr lang="en-US" altLang="nl-NL" sz="1800" dirty="0">
                <a:solidFill>
                  <a:schemeClr val="bg1"/>
                </a:solidFill>
                <a:latin typeface="Arial" panose="020B0604020202020204" pitchFamily="34" charset="0"/>
              </a:rPr>
              <a:t>response to a 2nd challenge</a:t>
            </a: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endParaRPr>
          </a:p>
          <a:p>
            <a:pPr marL="0" indent="0">
              <a:buNone/>
            </a:pPr>
            <a:endParaRPr lang="en-US" altLang="nl-NL" sz="1800" dirty="0">
              <a:solidFill>
                <a:schemeClr val="bg1"/>
              </a:solidFill>
              <a:latin typeface="Arial" panose="020B0604020202020204" pitchFamily="34" charset="0"/>
            </a:endParaRPr>
          </a:p>
          <a:p>
            <a:pPr marL="0" indent="0">
              <a:buNone/>
            </a:pPr>
            <a:endParaRPr lang="en-US" altLang="nl-NL" sz="1800" dirty="0">
              <a:solidFill>
                <a:schemeClr val="bg1"/>
              </a:solidFill>
              <a:latin typeface="Arial" panose="020B0604020202020204" pitchFamily="34" charset="0"/>
            </a:endParaRPr>
          </a:p>
          <a:p>
            <a:pPr marL="0" indent="0">
              <a:buNone/>
            </a:pPr>
            <a:r>
              <a:rPr lang="en-US" altLang="nl-NL" sz="1800" dirty="0">
                <a:solidFill>
                  <a:schemeClr val="bg1"/>
                </a:solidFill>
                <a:latin typeface="Arial" panose="020B0604020202020204" pitchFamily="34" charset="0"/>
              </a:rPr>
              <a:t>Immunological memory is the basis of </a:t>
            </a:r>
            <a:r>
              <a:rPr lang="en-US" altLang="nl-NL" sz="1800" dirty="0">
                <a:solidFill>
                  <a:srgbClr val="FFFF00"/>
                </a:solidFill>
                <a:latin typeface="Arial" panose="020B0604020202020204" pitchFamily="34" charset="0"/>
              </a:rPr>
              <a:t>vaccination, </a:t>
            </a:r>
          </a:p>
          <a:p>
            <a:pPr marL="0" indent="0">
              <a:buNone/>
            </a:pPr>
            <a:r>
              <a:rPr lang="en-US" altLang="nl-NL" sz="1800" dirty="0">
                <a:solidFill>
                  <a:srgbClr val="FFFF00"/>
                </a:solidFill>
                <a:latin typeface="Arial" panose="020B0604020202020204" pitchFamily="34" charset="0"/>
              </a:rPr>
              <a:t>where the first infection is artificial.</a:t>
            </a:r>
            <a:endParaRPr altLang="nl-NL" sz="1800" dirty="0">
              <a:solidFill>
                <a:srgbClr val="FFFF00"/>
              </a:solidFill>
              <a:latin typeface="Arial" panose="020B0604020202020204" pitchFamily="34" charset="0"/>
            </a:endParaRPr>
          </a:p>
        </p:txBody>
      </p:sp>
      <p:pic>
        <p:nvPicPr>
          <p:cNvPr id="2" name="Afbeelding 1">
            <a:extLst>
              <a:ext uri="{FF2B5EF4-FFF2-40B4-BE49-F238E27FC236}">
                <a16:creationId xmlns:a16="http://schemas.microsoft.com/office/drawing/2014/main" id="{98EA5123-63B9-4AE2-99BE-F4D7CE64194C}"/>
              </a:ext>
            </a:extLst>
          </p:cNvPr>
          <p:cNvPicPr>
            <a:picLocks noChangeAspect="1"/>
          </p:cNvPicPr>
          <p:nvPr/>
        </p:nvPicPr>
        <p:blipFill>
          <a:blip r:embed="rId2"/>
          <a:stretch>
            <a:fillRect/>
          </a:stretch>
        </p:blipFill>
        <p:spPr>
          <a:xfrm>
            <a:off x="1064546" y="2292313"/>
            <a:ext cx="6700539" cy="3765347"/>
          </a:xfrm>
          <a:prstGeom prst="rect">
            <a:avLst/>
          </a:prstGeom>
        </p:spPr>
      </p:pic>
      <p:sp>
        <p:nvSpPr>
          <p:cNvPr id="6" name="Ovaal 5">
            <a:extLst>
              <a:ext uri="{FF2B5EF4-FFF2-40B4-BE49-F238E27FC236}">
                <a16:creationId xmlns:a16="http://schemas.microsoft.com/office/drawing/2014/main" id="{2FED2CA6-02C6-47BB-8779-59622FF494D7}"/>
              </a:ext>
            </a:extLst>
          </p:cNvPr>
          <p:cNvSpPr/>
          <p:nvPr/>
        </p:nvSpPr>
        <p:spPr>
          <a:xfrm>
            <a:off x="3978588" y="2024151"/>
            <a:ext cx="1354015" cy="1107831"/>
          </a:xfrm>
          <a:prstGeom prst="ellipse">
            <a:avLst/>
          </a:prstGeom>
          <a:noFill/>
          <a:ln>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FED37B81-0E4D-48C3-A47D-3D149ED00A6A}"/>
              </a:ext>
            </a:extLst>
          </p:cNvPr>
          <p:cNvSpPr/>
          <p:nvPr/>
        </p:nvSpPr>
        <p:spPr>
          <a:xfrm>
            <a:off x="4774001" y="4552175"/>
            <a:ext cx="1354015" cy="1107831"/>
          </a:xfrm>
          <a:prstGeom prst="ellipse">
            <a:avLst/>
          </a:prstGeom>
          <a:noFill/>
          <a:ln>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BE32D998-A1B3-4ED7-8C66-94B872D47E8A}"/>
              </a:ext>
            </a:extLst>
          </p:cNvPr>
          <p:cNvSpPr txBox="1"/>
          <p:nvPr/>
        </p:nvSpPr>
        <p:spPr>
          <a:xfrm>
            <a:off x="9808442" y="5367618"/>
            <a:ext cx="1903486" cy="584775"/>
          </a:xfrm>
          <a:prstGeom prst="rect">
            <a:avLst/>
          </a:prstGeom>
          <a:noFill/>
        </p:spPr>
        <p:txBody>
          <a:bodyPr wrap="square" rtlCol="0">
            <a:spAutoFit/>
          </a:bodyPr>
          <a:lstStyle/>
          <a:p>
            <a:pPr algn="l"/>
            <a:r>
              <a:rPr lang="nl-NL" sz="1600" dirty="0">
                <a:solidFill>
                  <a:schemeClr val="bg1"/>
                </a:solidFill>
              </a:rPr>
              <a:t>Bron: </a:t>
            </a:r>
            <a:r>
              <a:rPr lang="nl-NL" sz="1600" dirty="0" err="1">
                <a:solidFill>
                  <a:schemeClr val="bg1"/>
                </a:solidFill>
              </a:rPr>
              <a:t>Abbas</a:t>
            </a:r>
            <a:r>
              <a:rPr lang="nl-NL" sz="1600" dirty="0">
                <a:solidFill>
                  <a:schemeClr val="bg1"/>
                </a:solidFill>
              </a:rPr>
              <a:t>,  </a:t>
            </a:r>
            <a:r>
              <a:rPr lang="nl-NL" sz="1600" dirty="0">
                <a:solidFill>
                  <a:srgbClr val="FFFF00"/>
                </a:solidFill>
              </a:rPr>
              <a:t>Basic </a:t>
            </a:r>
            <a:r>
              <a:rPr lang="nl-NL" sz="1600" dirty="0" err="1">
                <a:solidFill>
                  <a:srgbClr val="FFFF00"/>
                </a:solidFill>
              </a:rPr>
              <a:t>Immunology</a:t>
            </a:r>
            <a:r>
              <a:rPr lang="nl-NL" sz="1600" dirty="0">
                <a:solidFill>
                  <a:schemeClr val="bg1"/>
                </a:solidFill>
              </a:rPr>
              <a:t>. </a:t>
            </a:r>
            <a:endParaRPr lang="nl-NL" sz="1600" dirty="0">
              <a:solidFill>
                <a:srgbClr val="FFFF00"/>
              </a:solidFill>
            </a:endParaRPr>
          </a:p>
        </p:txBody>
      </p:sp>
      <p:sp>
        <p:nvSpPr>
          <p:cNvPr id="4" name="Tekstvak 3">
            <a:extLst>
              <a:ext uri="{FF2B5EF4-FFF2-40B4-BE49-F238E27FC236}">
                <a16:creationId xmlns:a16="http://schemas.microsoft.com/office/drawing/2014/main" id="{898BC612-0F77-4C6C-8A75-A9A179A441C1}"/>
              </a:ext>
            </a:extLst>
          </p:cNvPr>
          <p:cNvSpPr txBox="1"/>
          <p:nvPr/>
        </p:nvSpPr>
        <p:spPr>
          <a:xfrm>
            <a:off x="888377" y="353841"/>
            <a:ext cx="6700540" cy="646331"/>
          </a:xfrm>
          <a:prstGeom prst="rect">
            <a:avLst/>
          </a:prstGeom>
          <a:noFill/>
        </p:spPr>
        <p:txBody>
          <a:bodyPr wrap="square" rtlCol="0">
            <a:spAutoFit/>
          </a:bodyPr>
          <a:lstStyle/>
          <a:p>
            <a:r>
              <a:rPr lang="nl-NL" altLang="nl-NL" sz="1800" dirty="0">
                <a:solidFill>
                  <a:schemeClr val="bg1"/>
                </a:solidFill>
                <a:latin typeface="Arial" panose="020B0604020202020204" pitchFamily="34" charset="0"/>
              </a:rPr>
              <a:t>Afgelopen jaar, ook bij de HOVO</a:t>
            </a:r>
            <a:br>
              <a:rPr lang="nl-NL" altLang="nl-NL" dirty="0">
                <a:solidFill>
                  <a:schemeClr val="bg1"/>
                </a:solidFill>
                <a:latin typeface="Arial" panose="020B0604020202020204" pitchFamily="34" charset="0"/>
              </a:rPr>
            </a:br>
            <a:r>
              <a:rPr lang="nl-NL" altLang="nl-NL" dirty="0">
                <a:solidFill>
                  <a:schemeClr val="bg1"/>
                </a:solidFill>
                <a:latin typeface="Arial" panose="020B0604020202020204" pitchFamily="34" charset="0"/>
              </a:rPr>
              <a:t>Memory (geheugen) =&gt; basis van vaccinatie</a:t>
            </a:r>
            <a:endParaRPr lang="nl-NL" dirty="0">
              <a:solidFill>
                <a:schemeClr val="bg1"/>
              </a:solidFill>
            </a:endParaRPr>
          </a:p>
        </p:txBody>
      </p:sp>
    </p:spTree>
    <p:extLst>
      <p:ext uri="{BB962C8B-B14F-4D97-AF65-F5344CB8AC3E}">
        <p14:creationId xmlns:p14="http://schemas.microsoft.com/office/powerpoint/2010/main" val="799746732"/>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F608B02F-16BF-45C1-A1BD-B26E90BD93C9}"/>
              </a:ext>
            </a:extLst>
          </p:cNvPr>
          <p:cNvSpPr txBox="1">
            <a:spLocks noGrp="1"/>
          </p:cNvSpPr>
          <p:nvPr>
            <p:ph type="title"/>
          </p:nvPr>
        </p:nvSpPr>
        <p:spPr/>
        <p:txBody>
          <a:bodyPr>
            <a:normAutofit/>
          </a:bodyPr>
          <a:lstStyle/>
          <a:p>
            <a:r>
              <a:rPr altLang="nl-NL" sz="2800" dirty="0" err="1">
                <a:latin typeface="Arial" panose="020B0604020202020204" pitchFamily="34" charset="0"/>
              </a:rPr>
              <a:t>Vaccin</a:t>
            </a:r>
            <a:br>
              <a:rPr altLang="nl-NL" sz="2800" dirty="0">
                <a:latin typeface="Arial" panose="020B0604020202020204" pitchFamily="34" charset="0"/>
              </a:rPr>
            </a:br>
            <a:r>
              <a:rPr altLang="nl-NL" sz="2800" dirty="0" err="1">
                <a:solidFill>
                  <a:schemeClr val="bg1"/>
                </a:solidFill>
                <a:latin typeface="Arial" panose="020B0604020202020204" pitchFamily="34" charset="0"/>
              </a:rPr>
              <a:t>Verzwakte</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ziekmaker</a:t>
            </a:r>
            <a:r>
              <a:rPr altLang="nl-NL" sz="2800" dirty="0">
                <a:solidFill>
                  <a:schemeClr val="bg1"/>
                </a:solidFill>
                <a:latin typeface="Arial" panose="020B0604020202020204" pitchFamily="34" charset="0"/>
              </a:rPr>
              <a:t>, of </a:t>
            </a:r>
            <a:r>
              <a:rPr altLang="nl-NL" sz="2800" dirty="0" err="1">
                <a:solidFill>
                  <a:schemeClr val="bg1"/>
                </a:solidFill>
                <a:latin typeface="Arial" panose="020B0604020202020204" pitchFamily="34" charset="0"/>
              </a:rPr>
              <a:t>delen</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hiervan</a:t>
            </a:r>
            <a:endParaRPr altLang="nl-NL" sz="2800" dirty="0">
              <a:solidFill>
                <a:schemeClr val="bg1"/>
              </a:solidFill>
              <a:latin typeface="Arial" panose="020B0604020202020204" pitchFamily="34" charset="0"/>
            </a:endParaRPr>
          </a:p>
        </p:txBody>
      </p:sp>
      <p:sp>
        <p:nvSpPr>
          <p:cNvPr id="16387" name="Tijdelijke aanduiding voor inhoud 2">
            <a:extLst>
              <a:ext uri="{FF2B5EF4-FFF2-40B4-BE49-F238E27FC236}">
                <a16:creationId xmlns:a16="http://schemas.microsoft.com/office/drawing/2014/main" id="{5A05C13D-8905-4A44-8114-25AF710D7002}"/>
              </a:ext>
            </a:extLst>
          </p:cNvPr>
          <p:cNvSpPr txBox="1">
            <a:spLocks noGrp="1"/>
          </p:cNvSpPr>
          <p:nvPr>
            <p:ph idx="1"/>
          </p:nvPr>
        </p:nvSpPr>
        <p:spPr>
          <a:xfrm>
            <a:off x="616867" y="1813435"/>
            <a:ext cx="4609474" cy="4114800"/>
          </a:xfrm>
        </p:spPr>
        <p:txBody>
          <a:bodyPr>
            <a:noAutofit/>
          </a:bodyPr>
          <a:lstStyle/>
          <a:p>
            <a:pPr>
              <a:defRPr/>
            </a:pPr>
            <a:r>
              <a:rPr altLang="nl-NL" sz="1800" dirty="0">
                <a:solidFill>
                  <a:schemeClr val="bg1"/>
                </a:solidFill>
                <a:latin typeface="Arial" pitchFamily="34" charset="0"/>
              </a:rPr>
              <a:t>Voorkomt niet de infectie</a:t>
            </a:r>
          </a:p>
          <a:p>
            <a:pPr>
              <a:defRPr/>
            </a:pPr>
            <a:r>
              <a:rPr altLang="nl-NL" sz="1800" dirty="0">
                <a:solidFill>
                  <a:schemeClr val="bg1"/>
                </a:solidFill>
                <a:latin typeface="Arial" pitchFamily="34" charset="0"/>
              </a:rPr>
              <a:t>Maakt </a:t>
            </a:r>
            <a:r>
              <a:rPr altLang="nl-NL" sz="1800" dirty="0">
                <a:solidFill>
                  <a:srgbClr val="FFFF00"/>
                </a:solidFill>
                <a:latin typeface="Arial" pitchFamily="34" charset="0"/>
              </a:rPr>
              <a:t>memory T en B cellen</a:t>
            </a:r>
          </a:p>
          <a:p>
            <a:pPr marL="0" indent="0">
              <a:buNone/>
              <a:defRPr/>
            </a:pPr>
            <a:r>
              <a:rPr altLang="nl-NL" sz="1800" dirty="0">
                <a:solidFill>
                  <a:schemeClr val="bg1"/>
                </a:solidFill>
                <a:latin typeface="Arial" pitchFamily="34" charset="0"/>
              </a:rPr>
              <a:t>=&gt; Snelle, en vaak subklinische, reactie</a:t>
            </a:r>
          </a:p>
          <a:p>
            <a:pPr marL="0" indent="0">
              <a:buNone/>
              <a:defRPr/>
            </a:pPr>
            <a:r>
              <a:rPr altLang="nl-NL" sz="1800" dirty="0">
                <a:solidFill>
                  <a:schemeClr val="bg1"/>
                </a:solidFill>
                <a:latin typeface="Arial" pitchFamily="34" charset="0"/>
              </a:rPr>
              <a:t>=&gt;  Elk jaar miljoenen mensen </a:t>
            </a:r>
            <a:r>
              <a:rPr altLang="nl-NL" sz="1800" dirty="0">
                <a:solidFill>
                  <a:srgbClr val="FFFF00"/>
                </a:solidFill>
                <a:latin typeface="Arial" pitchFamily="34" charset="0"/>
              </a:rPr>
              <a:t>niet </a:t>
            </a:r>
            <a:r>
              <a:rPr altLang="nl-NL" sz="1800" dirty="0">
                <a:solidFill>
                  <a:schemeClr val="bg1"/>
                </a:solidFill>
                <a:latin typeface="Arial" pitchFamily="34" charset="0"/>
              </a:rPr>
              <a:t>dood</a:t>
            </a:r>
          </a:p>
          <a:p>
            <a:pPr>
              <a:defRPr/>
            </a:pPr>
            <a:endParaRPr altLang="nl-NL" sz="1800" dirty="0">
              <a:solidFill>
                <a:schemeClr val="bg1"/>
              </a:solidFill>
              <a:latin typeface="Arial" pitchFamily="34" charset="0"/>
            </a:endParaRPr>
          </a:p>
          <a:p>
            <a:pPr>
              <a:defRPr/>
            </a:pPr>
            <a:r>
              <a:rPr altLang="nl-NL" sz="1800" dirty="0">
                <a:solidFill>
                  <a:schemeClr val="bg1"/>
                </a:solidFill>
                <a:latin typeface="Arial" pitchFamily="34" charset="0"/>
              </a:rPr>
              <a:t>Heel kosteneffectief</a:t>
            </a:r>
          </a:p>
          <a:p>
            <a:pPr>
              <a:defRPr/>
            </a:pPr>
            <a:r>
              <a:rPr altLang="nl-NL" sz="1800" dirty="0">
                <a:solidFill>
                  <a:schemeClr val="bg1"/>
                </a:solidFill>
                <a:latin typeface="Arial" pitchFamily="34" charset="0"/>
              </a:rPr>
              <a:t>Heel weinig bijwerkingen, al zijn die niet nul (autisme? </a:t>
            </a:r>
            <a:r>
              <a:rPr altLang="nl-NL" sz="1800" dirty="0" err="1">
                <a:solidFill>
                  <a:schemeClr val="bg1"/>
                </a:solidFill>
                <a:latin typeface="Arial" pitchFamily="34" charset="0"/>
              </a:rPr>
              <a:t>allergien</a:t>
            </a:r>
            <a:r>
              <a:rPr altLang="nl-NL" sz="1800" dirty="0">
                <a:solidFill>
                  <a:schemeClr val="bg1"/>
                </a:solidFill>
                <a:latin typeface="Arial" pitchFamily="34" charset="0"/>
              </a:rPr>
              <a:t>?)</a:t>
            </a:r>
          </a:p>
          <a:p>
            <a:pPr>
              <a:defRPr/>
            </a:pPr>
            <a:endParaRPr altLang="nl-NL" sz="1800" dirty="0">
              <a:solidFill>
                <a:schemeClr val="bg1"/>
              </a:solidFill>
              <a:latin typeface="Arial" pitchFamily="34" charset="0"/>
            </a:endParaRPr>
          </a:p>
          <a:p>
            <a:pPr>
              <a:defRPr/>
            </a:pPr>
            <a:r>
              <a:rPr altLang="nl-NL" sz="1800" dirty="0">
                <a:solidFill>
                  <a:schemeClr val="bg1"/>
                </a:solidFill>
                <a:latin typeface="Arial" pitchFamily="34" charset="0"/>
              </a:rPr>
              <a:t>Ook voor risicogroepen verstandig (ouderen, zieken) =&gt; </a:t>
            </a:r>
            <a:r>
              <a:rPr altLang="nl-NL" sz="1800" dirty="0">
                <a:solidFill>
                  <a:srgbClr val="FFFF00"/>
                </a:solidFill>
                <a:latin typeface="Arial" pitchFamily="34" charset="0"/>
              </a:rPr>
              <a:t>griepprik</a:t>
            </a:r>
          </a:p>
          <a:p>
            <a:pPr>
              <a:defRPr/>
            </a:pPr>
            <a:r>
              <a:rPr altLang="nl-NL" sz="1800" dirty="0" err="1">
                <a:solidFill>
                  <a:schemeClr val="bg1"/>
                </a:solidFill>
                <a:latin typeface="Arial" pitchFamily="34" charset="0"/>
              </a:rPr>
              <a:t>Normaal</a:t>
            </a:r>
            <a:r>
              <a:rPr altLang="nl-NL" sz="1800" dirty="0">
                <a:solidFill>
                  <a:schemeClr val="bg1"/>
                </a:solidFill>
                <a:latin typeface="Arial" pitchFamily="34" charset="0"/>
              </a:rPr>
              <a:t> is ziek worden niet zo’n probleem, en voor jonge kinderen zelfs nuttig (minder allergie)</a:t>
            </a:r>
          </a:p>
          <a:p>
            <a:pPr>
              <a:defRPr/>
            </a:pPr>
            <a:endParaRPr altLang="nl-NL" sz="1800" dirty="0">
              <a:solidFill>
                <a:schemeClr val="bg1"/>
              </a:solidFill>
              <a:latin typeface="Arial" pitchFamily="34" charset="0"/>
            </a:endParaRPr>
          </a:p>
          <a:p>
            <a:pPr>
              <a:defRPr/>
            </a:pPr>
            <a:r>
              <a:rPr altLang="nl-NL" sz="1800" dirty="0">
                <a:solidFill>
                  <a:schemeClr val="bg1"/>
                </a:solidFill>
                <a:latin typeface="Arial" pitchFamily="34" charset="0"/>
              </a:rPr>
              <a:t>In ontwikkelingslanden gaan mensen mede dood door slechte algemene gezondheid</a:t>
            </a:r>
          </a:p>
          <a:p>
            <a:pPr>
              <a:defRPr/>
            </a:pPr>
            <a:endParaRPr altLang="nl-NL" sz="1800" dirty="0">
              <a:solidFill>
                <a:schemeClr val="bg1"/>
              </a:solidFill>
              <a:latin typeface="Arial" pitchFamily="34" charset="0"/>
            </a:endParaRPr>
          </a:p>
          <a:p>
            <a:pPr>
              <a:defRPr/>
            </a:pPr>
            <a:endParaRPr altLang="nl-NL" sz="1800" dirty="0">
              <a:solidFill>
                <a:schemeClr val="bg1"/>
              </a:solidFill>
              <a:latin typeface="Arial" pitchFamily="34" charset="0"/>
            </a:endParaRPr>
          </a:p>
        </p:txBody>
      </p:sp>
      <p:pic>
        <p:nvPicPr>
          <p:cNvPr id="17413" name="Picture 10">
            <a:extLst>
              <a:ext uri="{FF2B5EF4-FFF2-40B4-BE49-F238E27FC236}">
                <a16:creationId xmlns:a16="http://schemas.microsoft.com/office/drawing/2014/main" id="{F6773092-22A7-4023-B362-65C80FC4D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956" y="1813435"/>
            <a:ext cx="6122289" cy="4592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0540809"/>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5E37299-97C7-40DF-8493-F4FF49104E3D}"/>
              </a:ext>
            </a:extLst>
          </p:cNvPr>
          <p:cNvPicPr>
            <a:picLocks noChangeAspect="1"/>
          </p:cNvPicPr>
          <p:nvPr/>
        </p:nvPicPr>
        <p:blipFill>
          <a:blip r:embed="rId2"/>
          <a:stretch>
            <a:fillRect/>
          </a:stretch>
        </p:blipFill>
        <p:spPr>
          <a:xfrm>
            <a:off x="1057011" y="1817918"/>
            <a:ext cx="6799897" cy="4020377"/>
          </a:xfrm>
          <a:prstGeom prst="rect">
            <a:avLst/>
          </a:prstGeom>
        </p:spPr>
      </p:pic>
      <p:sp>
        <p:nvSpPr>
          <p:cNvPr id="3" name="Tekstvak 2">
            <a:extLst>
              <a:ext uri="{FF2B5EF4-FFF2-40B4-BE49-F238E27FC236}">
                <a16:creationId xmlns:a16="http://schemas.microsoft.com/office/drawing/2014/main" id="{A58C0435-96DB-40CE-9937-83C66C387245}"/>
              </a:ext>
            </a:extLst>
          </p:cNvPr>
          <p:cNvSpPr txBox="1"/>
          <p:nvPr/>
        </p:nvSpPr>
        <p:spPr>
          <a:xfrm>
            <a:off x="2153059" y="404664"/>
            <a:ext cx="6029191" cy="6801862"/>
          </a:xfrm>
          <a:prstGeom prst="rect">
            <a:avLst/>
          </a:prstGeom>
          <a:noFill/>
        </p:spPr>
        <p:txBody>
          <a:bodyPr wrap="square" rtlCol="0">
            <a:spAutoFit/>
          </a:bodyPr>
          <a:lstStyle/>
          <a:p>
            <a:r>
              <a:rPr lang="nl-NL" sz="2800" dirty="0">
                <a:solidFill>
                  <a:schemeClr val="bg1"/>
                </a:solidFill>
                <a:latin typeface="Harding"/>
              </a:rPr>
              <a:t>(SARS-CoV-2) </a:t>
            </a:r>
            <a:r>
              <a:rPr lang="nl-NL" sz="2800" dirty="0">
                <a:solidFill>
                  <a:srgbClr val="FFFF00"/>
                </a:solidFill>
                <a:latin typeface="Harding"/>
              </a:rPr>
              <a:t>vaccines</a:t>
            </a:r>
            <a:r>
              <a:rPr lang="nl-NL" sz="2800" dirty="0">
                <a:solidFill>
                  <a:schemeClr val="bg1"/>
                </a:solidFill>
                <a:latin typeface="Harding"/>
              </a:rPr>
              <a:t> </a:t>
            </a: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endParaRPr lang="nl-NL" sz="2800" dirty="0">
              <a:solidFill>
                <a:schemeClr val="bg1"/>
              </a:solidFill>
              <a:latin typeface="Harding"/>
            </a:endParaRPr>
          </a:p>
          <a:p>
            <a:r>
              <a:rPr lang="nl-NL" dirty="0">
                <a:solidFill>
                  <a:schemeClr val="bg1"/>
                </a:solidFill>
                <a:hlinkClick r:id="rId3">
                  <a:extLst>
                    <a:ext uri="{A12FA001-AC4F-418D-AE19-62706E023703}">
                      <ahyp:hlinkClr xmlns:ahyp="http://schemas.microsoft.com/office/drawing/2018/hyperlinkcolor" val="tx"/>
                    </a:ext>
                  </a:extLst>
                </a:hlinkClick>
              </a:rPr>
              <a:t>https://www.nature.com/articles/s41586-020-2798-3</a:t>
            </a:r>
            <a:endParaRPr lang="nl-NL" dirty="0">
              <a:solidFill>
                <a:schemeClr val="bg1"/>
              </a:solidFill>
            </a:endParaRPr>
          </a:p>
          <a:p>
            <a:r>
              <a:rPr lang="nl-NL" dirty="0">
                <a:solidFill>
                  <a:schemeClr val="bg1"/>
                </a:solidFill>
                <a:hlinkClick r:id="rId4">
                  <a:extLst>
                    <a:ext uri="{A12FA001-AC4F-418D-AE19-62706E023703}">
                      <ahyp:hlinkClr xmlns:ahyp="http://schemas.microsoft.com/office/drawing/2018/hyperlinkcolor" val="tx"/>
                    </a:ext>
                  </a:extLst>
                </a:hlinkClick>
              </a:rPr>
              <a:t>https://www.nature.com/nature/volumes/586/issues/7830</a:t>
            </a:r>
            <a:endParaRPr lang="nl-NL" dirty="0">
              <a:solidFill>
                <a:schemeClr val="bg1"/>
              </a:solidFill>
            </a:endParaRPr>
          </a:p>
          <a:p>
            <a:endParaRPr lang="nl-NL" dirty="0">
              <a:solidFill>
                <a:schemeClr val="bg1"/>
              </a:solidFill>
            </a:endParaRPr>
          </a:p>
          <a:p>
            <a:endParaRPr lang="nl-NL" dirty="0">
              <a:solidFill>
                <a:schemeClr val="bg1"/>
              </a:solidFill>
            </a:endParaRPr>
          </a:p>
        </p:txBody>
      </p:sp>
      <p:sp>
        <p:nvSpPr>
          <p:cNvPr id="7" name="Ovaal 6">
            <a:extLst>
              <a:ext uri="{FF2B5EF4-FFF2-40B4-BE49-F238E27FC236}">
                <a16:creationId xmlns:a16="http://schemas.microsoft.com/office/drawing/2014/main" id="{9D8B7EC7-B320-4370-BCB2-E47BCD45745E}"/>
              </a:ext>
            </a:extLst>
          </p:cNvPr>
          <p:cNvSpPr/>
          <p:nvPr/>
        </p:nvSpPr>
        <p:spPr>
          <a:xfrm>
            <a:off x="5907741" y="4482354"/>
            <a:ext cx="2133600" cy="57374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6" name="Picture 2">
            <a:extLst>
              <a:ext uri="{FF2B5EF4-FFF2-40B4-BE49-F238E27FC236}">
                <a16:creationId xmlns:a16="http://schemas.microsoft.com/office/drawing/2014/main" id="{92D13174-2FD3-4D3D-8932-0E9FE8E83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9162" y="404664"/>
            <a:ext cx="1421419" cy="1266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F7A176C7-FC97-B6FD-4A8A-6E474CC50EAB}"/>
              </a:ext>
            </a:extLst>
          </p:cNvPr>
          <p:cNvSpPr txBox="1"/>
          <p:nvPr/>
        </p:nvSpPr>
        <p:spPr>
          <a:xfrm>
            <a:off x="8510914" y="1817918"/>
            <a:ext cx="2650132" cy="4801314"/>
          </a:xfrm>
          <a:prstGeom prst="rect">
            <a:avLst/>
          </a:prstGeom>
          <a:noFill/>
        </p:spPr>
        <p:txBody>
          <a:bodyPr wrap="square" rtlCol="0">
            <a:spAutoFit/>
          </a:bodyPr>
          <a:lstStyle/>
          <a:p>
            <a:pPr algn="l"/>
            <a:r>
              <a:rPr lang="nl-NL" dirty="0">
                <a:solidFill>
                  <a:schemeClr val="bg1"/>
                </a:solidFill>
              </a:rPr>
              <a:t>Versie 1.0</a:t>
            </a:r>
          </a:p>
          <a:p>
            <a:pPr algn="l"/>
            <a:r>
              <a:rPr lang="nl-NL" dirty="0">
                <a:solidFill>
                  <a:schemeClr val="bg1"/>
                </a:solidFill>
              </a:rPr>
              <a:t>Jenner (volledig virus, maar koe </a:t>
            </a:r>
            <a:r>
              <a:rPr lang="nl-NL" dirty="0" err="1">
                <a:solidFill>
                  <a:schemeClr val="bg1"/>
                </a:solidFill>
              </a:rPr>
              <a:t>ipv</a:t>
            </a:r>
            <a:r>
              <a:rPr lang="nl-NL" dirty="0">
                <a:solidFill>
                  <a:schemeClr val="bg1"/>
                </a:solidFill>
              </a:rPr>
              <a:t> mens)</a:t>
            </a:r>
          </a:p>
          <a:p>
            <a:pPr algn="l"/>
            <a:endParaRPr lang="nl-NL" dirty="0">
              <a:solidFill>
                <a:schemeClr val="bg1"/>
              </a:solidFill>
            </a:endParaRPr>
          </a:p>
          <a:p>
            <a:pPr algn="l"/>
            <a:r>
              <a:rPr lang="nl-NL" dirty="0">
                <a:solidFill>
                  <a:schemeClr val="bg1"/>
                </a:solidFill>
              </a:rPr>
              <a:t>Versie 2.0</a:t>
            </a:r>
          </a:p>
          <a:p>
            <a:r>
              <a:rPr lang="nl-NL" dirty="0" err="1">
                <a:solidFill>
                  <a:schemeClr val="bg1"/>
                </a:solidFill>
              </a:rPr>
              <a:t>Geinactiveerd</a:t>
            </a:r>
            <a:r>
              <a:rPr lang="nl-NL" dirty="0">
                <a:solidFill>
                  <a:schemeClr val="bg1"/>
                </a:solidFill>
              </a:rPr>
              <a:t> (c) mazelen</a:t>
            </a:r>
          </a:p>
          <a:p>
            <a:pPr algn="l"/>
            <a:endParaRPr lang="nl-NL" dirty="0">
              <a:solidFill>
                <a:schemeClr val="bg1"/>
              </a:solidFill>
            </a:endParaRPr>
          </a:p>
          <a:p>
            <a:pPr algn="l"/>
            <a:r>
              <a:rPr lang="nl-NL" dirty="0">
                <a:solidFill>
                  <a:schemeClr val="bg1"/>
                </a:solidFill>
              </a:rPr>
              <a:t>Versie  3.0</a:t>
            </a:r>
          </a:p>
          <a:p>
            <a:pPr algn="l"/>
            <a:r>
              <a:rPr lang="nl-NL" dirty="0">
                <a:solidFill>
                  <a:schemeClr val="bg1"/>
                </a:solidFill>
              </a:rPr>
              <a:t>Uitgekleed (h)</a:t>
            </a:r>
          </a:p>
          <a:p>
            <a:pPr algn="l"/>
            <a:endParaRPr lang="nl-NL" dirty="0">
              <a:solidFill>
                <a:schemeClr val="bg1"/>
              </a:solidFill>
            </a:endParaRPr>
          </a:p>
          <a:p>
            <a:pPr algn="l"/>
            <a:r>
              <a:rPr lang="nl-NL" dirty="0">
                <a:solidFill>
                  <a:srgbClr val="FF0000"/>
                </a:solidFill>
              </a:rPr>
              <a:t>Versie 4.0 </a:t>
            </a:r>
          </a:p>
          <a:p>
            <a:pPr algn="l"/>
            <a:r>
              <a:rPr lang="nl-NL" dirty="0">
                <a:solidFill>
                  <a:schemeClr val="bg1"/>
                </a:solidFill>
              </a:rPr>
              <a:t>Geen virus meer (i)</a:t>
            </a:r>
          </a:p>
          <a:p>
            <a:pPr marL="285750" indent="-285750">
              <a:buFont typeface="Symbol" panose="05050102010706020507" pitchFamily="18" charset="2"/>
              <a:buChar char="Þ"/>
            </a:pPr>
            <a:r>
              <a:rPr lang="nl-NL" dirty="0">
                <a:solidFill>
                  <a:schemeClr val="bg1"/>
                </a:solidFill>
              </a:rPr>
              <a:t>Alleen informatie</a:t>
            </a:r>
          </a:p>
          <a:p>
            <a:pPr marL="285750" indent="-285750">
              <a:buFont typeface="Symbol" panose="05050102010706020507" pitchFamily="18" charset="2"/>
              <a:buChar char="Þ"/>
            </a:pPr>
            <a:r>
              <a:rPr lang="nl-NL" dirty="0">
                <a:solidFill>
                  <a:schemeClr val="bg1"/>
                </a:solidFill>
              </a:rPr>
              <a:t>Plug </a:t>
            </a:r>
            <a:r>
              <a:rPr lang="nl-NL" dirty="0" err="1">
                <a:solidFill>
                  <a:schemeClr val="bg1"/>
                </a:solidFill>
              </a:rPr>
              <a:t>and</a:t>
            </a:r>
            <a:r>
              <a:rPr lang="nl-NL" dirty="0">
                <a:solidFill>
                  <a:schemeClr val="bg1"/>
                </a:solidFill>
              </a:rPr>
              <a:t> </a:t>
            </a:r>
            <a:r>
              <a:rPr lang="nl-NL" dirty="0" err="1">
                <a:solidFill>
                  <a:schemeClr val="bg1"/>
                </a:solidFill>
              </a:rPr>
              <a:t>play</a:t>
            </a:r>
            <a:endParaRPr lang="nl-NL" dirty="0">
              <a:solidFill>
                <a:schemeClr val="bg1"/>
              </a:solidFill>
            </a:endParaRPr>
          </a:p>
          <a:p>
            <a:pPr marL="285750" indent="-285750">
              <a:buFont typeface="Symbol" panose="05050102010706020507" pitchFamily="18" charset="2"/>
              <a:buChar char="Þ"/>
            </a:pPr>
            <a:endParaRPr lang="nl-NL" dirty="0">
              <a:solidFill>
                <a:srgbClr val="FFFF00"/>
              </a:solidFill>
            </a:endParaRPr>
          </a:p>
          <a:p>
            <a:pPr algn="l"/>
            <a:endParaRPr lang="nl-NL" dirty="0">
              <a:solidFill>
                <a:srgbClr val="FFFF00"/>
              </a:solidFill>
            </a:endParaRPr>
          </a:p>
          <a:p>
            <a:pPr algn="l"/>
            <a:endParaRPr lang="nl-NL" dirty="0">
              <a:solidFill>
                <a:schemeClr val="bg1"/>
              </a:solidFill>
            </a:endParaRPr>
          </a:p>
        </p:txBody>
      </p:sp>
    </p:spTree>
    <p:extLst>
      <p:ext uri="{BB962C8B-B14F-4D97-AF65-F5344CB8AC3E}">
        <p14:creationId xmlns:p14="http://schemas.microsoft.com/office/powerpoint/2010/main" val="2900752606"/>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8E1508E0-4BDD-7765-8019-FA5235827A2D}"/>
              </a:ext>
            </a:extLst>
          </p:cNvPr>
          <p:cNvSpPr txBox="1">
            <a:spLocks noGrp="1"/>
          </p:cNvSpPr>
          <p:nvPr>
            <p:ph type="title"/>
          </p:nvPr>
        </p:nvSpPr>
        <p:spPr>
          <a:xfrm>
            <a:off x="1847850" y="0"/>
            <a:ext cx="7772400" cy="1143000"/>
          </a:xfrm>
        </p:spPr>
        <p:txBody>
          <a:bodyPr/>
          <a:lstStyle/>
          <a:p>
            <a:r>
              <a:rPr altLang="nl-NL" sz="2400" dirty="0">
                <a:solidFill>
                  <a:schemeClr val="bg1"/>
                </a:solidFill>
                <a:latin typeface="Arial" panose="020B0604020202020204" pitchFamily="34" charset="0"/>
              </a:rPr>
              <a:t>Het </a:t>
            </a:r>
            <a:r>
              <a:rPr altLang="nl-NL" sz="2400" dirty="0" err="1">
                <a:solidFill>
                  <a:schemeClr val="bg1"/>
                </a:solidFill>
                <a:latin typeface="Arial" panose="020B0604020202020204" pitchFamily="34" charset="0"/>
              </a:rPr>
              <a:t>leerproces</a:t>
            </a:r>
            <a:r>
              <a:rPr altLang="nl-NL" sz="2400" dirty="0">
                <a:solidFill>
                  <a:schemeClr val="bg1"/>
                </a:solidFill>
                <a:latin typeface="Arial" panose="020B0604020202020204" pitchFamily="34" charset="0"/>
              </a:rPr>
              <a:t> van de </a:t>
            </a:r>
            <a:r>
              <a:rPr altLang="nl-NL" sz="2400" dirty="0" err="1">
                <a:solidFill>
                  <a:schemeClr val="bg1"/>
                </a:solidFill>
                <a:latin typeface="Arial" panose="020B0604020202020204" pitchFamily="34" charset="0"/>
              </a:rPr>
              <a:t>specifieke</a:t>
            </a:r>
            <a:r>
              <a:rPr altLang="nl-NL" sz="2400" dirty="0">
                <a:solidFill>
                  <a:schemeClr val="bg1"/>
                </a:solidFill>
                <a:latin typeface="Arial" panose="020B0604020202020204" pitchFamily="34" charset="0"/>
              </a:rPr>
              <a:t> </a:t>
            </a:r>
            <a:r>
              <a:rPr altLang="nl-NL" sz="2400" dirty="0" err="1">
                <a:solidFill>
                  <a:schemeClr val="bg1"/>
                </a:solidFill>
                <a:latin typeface="Arial" panose="020B0604020202020204" pitchFamily="34" charset="0"/>
              </a:rPr>
              <a:t>afweer</a:t>
            </a:r>
            <a:r>
              <a:rPr altLang="nl-NL" sz="2400" dirty="0">
                <a:solidFill>
                  <a:schemeClr val="bg1"/>
                </a:solidFill>
                <a:latin typeface="Arial" panose="020B0604020202020204" pitchFamily="34" charset="0"/>
              </a:rPr>
              <a:t>: </a:t>
            </a:r>
            <a:br>
              <a:rPr altLang="nl-NL" sz="2400" dirty="0">
                <a:latin typeface="Arial" panose="020B0604020202020204" pitchFamily="34" charset="0"/>
              </a:rPr>
            </a:br>
            <a:r>
              <a:rPr lang="nl-NL" altLang="nl-NL" sz="2400" dirty="0">
                <a:latin typeface="Arial" panose="020B0604020202020204" pitchFamily="34" charset="0"/>
              </a:rPr>
              <a:t>R</a:t>
            </a:r>
            <a:r>
              <a:rPr altLang="nl-NL" sz="2400" dirty="0" err="1">
                <a:latin typeface="Arial" panose="020B0604020202020204" pitchFamily="34" charset="0"/>
              </a:rPr>
              <a:t>epertoire</a:t>
            </a:r>
            <a:r>
              <a:rPr lang="nl-NL" altLang="nl-NL" sz="2400" dirty="0">
                <a:latin typeface="Arial" panose="020B0604020202020204" pitchFamily="34" charset="0"/>
              </a:rPr>
              <a:t> en memory</a:t>
            </a:r>
            <a:endParaRPr altLang="nl-NL" sz="2400" dirty="0">
              <a:latin typeface="Arial" panose="020B0604020202020204" pitchFamily="34" charset="0"/>
            </a:endParaRPr>
          </a:p>
        </p:txBody>
      </p:sp>
      <p:sp>
        <p:nvSpPr>
          <p:cNvPr id="3" name="Tijdelijke aanduiding voor inhoud 2">
            <a:extLst>
              <a:ext uri="{FF2B5EF4-FFF2-40B4-BE49-F238E27FC236}">
                <a16:creationId xmlns:a16="http://schemas.microsoft.com/office/drawing/2014/main" id="{7C53FFB2-5925-5F39-E01E-F12D4566860B}"/>
              </a:ext>
            </a:extLst>
          </p:cNvPr>
          <p:cNvSpPr>
            <a:spLocks noGrp="1"/>
          </p:cNvSpPr>
          <p:nvPr>
            <p:ph idx="1"/>
          </p:nvPr>
        </p:nvSpPr>
        <p:spPr>
          <a:xfrm>
            <a:off x="2135188" y="5661026"/>
            <a:ext cx="7569200" cy="1008063"/>
          </a:xfrm>
          <a:solidFill>
            <a:schemeClr val="accent1"/>
          </a:solidFill>
        </p:spPr>
        <p:txBody>
          <a:bodyPr>
            <a:normAutofit/>
          </a:bodyPr>
          <a:lstStyle/>
          <a:p>
            <a:pPr marL="0" indent="0">
              <a:buNone/>
              <a:defRPr/>
            </a:pPr>
            <a:r>
              <a:rPr lang="en-US" sz="1800" dirty="0">
                <a:solidFill>
                  <a:schemeClr val="bg1"/>
                </a:solidFill>
              </a:rPr>
              <a:t>An immune system that produces a wide variety, will likely have one or two subtypes that </a:t>
            </a:r>
            <a:r>
              <a:rPr lang="en-US" sz="1800" dirty="0" err="1">
                <a:solidFill>
                  <a:schemeClr val="bg1"/>
                </a:solidFill>
              </a:rPr>
              <a:t>recognise</a:t>
            </a:r>
            <a:r>
              <a:rPr lang="en-US" sz="1800" dirty="0">
                <a:solidFill>
                  <a:schemeClr val="bg1"/>
                </a:solidFill>
              </a:rPr>
              <a:t> any germ we are exposed to </a:t>
            </a:r>
            <a:r>
              <a:rPr sz="1800" dirty="0">
                <a:solidFill>
                  <a:schemeClr val="bg1"/>
                </a:solidFill>
                <a:hlinkClick r:id="rId2">
                  <a:extLst>
                    <a:ext uri="{A12FA001-AC4F-418D-AE19-62706E023703}">
                      <ahyp:hlinkClr xmlns:ahyp="http://schemas.microsoft.com/office/drawing/2018/hyperlinkcolor" val="tx"/>
                    </a:ext>
                  </a:extLst>
                </a:hlinkClick>
              </a:rPr>
              <a:t>https://en.wikipedia.org/wiki/Immune_repertoire</a:t>
            </a:r>
            <a:endParaRPr sz="1800" dirty="0">
              <a:solidFill>
                <a:schemeClr val="bg1"/>
              </a:solidFill>
            </a:endParaRPr>
          </a:p>
          <a:p>
            <a:pPr>
              <a:defRPr/>
            </a:pPr>
            <a:endParaRPr sz="1800" dirty="0">
              <a:solidFill>
                <a:schemeClr val="bg1"/>
              </a:solidFill>
            </a:endParaRPr>
          </a:p>
        </p:txBody>
      </p:sp>
      <p:pic>
        <p:nvPicPr>
          <p:cNvPr id="14341" name="Picture 2">
            <a:extLst>
              <a:ext uri="{FF2B5EF4-FFF2-40B4-BE49-F238E27FC236}">
                <a16:creationId xmlns:a16="http://schemas.microsoft.com/office/drawing/2014/main" id="{C3FFA870-651C-D313-9C0F-541C305BC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341438"/>
            <a:ext cx="75692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2" name="Tekstvak 5">
            <a:extLst>
              <a:ext uri="{FF2B5EF4-FFF2-40B4-BE49-F238E27FC236}">
                <a16:creationId xmlns:a16="http://schemas.microsoft.com/office/drawing/2014/main" id="{828660C2-50DA-61AF-F0D9-E899CBA96A33}"/>
              </a:ext>
            </a:extLst>
          </p:cNvPr>
          <p:cNvSpPr txBox="1">
            <a:spLocks noChangeArrowheads="1"/>
          </p:cNvSpPr>
          <p:nvPr/>
        </p:nvSpPr>
        <p:spPr bwMode="auto">
          <a:xfrm>
            <a:off x="4367213" y="1484314"/>
            <a:ext cx="273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nl-NL" altLang="nl-NL"/>
              <a:t>Lymfeklier en milt</a:t>
            </a:r>
          </a:p>
        </p:txBody>
      </p:sp>
      <p:sp>
        <p:nvSpPr>
          <p:cNvPr id="2" name="Ovaal 1">
            <a:extLst>
              <a:ext uri="{FF2B5EF4-FFF2-40B4-BE49-F238E27FC236}">
                <a16:creationId xmlns:a16="http://schemas.microsoft.com/office/drawing/2014/main" id="{535FFBBF-C61B-AC8C-2FAE-B3464C33CFF2}"/>
              </a:ext>
            </a:extLst>
          </p:cNvPr>
          <p:cNvSpPr/>
          <p:nvPr/>
        </p:nvSpPr>
        <p:spPr>
          <a:xfrm>
            <a:off x="1667435" y="1013012"/>
            <a:ext cx="2303930" cy="1228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8549672"/>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7349455" cy="1325563"/>
          </a:xfrm>
          <a:solidFill>
            <a:schemeClr val="accent5"/>
          </a:solidFill>
        </p:spPr>
        <p:txBody>
          <a:bodyPr>
            <a:normAutofit/>
          </a:bodyPr>
          <a:lstStyle/>
          <a:p>
            <a:r>
              <a:rPr lang="nl-NL" sz="2800" dirty="0">
                <a:solidFill>
                  <a:schemeClr val="bg1"/>
                </a:solidFill>
              </a:rPr>
              <a:t>Waar het afweersysteem </a:t>
            </a:r>
            <a:r>
              <a:rPr lang="nl-NL" sz="2800" u="sng" dirty="0"/>
              <a:t>niet</a:t>
            </a:r>
            <a:r>
              <a:rPr lang="nl-NL" sz="2800" u="sng" dirty="0">
                <a:solidFill>
                  <a:schemeClr val="bg1"/>
                </a:solidFill>
              </a:rPr>
              <a:t> </a:t>
            </a:r>
            <a:r>
              <a:rPr lang="nl-NL" sz="2800" dirty="0">
                <a:solidFill>
                  <a:schemeClr val="bg1"/>
                </a:solidFill>
              </a:rPr>
              <a:t>op moet reageren</a:t>
            </a:r>
          </a:p>
        </p:txBody>
      </p:sp>
      <p:sp>
        <p:nvSpPr>
          <p:cNvPr id="3" name="Tijdelijke aanduiding voor inhoud 2"/>
          <p:cNvSpPr>
            <a:spLocks noGrp="1"/>
          </p:cNvSpPr>
          <p:nvPr>
            <p:ph idx="1"/>
          </p:nvPr>
        </p:nvSpPr>
        <p:spPr>
          <a:xfrm>
            <a:off x="838200" y="1901126"/>
            <a:ext cx="10515600" cy="4351338"/>
          </a:xfrm>
        </p:spPr>
        <p:txBody>
          <a:bodyPr>
            <a:noAutofit/>
          </a:bodyPr>
          <a:lstStyle/>
          <a:p>
            <a:r>
              <a:rPr lang="nl-NL" sz="1800" dirty="0" err="1">
                <a:solidFill>
                  <a:schemeClr val="bg1"/>
                </a:solidFill>
              </a:rPr>
              <a:t>Lichaams</a:t>
            </a:r>
            <a:r>
              <a:rPr lang="nl-NL" sz="1800" dirty="0">
                <a:solidFill>
                  <a:schemeClr val="bg1"/>
                </a:solidFill>
              </a:rPr>
              <a:t> eigen cellen (</a:t>
            </a:r>
            <a:r>
              <a:rPr lang="nl-NL" sz="1800" dirty="0" err="1">
                <a:solidFill>
                  <a:srgbClr val="FFFF00"/>
                </a:solidFill>
              </a:rPr>
              <a:t>self</a:t>
            </a:r>
            <a:r>
              <a:rPr lang="nl-NL" sz="1800" dirty="0">
                <a:solidFill>
                  <a:schemeClr val="bg1"/>
                </a:solidFill>
              </a:rPr>
              <a:t>)</a:t>
            </a:r>
          </a:p>
          <a:p>
            <a:r>
              <a:rPr lang="nl-NL" sz="1800" dirty="0">
                <a:solidFill>
                  <a:schemeClr val="bg1"/>
                </a:solidFill>
              </a:rPr>
              <a:t>Voedingsstoffen</a:t>
            </a:r>
          </a:p>
          <a:p>
            <a:r>
              <a:rPr lang="nl-NL" sz="1800" dirty="0">
                <a:solidFill>
                  <a:schemeClr val="bg1"/>
                </a:solidFill>
              </a:rPr>
              <a:t>Niet gevaarlijke stoffen in de omgeving (pollen)</a:t>
            </a:r>
          </a:p>
          <a:p>
            <a:r>
              <a:rPr lang="nl-NL" sz="1800" dirty="0" err="1">
                <a:solidFill>
                  <a:schemeClr val="bg1"/>
                </a:solidFill>
              </a:rPr>
              <a:t>Bacterien</a:t>
            </a:r>
            <a:r>
              <a:rPr lang="nl-NL" sz="1800" dirty="0">
                <a:solidFill>
                  <a:schemeClr val="bg1"/>
                </a:solidFill>
              </a:rPr>
              <a:t> op de huid/ in de darm</a:t>
            </a:r>
          </a:p>
          <a:p>
            <a:r>
              <a:rPr lang="nl-NL" sz="1800" dirty="0">
                <a:solidFill>
                  <a:schemeClr val="bg1"/>
                </a:solidFill>
              </a:rPr>
              <a:t>Schimmels op de huid/ in de darm</a:t>
            </a:r>
          </a:p>
          <a:p>
            <a:r>
              <a:rPr lang="nl-NL" sz="1800" dirty="0">
                <a:solidFill>
                  <a:schemeClr val="bg1"/>
                </a:solidFill>
              </a:rPr>
              <a:t>Virussen (bacteriofagen) in de darm</a:t>
            </a:r>
          </a:p>
          <a:p>
            <a:r>
              <a:rPr lang="nl-NL" sz="1800" dirty="0">
                <a:solidFill>
                  <a:schemeClr val="bg1"/>
                </a:solidFill>
              </a:rPr>
              <a:t>Virusresten (</a:t>
            </a:r>
            <a:r>
              <a:rPr lang="nl-NL" sz="1800" dirty="0" err="1">
                <a:solidFill>
                  <a:schemeClr val="bg1"/>
                </a:solidFill>
              </a:rPr>
              <a:t>transposons</a:t>
            </a:r>
            <a:r>
              <a:rPr lang="nl-NL" sz="1800" dirty="0">
                <a:solidFill>
                  <a:schemeClr val="bg1"/>
                </a:solidFill>
              </a:rPr>
              <a:t>) in het genoom</a:t>
            </a:r>
          </a:p>
          <a:p>
            <a:endParaRPr lang="nl-NL" sz="1800" dirty="0">
              <a:solidFill>
                <a:schemeClr val="bg1"/>
              </a:solidFill>
            </a:endParaRPr>
          </a:p>
          <a:p>
            <a:r>
              <a:rPr lang="nl-NL" sz="1800" dirty="0">
                <a:solidFill>
                  <a:schemeClr val="bg1"/>
                </a:solidFill>
              </a:rPr>
              <a:t>NB Dezelfde bacterie in het bloed wel op reageren =&gt; gevaar</a:t>
            </a:r>
          </a:p>
          <a:p>
            <a:endParaRPr lang="nl-NL" sz="1800" dirty="0">
              <a:solidFill>
                <a:schemeClr val="bg1"/>
              </a:solidFill>
            </a:endParaRPr>
          </a:p>
        </p:txBody>
      </p:sp>
    </p:spTree>
    <p:extLst>
      <p:ext uri="{BB962C8B-B14F-4D97-AF65-F5344CB8AC3E}">
        <p14:creationId xmlns:p14="http://schemas.microsoft.com/office/powerpoint/2010/main" val="2079289894"/>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txBox="1">
            <a:spLocks noGrp="1"/>
          </p:cNvSpPr>
          <p:nvPr>
            <p:ph type="title"/>
          </p:nvPr>
        </p:nvSpPr>
        <p:spPr/>
        <p:txBody>
          <a:bodyPr>
            <a:normAutofit/>
          </a:bodyPr>
          <a:lstStyle/>
          <a:p>
            <a:pPr>
              <a:defRPr/>
            </a:pPr>
            <a:r>
              <a:rPr altLang="nl-NL" sz="2800" dirty="0">
                <a:solidFill>
                  <a:schemeClr val="bg1"/>
                </a:solidFill>
                <a:latin typeface="Arial" pitchFamily="34" charset="0"/>
                <a:ea typeface="ＭＳ Ｐゴシック" pitchFamily="34" charset="-128"/>
              </a:rPr>
              <a:t>Reageren op lichaamsvreemd en gevaar</a:t>
            </a:r>
            <a:br>
              <a:rPr altLang="nl-NL" sz="2800" dirty="0">
                <a:solidFill>
                  <a:schemeClr val="bg1"/>
                </a:solidFill>
                <a:latin typeface="Arial" pitchFamily="34" charset="0"/>
                <a:ea typeface="ＭＳ Ｐゴシック" pitchFamily="34" charset="-128"/>
              </a:rPr>
            </a:br>
            <a:r>
              <a:rPr altLang="nl-NL" sz="2800" dirty="0">
                <a:solidFill>
                  <a:schemeClr val="bg1"/>
                </a:solidFill>
                <a:latin typeface="Arial" pitchFamily="34" charset="0"/>
                <a:ea typeface="ＭＳ Ｐゴシック" pitchFamily="34" charset="-128"/>
              </a:rPr>
              <a:t>Voor de rest moet het </a:t>
            </a:r>
            <a:r>
              <a:rPr altLang="nl-NL" sz="2800" u="sng" dirty="0">
                <a:latin typeface="Arial" pitchFamily="34" charset="0"/>
                <a:ea typeface="ＭＳ Ｐゴシック" pitchFamily="34" charset="-128"/>
              </a:rPr>
              <a:t>tolerant</a:t>
            </a:r>
            <a:r>
              <a:rPr altLang="nl-NL" sz="2800" dirty="0">
                <a:solidFill>
                  <a:schemeClr val="bg1"/>
                </a:solidFill>
                <a:latin typeface="Arial" pitchFamily="34" charset="0"/>
                <a:ea typeface="ＭＳ Ｐゴシック" pitchFamily="34" charset="-128"/>
              </a:rPr>
              <a:t> zijn.</a:t>
            </a:r>
          </a:p>
        </p:txBody>
      </p:sp>
      <p:sp>
        <p:nvSpPr>
          <p:cNvPr id="64515" name="Tijdelijke aanduiding voor inhoud 2"/>
          <p:cNvSpPr txBox="1">
            <a:spLocks noGrp="1"/>
          </p:cNvSpPr>
          <p:nvPr>
            <p:ph idx="1"/>
          </p:nvPr>
        </p:nvSpPr>
        <p:spPr>
          <a:xfrm>
            <a:off x="583266" y="2050116"/>
            <a:ext cx="7772400" cy="4114800"/>
          </a:xfrm>
        </p:spPr>
        <p:txBody>
          <a:bodyPr>
            <a:normAutofit/>
          </a:bodyPr>
          <a:lstStyle/>
          <a:p>
            <a:pPr>
              <a:defRPr/>
            </a:pPr>
            <a:r>
              <a:rPr altLang="nl-NL" sz="1800" dirty="0">
                <a:solidFill>
                  <a:schemeClr val="bg1"/>
                </a:solidFill>
                <a:latin typeface="Arial" pitchFamily="34" charset="0"/>
                <a:ea typeface="ＭＳ Ｐゴシック" pitchFamily="34" charset="-128"/>
              </a:rPr>
              <a:t>Alleen lichaamsvreemd moet worden aangevallen</a:t>
            </a:r>
          </a:p>
          <a:p>
            <a:pPr>
              <a:buFont typeface="Symbol" pitchFamily="18" charset="2"/>
              <a:buChar char="Þ"/>
              <a:defRPr/>
            </a:pPr>
            <a:r>
              <a:rPr lang="nl-NL" altLang="nl-NL" sz="1800" dirty="0">
                <a:solidFill>
                  <a:schemeClr val="bg1"/>
                </a:solidFill>
                <a:latin typeface="Arial" pitchFamily="34" charset="0"/>
                <a:ea typeface="ＭＳ Ｐゴシック" pitchFamily="34" charset="-128"/>
              </a:rPr>
              <a:t> </a:t>
            </a:r>
            <a:r>
              <a:rPr altLang="nl-NL" sz="1800" dirty="0">
                <a:solidFill>
                  <a:schemeClr val="bg1"/>
                </a:solidFill>
                <a:latin typeface="Arial" pitchFamily="34" charset="0"/>
                <a:ea typeface="ＭＳ Ｐゴシック" pitchFamily="34" charset="-128"/>
              </a:rPr>
              <a:t>Centrale Tolerantie (</a:t>
            </a:r>
            <a:r>
              <a:rPr altLang="nl-NL" sz="1800" dirty="0">
                <a:solidFill>
                  <a:srgbClr val="FFFF00"/>
                </a:solidFill>
                <a:latin typeface="Arial" pitchFamily="34" charset="0"/>
                <a:ea typeface="ＭＳ Ｐゴシック" pitchFamily="34" charset="-128"/>
              </a:rPr>
              <a:t>Opleiding</a:t>
            </a:r>
            <a:r>
              <a:rPr altLang="nl-NL" sz="1800" dirty="0">
                <a:solidFill>
                  <a:schemeClr val="bg1"/>
                </a:solidFill>
                <a:latin typeface="Arial" pitchFamily="34" charset="0"/>
                <a:ea typeface="ＭＳ Ｐゴシック" pitchFamily="34" charset="-128"/>
              </a:rPr>
              <a:t>)</a:t>
            </a:r>
          </a:p>
          <a:p>
            <a:pPr>
              <a:buFont typeface="Symbol" pitchFamily="18" charset="2"/>
              <a:buChar char="Þ"/>
              <a:defRPr/>
            </a:pPr>
            <a:r>
              <a:rPr lang="nl-NL" altLang="nl-NL" sz="1800" dirty="0">
                <a:solidFill>
                  <a:schemeClr val="bg1"/>
                </a:solidFill>
                <a:latin typeface="Arial" pitchFamily="34" charset="0"/>
                <a:ea typeface="ＭＳ Ｐゴシック" pitchFamily="34" charset="-128"/>
              </a:rPr>
              <a:t> “</a:t>
            </a:r>
            <a:r>
              <a:rPr lang="nl-NL" altLang="nl-NL" sz="1800" dirty="0" err="1">
                <a:solidFill>
                  <a:schemeClr val="bg1"/>
                </a:solidFill>
                <a:latin typeface="Arial" pitchFamily="34" charset="0"/>
                <a:ea typeface="ＭＳ Ｐゴシック" pitchFamily="34" charset="-128"/>
              </a:rPr>
              <a:t>Self</a:t>
            </a:r>
            <a:r>
              <a:rPr lang="nl-NL" altLang="nl-NL" sz="1800" dirty="0">
                <a:solidFill>
                  <a:schemeClr val="bg1"/>
                </a:solidFill>
                <a:latin typeface="Arial" pitchFamily="34" charset="0"/>
                <a:ea typeface="ＭＳ Ｐゴシック" pitchFamily="34" charset="-128"/>
              </a:rPr>
              <a:t> non-</a:t>
            </a:r>
            <a:r>
              <a:rPr lang="nl-NL" altLang="nl-NL" sz="1800" dirty="0" err="1">
                <a:solidFill>
                  <a:schemeClr val="bg1"/>
                </a:solidFill>
                <a:latin typeface="Arial" pitchFamily="34" charset="0"/>
                <a:ea typeface="ＭＳ Ｐゴシック" pitchFamily="34" charset="-128"/>
              </a:rPr>
              <a:t>self</a:t>
            </a:r>
            <a:r>
              <a:rPr lang="nl-NL" altLang="nl-NL" sz="1800" dirty="0">
                <a:solidFill>
                  <a:schemeClr val="bg1"/>
                </a:solidFill>
                <a:latin typeface="Arial" pitchFamily="34" charset="0"/>
                <a:ea typeface="ＭＳ Ｐゴシック" pitchFamily="34" charset="-128"/>
              </a:rPr>
              <a:t> </a:t>
            </a:r>
            <a:r>
              <a:rPr lang="nl-NL" altLang="nl-NL" sz="1800" dirty="0" err="1">
                <a:solidFill>
                  <a:schemeClr val="bg1"/>
                </a:solidFill>
                <a:latin typeface="Arial" pitchFamily="34" charset="0"/>
                <a:ea typeface="ＭＳ Ｐゴシック" pitchFamily="34" charset="-128"/>
              </a:rPr>
              <a:t>discrimination</a:t>
            </a:r>
            <a:r>
              <a:rPr lang="nl-NL" altLang="nl-NL" sz="1800" dirty="0">
                <a:solidFill>
                  <a:schemeClr val="bg1"/>
                </a:solidFill>
                <a:latin typeface="Arial" pitchFamily="34" charset="0"/>
                <a:ea typeface="ＭＳ Ｐゴシック" pitchFamily="34" charset="-128"/>
              </a:rPr>
              <a:t>”</a:t>
            </a:r>
          </a:p>
          <a:p>
            <a:pPr>
              <a:buFont typeface="Symbol" pitchFamily="18" charset="2"/>
              <a:buChar char="Þ"/>
              <a:defRPr/>
            </a:pPr>
            <a:endParaRPr altLang="nl-NL" sz="1800" dirty="0">
              <a:solidFill>
                <a:schemeClr val="bg1"/>
              </a:solidFill>
              <a:latin typeface="Arial" pitchFamily="34" charset="0"/>
              <a:ea typeface="ＭＳ Ｐゴシック" pitchFamily="34" charset="-128"/>
            </a:endParaRPr>
          </a:p>
          <a:p>
            <a:pPr>
              <a:defRPr/>
            </a:pPr>
            <a:r>
              <a:rPr altLang="nl-NL" sz="1800" dirty="0">
                <a:solidFill>
                  <a:schemeClr val="bg1"/>
                </a:solidFill>
                <a:latin typeface="Arial" pitchFamily="34" charset="0"/>
                <a:ea typeface="ＭＳ Ｐゴシック" pitchFamily="34" charset="-128"/>
              </a:rPr>
              <a:t>Maar niet alles wat lichaamsvreemd is (pollen), is gevaarlijk.</a:t>
            </a:r>
          </a:p>
          <a:p>
            <a:pPr marL="0" indent="0">
              <a:buNone/>
              <a:defRPr/>
            </a:pPr>
            <a:r>
              <a:rPr altLang="nl-NL" sz="1800" dirty="0">
                <a:solidFill>
                  <a:schemeClr val="bg1"/>
                </a:solidFill>
                <a:latin typeface="Arial" pitchFamily="34" charset="0"/>
                <a:ea typeface="ＭＳ Ｐゴシック" pitchFamily="34" charset="-128"/>
              </a:rPr>
              <a:t>=&gt; Perifere Tolerantie  (</a:t>
            </a:r>
            <a:r>
              <a:rPr altLang="nl-NL" sz="1800" dirty="0">
                <a:solidFill>
                  <a:srgbClr val="FFFF00"/>
                </a:solidFill>
                <a:latin typeface="Arial" pitchFamily="34" charset="0"/>
                <a:ea typeface="ＭＳ Ｐゴシック" pitchFamily="34" charset="-128"/>
              </a:rPr>
              <a:t>Controle</a:t>
            </a:r>
            <a:r>
              <a:rPr altLang="nl-NL" sz="1800" dirty="0">
                <a:solidFill>
                  <a:schemeClr val="bg1"/>
                </a:solidFill>
                <a:latin typeface="Arial" pitchFamily="34" charset="0"/>
                <a:ea typeface="ＭＳ Ｐゴシック" pitchFamily="34" charset="-128"/>
              </a:rPr>
              <a:t>)</a:t>
            </a:r>
          </a:p>
          <a:p>
            <a:pPr marL="0" indent="0">
              <a:buNone/>
              <a:defRPr/>
            </a:pPr>
            <a:r>
              <a:rPr lang="nl-NL" altLang="nl-NL" sz="1800" dirty="0">
                <a:solidFill>
                  <a:schemeClr val="bg1"/>
                </a:solidFill>
                <a:latin typeface="Arial" pitchFamily="34" charset="0"/>
                <a:ea typeface="ＭＳ Ｐゴシック" pitchFamily="34" charset="-128"/>
              </a:rPr>
              <a:t>=&gt; “</a:t>
            </a:r>
            <a:r>
              <a:rPr lang="nl-NL" altLang="nl-NL" sz="1800" dirty="0" err="1">
                <a:solidFill>
                  <a:schemeClr val="bg1"/>
                </a:solidFill>
                <a:latin typeface="Arial" pitchFamily="34" charset="0"/>
                <a:ea typeface="ＭＳ Ｐゴシック" pitchFamily="34" charset="-128"/>
              </a:rPr>
              <a:t>Danger</a:t>
            </a:r>
            <a:r>
              <a:rPr lang="nl-NL" altLang="nl-NL" sz="1800" dirty="0">
                <a:solidFill>
                  <a:schemeClr val="bg1"/>
                </a:solidFill>
                <a:latin typeface="Arial" pitchFamily="34" charset="0"/>
                <a:ea typeface="ＭＳ Ｐゴシック" pitchFamily="34" charset="-128"/>
              </a:rPr>
              <a:t> hypothesis</a:t>
            </a:r>
            <a:endParaRPr altLang="nl-NL" sz="1800" dirty="0">
              <a:solidFill>
                <a:schemeClr val="bg1"/>
              </a:solidFill>
              <a:latin typeface="Arial" pitchFamily="34" charset="0"/>
              <a:ea typeface="ＭＳ Ｐゴシック" pitchFamily="34" charset="-128"/>
            </a:endParaRPr>
          </a:p>
          <a:p>
            <a:pPr>
              <a:defRPr/>
            </a:pPr>
            <a:endParaRPr altLang="nl-NL" sz="1800" dirty="0">
              <a:solidFill>
                <a:schemeClr val="bg1"/>
              </a:solidFill>
              <a:latin typeface="Arial" pitchFamily="34" charset="0"/>
              <a:ea typeface="ＭＳ Ｐゴシック" pitchFamily="34" charset="-128"/>
            </a:endParaRP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1972" y="2590706"/>
            <a:ext cx="4576762" cy="348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645457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jdelijke aanduiding voor inhoud 2"/>
          <p:cNvSpPr txBox="1">
            <a:spLocks noGrp="1"/>
          </p:cNvSpPr>
          <p:nvPr>
            <p:ph idx="1"/>
          </p:nvPr>
        </p:nvSpPr>
        <p:spPr>
          <a:xfrm>
            <a:off x="947256" y="1371600"/>
            <a:ext cx="8742532" cy="4114800"/>
          </a:xfrm>
        </p:spPr>
        <p:txBody>
          <a:bodyPr>
            <a:noAutofit/>
          </a:bodyPr>
          <a:lstStyle/>
          <a:p>
            <a:pPr>
              <a:defRPr/>
            </a:pPr>
            <a:r>
              <a:rPr altLang="nl-NL" sz="1800" dirty="0">
                <a:solidFill>
                  <a:schemeClr val="bg1"/>
                </a:solidFill>
                <a:latin typeface="Arial" panose="020B0604020202020204" pitchFamily="34" charset="0"/>
                <a:cs typeface="Arial" panose="020B0604020202020204" pitchFamily="34" charset="0"/>
              </a:rPr>
              <a:t>Heeft pattern recognition receptors di</a:t>
            </a:r>
            <a:r>
              <a:rPr lang="nl-NL" altLang="nl-NL" sz="1800" dirty="0">
                <a:solidFill>
                  <a:schemeClr val="bg1"/>
                </a:solidFill>
                <a:latin typeface="Arial" panose="020B0604020202020204" pitchFamily="34" charset="0"/>
                <a:cs typeface="Arial" panose="020B0604020202020204" pitchFamily="34" charset="0"/>
              </a:rPr>
              <a:t>e</a:t>
            </a:r>
            <a:r>
              <a:rPr altLang="nl-NL" sz="1800" dirty="0">
                <a:solidFill>
                  <a:schemeClr val="bg1"/>
                </a:solidFill>
                <a:latin typeface="Arial" panose="020B0604020202020204" pitchFamily="34" charset="0"/>
                <a:cs typeface="Arial" panose="020B0604020202020204" pitchFamily="34" charset="0"/>
              </a:rPr>
              <a:t> </a:t>
            </a:r>
            <a:r>
              <a:rPr altLang="nl-NL" sz="1800" dirty="0">
                <a:solidFill>
                  <a:srgbClr val="FFFF00"/>
                </a:solidFill>
                <a:latin typeface="Arial" panose="020B0604020202020204" pitchFamily="34" charset="0"/>
                <a:cs typeface="Arial" panose="020B0604020202020204" pitchFamily="34" charset="0"/>
              </a:rPr>
              <a:t>algemene</a:t>
            </a:r>
            <a:r>
              <a:rPr altLang="nl-NL" sz="1800" dirty="0">
                <a:solidFill>
                  <a:schemeClr val="bg1"/>
                </a:solidFill>
                <a:latin typeface="Arial" panose="020B0604020202020204" pitchFamily="34" charset="0"/>
                <a:cs typeface="Arial" panose="020B0604020202020204" pitchFamily="34" charset="0"/>
              </a:rPr>
              <a:t> aspecten van ziekmakers </a:t>
            </a:r>
            <a:r>
              <a:rPr altLang="nl-NL" sz="1800" dirty="0" err="1">
                <a:solidFill>
                  <a:schemeClr val="bg1"/>
                </a:solidFill>
                <a:latin typeface="Arial" panose="020B0604020202020204" pitchFamily="34" charset="0"/>
                <a:cs typeface="Arial" panose="020B0604020202020204" pitchFamily="34" charset="0"/>
              </a:rPr>
              <a:t>herkennen</a:t>
            </a:r>
            <a:r>
              <a:rPr altLang="nl-NL" sz="1800" dirty="0">
                <a:solidFill>
                  <a:schemeClr val="bg1"/>
                </a:solidFill>
                <a:latin typeface="Arial" panose="020B0604020202020204" pitchFamily="34" charset="0"/>
                <a:cs typeface="Arial" panose="020B0604020202020204" pitchFamily="34" charset="0"/>
              </a:rPr>
              <a:t> </a:t>
            </a:r>
            <a:endParaRPr lang="nl-NL" altLang="nl-NL" sz="1800" dirty="0">
              <a:solidFill>
                <a:schemeClr val="bg1"/>
              </a:solidFill>
              <a:latin typeface="Arial" panose="020B0604020202020204" pitchFamily="34" charset="0"/>
              <a:cs typeface="Arial" panose="020B0604020202020204" pitchFamily="34" charset="0"/>
            </a:endParaRPr>
          </a:p>
          <a:p>
            <a:pPr>
              <a:defRPr/>
            </a:pPr>
            <a:r>
              <a:rPr lang="nl-NL" altLang="nl-NL" sz="1800" dirty="0">
                <a:solidFill>
                  <a:schemeClr val="bg1"/>
                </a:solidFill>
                <a:latin typeface="Arial" panose="020B0604020202020204" pitchFamily="34" charset="0"/>
                <a:cs typeface="Arial" panose="020B0604020202020204" pitchFamily="34" charset="0"/>
              </a:rPr>
              <a:t>Bi</a:t>
            </a:r>
            <a:r>
              <a:rPr altLang="nl-NL" sz="1800" dirty="0">
                <a:solidFill>
                  <a:schemeClr val="bg1"/>
                </a:solidFill>
                <a:latin typeface="Arial" panose="020B0604020202020204" pitchFamily="34" charset="0"/>
                <a:cs typeface="Arial" panose="020B0604020202020204" pitchFamily="34" charset="0"/>
              </a:rPr>
              <a:t>j </a:t>
            </a:r>
            <a:r>
              <a:rPr lang="nl-NL" altLang="nl-NL" sz="1800" dirty="0">
                <a:solidFill>
                  <a:schemeClr val="bg1"/>
                </a:solidFill>
                <a:latin typeface="Arial" panose="020B0604020202020204" pitchFamily="34" charset="0"/>
                <a:cs typeface="Arial" panose="020B0604020202020204" pitchFamily="34" charset="0"/>
              </a:rPr>
              <a:t>overdadige stimulatie</a:t>
            </a:r>
            <a:r>
              <a:rPr altLang="nl-NL" sz="1800" dirty="0">
                <a:solidFill>
                  <a:schemeClr val="bg1"/>
                </a:solidFill>
                <a:latin typeface="Arial" panose="020B0604020202020204" pitchFamily="34" charset="0"/>
                <a:cs typeface="Arial" panose="020B0604020202020204" pitchFamily="34" charset="0"/>
              </a:rPr>
              <a:t> </a:t>
            </a:r>
            <a:r>
              <a:rPr lang="nl-NL" altLang="nl-NL" sz="1800" dirty="0">
                <a:solidFill>
                  <a:schemeClr val="bg1"/>
                </a:solidFill>
                <a:latin typeface="Arial" panose="020B0604020202020204" pitchFamily="34" charset="0"/>
                <a:cs typeface="Arial" panose="020B0604020202020204" pitchFamily="34" charset="0"/>
              </a:rPr>
              <a:t>=&gt; </a:t>
            </a:r>
            <a:r>
              <a:rPr altLang="nl-NL" sz="1800" dirty="0">
                <a:solidFill>
                  <a:srgbClr val="FFFF00"/>
                </a:solidFill>
                <a:latin typeface="Arial" panose="020B0604020202020204" pitchFamily="34" charset="0"/>
                <a:cs typeface="Arial" panose="020B0604020202020204" pitchFamily="34" charset="0"/>
              </a:rPr>
              <a:t>pro</a:t>
            </a:r>
            <a:r>
              <a:rPr lang="nl-NL" altLang="nl-NL" sz="1800" dirty="0">
                <a:solidFill>
                  <a:srgbClr val="FFFF00"/>
                </a:solidFill>
                <a:latin typeface="Arial" panose="020B0604020202020204" pitchFamily="34" charset="0"/>
                <a:cs typeface="Arial" panose="020B0604020202020204" pitchFamily="34" charset="0"/>
              </a:rPr>
              <a:t>-</a:t>
            </a:r>
            <a:r>
              <a:rPr altLang="nl-NL" sz="1800" dirty="0" err="1">
                <a:solidFill>
                  <a:srgbClr val="FFFF00"/>
                </a:solidFill>
                <a:latin typeface="Arial" panose="020B0604020202020204" pitchFamily="34" charset="0"/>
                <a:cs typeface="Arial" panose="020B0604020202020204" pitchFamily="34" charset="0"/>
              </a:rPr>
              <a:t>inflammatoire</a:t>
            </a:r>
            <a:r>
              <a:rPr altLang="nl-NL" sz="1800" dirty="0">
                <a:solidFill>
                  <a:srgbClr val="FFFF00"/>
                </a:solidFill>
                <a:latin typeface="Arial" panose="020B0604020202020204" pitchFamily="34" charset="0"/>
                <a:cs typeface="Arial" panose="020B0604020202020204" pitchFamily="34" charset="0"/>
              </a:rPr>
              <a:t> cytokines</a:t>
            </a:r>
          </a:p>
          <a:p>
            <a:pPr marL="0" indent="0">
              <a:buNone/>
              <a:defRPr/>
            </a:pPr>
            <a:r>
              <a:rPr lang="nl-NL" altLang="nl-NL" sz="1800" dirty="0">
                <a:solidFill>
                  <a:srgbClr val="FFFF00"/>
                </a:solidFill>
                <a:latin typeface="Arial" panose="020B0604020202020204" pitchFamily="34" charset="0"/>
                <a:cs typeface="Arial" panose="020B0604020202020204" pitchFamily="34" charset="0"/>
              </a:rPr>
              <a:t>=&gt; Ontsteking </a:t>
            </a: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endParaRPr lang="nl-NL" altLang="nl-NL" sz="1800" dirty="0">
              <a:solidFill>
                <a:schemeClr val="bg1"/>
              </a:solidFill>
              <a:latin typeface="Arial" panose="020B0604020202020204" pitchFamily="34" charset="0"/>
              <a:cs typeface="Arial" panose="020B0604020202020204" pitchFamily="34" charset="0"/>
            </a:endParaRPr>
          </a:p>
          <a:p>
            <a:pPr>
              <a:defRPr/>
            </a:pPr>
            <a:r>
              <a:rPr lang="nl-NL" altLang="nl-NL" sz="1800" dirty="0">
                <a:solidFill>
                  <a:schemeClr val="bg1"/>
                </a:solidFill>
                <a:latin typeface="Arial" panose="020B0604020202020204" pitchFamily="34" charset="0"/>
                <a:cs typeface="Arial" panose="020B0604020202020204" pitchFamily="34" charset="0"/>
              </a:rPr>
              <a:t>=&gt; vooral bacterien, en dode cellen</a:t>
            </a: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marL="0" indent="0">
              <a:buNone/>
              <a:defRPr/>
            </a:pPr>
            <a:endParaRPr altLang="nl-NL" sz="1800" dirty="0">
              <a:solidFill>
                <a:schemeClr val="bg1"/>
              </a:solidFill>
              <a:latin typeface="Arial" panose="020B0604020202020204" pitchFamily="34" charset="0"/>
              <a:cs typeface="Arial" panose="020B0604020202020204" pitchFamily="34" charset="0"/>
            </a:endParaRPr>
          </a:p>
          <a:p>
            <a:pPr marL="0" indent="0">
              <a:buNone/>
              <a:defRPr/>
            </a:pPr>
            <a:r>
              <a:rPr altLang="nl-NL" sz="1800" dirty="0">
                <a:solidFill>
                  <a:schemeClr val="bg1"/>
                </a:solidFill>
                <a:latin typeface="Arial" panose="020B0604020202020204" pitchFamily="34" charset="0"/>
                <a:cs typeface="Arial" panose="020B0604020202020204" pitchFamily="34" charset="0"/>
              </a:rPr>
              <a:t>=&gt; Pro-inflammatoire signalen (Interferon, Tumor </a:t>
            </a:r>
            <a:r>
              <a:rPr altLang="nl-NL" sz="1800" dirty="0" err="1">
                <a:solidFill>
                  <a:schemeClr val="bg1"/>
                </a:solidFill>
                <a:latin typeface="Arial" panose="020B0604020202020204" pitchFamily="34" charset="0"/>
                <a:cs typeface="Arial" panose="020B0604020202020204" pitchFamily="34" charset="0"/>
              </a:rPr>
              <a:t>Necrosis</a:t>
            </a:r>
            <a:r>
              <a:rPr altLang="nl-NL" sz="1800" dirty="0">
                <a:solidFill>
                  <a:schemeClr val="bg1"/>
                </a:solidFill>
                <a:latin typeface="Arial" panose="020B0604020202020204" pitchFamily="34" charset="0"/>
                <a:cs typeface="Arial" panose="020B0604020202020204" pitchFamily="34" charset="0"/>
              </a:rPr>
              <a:t> Factor)</a:t>
            </a: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a:p>
            <a:pPr>
              <a:defRPr/>
            </a:pPr>
            <a:endParaRPr altLang="nl-NL" sz="1800" dirty="0">
              <a:solidFill>
                <a:schemeClr val="bg1"/>
              </a:solidFill>
              <a:latin typeface="Arial" panose="020B0604020202020204" pitchFamily="34" charset="0"/>
              <a:cs typeface="Arial" panose="020B0604020202020204" pitchFamily="34" charset="0"/>
            </a:endParaRPr>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193" y="2472458"/>
            <a:ext cx="6619614" cy="3818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C759AF0D-D269-474E-8116-E10E8F6D6289}"/>
              </a:ext>
            </a:extLst>
          </p:cNvPr>
          <p:cNvSpPr>
            <a:spLocks noGrp="1"/>
          </p:cNvSpPr>
          <p:nvPr>
            <p:ph type="title"/>
          </p:nvPr>
        </p:nvSpPr>
        <p:spPr>
          <a:xfrm>
            <a:off x="1064702" y="197946"/>
            <a:ext cx="10515600" cy="1325563"/>
          </a:xfrm>
        </p:spPr>
        <p:txBody>
          <a:bodyPr>
            <a:normAutofit fontScale="90000"/>
          </a:bodyPr>
          <a:lstStyle/>
          <a:p>
            <a:br>
              <a:rPr lang="nl-NL" altLang="nl-NL" sz="2800" dirty="0">
                <a:latin typeface="Arial" pitchFamily="34" charset="0"/>
              </a:rPr>
            </a:br>
            <a:r>
              <a:rPr lang="nl-NL" altLang="nl-NL" sz="2800" dirty="0">
                <a:solidFill>
                  <a:schemeClr val="bg1"/>
                </a:solidFill>
                <a:latin typeface="Arial" pitchFamily="34" charset="0"/>
              </a:rPr>
              <a:t>De macrofaag</a:t>
            </a:r>
            <a:br>
              <a:rPr lang="nl-NL" altLang="nl-NL" sz="2800" dirty="0">
                <a:solidFill>
                  <a:schemeClr val="bg1"/>
                </a:solidFill>
                <a:latin typeface="Arial" pitchFamily="34" charset="0"/>
              </a:rPr>
            </a:br>
            <a:br>
              <a:rPr lang="nl-NL" altLang="nl-NL" sz="2800" dirty="0">
                <a:latin typeface="Arial" pitchFamily="34" charset="0"/>
              </a:rPr>
            </a:br>
            <a:endParaRPr lang="nl-NL" sz="2800" dirty="0"/>
          </a:p>
        </p:txBody>
      </p:sp>
    </p:spTree>
    <p:extLst>
      <p:ext uri="{BB962C8B-B14F-4D97-AF65-F5344CB8AC3E}">
        <p14:creationId xmlns:p14="http://schemas.microsoft.com/office/powerpoint/2010/main" val="3117191861"/>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txBox="1">
            <a:spLocks noGrp="1"/>
          </p:cNvSpPr>
          <p:nvPr>
            <p:ph type="title"/>
          </p:nvPr>
        </p:nvSpPr>
        <p:spPr/>
        <p:txBody>
          <a:bodyPr>
            <a:normAutofit/>
          </a:bodyPr>
          <a:lstStyle/>
          <a:p>
            <a:r>
              <a:rPr altLang="nl-NL" sz="2800" dirty="0">
                <a:latin typeface="Arial" pitchFamily="34" charset="0"/>
              </a:rPr>
              <a:t>Central T-cell tolerance (thymus)</a:t>
            </a:r>
            <a:br>
              <a:rPr altLang="nl-NL" sz="2800" dirty="0">
                <a:latin typeface="Arial" pitchFamily="34" charset="0"/>
              </a:rPr>
            </a:br>
            <a:r>
              <a:rPr lang="nl-NL" altLang="nl-NL" sz="2800" dirty="0">
                <a:latin typeface="Arial" pitchFamily="34" charset="0"/>
              </a:rPr>
              <a:t>It’s </a:t>
            </a:r>
            <a:r>
              <a:rPr lang="nl-NL" altLang="nl-NL" sz="2800" dirty="0" err="1">
                <a:latin typeface="Arial" pitchFamily="34" charset="0"/>
              </a:rPr>
              <a:t>complicated</a:t>
            </a:r>
            <a:endParaRPr altLang="nl-NL" sz="2800" dirty="0">
              <a:latin typeface="Arial" pitchFamily="34" charset="0"/>
            </a:endParaRPr>
          </a:p>
        </p:txBody>
      </p:sp>
      <p:sp>
        <p:nvSpPr>
          <p:cNvPr id="3" name="Tijdelijke aanduiding voor inhoud 2"/>
          <p:cNvSpPr>
            <a:spLocks noGrp="1"/>
          </p:cNvSpPr>
          <p:nvPr>
            <p:ph idx="1"/>
          </p:nvPr>
        </p:nvSpPr>
        <p:spPr>
          <a:xfrm>
            <a:off x="1035050" y="6463026"/>
            <a:ext cx="8745537" cy="360363"/>
          </a:xfrm>
          <a:solidFill>
            <a:schemeClr val="bg2"/>
          </a:solidFill>
        </p:spPr>
        <p:txBody>
          <a:bodyPr/>
          <a:lstStyle/>
          <a:p>
            <a:pPr marL="0" indent="0">
              <a:buNone/>
              <a:defRPr/>
            </a:pPr>
            <a:r>
              <a:rPr sz="1600" dirty="0">
                <a:ea typeface="MS PGothic" pitchFamily="34" charset="-128"/>
                <a:hlinkClick r:id="rId2"/>
              </a:rPr>
              <a:t>https://www.immunopaedia.org.za/immunology/advanced/2-central-peripheral-tolerance/</a:t>
            </a:r>
            <a:endParaRPr sz="1600" dirty="0">
              <a:ea typeface="MS PGothic" pitchFamily="34" charset="-128"/>
            </a:endParaRPr>
          </a:p>
          <a:p>
            <a:pPr>
              <a:defRPr/>
            </a:pPr>
            <a:endParaRPr sz="1600" dirty="0">
              <a:ea typeface="MS PGothic" pitchFamily="34" charset="-128"/>
            </a:endParaRPr>
          </a:p>
        </p:txBody>
      </p:sp>
      <p:pic>
        <p:nvPicPr>
          <p:cNvPr id="491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77" y="1532686"/>
            <a:ext cx="6935787" cy="486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7" name="Tekstvak 3"/>
          <p:cNvSpPr txBox="1">
            <a:spLocks noChangeArrowheads="1"/>
          </p:cNvSpPr>
          <p:nvPr/>
        </p:nvSpPr>
        <p:spPr bwMode="auto">
          <a:xfrm>
            <a:off x="1205100" y="1627404"/>
            <a:ext cx="22034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1800" dirty="0">
                <a:solidFill>
                  <a:schemeClr val="tx1"/>
                </a:solidFill>
                <a:latin typeface="Calibri" pitchFamily="34" charset="0"/>
              </a:rPr>
              <a:t>Aanmaak (lukraak, via husselen van genen = repertoire)</a:t>
            </a:r>
          </a:p>
          <a:p>
            <a:pPr eaLnBrk="1" hangingPunct="1">
              <a:spcBef>
                <a:spcPct val="0"/>
              </a:spcBef>
              <a:buSzTx/>
              <a:buFontTx/>
              <a:buNone/>
            </a:pPr>
            <a:endParaRPr lang="nl-NL" altLang="nl-NL" sz="1800" dirty="0">
              <a:solidFill>
                <a:schemeClr val="tx1"/>
              </a:solidFill>
              <a:latin typeface="Calibri" pitchFamily="34" charset="0"/>
            </a:endParaRPr>
          </a:p>
          <a:p>
            <a:pPr eaLnBrk="1" hangingPunct="1">
              <a:spcBef>
                <a:spcPct val="0"/>
              </a:spcBef>
              <a:buSzTx/>
              <a:buFontTx/>
              <a:buNone/>
            </a:pPr>
            <a:r>
              <a:rPr lang="nl-NL" altLang="nl-NL" sz="1800" dirty="0">
                <a:solidFill>
                  <a:schemeClr val="tx1"/>
                </a:solidFill>
                <a:latin typeface="Calibri" pitchFamily="34" charset="0"/>
              </a:rPr>
              <a:t>=&gt; testen voor allerlei zelf-eiwitten </a:t>
            </a:r>
          </a:p>
        </p:txBody>
      </p:sp>
      <p:sp>
        <p:nvSpPr>
          <p:cNvPr id="49158" name="Tekstvak 5"/>
          <p:cNvSpPr txBox="1">
            <a:spLocks noChangeArrowheads="1"/>
          </p:cNvSpPr>
          <p:nvPr/>
        </p:nvSpPr>
        <p:spPr bwMode="auto">
          <a:xfrm>
            <a:off x="8578850" y="1701784"/>
            <a:ext cx="2107079"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1800" dirty="0">
                <a:solidFill>
                  <a:srgbClr val="FFFF00"/>
                </a:solidFill>
                <a:latin typeface="Calibri" pitchFamily="34" charset="0"/>
              </a:rPr>
              <a:t>DC in Thymus/beenmerg</a:t>
            </a:r>
          </a:p>
          <a:p>
            <a:pPr eaLnBrk="1" hangingPunct="1">
              <a:spcBef>
                <a:spcPct val="0"/>
              </a:spcBef>
              <a:buSzTx/>
              <a:buFontTx/>
              <a:buNone/>
            </a:pPr>
            <a:endParaRPr lang="nl-NL" altLang="nl-NL" sz="1800" dirty="0">
              <a:solidFill>
                <a:schemeClr val="bg1"/>
              </a:solidFill>
              <a:latin typeface="Calibri" pitchFamily="34" charset="0"/>
            </a:endParaRPr>
          </a:p>
          <a:p>
            <a:pPr eaLnBrk="1" hangingPunct="1">
              <a:spcBef>
                <a:spcPct val="0"/>
              </a:spcBef>
              <a:buSzTx/>
              <a:buFontTx/>
              <a:buNone/>
            </a:pPr>
            <a:r>
              <a:rPr lang="nl-NL" altLang="nl-NL" sz="1800" dirty="0" err="1">
                <a:solidFill>
                  <a:schemeClr val="bg1"/>
                </a:solidFill>
                <a:latin typeface="Calibri" pitchFamily="34" charset="0"/>
              </a:rPr>
              <a:t>Instead</a:t>
            </a:r>
            <a:r>
              <a:rPr lang="nl-NL" altLang="nl-NL" sz="1800" dirty="0">
                <a:solidFill>
                  <a:schemeClr val="bg1"/>
                </a:solidFill>
                <a:latin typeface="Calibri" pitchFamily="34" charset="0"/>
              </a:rPr>
              <a:t> of  Yes/no =&gt; </a:t>
            </a:r>
            <a:r>
              <a:rPr lang="nl-NL" altLang="nl-NL" sz="1800" dirty="0" err="1">
                <a:solidFill>
                  <a:schemeClr val="bg1"/>
                </a:solidFill>
                <a:latin typeface="Calibri" pitchFamily="34" charset="0"/>
              </a:rPr>
              <a:t>Weak</a:t>
            </a:r>
            <a:r>
              <a:rPr lang="nl-NL" altLang="nl-NL" sz="1800" dirty="0">
                <a:solidFill>
                  <a:schemeClr val="bg1"/>
                </a:solidFill>
                <a:latin typeface="Calibri" pitchFamily="34" charset="0"/>
              </a:rPr>
              <a:t>/strong</a:t>
            </a:r>
          </a:p>
          <a:p>
            <a:pPr eaLnBrk="1" hangingPunct="1">
              <a:spcBef>
                <a:spcPct val="0"/>
              </a:spcBef>
              <a:buSzTx/>
              <a:buFontTx/>
              <a:buNone/>
            </a:pPr>
            <a:endParaRPr lang="nl-NL" altLang="nl-NL" sz="1800" dirty="0">
              <a:solidFill>
                <a:schemeClr val="bg1"/>
              </a:solidFill>
              <a:latin typeface="Calibri" pitchFamily="34" charset="0"/>
            </a:endParaRPr>
          </a:p>
          <a:p>
            <a:pPr eaLnBrk="1" hangingPunct="1">
              <a:spcBef>
                <a:spcPct val="0"/>
              </a:spcBef>
              <a:buSzTx/>
              <a:buFontTx/>
              <a:buNone/>
            </a:pPr>
            <a:r>
              <a:rPr lang="nl-NL" altLang="nl-NL" sz="1800" dirty="0" err="1">
                <a:solidFill>
                  <a:schemeClr val="bg1"/>
                </a:solidFill>
                <a:latin typeface="Calibri" pitchFamily="34" charset="0"/>
              </a:rPr>
              <a:t>Peptides</a:t>
            </a:r>
            <a:r>
              <a:rPr lang="nl-NL" altLang="nl-NL" sz="1800" dirty="0">
                <a:solidFill>
                  <a:schemeClr val="bg1"/>
                </a:solidFill>
                <a:latin typeface="Calibri" pitchFamily="34" charset="0"/>
              </a:rPr>
              <a:t> are </a:t>
            </a:r>
            <a:r>
              <a:rPr lang="nl-NL" altLang="nl-NL" sz="1800" u="sng" dirty="0" err="1">
                <a:solidFill>
                  <a:schemeClr val="bg1"/>
                </a:solidFill>
                <a:latin typeface="Calibri" pitchFamily="34" charset="0"/>
              </a:rPr>
              <a:t>self</a:t>
            </a:r>
            <a:r>
              <a:rPr lang="nl-NL" altLang="nl-NL" sz="1800" dirty="0">
                <a:solidFill>
                  <a:schemeClr val="bg1"/>
                </a:solidFill>
                <a:latin typeface="Calibri" pitchFamily="34" charset="0"/>
              </a:rPr>
              <a:t> =&gt; Strong is </a:t>
            </a:r>
            <a:r>
              <a:rPr lang="nl-NL" altLang="nl-NL" sz="1800" dirty="0" err="1">
                <a:solidFill>
                  <a:schemeClr val="bg1"/>
                </a:solidFill>
                <a:latin typeface="Calibri" pitchFamily="34" charset="0"/>
              </a:rPr>
              <a:t>not</a:t>
            </a:r>
            <a:r>
              <a:rPr lang="nl-NL" altLang="nl-NL" sz="1800" dirty="0">
                <a:solidFill>
                  <a:schemeClr val="bg1"/>
                </a:solidFill>
                <a:latin typeface="Calibri" pitchFamily="34" charset="0"/>
              </a:rPr>
              <a:t> </a:t>
            </a:r>
            <a:r>
              <a:rPr lang="nl-NL" altLang="nl-NL" sz="1800" dirty="0" err="1">
                <a:solidFill>
                  <a:schemeClr val="bg1"/>
                </a:solidFill>
                <a:latin typeface="Calibri" pitchFamily="34" charset="0"/>
              </a:rPr>
              <a:t>good</a:t>
            </a:r>
            <a:r>
              <a:rPr lang="nl-NL" altLang="nl-NL" sz="1800" dirty="0">
                <a:solidFill>
                  <a:schemeClr val="bg1"/>
                </a:solidFill>
                <a:latin typeface="Calibri" pitchFamily="34" charset="0"/>
              </a:rPr>
              <a:t> =&gt; </a:t>
            </a:r>
            <a:r>
              <a:rPr lang="nl-NL" altLang="nl-NL" sz="1800" dirty="0" err="1">
                <a:solidFill>
                  <a:schemeClr val="bg1"/>
                </a:solidFill>
                <a:latin typeface="Calibri" pitchFamily="34" charset="0"/>
              </a:rPr>
              <a:t>autoimmunity</a:t>
            </a:r>
            <a:endParaRPr lang="nl-NL" altLang="nl-NL" sz="1800" dirty="0">
              <a:solidFill>
                <a:schemeClr val="bg1"/>
              </a:solidFill>
              <a:latin typeface="Calibri" pitchFamily="34" charset="0"/>
            </a:endParaRPr>
          </a:p>
          <a:p>
            <a:pPr eaLnBrk="1" hangingPunct="1">
              <a:spcBef>
                <a:spcPct val="0"/>
              </a:spcBef>
              <a:buSzTx/>
              <a:buFontTx/>
              <a:buNone/>
            </a:pPr>
            <a:endParaRPr lang="nl-NL" altLang="nl-NL" sz="1800" dirty="0">
              <a:solidFill>
                <a:schemeClr val="bg1"/>
              </a:solidFill>
              <a:latin typeface="Calibri" pitchFamily="34" charset="0"/>
            </a:endParaRPr>
          </a:p>
          <a:p>
            <a:pPr eaLnBrk="1" hangingPunct="1">
              <a:spcBef>
                <a:spcPct val="0"/>
              </a:spcBef>
              <a:buSzTx/>
              <a:buFontTx/>
              <a:buNone/>
            </a:pPr>
            <a:r>
              <a:rPr lang="nl-NL" altLang="nl-NL" sz="1800" dirty="0" err="1">
                <a:solidFill>
                  <a:schemeClr val="bg1"/>
                </a:solidFill>
                <a:latin typeface="Calibri" pitchFamily="34" charset="0"/>
              </a:rPr>
              <a:t>Weak</a:t>
            </a:r>
            <a:r>
              <a:rPr lang="nl-NL" altLang="nl-NL" sz="1800" dirty="0">
                <a:solidFill>
                  <a:schemeClr val="bg1"/>
                </a:solidFill>
                <a:latin typeface="Calibri" pitchFamily="34" charset="0"/>
              </a:rPr>
              <a:t> means </a:t>
            </a:r>
            <a:r>
              <a:rPr lang="nl-NL" altLang="nl-NL" sz="1800" dirty="0" err="1">
                <a:solidFill>
                  <a:schemeClr val="bg1"/>
                </a:solidFill>
                <a:latin typeface="Calibri" pitchFamily="34" charset="0"/>
              </a:rPr>
              <a:t>good</a:t>
            </a:r>
            <a:r>
              <a:rPr lang="nl-NL" altLang="nl-NL" sz="1800" dirty="0">
                <a:solidFill>
                  <a:schemeClr val="bg1"/>
                </a:solidFill>
                <a:latin typeface="Calibri" pitchFamily="34" charset="0"/>
              </a:rPr>
              <a:t> MHC </a:t>
            </a:r>
            <a:r>
              <a:rPr lang="nl-NL" altLang="nl-NL" sz="1800" dirty="0" err="1">
                <a:solidFill>
                  <a:schemeClr val="bg1"/>
                </a:solidFill>
                <a:latin typeface="Calibri" pitchFamily="34" charset="0"/>
              </a:rPr>
              <a:t>recognition</a:t>
            </a:r>
            <a:endParaRPr lang="nl-NL" altLang="nl-NL" sz="1800" dirty="0">
              <a:solidFill>
                <a:schemeClr val="bg1"/>
              </a:solidFill>
              <a:latin typeface="Calibri" pitchFamily="34" charset="0"/>
            </a:endParaRPr>
          </a:p>
          <a:p>
            <a:pPr eaLnBrk="1" hangingPunct="1">
              <a:spcBef>
                <a:spcPct val="0"/>
              </a:spcBef>
              <a:buSzTx/>
              <a:buFontTx/>
              <a:buNone/>
            </a:pPr>
            <a:endParaRPr lang="nl-NL" altLang="nl-NL" sz="1800" dirty="0">
              <a:solidFill>
                <a:schemeClr val="bg1"/>
              </a:solidFill>
              <a:latin typeface="Calibri" pitchFamily="34" charset="0"/>
            </a:endParaRPr>
          </a:p>
          <a:p>
            <a:pPr eaLnBrk="1" hangingPunct="1">
              <a:spcBef>
                <a:spcPct val="0"/>
              </a:spcBef>
              <a:buSzTx/>
              <a:buFontTx/>
              <a:buNone/>
            </a:pPr>
            <a:r>
              <a:rPr lang="nl-NL" altLang="nl-NL" sz="1800" dirty="0" err="1">
                <a:solidFill>
                  <a:schemeClr val="bg1"/>
                </a:solidFill>
                <a:latin typeface="Calibri" pitchFamily="34" charset="0"/>
              </a:rPr>
              <a:t>Treg</a:t>
            </a:r>
            <a:r>
              <a:rPr lang="nl-NL" altLang="nl-NL" sz="1800" dirty="0">
                <a:solidFill>
                  <a:schemeClr val="bg1"/>
                </a:solidFill>
                <a:latin typeface="Calibri" pitchFamily="34" charset="0"/>
              </a:rPr>
              <a:t> help </a:t>
            </a:r>
            <a:r>
              <a:rPr lang="nl-NL" altLang="nl-NL" sz="1800" dirty="0" err="1">
                <a:solidFill>
                  <a:schemeClr val="bg1"/>
                </a:solidFill>
                <a:latin typeface="Calibri" pitchFamily="34" charset="0"/>
              </a:rPr>
              <a:t>prevent</a:t>
            </a:r>
            <a:r>
              <a:rPr lang="nl-NL" altLang="nl-NL" sz="1800" dirty="0">
                <a:solidFill>
                  <a:schemeClr val="bg1"/>
                </a:solidFill>
                <a:latin typeface="Calibri" pitchFamily="34" charset="0"/>
              </a:rPr>
              <a:t> </a:t>
            </a:r>
            <a:r>
              <a:rPr lang="nl-NL" altLang="nl-NL" sz="1800" dirty="0" err="1">
                <a:solidFill>
                  <a:schemeClr val="bg1"/>
                </a:solidFill>
                <a:latin typeface="Calibri" pitchFamily="34" charset="0"/>
              </a:rPr>
              <a:t>autoimmunity</a:t>
            </a:r>
            <a:endParaRPr lang="nl-NL" altLang="nl-NL" sz="1800" dirty="0">
              <a:solidFill>
                <a:schemeClr val="bg1"/>
              </a:solidFill>
              <a:latin typeface="Calibri" pitchFamily="34" charset="0"/>
            </a:endParaRPr>
          </a:p>
        </p:txBody>
      </p:sp>
      <p:sp>
        <p:nvSpPr>
          <p:cNvPr id="2" name="Ovaal 1"/>
          <p:cNvSpPr/>
          <p:nvPr/>
        </p:nvSpPr>
        <p:spPr>
          <a:xfrm>
            <a:off x="2495551" y="4292600"/>
            <a:ext cx="1008063"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extLst>
      <p:ext uri="{BB962C8B-B14F-4D97-AF65-F5344CB8AC3E}">
        <p14:creationId xmlns:p14="http://schemas.microsoft.com/office/powerpoint/2010/main" val="1395361504"/>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p:cNvSpPr txBox="1">
            <a:spLocks noGrp="1"/>
          </p:cNvSpPr>
          <p:nvPr>
            <p:ph type="title"/>
          </p:nvPr>
        </p:nvSpPr>
        <p:spPr/>
        <p:txBody>
          <a:bodyPr>
            <a:normAutofit/>
          </a:bodyPr>
          <a:lstStyle/>
          <a:p>
            <a:r>
              <a:rPr altLang="nl-NL" sz="2800" dirty="0">
                <a:latin typeface="Arial" pitchFamily="34" charset="0"/>
              </a:rPr>
              <a:t>Centrale </a:t>
            </a:r>
            <a:r>
              <a:rPr altLang="nl-NL" sz="2800" dirty="0" err="1">
                <a:latin typeface="Arial" pitchFamily="34" charset="0"/>
              </a:rPr>
              <a:t>tolerantie</a:t>
            </a:r>
            <a:r>
              <a:rPr altLang="nl-NL" sz="2800" dirty="0">
                <a:latin typeface="Arial" pitchFamily="34" charset="0"/>
              </a:rPr>
              <a:t>, in Thymus / Beenmerg</a:t>
            </a:r>
            <a:br>
              <a:rPr altLang="nl-NL" sz="2800" dirty="0">
                <a:latin typeface="Arial" pitchFamily="34" charset="0"/>
              </a:rPr>
            </a:br>
            <a:r>
              <a:rPr altLang="nl-NL" sz="2800" dirty="0">
                <a:latin typeface="Arial" pitchFamily="34" charset="0"/>
              </a:rPr>
              <a:t>T en B cel repertoire =&gt; self/non-self </a:t>
            </a:r>
            <a:r>
              <a:rPr altLang="nl-NL" sz="2800" dirty="0" err="1">
                <a:latin typeface="Arial" pitchFamily="34" charset="0"/>
              </a:rPr>
              <a:t>discrimiation</a:t>
            </a:r>
            <a:endParaRPr altLang="nl-NL" sz="2800" dirty="0">
              <a:latin typeface="Arial" pitchFamily="34" charset="0"/>
            </a:endParaRPr>
          </a:p>
        </p:txBody>
      </p:sp>
      <p:sp>
        <p:nvSpPr>
          <p:cNvPr id="50179" name="Tijdelijke aanduiding voor inhoud 2"/>
          <p:cNvSpPr txBox="1">
            <a:spLocks noGrp="1"/>
          </p:cNvSpPr>
          <p:nvPr>
            <p:ph idx="1"/>
          </p:nvPr>
        </p:nvSpPr>
        <p:spPr>
          <a:xfrm>
            <a:off x="935132" y="1574147"/>
            <a:ext cx="2713504" cy="5021636"/>
          </a:xfrm>
          <a:solidFill>
            <a:schemeClr val="tx2"/>
          </a:solidFill>
        </p:spPr>
        <p:txBody>
          <a:bodyPr>
            <a:noAutofit/>
          </a:bodyPr>
          <a:lstStyle/>
          <a:p>
            <a:pPr>
              <a:defRPr/>
            </a:pPr>
            <a:r>
              <a:rPr altLang="nl-NL" sz="1800" dirty="0" err="1">
                <a:solidFill>
                  <a:schemeClr val="bg1"/>
                </a:solidFill>
              </a:rPr>
              <a:t>Miljard</a:t>
            </a:r>
            <a:r>
              <a:rPr lang="nl-NL" altLang="nl-NL" sz="1800" dirty="0">
                <a:solidFill>
                  <a:schemeClr val="bg1"/>
                </a:solidFill>
              </a:rPr>
              <a:t>en</a:t>
            </a:r>
            <a:r>
              <a:rPr altLang="nl-NL" sz="1800" dirty="0">
                <a:solidFill>
                  <a:schemeClr val="bg1"/>
                </a:solidFill>
              </a:rPr>
              <a:t> varianten,</a:t>
            </a:r>
          </a:p>
          <a:p>
            <a:pPr>
              <a:defRPr/>
            </a:pPr>
            <a:r>
              <a:rPr altLang="nl-NL" sz="1800" dirty="0">
                <a:solidFill>
                  <a:schemeClr val="bg1"/>
                </a:solidFill>
              </a:rPr>
              <a:t>5% overleeft selectie</a:t>
            </a:r>
          </a:p>
          <a:p>
            <a:pPr marL="0" indent="0">
              <a:buNone/>
              <a:defRPr/>
            </a:pPr>
            <a:endParaRPr altLang="nl-NL" sz="1800" dirty="0">
              <a:solidFill>
                <a:schemeClr val="bg1"/>
              </a:solidFill>
            </a:endParaRPr>
          </a:p>
          <a:p>
            <a:pPr marL="0" indent="0">
              <a:buNone/>
              <a:defRPr/>
            </a:pPr>
            <a:r>
              <a:rPr altLang="nl-NL" sz="1800" dirty="0">
                <a:solidFill>
                  <a:schemeClr val="bg1"/>
                </a:solidFill>
              </a:rPr>
              <a:t>no MHC </a:t>
            </a:r>
            <a:r>
              <a:rPr altLang="nl-NL" sz="1800" dirty="0" err="1">
                <a:solidFill>
                  <a:schemeClr val="bg1"/>
                </a:solidFill>
              </a:rPr>
              <a:t>recognition</a:t>
            </a:r>
            <a:endParaRPr altLang="nl-NL" sz="1800" dirty="0">
              <a:solidFill>
                <a:schemeClr val="bg1"/>
              </a:solidFill>
            </a:endParaRPr>
          </a:p>
          <a:p>
            <a:pPr marL="0" indent="0">
              <a:buNone/>
              <a:defRPr/>
            </a:pPr>
            <a:r>
              <a:rPr altLang="nl-NL" sz="1800" dirty="0">
                <a:solidFill>
                  <a:schemeClr val="bg1"/>
                </a:solidFill>
              </a:rPr>
              <a:t>=&gt; </a:t>
            </a:r>
            <a:r>
              <a:rPr altLang="nl-NL" sz="1800" dirty="0" err="1">
                <a:solidFill>
                  <a:schemeClr val="bg1"/>
                </a:solidFill>
              </a:rPr>
              <a:t>death</a:t>
            </a:r>
            <a:r>
              <a:rPr altLang="nl-NL" sz="1800" dirty="0">
                <a:solidFill>
                  <a:schemeClr val="bg1"/>
                </a:solidFill>
              </a:rPr>
              <a:t> </a:t>
            </a:r>
            <a:r>
              <a:rPr altLang="nl-NL" sz="1800" dirty="0" err="1">
                <a:solidFill>
                  <a:schemeClr val="bg1"/>
                </a:solidFill>
              </a:rPr>
              <a:t>by</a:t>
            </a:r>
            <a:r>
              <a:rPr altLang="nl-NL" sz="1800" dirty="0">
                <a:solidFill>
                  <a:schemeClr val="bg1"/>
                </a:solidFill>
              </a:rPr>
              <a:t> </a:t>
            </a:r>
            <a:r>
              <a:rPr altLang="nl-NL" sz="1800" dirty="0" err="1">
                <a:solidFill>
                  <a:schemeClr val="bg1"/>
                </a:solidFill>
              </a:rPr>
              <a:t>neglect</a:t>
            </a:r>
            <a:endParaRPr altLang="nl-NL" sz="1800" dirty="0">
              <a:solidFill>
                <a:schemeClr val="bg1"/>
              </a:solidFill>
            </a:endParaRPr>
          </a:p>
          <a:p>
            <a:pPr>
              <a:defRPr/>
            </a:pPr>
            <a:endParaRPr lang="nl-NL" altLang="nl-NL" sz="1800" dirty="0">
              <a:solidFill>
                <a:schemeClr val="bg1"/>
              </a:solidFill>
            </a:endParaRPr>
          </a:p>
          <a:p>
            <a:pPr>
              <a:defRPr/>
            </a:pPr>
            <a:r>
              <a:rPr lang="nl-NL" altLang="nl-NL" sz="1800" dirty="0" err="1">
                <a:solidFill>
                  <a:schemeClr val="bg1"/>
                </a:solidFill>
              </a:rPr>
              <a:t>Self</a:t>
            </a:r>
            <a:r>
              <a:rPr lang="nl-NL" altLang="nl-NL" sz="1800" dirty="0">
                <a:solidFill>
                  <a:schemeClr val="bg1"/>
                </a:solidFill>
              </a:rPr>
              <a:t>-peptide </a:t>
            </a:r>
            <a:r>
              <a:rPr lang="nl-NL" altLang="nl-NL" sz="1800" dirty="0" err="1">
                <a:solidFill>
                  <a:schemeClr val="bg1"/>
                </a:solidFill>
              </a:rPr>
              <a:t>recognition</a:t>
            </a:r>
            <a:r>
              <a:rPr lang="nl-NL" altLang="nl-NL" sz="1800" dirty="0">
                <a:solidFill>
                  <a:schemeClr val="bg1"/>
                </a:solidFill>
              </a:rPr>
              <a:t> =&gt; </a:t>
            </a:r>
            <a:r>
              <a:rPr lang="nl-NL" altLang="nl-NL" sz="1800" dirty="0" err="1">
                <a:solidFill>
                  <a:schemeClr val="bg1"/>
                </a:solidFill>
              </a:rPr>
              <a:t>negative</a:t>
            </a:r>
            <a:r>
              <a:rPr lang="nl-NL" altLang="nl-NL" sz="1800" dirty="0">
                <a:solidFill>
                  <a:schemeClr val="bg1"/>
                </a:solidFill>
              </a:rPr>
              <a:t> </a:t>
            </a:r>
            <a:r>
              <a:rPr lang="nl-NL" altLang="nl-NL" sz="1800" dirty="0" err="1">
                <a:solidFill>
                  <a:schemeClr val="bg1"/>
                </a:solidFill>
              </a:rPr>
              <a:t>selection</a:t>
            </a:r>
            <a:endParaRPr lang="nl-NL" altLang="nl-NL" sz="1800" dirty="0">
              <a:solidFill>
                <a:schemeClr val="bg1"/>
              </a:solidFill>
            </a:endParaRPr>
          </a:p>
          <a:p>
            <a:pPr>
              <a:defRPr/>
            </a:pPr>
            <a:endParaRPr altLang="nl-NL" sz="1800" dirty="0">
              <a:solidFill>
                <a:schemeClr val="bg1"/>
              </a:solidFill>
            </a:endParaRPr>
          </a:p>
          <a:p>
            <a:pPr>
              <a:defRPr/>
            </a:pPr>
            <a:r>
              <a:rPr altLang="nl-NL" sz="1800" dirty="0">
                <a:solidFill>
                  <a:schemeClr val="bg1"/>
                </a:solidFill>
              </a:rPr>
              <a:t>Repertoire is (non-self) antigeen dat kan worden </a:t>
            </a:r>
            <a:r>
              <a:rPr altLang="nl-NL" sz="1800" dirty="0" err="1">
                <a:solidFill>
                  <a:schemeClr val="bg1"/>
                </a:solidFill>
              </a:rPr>
              <a:t>herkent</a:t>
            </a:r>
            <a:r>
              <a:rPr altLang="nl-NL" sz="1800" dirty="0">
                <a:solidFill>
                  <a:schemeClr val="bg1"/>
                </a:solidFill>
              </a:rPr>
              <a:t> </a:t>
            </a:r>
            <a:endParaRPr lang="nl-NL" altLang="nl-NL" sz="1800" dirty="0">
              <a:solidFill>
                <a:schemeClr val="bg1"/>
              </a:solidFill>
            </a:endParaRPr>
          </a:p>
          <a:p>
            <a:pPr marL="0" indent="0">
              <a:buNone/>
              <a:defRPr/>
            </a:pPr>
            <a:r>
              <a:rPr lang="nl-NL" altLang="nl-NL" sz="1800" dirty="0">
                <a:solidFill>
                  <a:schemeClr val="bg1"/>
                </a:solidFill>
              </a:rPr>
              <a:t>NB Thymus / BM omgeving =&gt; onvolledige weergave van het lichaam</a:t>
            </a:r>
          </a:p>
          <a:p>
            <a:pPr marL="1371600" lvl="3" indent="0">
              <a:buNone/>
              <a:defRPr/>
            </a:pPr>
            <a:endParaRPr altLang="nl-NL" dirty="0">
              <a:solidFill>
                <a:schemeClr val="bg1"/>
              </a:solidFill>
            </a:endParaRPr>
          </a:p>
          <a:p>
            <a:pPr marL="1371600" lvl="3" indent="0">
              <a:buNone/>
              <a:defRPr/>
            </a:pPr>
            <a:r>
              <a:rPr altLang="nl-NL" dirty="0">
                <a:solidFill>
                  <a:schemeClr val="bg1"/>
                </a:solidFill>
              </a:rPr>
              <a:t>		      	      </a:t>
            </a:r>
          </a:p>
          <a:p>
            <a:pPr marL="1371600" lvl="3" indent="0">
              <a:buNone/>
              <a:defRPr/>
            </a:pPr>
            <a:r>
              <a:rPr altLang="nl-NL" dirty="0">
                <a:solidFill>
                  <a:schemeClr val="bg1"/>
                </a:solidFill>
              </a:rPr>
              <a:t>				</a:t>
            </a:r>
          </a:p>
          <a:p>
            <a:pPr marL="1371600" lvl="3" indent="0">
              <a:buNone/>
              <a:defRPr/>
            </a:pPr>
            <a:r>
              <a:rPr altLang="nl-NL" dirty="0">
                <a:solidFill>
                  <a:schemeClr val="bg1"/>
                </a:solidFill>
              </a:rPr>
              <a:t>                                        </a:t>
            </a:r>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336" y="1690688"/>
            <a:ext cx="6097587" cy="404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4" name="Tekstvak 1"/>
          <p:cNvSpPr txBox="1">
            <a:spLocks noChangeArrowheads="1"/>
          </p:cNvSpPr>
          <p:nvPr/>
        </p:nvSpPr>
        <p:spPr bwMode="auto">
          <a:xfrm>
            <a:off x="4320336" y="5949670"/>
            <a:ext cx="6097587" cy="6461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1800">
                <a:solidFill>
                  <a:schemeClr val="tx1"/>
                </a:solidFill>
                <a:latin typeface="Calibri" pitchFamily="34" charset="0"/>
                <a:hlinkClick r:id="rId3"/>
              </a:rPr>
              <a:t>https://www.youtube.com/watch?v=rHx30H3dUKQ</a:t>
            </a:r>
            <a:endParaRPr lang="nl-NL" altLang="nl-NL" sz="1800">
              <a:solidFill>
                <a:schemeClr val="tx1"/>
              </a:solidFill>
              <a:latin typeface="Calibri" pitchFamily="34" charset="0"/>
            </a:endParaRPr>
          </a:p>
          <a:p>
            <a:pPr eaLnBrk="1" hangingPunct="1">
              <a:spcBef>
                <a:spcPct val="0"/>
              </a:spcBef>
              <a:buSzTx/>
              <a:buFontTx/>
              <a:buNone/>
            </a:pPr>
            <a:r>
              <a:rPr lang="nl-NL" altLang="nl-NL" sz="1800">
                <a:solidFill>
                  <a:schemeClr val="tx1"/>
                </a:solidFill>
                <a:latin typeface="Calibri" pitchFamily="34" charset="0"/>
                <a:hlinkClick r:id="rId4"/>
              </a:rPr>
              <a:t>https://www.youtube.com/watch?v=2jEBTeAgtFY</a:t>
            </a:r>
            <a:endParaRPr lang="nl-NL" altLang="nl-NL" sz="1800">
              <a:solidFill>
                <a:schemeClr val="tx1"/>
              </a:solidFill>
              <a:latin typeface="Calibri" pitchFamily="34" charset="0"/>
            </a:endParaRPr>
          </a:p>
        </p:txBody>
      </p:sp>
    </p:spTree>
    <p:extLst>
      <p:ext uri="{BB962C8B-B14F-4D97-AF65-F5344CB8AC3E}">
        <p14:creationId xmlns:p14="http://schemas.microsoft.com/office/powerpoint/2010/main" val="3484567603"/>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dirty="0"/>
              <a:t>T-</a:t>
            </a:r>
            <a:r>
              <a:rPr lang="nl-NL" sz="2800" dirty="0" err="1"/>
              <a:t>cell</a:t>
            </a:r>
            <a:r>
              <a:rPr lang="nl-NL" sz="2800" dirty="0"/>
              <a:t> receptor gene-</a:t>
            </a:r>
            <a:r>
              <a:rPr lang="nl-NL" sz="2800" dirty="0" err="1"/>
              <a:t>rearrangement</a:t>
            </a:r>
            <a:endParaRPr lang="nl-NL" sz="2800" dirty="0"/>
          </a:p>
        </p:txBody>
      </p:sp>
      <p:sp>
        <p:nvSpPr>
          <p:cNvPr id="3" name="Tijdelijke aanduiding voor inhoud 2"/>
          <p:cNvSpPr>
            <a:spLocks noGrp="1"/>
          </p:cNvSpPr>
          <p:nvPr>
            <p:ph idx="1"/>
          </p:nvPr>
        </p:nvSpPr>
        <p:spPr>
          <a:xfrm>
            <a:off x="8306344" y="2084070"/>
            <a:ext cx="2711280" cy="3730417"/>
          </a:xfrm>
        </p:spPr>
        <p:txBody>
          <a:bodyPr>
            <a:noAutofit/>
          </a:bodyPr>
          <a:lstStyle/>
          <a:p>
            <a:r>
              <a:rPr lang="nl-NL" sz="1800" dirty="0">
                <a:solidFill>
                  <a:schemeClr val="bg1"/>
                </a:solidFill>
              </a:rPr>
              <a:t>Uniek voor afweer</a:t>
            </a:r>
          </a:p>
          <a:p>
            <a:endParaRPr lang="nl-NL" sz="1800" dirty="0">
              <a:solidFill>
                <a:schemeClr val="bg1"/>
              </a:solidFill>
            </a:endParaRPr>
          </a:p>
          <a:p>
            <a:r>
              <a:rPr lang="nl-NL" sz="1800" dirty="0">
                <a:solidFill>
                  <a:schemeClr val="bg1"/>
                </a:solidFill>
              </a:rPr>
              <a:t>Verder alleen bij Meiose</a:t>
            </a:r>
          </a:p>
          <a:p>
            <a:endParaRPr lang="nl-NL" sz="1800" dirty="0">
              <a:solidFill>
                <a:schemeClr val="bg1"/>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912" y="1563277"/>
            <a:ext cx="6705648" cy="5029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741562"/>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p:cNvSpPr txBox="1">
            <a:spLocks noGrp="1"/>
          </p:cNvSpPr>
          <p:nvPr>
            <p:ph type="title"/>
          </p:nvPr>
        </p:nvSpPr>
        <p:spPr/>
        <p:txBody>
          <a:bodyPr>
            <a:normAutofit/>
          </a:bodyPr>
          <a:lstStyle/>
          <a:p>
            <a:r>
              <a:rPr altLang="nl-NL" sz="2800" dirty="0" err="1">
                <a:solidFill>
                  <a:schemeClr val="bg1"/>
                </a:solidFill>
                <a:latin typeface="Arial" pitchFamily="34" charset="0"/>
              </a:rPr>
              <a:t>Gevaar</a:t>
            </a:r>
            <a:r>
              <a:rPr altLang="nl-NL" sz="2800" dirty="0">
                <a:solidFill>
                  <a:schemeClr val="bg1"/>
                </a:solidFill>
                <a:latin typeface="Arial" pitchFamily="34" charset="0"/>
              </a:rPr>
              <a:t> </a:t>
            </a:r>
            <a:r>
              <a:rPr altLang="nl-NL" sz="2800" dirty="0" err="1">
                <a:solidFill>
                  <a:schemeClr val="bg1"/>
                </a:solidFill>
                <a:latin typeface="Arial" pitchFamily="34" charset="0"/>
              </a:rPr>
              <a:t>als</a:t>
            </a:r>
            <a:r>
              <a:rPr altLang="nl-NL" sz="2800" dirty="0">
                <a:solidFill>
                  <a:schemeClr val="bg1"/>
                </a:solidFill>
                <a:latin typeface="Arial" pitchFamily="34" charset="0"/>
              </a:rPr>
              <a:t> </a:t>
            </a:r>
            <a:r>
              <a:rPr altLang="nl-NL" sz="2800" dirty="0" err="1">
                <a:solidFill>
                  <a:schemeClr val="bg1"/>
                </a:solidFill>
                <a:latin typeface="Arial" pitchFamily="34" charset="0"/>
              </a:rPr>
              <a:t>leidend</a:t>
            </a:r>
            <a:r>
              <a:rPr altLang="nl-NL" sz="2800" dirty="0">
                <a:solidFill>
                  <a:schemeClr val="bg1"/>
                </a:solidFill>
                <a:latin typeface="Arial" pitchFamily="34" charset="0"/>
              </a:rPr>
              <a:t> </a:t>
            </a:r>
            <a:r>
              <a:rPr altLang="nl-NL" sz="2800" dirty="0" err="1">
                <a:solidFill>
                  <a:schemeClr val="bg1"/>
                </a:solidFill>
                <a:latin typeface="Arial" pitchFamily="34" charset="0"/>
              </a:rPr>
              <a:t>principe</a:t>
            </a:r>
            <a:br>
              <a:rPr altLang="nl-NL" sz="2800" dirty="0">
                <a:solidFill>
                  <a:schemeClr val="bg1"/>
                </a:solidFill>
                <a:latin typeface="Arial" pitchFamily="34" charset="0"/>
              </a:rPr>
            </a:br>
            <a:r>
              <a:rPr altLang="nl-NL" sz="2800" dirty="0">
                <a:latin typeface="Arial" pitchFamily="34" charset="0"/>
              </a:rPr>
              <a:t>"Danger Hypothesis”</a:t>
            </a:r>
          </a:p>
        </p:txBody>
      </p:sp>
      <p:sp>
        <p:nvSpPr>
          <p:cNvPr id="3" name="Tijdelijke aanduiding voor inhoud 2"/>
          <p:cNvSpPr>
            <a:spLocks noGrp="1"/>
          </p:cNvSpPr>
          <p:nvPr>
            <p:ph idx="1"/>
          </p:nvPr>
        </p:nvSpPr>
        <p:spPr>
          <a:xfrm>
            <a:off x="838200" y="1717167"/>
            <a:ext cx="2505635" cy="4114800"/>
          </a:xfrm>
        </p:spPr>
        <p:txBody>
          <a:bodyPr>
            <a:normAutofit/>
          </a:bodyPr>
          <a:lstStyle/>
          <a:p>
            <a:pPr>
              <a:defRPr/>
            </a:pPr>
            <a:r>
              <a:rPr sz="1800" dirty="0">
                <a:solidFill>
                  <a:schemeClr val="bg1"/>
                </a:solidFill>
                <a:ea typeface="MS PGothic" pitchFamily="34" charset="-128"/>
              </a:rPr>
              <a:t>Veel discussie over</a:t>
            </a:r>
          </a:p>
          <a:p>
            <a:pPr>
              <a:buFont typeface="Symbol" pitchFamily="18" charset="2"/>
              <a:buChar char="Þ"/>
              <a:defRPr/>
            </a:pPr>
            <a:r>
              <a:rPr sz="1800" dirty="0">
                <a:solidFill>
                  <a:schemeClr val="bg1"/>
                </a:solidFill>
                <a:ea typeface="MS PGothic" pitchFamily="34" charset="-128"/>
              </a:rPr>
              <a:t> Complementair aan </a:t>
            </a:r>
            <a:r>
              <a:rPr sz="1800" dirty="0" err="1">
                <a:solidFill>
                  <a:schemeClr val="bg1"/>
                </a:solidFill>
                <a:ea typeface="MS PGothic" pitchFamily="34" charset="-128"/>
              </a:rPr>
              <a:t>self</a:t>
            </a:r>
            <a:r>
              <a:rPr sz="1800" dirty="0">
                <a:solidFill>
                  <a:schemeClr val="bg1"/>
                </a:solidFill>
                <a:ea typeface="MS PGothic" pitchFamily="34" charset="-128"/>
              </a:rPr>
              <a:t> / non-</a:t>
            </a:r>
            <a:r>
              <a:rPr sz="1800" dirty="0" err="1">
                <a:solidFill>
                  <a:schemeClr val="bg1"/>
                </a:solidFill>
                <a:ea typeface="MS PGothic" pitchFamily="34" charset="-128"/>
              </a:rPr>
              <a:t>self</a:t>
            </a:r>
            <a:r>
              <a:rPr sz="1800" dirty="0">
                <a:solidFill>
                  <a:schemeClr val="bg1"/>
                </a:solidFill>
                <a:ea typeface="MS PGothic" pitchFamily="34" charset="-128"/>
              </a:rPr>
              <a:t> ?</a:t>
            </a:r>
          </a:p>
          <a:p>
            <a:pPr>
              <a:buFont typeface="Symbol" pitchFamily="18" charset="2"/>
              <a:buChar char="Þ"/>
              <a:defRPr/>
            </a:pPr>
            <a:endParaRPr sz="1800" dirty="0">
              <a:solidFill>
                <a:schemeClr val="bg1"/>
              </a:solidFill>
              <a:ea typeface="MS PGothic" pitchFamily="34" charset="-128"/>
            </a:endParaRPr>
          </a:p>
          <a:p>
            <a:pPr marL="0" indent="0">
              <a:buNone/>
              <a:defRPr/>
            </a:pPr>
            <a:r>
              <a:rPr sz="1800" dirty="0">
                <a:solidFill>
                  <a:schemeClr val="bg1"/>
                </a:solidFill>
                <a:ea typeface="MS PGothic" pitchFamily="34" charset="-128"/>
              </a:rPr>
              <a:t>Locatie</a:t>
            </a:r>
          </a:p>
          <a:p>
            <a:pPr marL="0" indent="0">
              <a:buNone/>
              <a:defRPr/>
            </a:pPr>
            <a:endParaRPr sz="1800" dirty="0">
              <a:solidFill>
                <a:schemeClr val="bg1"/>
              </a:solidFill>
              <a:ea typeface="MS PGothic" pitchFamily="34" charset="-128"/>
            </a:endParaRPr>
          </a:p>
          <a:p>
            <a:pPr marL="0" indent="0">
              <a:buNone/>
              <a:defRPr/>
            </a:pPr>
            <a:r>
              <a:rPr sz="1800" dirty="0">
                <a:solidFill>
                  <a:schemeClr val="bg1"/>
                </a:solidFill>
                <a:ea typeface="MS PGothic" pitchFamily="34" charset="-128"/>
              </a:rPr>
              <a:t>Frequentie</a:t>
            </a:r>
          </a:p>
          <a:p>
            <a:pPr marL="0" indent="0">
              <a:buNone/>
              <a:defRPr/>
            </a:pPr>
            <a:endParaRPr sz="1800" dirty="0">
              <a:solidFill>
                <a:schemeClr val="bg1"/>
              </a:solidFill>
              <a:ea typeface="MS PGothic" pitchFamily="34" charset="-128"/>
            </a:endParaRPr>
          </a:p>
          <a:p>
            <a:pPr marL="0" indent="0">
              <a:buNone/>
              <a:defRPr/>
            </a:pPr>
            <a:r>
              <a:rPr sz="1800" dirty="0">
                <a:solidFill>
                  <a:schemeClr val="bg1"/>
                </a:solidFill>
                <a:ea typeface="MS PGothic" pitchFamily="34" charset="-128"/>
              </a:rPr>
              <a:t>Dosis</a:t>
            </a:r>
          </a:p>
        </p:txBody>
      </p:sp>
      <p:pic>
        <p:nvPicPr>
          <p:cNvPr id="583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1064" y="1690688"/>
            <a:ext cx="6080125" cy="460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7524695"/>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el 1">
            <a:extLst>
              <a:ext uri="{FF2B5EF4-FFF2-40B4-BE49-F238E27FC236}">
                <a16:creationId xmlns:a16="http://schemas.microsoft.com/office/drawing/2014/main" id="{44285201-4795-453F-BD1D-3562D6D00F79}"/>
              </a:ext>
            </a:extLst>
          </p:cNvPr>
          <p:cNvSpPr txBox="1">
            <a:spLocks noGrp="1"/>
          </p:cNvSpPr>
          <p:nvPr>
            <p:ph type="title"/>
          </p:nvPr>
        </p:nvSpPr>
        <p:spPr/>
        <p:txBody>
          <a:bodyPr>
            <a:normAutofit/>
          </a:bodyPr>
          <a:lstStyle/>
          <a:p>
            <a:r>
              <a:rPr altLang="nl-NL" sz="2800" dirty="0" err="1">
                <a:solidFill>
                  <a:schemeClr val="bg1"/>
                </a:solidFill>
                <a:latin typeface="Arial" panose="020B0604020202020204" pitchFamily="34" charset="0"/>
              </a:rPr>
              <a:t>Slijmvliezen</a:t>
            </a:r>
            <a:br>
              <a:rPr altLang="nl-NL" sz="2800" dirty="0">
                <a:solidFill>
                  <a:schemeClr val="bg1"/>
                </a:solidFill>
                <a:latin typeface="Arial" panose="020B0604020202020204" pitchFamily="34" charset="0"/>
              </a:rPr>
            </a:br>
            <a:r>
              <a:rPr altLang="nl-NL" sz="2800" dirty="0" err="1">
                <a:solidFill>
                  <a:schemeClr val="bg1"/>
                </a:solidFill>
                <a:latin typeface="Arial" panose="020B0604020202020204" pitchFamily="34" charset="0"/>
              </a:rPr>
              <a:t>Mucosale</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immuniteit</a:t>
            </a:r>
            <a:endParaRPr altLang="nl-NL" sz="2800" dirty="0">
              <a:solidFill>
                <a:schemeClr val="bg1"/>
              </a:solidFill>
              <a:latin typeface="Arial" panose="020B0604020202020204" pitchFamily="34" charset="0"/>
            </a:endParaRPr>
          </a:p>
        </p:txBody>
      </p:sp>
      <p:sp>
        <p:nvSpPr>
          <p:cNvPr id="3" name="Tijdelijke aanduiding voor inhoud 2">
            <a:extLst>
              <a:ext uri="{FF2B5EF4-FFF2-40B4-BE49-F238E27FC236}">
                <a16:creationId xmlns:a16="http://schemas.microsoft.com/office/drawing/2014/main" id="{B580A017-64FB-4386-8374-BB0F7BC47E05}"/>
              </a:ext>
            </a:extLst>
          </p:cNvPr>
          <p:cNvSpPr>
            <a:spLocks noGrp="1"/>
          </p:cNvSpPr>
          <p:nvPr>
            <p:ph idx="1"/>
          </p:nvPr>
        </p:nvSpPr>
        <p:spPr>
          <a:xfrm>
            <a:off x="725164" y="1690688"/>
            <a:ext cx="8235950" cy="4114800"/>
          </a:xfrm>
        </p:spPr>
        <p:txBody>
          <a:bodyPr>
            <a:normAutofit/>
          </a:bodyPr>
          <a:lstStyle/>
          <a:p>
            <a:pPr>
              <a:defRPr/>
            </a:pPr>
            <a:r>
              <a:rPr sz="1800" dirty="0">
                <a:solidFill>
                  <a:schemeClr val="bg1"/>
                </a:solidFill>
              </a:rPr>
              <a:t>Geen stevige </a:t>
            </a:r>
            <a:r>
              <a:rPr sz="1800" dirty="0" err="1">
                <a:solidFill>
                  <a:schemeClr val="bg1"/>
                </a:solidFill>
              </a:rPr>
              <a:t>barriere</a:t>
            </a:r>
            <a:endParaRPr sz="1800" dirty="0">
              <a:solidFill>
                <a:schemeClr val="bg1"/>
              </a:solidFill>
            </a:endParaRPr>
          </a:p>
          <a:p>
            <a:pPr>
              <a:defRPr/>
            </a:pPr>
            <a:r>
              <a:rPr sz="1800" dirty="0">
                <a:solidFill>
                  <a:schemeClr val="bg1"/>
                </a:solidFill>
              </a:rPr>
              <a:t>Extra aandacht</a:t>
            </a:r>
          </a:p>
          <a:p>
            <a:pPr>
              <a:defRPr/>
            </a:pPr>
            <a:endParaRPr sz="1800" dirty="0">
              <a:solidFill>
                <a:schemeClr val="bg1"/>
              </a:solidFill>
            </a:endParaRPr>
          </a:p>
          <a:p>
            <a:pPr>
              <a:defRPr/>
            </a:pPr>
            <a:r>
              <a:rPr sz="1800" dirty="0">
                <a:solidFill>
                  <a:schemeClr val="bg1"/>
                </a:solidFill>
              </a:rPr>
              <a:t>Virussen</a:t>
            </a:r>
          </a:p>
          <a:p>
            <a:pPr>
              <a:defRPr/>
            </a:pPr>
            <a:r>
              <a:rPr sz="1800" dirty="0" err="1">
                <a:solidFill>
                  <a:schemeClr val="bg1"/>
                </a:solidFill>
              </a:rPr>
              <a:t>Bacterien</a:t>
            </a:r>
            <a:r>
              <a:rPr sz="1800" dirty="0">
                <a:solidFill>
                  <a:schemeClr val="bg1"/>
                </a:solidFill>
              </a:rPr>
              <a:t> (darm)</a:t>
            </a:r>
          </a:p>
          <a:p>
            <a:pPr>
              <a:defRPr/>
            </a:pPr>
            <a:endParaRPr sz="1800" dirty="0">
              <a:solidFill>
                <a:schemeClr val="bg1"/>
              </a:solidFill>
            </a:endParaRPr>
          </a:p>
          <a:p>
            <a:pPr>
              <a:defRPr/>
            </a:pPr>
            <a:r>
              <a:rPr sz="1800" u="sng" dirty="0">
                <a:solidFill>
                  <a:schemeClr val="bg1"/>
                </a:solidFill>
              </a:rPr>
              <a:t>Controle</a:t>
            </a:r>
          </a:p>
          <a:p>
            <a:pPr>
              <a:buFont typeface="Symbol" pitchFamily="18" charset="2"/>
              <a:buChar char="Þ"/>
              <a:defRPr/>
            </a:pPr>
            <a:r>
              <a:rPr sz="1800" dirty="0">
                <a:solidFill>
                  <a:schemeClr val="bg1"/>
                </a:solidFill>
              </a:rPr>
              <a:t>Veel lymfeklieren </a:t>
            </a:r>
          </a:p>
          <a:p>
            <a:pPr marL="0" indent="0">
              <a:buNone/>
              <a:defRPr/>
            </a:pPr>
            <a:r>
              <a:rPr sz="1800" dirty="0">
                <a:solidFill>
                  <a:schemeClr val="bg1"/>
                </a:solidFill>
              </a:rPr>
              <a:t>     (</a:t>
            </a:r>
            <a:r>
              <a:rPr sz="1800" dirty="0" err="1">
                <a:solidFill>
                  <a:schemeClr val="bg1"/>
                </a:solidFill>
              </a:rPr>
              <a:t>Peyers</a:t>
            </a:r>
            <a:r>
              <a:rPr sz="1800" dirty="0">
                <a:solidFill>
                  <a:schemeClr val="bg1"/>
                </a:solidFill>
              </a:rPr>
              <a:t> patches)</a:t>
            </a:r>
          </a:p>
          <a:p>
            <a:pPr marL="0" indent="0">
              <a:buNone/>
              <a:defRPr/>
            </a:pPr>
            <a:r>
              <a:rPr sz="1800" dirty="0">
                <a:solidFill>
                  <a:schemeClr val="bg1"/>
                </a:solidFill>
              </a:rPr>
              <a:t>=&gt; T-reg cellen (Frequentie van blootstelling speelt hier een belangrijke rol: Hoge frequentie =&gt; geen gevaar = “</a:t>
            </a:r>
            <a:r>
              <a:rPr sz="1800" dirty="0" err="1">
                <a:solidFill>
                  <a:schemeClr val="bg1"/>
                </a:solidFill>
              </a:rPr>
              <a:t>danger</a:t>
            </a:r>
            <a:r>
              <a:rPr sz="1800" dirty="0">
                <a:solidFill>
                  <a:schemeClr val="bg1"/>
                </a:solidFill>
              </a:rPr>
              <a:t> hypothesis”)</a:t>
            </a:r>
          </a:p>
          <a:p>
            <a:pPr>
              <a:defRPr/>
            </a:pPr>
            <a:endParaRPr sz="1800" dirty="0">
              <a:solidFill>
                <a:schemeClr val="bg1"/>
              </a:solidFill>
            </a:endParaRPr>
          </a:p>
        </p:txBody>
      </p:sp>
      <p:pic>
        <p:nvPicPr>
          <p:cNvPr id="65540" name="Picture 2">
            <a:extLst>
              <a:ext uri="{FF2B5EF4-FFF2-40B4-BE49-F238E27FC236}">
                <a16:creationId xmlns:a16="http://schemas.microsoft.com/office/drawing/2014/main" id="{5840DAAC-8E09-406C-A90E-41BFCB672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788" y="1340767"/>
            <a:ext cx="5418325" cy="356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jdelijke aanduiding voor inhoud 2">
            <a:extLst>
              <a:ext uri="{FF2B5EF4-FFF2-40B4-BE49-F238E27FC236}">
                <a16:creationId xmlns:a16="http://schemas.microsoft.com/office/drawing/2014/main" id="{16E242BD-BB3E-45B7-803C-C54AEC785166}"/>
              </a:ext>
            </a:extLst>
          </p:cNvPr>
          <p:cNvSpPr txBox="1">
            <a:spLocks/>
          </p:cNvSpPr>
          <p:nvPr/>
        </p:nvSpPr>
        <p:spPr bwMode="auto">
          <a:xfrm>
            <a:off x="7252447" y="5554429"/>
            <a:ext cx="4688541" cy="7381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500"/>
              </a:spcBef>
              <a:spcAft>
                <a:spcPct val="0"/>
              </a:spcAft>
              <a:buSzPct val="100000"/>
              <a:buChar char="•"/>
              <a:defRPr lang="nl-NL" sz="1900">
                <a:solidFill>
                  <a:srgbClr val="00FF00"/>
                </a:solidFill>
                <a:latin typeface="Arial"/>
                <a:ea typeface="MS PGothic" pitchFamily="34" charset="-128"/>
                <a:cs typeface=""/>
              </a:defRPr>
            </a:lvl1pPr>
            <a:lvl2pPr marL="742950" lvl="1" indent="-285750" algn="l" rtl="0" eaLnBrk="0" fontAlgn="base" hangingPunct="0">
              <a:spcBef>
                <a:spcPts val="500"/>
              </a:spcBef>
              <a:spcAft>
                <a:spcPct val="0"/>
              </a:spcAft>
              <a:buSzPct val="100000"/>
              <a:buChar char="–"/>
              <a:defRPr lang="nl-NL" sz="1900">
                <a:solidFill>
                  <a:srgbClr val="00FF00"/>
                </a:solidFill>
                <a:latin typeface="Arial"/>
                <a:ea typeface="MS PGothic" pitchFamily="34" charset="-128"/>
              </a:defRPr>
            </a:lvl2pPr>
            <a:lvl3pPr marL="1143000" lvl="2" indent="-228600" algn="l" rtl="0" eaLnBrk="0" fontAlgn="base" hangingPunct="0">
              <a:spcBef>
                <a:spcPts val="500"/>
              </a:spcBef>
              <a:spcAft>
                <a:spcPct val="0"/>
              </a:spcAft>
              <a:buSzPct val="100000"/>
              <a:buChar char="•"/>
              <a:defRPr lang="nl-NL" sz="1900">
                <a:solidFill>
                  <a:srgbClr val="00FF00"/>
                </a:solidFill>
                <a:latin typeface="Arial"/>
                <a:ea typeface="MS PGothic" pitchFamily="34" charset="-128"/>
              </a:defRPr>
            </a:lvl3pPr>
            <a:lvl4pPr marL="1600200" lvl="3" indent="-228600" algn="l" rtl="0" eaLnBrk="0" fontAlgn="base" hangingPunct="0">
              <a:spcBef>
                <a:spcPts val="500"/>
              </a:spcBef>
              <a:spcAft>
                <a:spcPct val="0"/>
              </a:spcAft>
              <a:buSzPct val="100000"/>
              <a:buChar char="–"/>
              <a:defRPr lang="nl-NL" sz="1900">
                <a:solidFill>
                  <a:srgbClr val="00FF00"/>
                </a:solidFill>
                <a:latin typeface="Arial"/>
                <a:ea typeface="MS PGothic" pitchFamily="34" charset="-128"/>
              </a:defRPr>
            </a:lvl4pPr>
            <a:lvl5pPr marL="2057400" lvl="4" indent="-228600" algn="l" rtl="0" eaLnBrk="0" fontAlgn="base" hangingPunct="0">
              <a:spcBef>
                <a:spcPts val="500"/>
              </a:spcBef>
              <a:spcAft>
                <a:spcPct val="0"/>
              </a:spcAft>
              <a:buSzPct val="100000"/>
              <a:buChar char="»"/>
              <a:defRPr lang="nl-NL" sz="1900">
                <a:solidFill>
                  <a:srgbClr val="00FF00"/>
                </a:solidFill>
                <a:latin typeface="Arial"/>
                <a:ea typeface="MS PGothic"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marL="0" indent="0">
              <a:buNone/>
              <a:defRPr/>
            </a:pPr>
            <a:r>
              <a:rPr altLang="nl-NL" sz="1600" kern="0" dirty="0">
                <a:latin typeface="Arial" charset="0"/>
                <a:hlinkClick r:id="rId3"/>
              </a:rPr>
              <a:t>https://www.youtube.com/watch?v=gnZEge78_78</a:t>
            </a:r>
            <a:endParaRPr lang="nl-NL" altLang="nl-NL" sz="1600" kern="0" dirty="0">
              <a:latin typeface="Arial" charset="0"/>
            </a:endParaRPr>
          </a:p>
          <a:p>
            <a:pPr marL="0" indent="0">
              <a:buNone/>
              <a:defRPr/>
            </a:pPr>
            <a:r>
              <a:rPr lang="nl-NL" altLang="nl-NL" sz="1600" kern="0" dirty="0">
                <a:latin typeface="Arial" charset="0"/>
                <a:hlinkClick r:id="rId4"/>
              </a:rPr>
              <a:t>https://youtu.be/rgphaHmAC_A</a:t>
            </a:r>
            <a:endParaRPr lang="nl-NL" altLang="nl-NL" sz="1600" kern="0" dirty="0">
              <a:latin typeface="Arial" charset="0"/>
            </a:endParaRPr>
          </a:p>
          <a:p>
            <a:pPr>
              <a:defRPr/>
            </a:pPr>
            <a:endParaRPr altLang="nl-NL" sz="1600" kern="0" dirty="0">
              <a:latin typeface="Arial" charset="0"/>
            </a:endParaRPr>
          </a:p>
          <a:p>
            <a:pPr>
              <a:defRPr/>
            </a:pPr>
            <a:endParaRPr altLang="nl-NL" sz="1600" kern="0" dirty="0">
              <a:latin typeface="Arial" charset="0"/>
            </a:endParaRPr>
          </a:p>
        </p:txBody>
      </p:sp>
      <p:sp>
        <p:nvSpPr>
          <p:cNvPr id="65543" name="Rechthoek 1">
            <a:extLst>
              <a:ext uri="{FF2B5EF4-FFF2-40B4-BE49-F238E27FC236}">
                <a16:creationId xmlns:a16="http://schemas.microsoft.com/office/drawing/2014/main" id="{5C17DBE7-2409-464A-A84A-876E070A3958}"/>
              </a:ext>
            </a:extLst>
          </p:cNvPr>
          <p:cNvSpPr>
            <a:spLocks noChangeArrowheads="1"/>
          </p:cNvSpPr>
          <p:nvPr/>
        </p:nvSpPr>
        <p:spPr bwMode="auto">
          <a:xfrm>
            <a:off x="666563" y="6041556"/>
            <a:ext cx="7918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800" dirty="0" err="1">
                <a:solidFill>
                  <a:schemeClr val="bg1"/>
                </a:solidFill>
                <a:latin typeface="Calibri" panose="020F0502020204030204" pitchFamily="34" charset="0"/>
              </a:rPr>
              <a:t>Treg</a:t>
            </a:r>
            <a:r>
              <a:rPr lang="nl-NL" altLang="nl-NL" sz="1800" dirty="0">
                <a:solidFill>
                  <a:schemeClr val="bg1"/>
                </a:solidFill>
                <a:latin typeface="Calibri" panose="020F0502020204030204" pitchFamily="34" charset="0"/>
              </a:rPr>
              <a:t> aangestuurd door darmflora</a:t>
            </a:r>
          </a:p>
          <a:p>
            <a:pPr eaLnBrk="1" hangingPunct="1">
              <a:spcBef>
                <a:spcPct val="0"/>
              </a:spcBef>
              <a:buSzTx/>
              <a:buFontTx/>
              <a:buNone/>
            </a:pPr>
            <a:r>
              <a:rPr lang="nl-NL" altLang="nl-NL" sz="1800" dirty="0">
                <a:solidFill>
                  <a:schemeClr val="bg1"/>
                </a:solidFill>
                <a:latin typeface="Calibri" panose="020F0502020204030204" pitchFamily="34" charset="0"/>
              </a:rPr>
              <a:t>=&gt; symbiotisch intermediair, </a:t>
            </a:r>
            <a:r>
              <a:rPr lang="nl-NL" altLang="nl-NL" sz="1800" dirty="0" err="1">
                <a:solidFill>
                  <a:schemeClr val="bg1"/>
                </a:solidFill>
                <a:latin typeface="Calibri" panose="020F0502020204030204" pitchFamily="34" charset="0"/>
              </a:rPr>
              <a:t>danger</a:t>
            </a:r>
            <a:r>
              <a:rPr lang="nl-NL" altLang="nl-NL" sz="1800" dirty="0">
                <a:solidFill>
                  <a:schemeClr val="bg1"/>
                </a:solidFill>
                <a:latin typeface="Calibri" panose="020F0502020204030204" pitchFamily="34" charset="0"/>
              </a:rPr>
              <a:t> hypothesis is logischer bij symbiose</a:t>
            </a:r>
          </a:p>
        </p:txBody>
      </p:sp>
    </p:spTree>
    <p:extLst>
      <p:ext uri="{BB962C8B-B14F-4D97-AF65-F5344CB8AC3E}">
        <p14:creationId xmlns:p14="http://schemas.microsoft.com/office/powerpoint/2010/main" val="3540785988"/>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txBox="1">
            <a:spLocks noGrp="1"/>
          </p:cNvSpPr>
          <p:nvPr>
            <p:ph type="title"/>
          </p:nvPr>
        </p:nvSpPr>
        <p:spPr/>
        <p:txBody>
          <a:bodyPr>
            <a:normAutofit/>
          </a:bodyPr>
          <a:lstStyle/>
          <a:p>
            <a:r>
              <a:rPr altLang="nl-NL" sz="2800" dirty="0" err="1">
                <a:latin typeface="Arial" pitchFamily="34" charset="0"/>
              </a:rPr>
              <a:t>Afweersysteem</a:t>
            </a:r>
            <a:r>
              <a:rPr altLang="nl-NL" sz="2800" dirty="0">
                <a:latin typeface="Arial" pitchFamily="34" charset="0"/>
              </a:rPr>
              <a:t> </a:t>
            </a:r>
            <a:r>
              <a:rPr altLang="nl-NL" sz="2800" dirty="0" err="1">
                <a:latin typeface="Arial" pitchFamily="34" charset="0"/>
              </a:rPr>
              <a:t>als</a:t>
            </a:r>
            <a:r>
              <a:rPr altLang="nl-NL" sz="2800" dirty="0">
                <a:latin typeface="Arial" pitchFamily="34" charset="0"/>
              </a:rPr>
              <a:t> </a:t>
            </a:r>
            <a:r>
              <a:rPr altLang="nl-NL" sz="2800" dirty="0" err="1">
                <a:latin typeface="Arial" pitchFamily="34" charset="0"/>
              </a:rPr>
              <a:t>politie</a:t>
            </a:r>
            <a:endParaRPr altLang="nl-NL" sz="2800" dirty="0">
              <a:latin typeface="Arial" pitchFamily="34" charset="0"/>
            </a:endParaRPr>
          </a:p>
        </p:txBody>
      </p:sp>
      <p:sp>
        <p:nvSpPr>
          <p:cNvPr id="3" name="Tijdelijke aanduiding voor inhoud 2"/>
          <p:cNvSpPr>
            <a:spLocks noGrp="1"/>
          </p:cNvSpPr>
          <p:nvPr>
            <p:ph idx="1"/>
          </p:nvPr>
        </p:nvSpPr>
        <p:spPr/>
        <p:txBody>
          <a:bodyPr>
            <a:noAutofit/>
          </a:bodyPr>
          <a:lstStyle/>
          <a:p>
            <a:pPr>
              <a:defRPr/>
            </a:pPr>
            <a:r>
              <a:rPr sz="1800" dirty="0">
                <a:solidFill>
                  <a:schemeClr val="bg1"/>
                </a:solidFill>
                <a:ea typeface="ＭＳ Ｐゴシック" pitchFamily="34" charset="-128"/>
              </a:rPr>
              <a:t>Aspecifiek	: Wijkagent (Macrofaag, Dendritische </a:t>
            </a:r>
            <a:r>
              <a:rPr sz="1800" dirty="0" err="1">
                <a:solidFill>
                  <a:schemeClr val="bg1"/>
                </a:solidFill>
                <a:ea typeface="ＭＳ Ｐゴシック" pitchFamily="34" charset="-128"/>
              </a:rPr>
              <a:t>cel</a:t>
            </a:r>
            <a:r>
              <a:rPr sz="1800" dirty="0">
                <a:solidFill>
                  <a:schemeClr val="bg1"/>
                </a:solidFill>
                <a:ea typeface="ＭＳ Ｐゴシック" pitchFamily="34" charset="-128"/>
              </a:rPr>
              <a:t>)</a:t>
            </a:r>
            <a:r>
              <a:rPr lang="nl-NL" sz="1800" dirty="0">
                <a:solidFill>
                  <a:schemeClr val="bg1"/>
                </a:solidFill>
                <a:ea typeface="ＭＳ Ｐゴシック" pitchFamily="34" charset="-128"/>
              </a:rPr>
              <a:t>, </a:t>
            </a:r>
          </a:p>
          <a:p>
            <a:pPr marL="0" indent="0">
              <a:buNone/>
              <a:defRPr/>
            </a:pPr>
            <a:r>
              <a:rPr lang="nl-NL" sz="1800" dirty="0">
                <a:solidFill>
                  <a:schemeClr val="bg1"/>
                </a:solidFill>
                <a:ea typeface="ＭＳ Ｐゴシック" pitchFamily="34" charset="-128"/>
              </a:rPr>
              <a:t>                                     </a:t>
            </a:r>
            <a:r>
              <a:rPr sz="1800" dirty="0" err="1">
                <a:solidFill>
                  <a:schemeClr val="bg1"/>
                </a:solidFill>
                <a:ea typeface="ＭＳ Ｐゴシック" pitchFamily="34" charset="-128"/>
              </a:rPr>
              <a:t>Arrestatieteam</a:t>
            </a:r>
            <a:r>
              <a:rPr sz="1800" dirty="0">
                <a:solidFill>
                  <a:schemeClr val="bg1"/>
                </a:solidFill>
                <a:ea typeface="ＭＳ Ｐゴシック" pitchFamily="34" charset="-128"/>
              </a:rPr>
              <a:t> (neutrofiel)</a:t>
            </a:r>
          </a:p>
          <a:p>
            <a:pPr>
              <a:defRPr/>
            </a:pPr>
            <a:endParaRPr sz="1800" dirty="0">
              <a:solidFill>
                <a:schemeClr val="bg1"/>
              </a:solidFill>
              <a:ea typeface="ＭＳ Ｐゴシック" pitchFamily="34" charset="-128"/>
            </a:endParaRPr>
          </a:p>
          <a:p>
            <a:pPr>
              <a:defRPr/>
            </a:pPr>
            <a:r>
              <a:rPr sz="1800" dirty="0" err="1">
                <a:solidFill>
                  <a:schemeClr val="bg1"/>
                </a:solidFill>
                <a:ea typeface="ＭＳ Ｐゴシック" pitchFamily="34" charset="-128"/>
              </a:rPr>
              <a:t>Specifiek</a:t>
            </a:r>
            <a:r>
              <a:rPr sz="1800" dirty="0">
                <a:solidFill>
                  <a:schemeClr val="bg1"/>
                </a:solidFill>
                <a:ea typeface="ＭＳ Ｐゴシック" pitchFamily="34" charset="-128"/>
              </a:rPr>
              <a:t>	: Recherche (T / B en </a:t>
            </a:r>
            <a:r>
              <a:rPr sz="1800" dirty="0" err="1">
                <a:solidFill>
                  <a:schemeClr val="bg1"/>
                </a:solidFill>
                <a:ea typeface="ＭＳ Ｐゴシック" pitchFamily="34" charset="-128"/>
              </a:rPr>
              <a:t>antilichamen</a:t>
            </a:r>
            <a:r>
              <a:rPr sz="1800" dirty="0">
                <a:solidFill>
                  <a:schemeClr val="bg1"/>
                </a:solidFill>
                <a:ea typeface="ＭＳ Ｐゴシック" pitchFamily="34" charset="-128"/>
              </a:rPr>
              <a:t>)</a:t>
            </a:r>
            <a:r>
              <a:rPr lang="nl-NL" sz="1800" dirty="0">
                <a:solidFill>
                  <a:schemeClr val="bg1"/>
                </a:solidFill>
                <a:ea typeface="ＭＳ Ｐゴシック" pitchFamily="34" charset="-128"/>
              </a:rPr>
              <a:t>, </a:t>
            </a:r>
          </a:p>
          <a:p>
            <a:pPr marL="0" indent="0">
              <a:buNone/>
              <a:defRPr/>
            </a:pPr>
            <a:r>
              <a:rPr lang="nl-NL" sz="1800" dirty="0">
                <a:solidFill>
                  <a:schemeClr val="bg1"/>
                </a:solidFill>
                <a:ea typeface="ＭＳ Ｐゴシック" pitchFamily="34" charset="-128"/>
              </a:rPr>
              <a:t>                                     </a:t>
            </a:r>
            <a:r>
              <a:rPr sz="1800" dirty="0">
                <a:solidFill>
                  <a:schemeClr val="bg1"/>
                </a:solidFill>
                <a:ea typeface="ＭＳ Ｐゴシック" pitchFamily="34" charset="-128"/>
              </a:rPr>
              <a:t>Database (memory)</a:t>
            </a:r>
          </a:p>
          <a:p>
            <a:pPr marL="0" indent="0">
              <a:buNone/>
              <a:defRPr/>
            </a:pPr>
            <a:endParaRPr sz="1800" dirty="0">
              <a:solidFill>
                <a:schemeClr val="bg1"/>
              </a:solidFill>
              <a:ea typeface="ＭＳ Ｐゴシック" pitchFamily="34" charset="-128"/>
            </a:endParaRPr>
          </a:p>
          <a:p>
            <a:pPr>
              <a:defRPr/>
            </a:pPr>
            <a:r>
              <a:rPr sz="1800" dirty="0">
                <a:solidFill>
                  <a:schemeClr val="bg1"/>
                </a:solidFill>
                <a:ea typeface="ＭＳ Ｐゴシック" pitchFamily="34" charset="-128"/>
              </a:rPr>
              <a:t>Wetten	: Centrale tolerantie</a:t>
            </a:r>
          </a:p>
          <a:p>
            <a:pPr marL="457200" lvl="1" indent="0">
              <a:buNone/>
              <a:defRPr/>
            </a:pPr>
            <a:endParaRPr sz="1800" dirty="0">
              <a:solidFill>
                <a:schemeClr val="bg1"/>
              </a:solidFill>
              <a:ea typeface="ＭＳ Ｐゴシック" pitchFamily="34" charset="-128"/>
            </a:endParaRPr>
          </a:p>
          <a:p>
            <a:pPr>
              <a:defRPr/>
            </a:pPr>
            <a:r>
              <a:rPr sz="1800" dirty="0">
                <a:solidFill>
                  <a:schemeClr val="bg1"/>
                </a:solidFill>
                <a:ea typeface="ＭＳ Ｐゴシック" pitchFamily="34" charset="-128"/>
              </a:rPr>
              <a:t>Praktijk	: Perifere tolerantie (</a:t>
            </a:r>
            <a:r>
              <a:rPr sz="1800" dirty="0" err="1">
                <a:solidFill>
                  <a:schemeClr val="bg1"/>
                </a:solidFill>
                <a:ea typeface="ＭＳ Ｐゴシック" pitchFamily="34" charset="-128"/>
              </a:rPr>
              <a:t>Interpretatie</a:t>
            </a:r>
            <a:r>
              <a:rPr sz="1800" dirty="0">
                <a:solidFill>
                  <a:schemeClr val="bg1"/>
                </a:solidFill>
                <a:ea typeface="ＭＳ Ｐゴシック" pitchFamily="34" charset="-128"/>
              </a:rPr>
              <a:t> </a:t>
            </a:r>
            <a:r>
              <a:rPr sz="1800" dirty="0" err="1">
                <a:solidFill>
                  <a:schemeClr val="bg1"/>
                </a:solidFill>
                <a:ea typeface="ＭＳ Ｐゴシック" pitchFamily="34" charset="-128"/>
              </a:rPr>
              <a:t>nodig</a:t>
            </a:r>
            <a:r>
              <a:rPr lang="nl-NL" sz="1800" dirty="0">
                <a:solidFill>
                  <a:schemeClr val="bg1"/>
                </a:solidFill>
                <a:ea typeface="ＭＳ Ｐゴシック" pitchFamily="34" charset="-128"/>
              </a:rPr>
              <a:t> =&gt;</a:t>
            </a:r>
            <a:r>
              <a:rPr lang="nl-NL" sz="1800" dirty="0">
                <a:solidFill>
                  <a:srgbClr val="FFFF00"/>
                </a:solidFill>
                <a:ea typeface="ＭＳ Ｐゴシック" pitchFamily="34" charset="-128"/>
              </a:rPr>
              <a:t>gevaar?</a:t>
            </a:r>
            <a:r>
              <a:rPr sz="1800" dirty="0">
                <a:solidFill>
                  <a:schemeClr val="bg1"/>
                </a:solidFill>
                <a:ea typeface="ＭＳ Ｐゴシック" pitchFamily="34" charset="-128"/>
              </a:rPr>
              <a:t>)</a:t>
            </a:r>
          </a:p>
          <a:p>
            <a:pPr marL="0" indent="0">
              <a:buNone/>
              <a:defRPr/>
            </a:pPr>
            <a:endParaRPr sz="1800" dirty="0">
              <a:solidFill>
                <a:schemeClr val="bg1"/>
              </a:solidFill>
              <a:ea typeface="ＭＳ Ｐゴシック" pitchFamily="34" charset="-128"/>
            </a:endParaRPr>
          </a:p>
          <a:p>
            <a:pPr marL="0" indent="0">
              <a:buNone/>
              <a:defRPr/>
            </a:pPr>
            <a:endParaRPr sz="1800" dirty="0">
              <a:solidFill>
                <a:schemeClr val="bg1"/>
              </a:solidFill>
              <a:ea typeface="ＭＳ Ｐゴシック" pitchFamily="34" charset="-128"/>
            </a:endParaRPr>
          </a:p>
          <a:p>
            <a:pPr marL="0" indent="0">
              <a:buNone/>
              <a:defRPr/>
            </a:pPr>
            <a:r>
              <a:rPr sz="1800" dirty="0">
                <a:solidFill>
                  <a:schemeClr val="bg1"/>
                </a:solidFill>
                <a:ea typeface="ＭＳ Ｐゴシック" pitchFamily="34" charset="-128"/>
              </a:rPr>
              <a:t>Belangrijk: Er is geen chef, alleen feedback.                        </a:t>
            </a:r>
          </a:p>
        </p:txBody>
      </p:sp>
    </p:spTree>
    <p:extLst>
      <p:ext uri="{BB962C8B-B14F-4D97-AF65-F5344CB8AC3E}">
        <p14:creationId xmlns:p14="http://schemas.microsoft.com/office/powerpoint/2010/main" val="3354980558"/>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FF782-65C7-9836-712C-F0DA1D753649}"/>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42DC8BEF-1974-2C01-DD85-62C31D13F2B4}"/>
              </a:ext>
            </a:extLst>
          </p:cNvPr>
          <p:cNvSpPr>
            <a:spLocks noGrp="1"/>
          </p:cNvSpPr>
          <p:nvPr>
            <p:ph type="subTitle" idx="1"/>
          </p:nvPr>
        </p:nvSpPr>
        <p:spPr/>
        <p:txBody>
          <a:bodyPr/>
          <a:lstStyle/>
          <a:p>
            <a:endParaRPr lang="nl-NL" dirty="0"/>
          </a:p>
        </p:txBody>
      </p:sp>
      <p:pic>
        <p:nvPicPr>
          <p:cNvPr id="1026" name="Picture 2">
            <a:extLst>
              <a:ext uri="{FF2B5EF4-FFF2-40B4-BE49-F238E27FC236}">
                <a16:creationId xmlns:a16="http://schemas.microsoft.com/office/drawing/2014/main" id="{6A7B7750-A459-C9DB-8E0E-10EE34068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9563"/>
            <a:ext cx="12192000" cy="6238875"/>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1AD50B45-06B4-567C-E8D9-33ADDE8DBAC7}"/>
              </a:ext>
            </a:extLst>
          </p:cNvPr>
          <p:cNvSpPr txBox="1"/>
          <p:nvPr/>
        </p:nvSpPr>
        <p:spPr>
          <a:xfrm>
            <a:off x="1281953" y="6548437"/>
            <a:ext cx="6096000" cy="646331"/>
          </a:xfrm>
          <a:prstGeom prst="rect">
            <a:avLst/>
          </a:prstGeom>
          <a:noFill/>
        </p:spPr>
        <p:txBody>
          <a:bodyPr wrap="square" rtlCol="0">
            <a:spAutoFit/>
          </a:bodyPr>
          <a:lstStyle/>
          <a:p>
            <a:r>
              <a:rPr lang="nl-NL" dirty="0">
                <a:hlinkClick r:id="rId3"/>
              </a:rPr>
              <a:t>https://www.science.org/doi/10.1126/science.adf2350</a:t>
            </a:r>
            <a:endParaRPr lang="nl-NL" dirty="0"/>
          </a:p>
          <a:p>
            <a:endParaRPr lang="nl-NL" dirty="0"/>
          </a:p>
        </p:txBody>
      </p:sp>
    </p:spTree>
    <p:extLst>
      <p:ext uri="{BB962C8B-B14F-4D97-AF65-F5344CB8AC3E}">
        <p14:creationId xmlns:p14="http://schemas.microsoft.com/office/powerpoint/2010/main" val="31792178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44550" y="376471"/>
            <a:ext cx="7772400" cy="1143000"/>
          </a:xfrm>
        </p:spPr>
        <p:txBody>
          <a:bodyPr>
            <a:noAutofit/>
          </a:bodyPr>
          <a:lstStyle/>
          <a:p>
            <a:r>
              <a:rPr lang="nl-NL" sz="2800" dirty="0">
                <a:solidFill>
                  <a:schemeClr val="bg1"/>
                </a:solidFill>
              </a:rPr>
              <a:t>MHC-</a:t>
            </a:r>
            <a:r>
              <a:rPr lang="nl-NL" sz="2800" dirty="0" err="1">
                <a:solidFill>
                  <a:schemeClr val="bg1"/>
                </a:solidFill>
              </a:rPr>
              <a:t>restriction</a:t>
            </a:r>
            <a:r>
              <a:rPr lang="nl-NL" sz="2800" dirty="0">
                <a:solidFill>
                  <a:schemeClr val="bg1"/>
                </a:solidFill>
              </a:rPr>
              <a:t>:</a:t>
            </a:r>
            <a:br>
              <a:rPr lang="nl-NL" sz="2800" dirty="0">
                <a:solidFill>
                  <a:schemeClr val="bg1"/>
                </a:solidFill>
              </a:rPr>
            </a:br>
            <a:br>
              <a:rPr lang="nl-NL" sz="2800" dirty="0">
                <a:solidFill>
                  <a:schemeClr val="bg1"/>
                </a:solidFill>
              </a:rPr>
            </a:br>
            <a:r>
              <a:rPr lang="nl-NL" sz="2800" dirty="0">
                <a:solidFill>
                  <a:schemeClr val="bg1"/>
                </a:solidFill>
              </a:rPr>
              <a:t>=&gt; control</a:t>
            </a:r>
            <a:br>
              <a:rPr lang="nl-NL" sz="2800" dirty="0">
                <a:solidFill>
                  <a:schemeClr val="bg1"/>
                </a:solidFill>
              </a:rPr>
            </a:br>
            <a:endParaRPr lang="nl-NL" sz="2800" dirty="0">
              <a:solidFill>
                <a:schemeClr val="bg1"/>
              </a:solidFill>
            </a:endParaRPr>
          </a:p>
        </p:txBody>
      </p:sp>
      <p:sp>
        <p:nvSpPr>
          <p:cNvPr id="3" name="Tijdelijke aanduiding voor inhoud 2"/>
          <p:cNvSpPr>
            <a:spLocks noGrp="1"/>
          </p:cNvSpPr>
          <p:nvPr>
            <p:ph idx="1"/>
          </p:nvPr>
        </p:nvSpPr>
        <p:spPr>
          <a:xfrm>
            <a:off x="8249540" y="1046681"/>
            <a:ext cx="3306177" cy="4114800"/>
          </a:xfrm>
        </p:spPr>
        <p:txBody>
          <a:bodyPr/>
          <a:lstStyle/>
          <a:p>
            <a:endParaRPr lang="nl-NL" dirty="0">
              <a:solidFill>
                <a:schemeClr val="bg1"/>
              </a:solidFill>
            </a:endParaRPr>
          </a:p>
          <a:p>
            <a:endParaRPr lang="nl-NL" dirty="0">
              <a:solidFill>
                <a:schemeClr val="bg1"/>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056" y="1519471"/>
            <a:ext cx="6660956" cy="5000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8325119" y="2472884"/>
            <a:ext cx="2177898" cy="2585323"/>
          </a:xfrm>
          <a:prstGeom prst="rect">
            <a:avLst/>
          </a:prstGeom>
          <a:noFill/>
        </p:spPr>
        <p:txBody>
          <a:bodyPr wrap="square" rtlCol="0">
            <a:spAutoFit/>
          </a:bodyPr>
          <a:lstStyle/>
          <a:p>
            <a:pPr algn="l"/>
            <a:r>
              <a:rPr lang="nl-NL" sz="1800" dirty="0" err="1">
                <a:solidFill>
                  <a:schemeClr val="bg1"/>
                </a:solidFill>
              </a:rPr>
              <a:t>Peptides</a:t>
            </a:r>
            <a:r>
              <a:rPr lang="nl-NL" sz="1800" dirty="0">
                <a:solidFill>
                  <a:schemeClr val="bg1"/>
                </a:solidFill>
              </a:rPr>
              <a:t> are </a:t>
            </a:r>
            <a:r>
              <a:rPr lang="nl-NL" sz="1800" dirty="0" err="1">
                <a:solidFill>
                  <a:schemeClr val="bg1"/>
                </a:solidFill>
              </a:rPr>
              <a:t>only</a:t>
            </a:r>
            <a:r>
              <a:rPr lang="nl-NL" sz="1800" dirty="0">
                <a:solidFill>
                  <a:schemeClr val="bg1"/>
                </a:solidFill>
              </a:rPr>
              <a:t> </a:t>
            </a:r>
            <a:r>
              <a:rPr lang="nl-NL" sz="1800" dirty="0" err="1">
                <a:solidFill>
                  <a:schemeClr val="bg1"/>
                </a:solidFill>
              </a:rPr>
              <a:t>recognised</a:t>
            </a:r>
            <a:r>
              <a:rPr lang="nl-NL" sz="1800" dirty="0">
                <a:solidFill>
                  <a:schemeClr val="bg1"/>
                </a:solidFill>
              </a:rPr>
              <a:t> in </a:t>
            </a:r>
            <a:r>
              <a:rPr lang="nl-NL" sz="1800" dirty="0" err="1">
                <a:solidFill>
                  <a:schemeClr val="bg1"/>
                </a:solidFill>
              </a:rPr>
              <a:t>the</a:t>
            </a:r>
            <a:r>
              <a:rPr lang="nl-NL" sz="1800" dirty="0">
                <a:solidFill>
                  <a:schemeClr val="bg1"/>
                </a:solidFill>
              </a:rPr>
              <a:t> context of MHC </a:t>
            </a:r>
          </a:p>
          <a:p>
            <a:pPr algn="l"/>
            <a:endParaRPr lang="nl-NL" dirty="0">
              <a:solidFill>
                <a:schemeClr val="bg1"/>
              </a:solidFill>
            </a:endParaRPr>
          </a:p>
          <a:p>
            <a:pPr algn="l"/>
            <a:r>
              <a:rPr lang="nl-NL" dirty="0">
                <a:solidFill>
                  <a:schemeClr val="bg1"/>
                </a:solidFill>
              </a:rPr>
              <a:t>MHC-II</a:t>
            </a:r>
          </a:p>
          <a:p>
            <a:pPr algn="l"/>
            <a:r>
              <a:rPr lang="nl-NL" dirty="0">
                <a:solidFill>
                  <a:schemeClr val="bg1"/>
                </a:solidFill>
              </a:rPr>
              <a:t>=&gt;CD4 (Th).</a:t>
            </a:r>
          </a:p>
          <a:p>
            <a:pPr algn="l"/>
            <a:endParaRPr lang="nl-NL" dirty="0">
              <a:solidFill>
                <a:schemeClr val="bg1"/>
              </a:solidFill>
            </a:endParaRPr>
          </a:p>
          <a:p>
            <a:pPr algn="l"/>
            <a:r>
              <a:rPr lang="nl-NL" dirty="0">
                <a:solidFill>
                  <a:schemeClr val="bg1"/>
                </a:solidFill>
              </a:rPr>
              <a:t>MHC-I </a:t>
            </a:r>
          </a:p>
          <a:p>
            <a:pPr algn="l"/>
            <a:r>
              <a:rPr lang="nl-NL" dirty="0">
                <a:solidFill>
                  <a:schemeClr val="bg1"/>
                </a:solidFill>
              </a:rPr>
              <a:t>=&gt; CD8 (CTL)</a:t>
            </a:r>
          </a:p>
        </p:txBody>
      </p:sp>
    </p:spTree>
    <p:extLst>
      <p:ext uri="{BB962C8B-B14F-4D97-AF65-F5344CB8AC3E}">
        <p14:creationId xmlns:p14="http://schemas.microsoft.com/office/powerpoint/2010/main" val="1888826410"/>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a:extLst>
              <a:ext uri="{FF2B5EF4-FFF2-40B4-BE49-F238E27FC236}">
                <a16:creationId xmlns:a16="http://schemas.microsoft.com/office/drawing/2014/main" id="{4005E67C-110E-4B38-B9FD-8D6B97F1CDCB}"/>
              </a:ext>
            </a:extLst>
          </p:cNvPr>
          <p:cNvSpPr txBox="1">
            <a:spLocks noGrp="1"/>
          </p:cNvSpPr>
          <p:nvPr>
            <p:ph type="title"/>
          </p:nvPr>
        </p:nvSpPr>
        <p:spPr>
          <a:xfrm>
            <a:off x="1992313" y="0"/>
            <a:ext cx="7772400" cy="1143000"/>
          </a:xfrm>
        </p:spPr>
        <p:txBody>
          <a:bodyPr>
            <a:normAutofit/>
          </a:bodyPr>
          <a:lstStyle/>
          <a:p>
            <a:r>
              <a:rPr altLang="nl-NL" sz="2800" dirty="0" err="1">
                <a:solidFill>
                  <a:schemeClr val="bg1"/>
                </a:solidFill>
                <a:latin typeface="Arial" panose="020B0604020202020204" pitchFamily="34" charset="0"/>
              </a:rPr>
              <a:t>Celbio</a:t>
            </a:r>
            <a:r>
              <a:rPr altLang="nl-NL" sz="2800" dirty="0">
                <a:solidFill>
                  <a:schemeClr val="bg1"/>
                </a:solidFill>
                <a:latin typeface="Arial" panose="020B0604020202020204" pitchFamily="34" charset="0"/>
              </a:rPr>
              <a:t> 4: </a:t>
            </a:r>
            <a:r>
              <a:rPr altLang="nl-NL" sz="2800" dirty="0" err="1">
                <a:solidFill>
                  <a:schemeClr val="bg1"/>
                </a:solidFill>
                <a:latin typeface="Arial" panose="020B0604020202020204" pitchFamily="34" charset="0"/>
              </a:rPr>
              <a:t>Stabiliteit</a:t>
            </a:r>
            <a:r>
              <a:rPr altLang="nl-NL" sz="2800" dirty="0">
                <a:solidFill>
                  <a:schemeClr val="bg1"/>
                </a:solidFill>
                <a:latin typeface="Arial" panose="020B0604020202020204" pitchFamily="34" charset="0"/>
              </a:rPr>
              <a:t> door </a:t>
            </a:r>
            <a:r>
              <a:rPr altLang="nl-NL" sz="2800" dirty="0" err="1">
                <a:solidFill>
                  <a:schemeClr val="bg1"/>
                </a:solidFill>
                <a:latin typeface="Arial" panose="020B0604020202020204" pitchFamily="34" charset="0"/>
              </a:rPr>
              <a:t>complexiteit</a:t>
            </a:r>
            <a:br>
              <a:rPr altLang="nl-NL" sz="2800" dirty="0">
                <a:solidFill>
                  <a:schemeClr val="bg1"/>
                </a:solidFill>
                <a:latin typeface="Arial" panose="020B0604020202020204" pitchFamily="34" charset="0"/>
              </a:rPr>
            </a:br>
            <a:r>
              <a:rPr altLang="nl-NL" sz="2800" dirty="0" err="1">
                <a:solidFill>
                  <a:schemeClr val="bg1"/>
                </a:solidFill>
                <a:latin typeface="Arial" panose="020B0604020202020204" pitchFamily="34" charset="0"/>
              </a:rPr>
              <a:t>Controle</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en</a:t>
            </a:r>
            <a:r>
              <a:rPr altLang="nl-NL" sz="2800" dirty="0">
                <a:solidFill>
                  <a:schemeClr val="bg1"/>
                </a:solidFill>
                <a:latin typeface="Arial" panose="020B0604020202020204" pitchFamily="34" charset="0"/>
              </a:rPr>
              <a:t> </a:t>
            </a:r>
            <a:r>
              <a:rPr altLang="nl-NL" sz="2800" dirty="0" err="1">
                <a:solidFill>
                  <a:schemeClr val="bg1"/>
                </a:solidFill>
                <a:latin typeface="Arial" panose="020B0604020202020204" pitchFamily="34" charset="0"/>
              </a:rPr>
              <a:t>regulatie</a:t>
            </a:r>
            <a:endParaRPr altLang="nl-NL" sz="2800" dirty="0">
              <a:solidFill>
                <a:schemeClr val="bg1"/>
              </a:solidFill>
              <a:latin typeface="Arial" panose="020B0604020202020204" pitchFamily="34" charset="0"/>
            </a:endParaRPr>
          </a:p>
        </p:txBody>
      </p:sp>
      <p:sp>
        <p:nvSpPr>
          <p:cNvPr id="3" name="Tijdelijke aanduiding voor inhoud 2">
            <a:extLst>
              <a:ext uri="{FF2B5EF4-FFF2-40B4-BE49-F238E27FC236}">
                <a16:creationId xmlns:a16="http://schemas.microsoft.com/office/drawing/2014/main" id="{5ADAC3E5-E0F6-4AA7-AC9E-1F367A01E04A}"/>
              </a:ext>
            </a:extLst>
          </p:cNvPr>
          <p:cNvSpPr>
            <a:spLocks noGrp="1"/>
          </p:cNvSpPr>
          <p:nvPr>
            <p:ph idx="1"/>
          </p:nvPr>
        </p:nvSpPr>
        <p:spPr>
          <a:xfrm>
            <a:off x="1069524" y="1371600"/>
            <a:ext cx="7772400" cy="4114800"/>
          </a:xfrm>
        </p:spPr>
        <p:txBody>
          <a:bodyPr>
            <a:noAutofit/>
          </a:bodyPr>
          <a:lstStyle/>
          <a:p>
            <a:pPr>
              <a:defRPr/>
            </a:pPr>
            <a:r>
              <a:rPr sz="1800" dirty="0">
                <a:solidFill>
                  <a:schemeClr val="bg1"/>
                </a:solidFill>
                <a:ea typeface="MS PGothic" pitchFamily="34" charset="-128"/>
              </a:rPr>
              <a:t>DNA/RNA (</a:t>
            </a:r>
            <a:r>
              <a:rPr sz="1800" dirty="0" err="1">
                <a:solidFill>
                  <a:schemeClr val="bg1"/>
                </a:solidFill>
                <a:ea typeface="MS PGothic" pitchFamily="34" charset="-128"/>
              </a:rPr>
              <a:t>celbio</a:t>
            </a:r>
            <a:r>
              <a:rPr sz="1800" dirty="0">
                <a:solidFill>
                  <a:schemeClr val="bg1"/>
                </a:solidFill>
                <a:ea typeface="MS PGothic" pitchFamily="34" charset="-128"/>
              </a:rPr>
              <a:t> 1)</a:t>
            </a:r>
          </a:p>
          <a:p>
            <a:pPr>
              <a:defRPr/>
            </a:pPr>
            <a:r>
              <a:rPr sz="1800" dirty="0">
                <a:solidFill>
                  <a:schemeClr val="bg1"/>
                </a:solidFill>
                <a:ea typeface="MS PGothic" pitchFamily="34" charset="-128"/>
              </a:rPr>
              <a:t>Hersenen (</a:t>
            </a:r>
            <a:r>
              <a:rPr sz="1800" dirty="0" err="1">
                <a:solidFill>
                  <a:schemeClr val="bg1"/>
                </a:solidFill>
                <a:ea typeface="MS PGothic" pitchFamily="34" charset="-128"/>
              </a:rPr>
              <a:t>celbio</a:t>
            </a:r>
            <a:r>
              <a:rPr sz="1800" dirty="0">
                <a:solidFill>
                  <a:schemeClr val="bg1"/>
                </a:solidFill>
                <a:ea typeface="MS PGothic" pitchFamily="34" charset="-128"/>
              </a:rPr>
              <a:t> 6)</a:t>
            </a:r>
          </a:p>
          <a:p>
            <a:pPr marL="0" indent="0">
              <a:buNone/>
              <a:defRPr/>
            </a:pPr>
            <a:endParaRPr sz="1800" dirty="0">
              <a:solidFill>
                <a:schemeClr val="bg1"/>
              </a:solidFill>
              <a:ea typeface="MS PGothic" pitchFamily="34" charset="-128"/>
            </a:endParaRPr>
          </a:p>
          <a:p>
            <a:pPr>
              <a:defRPr/>
            </a:pPr>
            <a:r>
              <a:rPr sz="1800" dirty="0">
                <a:solidFill>
                  <a:schemeClr val="bg1"/>
                </a:solidFill>
                <a:ea typeface="MS PGothic" pitchFamily="34" charset="-128"/>
              </a:rPr>
              <a:t>Ecologische netwerken; biodiversiteit (</a:t>
            </a:r>
            <a:r>
              <a:rPr lang="en-US" sz="1800" dirty="0">
                <a:solidFill>
                  <a:schemeClr val="bg1"/>
                </a:solidFill>
                <a:ea typeface="MS PGothic" pitchFamily="34" charset="-128"/>
              </a:rPr>
              <a:t>Reconciling complexity with stability in naturally assembling food webs, </a:t>
            </a:r>
            <a:r>
              <a:rPr sz="1800" i="1" dirty="0">
                <a:solidFill>
                  <a:schemeClr val="bg1"/>
                </a:solidFill>
                <a:ea typeface="MS PGothic" pitchFamily="34" charset="-128"/>
              </a:rPr>
              <a:t>Nature</a:t>
            </a:r>
            <a:r>
              <a:rPr sz="1800" dirty="0">
                <a:solidFill>
                  <a:schemeClr val="bg1"/>
                </a:solidFill>
                <a:ea typeface="MS PGothic" pitchFamily="34" charset="-128"/>
              </a:rPr>
              <a:t> </a:t>
            </a:r>
            <a:r>
              <a:rPr sz="1800" b="1" dirty="0">
                <a:solidFill>
                  <a:schemeClr val="bg1"/>
                </a:solidFill>
                <a:ea typeface="MS PGothic" pitchFamily="34" charset="-128"/>
              </a:rPr>
              <a:t>449</a:t>
            </a:r>
            <a:r>
              <a:rPr sz="1800" dirty="0">
                <a:solidFill>
                  <a:schemeClr val="bg1"/>
                </a:solidFill>
                <a:ea typeface="MS PGothic" pitchFamily="34" charset="-128"/>
              </a:rPr>
              <a:t>, 599-602, 4 </a:t>
            </a:r>
            <a:r>
              <a:rPr sz="1800" dirty="0" err="1">
                <a:solidFill>
                  <a:schemeClr val="bg1"/>
                </a:solidFill>
                <a:ea typeface="MS PGothic" pitchFamily="34" charset="-128"/>
              </a:rPr>
              <a:t>October</a:t>
            </a:r>
            <a:r>
              <a:rPr sz="1800" dirty="0">
                <a:solidFill>
                  <a:schemeClr val="bg1"/>
                </a:solidFill>
                <a:ea typeface="MS PGothic" pitchFamily="34" charset="-128"/>
              </a:rPr>
              <a:t> 2007)</a:t>
            </a:r>
          </a:p>
          <a:p>
            <a:pPr>
              <a:defRPr/>
            </a:pPr>
            <a:endParaRPr sz="1800" dirty="0">
              <a:solidFill>
                <a:schemeClr val="bg1"/>
              </a:solidFill>
              <a:ea typeface="MS PGothic" pitchFamily="34" charset="-128"/>
            </a:endParaRPr>
          </a:p>
          <a:p>
            <a:pPr>
              <a:defRPr/>
            </a:pPr>
            <a:r>
              <a:rPr sz="1800" dirty="0" err="1">
                <a:solidFill>
                  <a:schemeClr val="bg1"/>
                </a:solidFill>
                <a:ea typeface="MS PGothic" pitchFamily="34" charset="-128"/>
              </a:rPr>
              <a:t>Complexity</a:t>
            </a:r>
            <a:r>
              <a:rPr lang="nl-NL" sz="1800" dirty="0">
                <a:solidFill>
                  <a:schemeClr val="bg1"/>
                </a:solidFill>
                <a:ea typeface="MS PGothic" pitchFamily="34" charset="-128"/>
              </a:rPr>
              <a:t>:</a:t>
            </a:r>
          </a:p>
          <a:p>
            <a:pPr marL="0" indent="0">
              <a:buNone/>
              <a:defRPr/>
            </a:pPr>
            <a:r>
              <a:rPr lang="nl-NL" sz="1800" dirty="0">
                <a:solidFill>
                  <a:schemeClr val="bg1"/>
                </a:solidFill>
                <a:ea typeface="MS PGothic" pitchFamily="34" charset="-128"/>
              </a:rPr>
              <a:t>=&gt; Flexibiliteit </a:t>
            </a:r>
          </a:p>
          <a:p>
            <a:pPr marL="0" indent="0">
              <a:buNone/>
              <a:defRPr/>
            </a:pPr>
            <a:r>
              <a:rPr lang="nl-NL" sz="1800" dirty="0">
                <a:solidFill>
                  <a:schemeClr val="bg1"/>
                </a:solidFill>
                <a:ea typeface="MS PGothic" pitchFamily="34" charset="-128"/>
              </a:rPr>
              <a:t>=&gt; Stabiliteit</a:t>
            </a:r>
          </a:p>
          <a:p>
            <a:pPr marL="0" indent="0">
              <a:buNone/>
              <a:defRPr/>
            </a:pPr>
            <a:r>
              <a:rPr lang="nl-NL" sz="1800" dirty="0">
                <a:solidFill>
                  <a:schemeClr val="bg1"/>
                </a:solidFill>
                <a:ea typeface="MS PGothic" pitchFamily="34" charset="-128"/>
              </a:rPr>
              <a:t>=&gt; No </a:t>
            </a:r>
            <a:r>
              <a:rPr lang="nl-NL" sz="1800" dirty="0" err="1">
                <a:solidFill>
                  <a:schemeClr val="bg1"/>
                </a:solidFill>
                <a:ea typeface="MS PGothic" pitchFamily="34" charset="-128"/>
              </a:rPr>
              <a:t>magic</a:t>
            </a:r>
            <a:r>
              <a:rPr lang="nl-NL" sz="1800" dirty="0">
                <a:solidFill>
                  <a:schemeClr val="bg1"/>
                </a:solidFill>
                <a:ea typeface="MS PGothic" pitchFamily="34" charset="-128"/>
              </a:rPr>
              <a:t> </a:t>
            </a:r>
            <a:r>
              <a:rPr lang="nl-NL" sz="1800" dirty="0" err="1">
                <a:solidFill>
                  <a:schemeClr val="bg1"/>
                </a:solidFill>
                <a:ea typeface="MS PGothic" pitchFamily="34" charset="-128"/>
              </a:rPr>
              <a:t>bullet</a:t>
            </a:r>
            <a:r>
              <a:rPr lang="nl-NL" sz="1800" dirty="0">
                <a:solidFill>
                  <a:schemeClr val="bg1"/>
                </a:solidFill>
                <a:ea typeface="MS PGothic" pitchFamily="34" charset="-128"/>
              </a:rPr>
              <a:t>!</a:t>
            </a:r>
          </a:p>
          <a:p>
            <a:pPr>
              <a:defRPr/>
            </a:pPr>
            <a:endParaRPr lang="nl-NL" sz="1800" dirty="0">
              <a:solidFill>
                <a:schemeClr val="bg1"/>
              </a:solidFill>
              <a:ea typeface="MS PGothic" pitchFamily="34" charset="-128"/>
            </a:endParaRPr>
          </a:p>
          <a:p>
            <a:pPr>
              <a:defRPr/>
            </a:pPr>
            <a:r>
              <a:rPr lang="nl-NL" sz="1800" dirty="0">
                <a:solidFill>
                  <a:schemeClr val="bg1"/>
                </a:solidFill>
                <a:ea typeface="MS PGothic" pitchFamily="34" charset="-128"/>
              </a:rPr>
              <a:t>Ziekte is meestal verstoring van het netwerk (multifactorieel)</a:t>
            </a:r>
          </a:p>
          <a:p>
            <a:pPr>
              <a:defRPr/>
            </a:pPr>
            <a:r>
              <a:rPr lang="en-US" sz="1800" dirty="0" err="1">
                <a:solidFill>
                  <a:schemeClr val="bg1"/>
                </a:solidFill>
                <a:ea typeface="MS PGothic" pitchFamily="34" charset="-128"/>
              </a:rPr>
              <a:t>Netwerk</a:t>
            </a:r>
            <a:r>
              <a:rPr lang="en-US" sz="1800" dirty="0">
                <a:solidFill>
                  <a:schemeClr val="bg1"/>
                </a:solidFill>
                <a:ea typeface="MS PGothic" pitchFamily="34" charset="-128"/>
              </a:rPr>
              <a:t> </a:t>
            </a:r>
            <a:r>
              <a:rPr lang="en-US" sz="1800" dirty="0" err="1">
                <a:solidFill>
                  <a:schemeClr val="bg1"/>
                </a:solidFill>
                <a:ea typeface="MS PGothic" pitchFamily="34" charset="-128"/>
              </a:rPr>
              <a:t>wordt</a:t>
            </a:r>
            <a:r>
              <a:rPr lang="en-US" sz="1800" dirty="0">
                <a:solidFill>
                  <a:schemeClr val="bg1"/>
                </a:solidFill>
                <a:ea typeface="MS PGothic" pitchFamily="34" charset="-128"/>
              </a:rPr>
              <a:t> </a:t>
            </a:r>
            <a:r>
              <a:rPr lang="en-US" sz="1800" dirty="0" err="1">
                <a:solidFill>
                  <a:schemeClr val="bg1"/>
                </a:solidFill>
                <a:ea typeface="MS PGothic" pitchFamily="34" charset="-128"/>
              </a:rPr>
              <a:t>ingesteld</a:t>
            </a:r>
            <a:r>
              <a:rPr lang="en-US" sz="1800" dirty="0">
                <a:solidFill>
                  <a:schemeClr val="bg1"/>
                </a:solidFill>
                <a:ea typeface="MS PGothic" pitchFamily="34" charset="-128"/>
              </a:rPr>
              <a:t> </a:t>
            </a:r>
            <a:r>
              <a:rPr lang="en-US" sz="1800" dirty="0" err="1">
                <a:solidFill>
                  <a:schemeClr val="bg1"/>
                </a:solidFill>
                <a:ea typeface="MS PGothic" pitchFamily="34" charset="-128"/>
              </a:rPr>
              <a:t>rond</a:t>
            </a:r>
            <a:r>
              <a:rPr lang="en-US" sz="1800" dirty="0">
                <a:solidFill>
                  <a:schemeClr val="bg1"/>
                </a:solidFill>
                <a:ea typeface="MS PGothic" pitchFamily="34" charset="-128"/>
              </a:rPr>
              <a:t> de </a:t>
            </a:r>
            <a:r>
              <a:rPr lang="en-US" sz="1800" dirty="0" err="1">
                <a:solidFill>
                  <a:schemeClr val="bg1"/>
                </a:solidFill>
                <a:ea typeface="MS PGothic" pitchFamily="34" charset="-128"/>
              </a:rPr>
              <a:t>pubertijd</a:t>
            </a:r>
            <a:r>
              <a:rPr lang="en-US" sz="1800" dirty="0">
                <a:solidFill>
                  <a:schemeClr val="bg1"/>
                </a:solidFill>
                <a:ea typeface="MS PGothic" pitchFamily="34" charset="-128"/>
              </a:rPr>
              <a:t> =&gt; </a:t>
            </a:r>
            <a:r>
              <a:rPr lang="en-US" sz="1800" dirty="0" err="1">
                <a:solidFill>
                  <a:schemeClr val="bg1"/>
                </a:solidFill>
                <a:ea typeface="MS PGothic" pitchFamily="34" charset="-128"/>
              </a:rPr>
              <a:t>verkeerde</a:t>
            </a:r>
            <a:r>
              <a:rPr lang="en-US" sz="1800" dirty="0">
                <a:solidFill>
                  <a:schemeClr val="bg1"/>
                </a:solidFill>
                <a:ea typeface="MS PGothic" pitchFamily="34" charset="-128"/>
              </a:rPr>
              <a:t> feedback =&gt; </a:t>
            </a:r>
            <a:r>
              <a:rPr lang="en-US" sz="1800" dirty="0" err="1">
                <a:solidFill>
                  <a:schemeClr val="bg1"/>
                </a:solidFill>
                <a:ea typeface="MS PGothic" pitchFamily="34" charset="-128"/>
              </a:rPr>
              <a:t>ziekte</a:t>
            </a:r>
            <a:r>
              <a:rPr lang="en-US" sz="1800" dirty="0">
                <a:solidFill>
                  <a:schemeClr val="bg1"/>
                </a:solidFill>
                <a:ea typeface="MS PGothic" pitchFamily="34" charset="-128"/>
              </a:rPr>
              <a:t> (</a:t>
            </a:r>
            <a:r>
              <a:rPr lang="en-US" sz="1800" dirty="0" err="1">
                <a:solidFill>
                  <a:schemeClr val="bg1"/>
                </a:solidFill>
                <a:ea typeface="MS PGothic" pitchFamily="34" charset="-128"/>
              </a:rPr>
              <a:t>bijv</a:t>
            </a:r>
            <a:r>
              <a:rPr lang="en-US" sz="1800" dirty="0">
                <a:solidFill>
                  <a:schemeClr val="bg1"/>
                </a:solidFill>
                <a:ea typeface="MS PGothic" pitchFamily="34" charset="-128"/>
              </a:rPr>
              <a:t> </a:t>
            </a:r>
            <a:r>
              <a:rPr lang="en-US" sz="1800" dirty="0" err="1">
                <a:solidFill>
                  <a:schemeClr val="bg1"/>
                </a:solidFill>
                <a:ea typeface="MS PGothic" pitchFamily="34" charset="-128"/>
              </a:rPr>
              <a:t>te</a:t>
            </a:r>
            <a:r>
              <a:rPr lang="en-US" sz="1800" dirty="0">
                <a:solidFill>
                  <a:schemeClr val="bg1"/>
                </a:solidFill>
                <a:ea typeface="MS PGothic" pitchFamily="34" charset="-128"/>
              </a:rPr>
              <a:t> </a:t>
            </a:r>
            <a:r>
              <a:rPr lang="en-US" sz="1800" dirty="0" err="1">
                <a:solidFill>
                  <a:schemeClr val="bg1"/>
                </a:solidFill>
                <a:ea typeface="MS PGothic" pitchFamily="34" charset="-128"/>
              </a:rPr>
              <a:t>dik</a:t>
            </a:r>
            <a:r>
              <a:rPr lang="en-US" sz="1800" dirty="0">
                <a:solidFill>
                  <a:schemeClr val="bg1"/>
                </a:solidFill>
                <a:ea typeface="MS PGothic" pitchFamily="34" charset="-128"/>
              </a:rPr>
              <a:t>)</a:t>
            </a:r>
          </a:p>
          <a:p>
            <a:pPr>
              <a:defRPr/>
            </a:pPr>
            <a:endParaRPr sz="1800" dirty="0">
              <a:solidFill>
                <a:schemeClr val="bg1"/>
              </a:solidFill>
              <a:ea typeface="MS PGothic" pitchFamily="34" charset="-128"/>
            </a:endParaRPr>
          </a:p>
        </p:txBody>
      </p:sp>
    </p:spTree>
    <p:extLst>
      <p:ext uri="{BB962C8B-B14F-4D97-AF65-F5344CB8AC3E}">
        <p14:creationId xmlns:p14="http://schemas.microsoft.com/office/powerpoint/2010/main" val="1688492453"/>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a:extLst>
              <a:ext uri="{FF2B5EF4-FFF2-40B4-BE49-F238E27FC236}">
                <a16:creationId xmlns:a16="http://schemas.microsoft.com/office/drawing/2014/main" id="{8FA93CDD-606D-4E09-9ED4-4D623BE00F10}"/>
              </a:ext>
            </a:extLst>
          </p:cNvPr>
          <p:cNvSpPr txBox="1">
            <a:spLocks noGrp="1"/>
          </p:cNvSpPr>
          <p:nvPr>
            <p:ph type="title"/>
          </p:nvPr>
        </p:nvSpPr>
        <p:spPr>
          <a:xfrm>
            <a:off x="838200" y="40228"/>
            <a:ext cx="10515600" cy="1325563"/>
          </a:xfrm>
        </p:spPr>
        <p:txBody>
          <a:bodyPr>
            <a:normAutofit/>
          </a:bodyPr>
          <a:lstStyle/>
          <a:p>
            <a:r>
              <a:rPr altLang="nl-NL" sz="1800" dirty="0" err="1">
                <a:solidFill>
                  <a:schemeClr val="bg1"/>
                </a:solidFill>
                <a:latin typeface="Arial" panose="020B0604020202020204" pitchFamily="34" charset="0"/>
              </a:rPr>
              <a:t>Specifiek</a:t>
            </a:r>
            <a:r>
              <a:rPr altLang="nl-NL" sz="1800" dirty="0">
                <a:solidFill>
                  <a:schemeClr val="bg1"/>
                </a:solidFill>
                <a:latin typeface="Arial" panose="020B0604020202020204" pitchFamily="34" charset="0"/>
              </a:rPr>
              <a:t>: T </a:t>
            </a:r>
            <a:r>
              <a:rPr altLang="nl-NL" sz="1800" dirty="0" err="1">
                <a:solidFill>
                  <a:schemeClr val="bg1"/>
                </a:solidFill>
                <a:latin typeface="Arial" panose="020B0604020202020204" pitchFamily="34" charset="0"/>
              </a:rPr>
              <a:t>en</a:t>
            </a:r>
            <a:r>
              <a:rPr altLang="nl-NL" sz="1800" dirty="0">
                <a:solidFill>
                  <a:schemeClr val="bg1"/>
                </a:solidFill>
                <a:latin typeface="Arial" panose="020B0604020202020204" pitchFamily="34" charset="0"/>
              </a:rPr>
              <a:t> B </a:t>
            </a:r>
            <a:r>
              <a:rPr altLang="nl-NL" sz="1800" dirty="0" err="1">
                <a:solidFill>
                  <a:schemeClr val="bg1"/>
                </a:solidFill>
                <a:latin typeface="Arial" panose="020B0604020202020204" pitchFamily="34" charset="0"/>
              </a:rPr>
              <a:t>cellen</a:t>
            </a:r>
            <a:r>
              <a:rPr lang="nl-NL" altLang="nl-NL" sz="1800" dirty="0">
                <a:solidFill>
                  <a:schemeClr val="bg1"/>
                </a:solidFill>
                <a:latin typeface="Arial" panose="020B0604020202020204" pitchFamily="34" charset="0"/>
              </a:rPr>
              <a:t>, </a:t>
            </a:r>
            <a:r>
              <a:rPr altLang="nl-NL" sz="1800" dirty="0">
                <a:solidFill>
                  <a:schemeClr val="bg1"/>
                </a:solidFill>
                <a:latin typeface="Arial" panose="020B0604020202020204" pitchFamily="34" charset="0"/>
              </a:rPr>
              <a:t>CTL, T-helper, </a:t>
            </a:r>
            <a:r>
              <a:rPr altLang="nl-NL" sz="1800" dirty="0" err="1">
                <a:solidFill>
                  <a:schemeClr val="bg1"/>
                </a:solidFill>
                <a:latin typeface="Arial" panose="020B0604020202020204" pitchFamily="34" charset="0"/>
              </a:rPr>
              <a:t>antilichamen</a:t>
            </a:r>
            <a:r>
              <a:rPr altLang="nl-NL" sz="1800" dirty="0">
                <a:solidFill>
                  <a:schemeClr val="bg1"/>
                </a:solidFill>
                <a:latin typeface="Arial" panose="020B0604020202020204" pitchFamily="34" charset="0"/>
              </a:rPr>
              <a:t> </a:t>
            </a:r>
            <a:r>
              <a:rPr altLang="nl-NL" sz="1800" dirty="0" err="1">
                <a:solidFill>
                  <a:schemeClr val="bg1"/>
                </a:solidFill>
                <a:latin typeface="Arial" panose="020B0604020202020204" pitchFamily="34" charset="0"/>
              </a:rPr>
              <a:t>en</a:t>
            </a:r>
            <a:r>
              <a:rPr altLang="nl-NL" sz="1800" dirty="0">
                <a:solidFill>
                  <a:schemeClr val="bg1"/>
                </a:solidFill>
                <a:latin typeface="Arial" panose="020B0604020202020204" pitchFamily="34" charset="0"/>
              </a:rPr>
              <a:t> memory</a:t>
            </a:r>
          </a:p>
        </p:txBody>
      </p:sp>
      <p:pic>
        <p:nvPicPr>
          <p:cNvPr id="38916" name="Picture 3">
            <a:extLst>
              <a:ext uri="{FF2B5EF4-FFF2-40B4-BE49-F238E27FC236}">
                <a16:creationId xmlns:a16="http://schemas.microsoft.com/office/drawing/2014/main" id="{196C376D-12E5-4437-9628-B2015C1EC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48858"/>
            <a:ext cx="4762500"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5">
            <a:extLst>
              <a:ext uri="{FF2B5EF4-FFF2-40B4-BE49-F238E27FC236}">
                <a16:creationId xmlns:a16="http://schemas.microsoft.com/office/drawing/2014/main" id="{4CC84EF9-6EF7-4C9D-BA64-706417883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833" y="1648858"/>
            <a:ext cx="3989427"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8" name="Tekstvak 4">
            <a:extLst>
              <a:ext uri="{FF2B5EF4-FFF2-40B4-BE49-F238E27FC236}">
                <a16:creationId xmlns:a16="http://schemas.microsoft.com/office/drawing/2014/main" id="{62F27CB8-A5A3-457C-B95F-FA68BE316144}"/>
              </a:ext>
            </a:extLst>
          </p:cNvPr>
          <p:cNvSpPr txBox="1">
            <a:spLocks noChangeArrowheads="1"/>
          </p:cNvSpPr>
          <p:nvPr/>
        </p:nvSpPr>
        <p:spPr bwMode="auto">
          <a:xfrm>
            <a:off x="10098393" y="2475708"/>
            <a:ext cx="192723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800" dirty="0">
                <a:solidFill>
                  <a:schemeClr val="bg1"/>
                </a:solidFill>
                <a:latin typeface="Calibri" panose="020F0502020204030204" pitchFamily="34" charset="0"/>
              </a:rPr>
              <a:t>Alles nodig voor volledige bescherming / opruiming </a:t>
            </a:r>
          </a:p>
          <a:p>
            <a:pPr eaLnBrk="1" hangingPunct="1">
              <a:spcBef>
                <a:spcPct val="0"/>
              </a:spcBef>
              <a:buSzTx/>
              <a:buFontTx/>
              <a:buNone/>
            </a:pPr>
            <a:endParaRPr lang="nl-NL" altLang="nl-NL" sz="1800" dirty="0">
              <a:solidFill>
                <a:schemeClr val="bg1"/>
              </a:solidFill>
              <a:latin typeface="Calibri" panose="020F0502020204030204" pitchFamily="34" charset="0"/>
            </a:endParaRPr>
          </a:p>
          <a:p>
            <a:pPr eaLnBrk="1" hangingPunct="1">
              <a:spcBef>
                <a:spcPct val="0"/>
              </a:spcBef>
              <a:buSzTx/>
              <a:buFontTx/>
              <a:buNone/>
            </a:pPr>
            <a:r>
              <a:rPr lang="nl-NL" altLang="nl-NL" sz="1800" dirty="0">
                <a:solidFill>
                  <a:schemeClr val="bg1"/>
                </a:solidFill>
                <a:latin typeface="Calibri" panose="020F0502020204030204" pitchFamily="34" charset="0"/>
              </a:rPr>
              <a:t>Erg ingewikkeld </a:t>
            </a:r>
          </a:p>
          <a:p>
            <a:pPr eaLnBrk="1" hangingPunct="1">
              <a:spcBef>
                <a:spcPct val="0"/>
              </a:spcBef>
              <a:buSzTx/>
              <a:buFontTx/>
              <a:buNone/>
            </a:pPr>
            <a:r>
              <a:rPr lang="nl-NL" altLang="nl-NL" sz="1800" dirty="0">
                <a:solidFill>
                  <a:srgbClr val="FFFF00"/>
                </a:solidFill>
                <a:latin typeface="Calibri" panose="020F0502020204030204" pitchFamily="34" charset="0"/>
              </a:rPr>
              <a:t>=&gt; controle!</a:t>
            </a:r>
          </a:p>
        </p:txBody>
      </p:sp>
      <p:sp>
        <p:nvSpPr>
          <p:cNvPr id="38919" name="Tekstvak 5">
            <a:extLst>
              <a:ext uri="{FF2B5EF4-FFF2-40B4-BE49-F238E27FC236}">
                <a16:creationId xmlns:a16="http://schemas.microsoft.com/office/drawing/2014/main" id="{907297DF-3BCD-4A20-8C81-8E7D48B3D04C}"/>
              </a:ext>
            </a:extLst>
          </p:cNvPr>
          <p:cNvSpPr txBox="1">
            <a:spLocks noChangeArrowheads="1"/>
          </p:cNvSpPr>
          <p:nvPr/>
        </p:nvSpPr>
        <p:spPr bwMode="auto">
          <a:xfrm>
            <a:off x="838200" y="6181004"/>
            <a:ext cx="9006060" cy="6461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nl-NL" altLang="nl-NL" sz="1800">
                <a:solidFill>
                  <a:schemeClr val="tx1"/>
                </a:solidFill>
                <a:latin typeface="Calibri" panose="020F0502020204030204" pitchFamily="34" charset="0"/>
                <a:hlinkClick r:id="rId4"/>
              </a:rPr>
              <a:t>https://www.youtube.com/watch?v=dTb0iEUS1oA</a:t>
            </a:r>
            <a:endParaRPr lang="nl-NL" altLang="nl-NL" sz="1800">
              <a:solidFill>
                <a:schemeClr val="tx1"/>
              </a:solidFill>
              <a:latin typeface="Calibri" panose="020F0502020204030204" pitchFamily="34" charset="0"/>
            </a:endParaRPr>
          </a:p>
          <a:p>
            <a:pPr eaLnBrk="1" hangingPunct="1">
              <a:spcBef>
                <a:spcPct val="0"/>
              </a:spcBef>
              <a:buSzTx/>
              <a:buFontTx/>
              <a:buNone/>
            </a:pPr>
            <a:r>
              <a:rPr lang="nl-NL" altLang="nl-NL" sz="1800">
                <a:solidFill>
                  <a:schemeClr val="tx1"/>
                </a:solidFill>
                <a:latin typeface="Calibri" panose="020F0502020204030204" pitchFamily="34" charset="0"/>
                <a:hlinkClick r:id="rId5"/>
              </a:rPr>
              <a:t>https://en.wikipedia.org/wiki/Clonal_selection</a:t>
            </a:r>
            <a:endParaRPr lang="nl-NL" altLang="nl-NL" sz="1800">
              <a:solidFill>
                <a:schemeClr val="tx1"/>
              </a:solidFill>
              <a:latin typeface="Calibri" panose="020F0502020204030204" pitchFamily="34" charset="0"/>
            </a:endParaRPr>
          </a:p>
        </p:txBody>
      </p:sp>
    </p:spTree>
    <p:extLst>
      <p:ext uri="{BB962C8B-B14F-4D97-AF65-F5344CB8AC3E}">
        <p14:creationId xmlns:p14="http://schemas.microsoft.com/office/powerpoint/2010/main" val="2975657659"/>
      </p:ext>
    </p:extLst>
  </p:cSld>
  <p:clrMapOvr>
    <a:masterClrMapping/>
  </p:clrMapOvr>
  <p:transition spd="slow"/>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71415</TotalTime>
  <Words>13808</Words>
  <Application>Microsoft Office PowerPoint</Application>
  <PresentationFormat>Breedbeeld</PresentationFormat>
  <Paragraphs>1891</Paragraphs>
  <Slides>217</Slides>
  <Notes>2</Notes>
  <HiddenSlides>0</HiddenSlides>
  <MMClips>0</MMClips>
  <ScaleCrop>false</ScaleCrop>
  <HeadingPairs>
    <vt:vector size="6" baseType="variant">
      <vt:variant>
        <vt:lpstr>Gebruikte lettertypen</vt:lpstr>
      </vt:variant>
      <vt:variant>
        <vt:i4>21</vt:i4>
      </vt:variant>
      <vt:variant>
        <vt:lpstr>Thema</vt:lpstr>
      </vt:variant>
      <vt:variant>
        <vt:i4>1</vt:i4>
      </vt:variant>
      <vt:variant>
        <vt:lpstr>Diatitels</vt:lpstr>
      </vt:variant>
      <vt:variant>
        <vt:i4>217</vt:i4>
      </vt:variant>
    </vt:vector>
  </HeadingPairs>
  <TitlesOfParts>
    <vt:vector size="239" baseType="lpstr">
      <vt:lpstr>ＭＳ Ｐゴシック</vt:lpstr>
      <vt:lpstr>ＭＳ Ｐゴシック</vt:lpstr>
      <vt:lpstr>-apple-system</vt:lpstr>
      <vt:lpstr>Arial</vt:lpstr>
      <vt:lpstr>Arial</vt:lpstr>
      <vt:lpstr>Balto</vt:lpstr>
      <vt:lpstr>Calibri</vt:lpstr>
      <vt:lpstr>Calibri Light</vt:lpstr>
      <vt:lpstr>Carlito</vt:lpstr>
      <vt:lpstr>Guardian Egyptian Web</vt:lpstr>
      <vt:lpstr>Harding</vt:lpstr>
      <vt:lpstr>Helvetica</vt:lpstr>
      <vt:lpstr>Helvetica</vt:lpstr>
      <vt:lpstr>inherit</vt:lpstr>
      <vt:lpstr>Meta Sans</vt:lpstr>
      <vt:lpstr>NexusSerif</vt:lpstr>
      <vt:lpstr>Symbol</vt:lpstr>
      <vt:lpstr>TiemposText</vt:lpstr>
      <vt:lpstr>Times New Roman</vt:lpstr>
      <vt:lpstr>var(--font-etica)</vt:lpstr>
      <vt:lpstr>var(--primary-font)</vt:lpstr>
      <vt:lpstr>Kantoorthema</vt:lpstr>
      <vt:lpstr>Leergang Levenswetenschappen  (Live Sciences)  </vt:lpstr>
      <vt:lpstr>Leergang levenswetenschappen Afweer</vt:lpstr>
      <vt:lpstr>SARS-CoV-2 vaccines,  =&gt; college 3 </vt:lpstr>
      <vt:lpstr>PowerPoint-presentatie</vt:lpstr>
      <vt:lpstr>PowerPoint-presentatie</vt:lpstr>
      <vt:lpstr>Afweer: Introductie</vt:lpstr>
      <vt:lpstr>PowerPoint-presentatie</vt:lpstr>
      <vt:lpstr>Fagocytose:  is zo oud als het leven</vt:lpstr>
      <vt:lpstr> De macrofaag  </vt:lpstr>
      <vt:lpstr>Cytokines: Signalen tussen afweercellen</vt:lpstr>
      <vt:lpstr>PowerPoint-presentatie</vt:lpstr>
      <vt:lpstr>Ontsteking (inflammation), effecten van  pro-inflammatoire signalen</vt:lpstr>
      <vt:lpstr>Afweer: De neutrofiel  “Death to everything!"</vt:lpstr>
      <vt:lpstr>Afweersysteem: Is zeer agressief, under-reaction =&gt; </vt:lpstr>
      <vt:lpstr>Aspecifieke afweer:</vt:lpstr>
      <vt:lpstr>Aspecifieke afweer: Voldoende voor 99% van de infecties (dagelijks fenomeen)</vt:lpstr>
      <vt:lpstr>NK cells Aspecifieke afweer tegen virus (en kanker?)</vt:lpstr>
      <vt:lpstr>Aspecifiek v specifiek </vt:lpstr>
      <vt:lpstr>Cytokines: Signalen tussen afweercellen</vt:lpstr>
      <vt:lpstr>Teveel eten, te weinig beweging =&gt; langdurige vetophoping =&gt; stress  =&gt; afweer (pro-inflammatoir) =&gt; Insuline resistentie =&gt; verstoorde afweer tegen virussen (IL-6)  Afweer bestrijdt afwijkingen van de gewenste situatie.  Dit kan een virus zijn, maar ook metabool</vt:lpstr>
      <vt:lpstr>Celbio: Medicalisering van sociaal probleem</vt:lpstr>
      <vt:lpstr>Signalen tussen cellen van het afweersysteem:  Cytokines zorgen voor een gebalanceerde afweer </vt:lpstr>
      <vt:lpstr>PowerPoint-presentatie</vt:lpstr>
      <vt:lpstr>Chronische ontsteking  als opruimen en/of herstel niet goed werkt</vt:lpstr>
      <vt:lpstr>Chronische ontsteking en ziekte Inflammaging</vt:lpstr>
      <vt:lpstr>Robust innate responses to SARS-CoV-2 in children resolve  faster than in adults without compromising adaptive immunity </vt:lpstr>
      <vt:lpstr>PowerPoint-presentatie</vt:lpstr>
      <vt:lpstr>Aspecifieke afweer: </vt:lpstr>
      <vt:lpstr>Aspecifieke afweer: Huid en slijmvliezen </vt:lpstr>
      <vt:lpstr>Slijmvliezen Mucosale immuniteit</vt:lpstr>
      <vt:lpstr>Koorts</vt:lpstr>
      <vt:lpstr>Aspecifieke afweer,  De mest cel ("mast cell") =&gt; allergie</vt:lpstr>
      <vt:lpstr>Aspecifieke afweer: Complement (toevoeging) Stimuleert effector cellen (macrofagen, neutrofielen, eosinofielen)</vt:lpstr>
      <vt:lpstr>PowerPoint-presentatie</vt:lpstr>
      <vt:lpstr>NK cells Aspecifieke afweer tegen virus (en kanker?)</vt:lpstr>
      <vt:lpstr>Neutrofiel: NETs</vt:lpstr>
      <vt:lpstr>Aspecifieke afweer: gemobiliseerde cel: De monocyt =&gt; wordt macrofaag (phagocyt)</vt:lpstr>
      <vt:lpstr>Celbio (stamcellen): Hematopoietische stamcellen in het Beenmerg Maken Rode (zuurstof) en Witte (afweer) bloedcellen</vt:lpstr>
      <vt:lpstr>Monocyte to Macrophage</vt:lpstr>
      <vt:lpstr>Potentiele signaalprofielen van  macrofagen =&gt; sleutelrol in ontsteking</vt:lpstr>
      <vt:lpstr>PowerPoint-presentatie</vt:lpstr>
      <vt:lpstr>Intracellulaire afweer  =&gt; herkent van alles!</vt:lpstr>
      <vt:lpstr>Autophagy: cellulaire homeostase Overlap met de intracellulaire afweer</vt:lpstr>
      <vt:lpstr>Neuro-immunology</vt:lpstr>
      <vt:lpstr>PowerPoint-presentatie</vt:lpstr>
      <vt:lpstr>Afweer en herstel</vt:lpstr>
      <vt:lpstr> Herstel:  TGF-β Signaling in Stem Cell Regulation =&gt; celbio</vt:lpstr>
      <vt:lpstr>PowerPoint-presentatie</vt:lpstr>
      <vt:lpstr>Cursus Celbiologie: Integratie van verschillende signalen =&gt; meerdere signalen nodig voor actie </vt:lpstr>
      <vt:lpstr>Cytokines: Profielen =&gt; netwerk met redundancy</vt:lpstr>
      <vt:lpstr>Ontsteking: Pus is verzameling van (dode) neutrofielen en ziekmakers</vt:lpstr>
      <vt:lpstr>Neutrofielen gaan zelf ook dood (via apoptose) =&gt; moet worden opgeruimd (fagocytose)</vt:lpstr>
      <vt:lpstr>Apoptose (Geprogrammeerde celdood)</vt:lpstr>
      <vt:lpstr>PowerPoint-presentatie</vt:lpstr>
      <vt:lpstr>Aspecifiek v specifiek (college 2) </vt:lpstr>
      <vt:lpstr> De macrofaag =&gt; APC: Begin van de specifieke afweer: </vt:lpstr>
      <vt:lpstr>Specifiek: T (T-helper, CTL) en B (antilichamen) antigeen en memory</vt:lpstr>
      <vt:lpstr> Celbio: Peptide: Klein (stukje) eiwit =&gt; antigeen </vt:lpstr>
      <vt:lpstr>Antigeen presentatie: =&gt; specifieke reactie</vt:lpstr>
      <vt:lpstr>MHC: Major Histocomapitibility Complex  Binding motif </vt:lpstr>
      <vt:lpstr> Biotech: Allelen  Alles 2x maar met kleine verschillen</vt:lpstr>
      <vt:lpstr>MHC</vt:lpstr>
      <vt:lpstr>Haplotype and disease</vt:lpstr>
      <vt:lpstr>T-cell receptor</vt:lpstr>
      <vt:lpstr>Celbio: Signaaltransductie Informatie van de buitenwereld</vt:lpstr>
      <vt:lpstr>Immunological synapse Co-stimulation =&gt; controle</vt:lpstr>
      <vt:lpstr>Insulin signaling</vt:lpstr>
      <vt:lpstr>Antigeen presentatie aan B en T,  vooral in Milt en Lymfeklieren (perifeer)</vt:lpstr>
      <vt:lpstr>Antigeenpresentatie Lymfe (klieren)</vt:lpstr>
      <vt:lpstr>  Ontsteking</vt:lpstr>
      <vt:lpstr>PowerPoint-presentatie</vt:lpstr>
      <vt:lpstr>Verspreiding kanker via interstitium en Lymfe Kanker cel die los laat uit weefsel =&gt; uitzaaiing</vt:lpstr>
      <vt:lpstr>PowerPoint-presentatie</vt:lpstr>
      <vt:lpstr>Van a-specifiek naar specifieke afweer: De dendritische cel (professionele APC)</vt:lpstr>
      <vt:lpstr>PowerPoint-presentatie</vt:lpstr>
      <vt:lpstr>Targeting DC’s with liposomes =&gt; delivery  Dendritic cells (DC) are an attractive target for the initiation of strong immune responses as they possess the capability of capturing antigens and presenting them to specific T-cells for their activation. The skin harbors different types of antigen presenting cells, such as dermal DC (dDC) and Langerhans cells (LC) and is therefore an attractive site for delivery of vaccines. Delivery of vaccines to DC and LC can be addressed by targeting e.g., C-type lectin receptors such as Dendritic Cell-Specific Intercellular adhesion molecule-3-Grabbing Non-integrin (DC-SIGN) and Langerin. This can be easily done using their natural glycan ligands, including Lewis Y (LeY)  =&gt; MHC-II loading?</vt:lpstr>
      <vt:lpstr>Lymfe klier: Centrale functie in de specifieke afweer: T/B/APC  Gezwollen lymfeklier =&gt; infectie is voorbij aspecifiek ! =&gt; Dag 4/5 </vt:lpstr>
      <vt:lpstr>Specifiek: T en B cellen, CTL, T-helper, antilichamen en memory</vt:lpstr>
      <vt:lpstr>T Cellen T Lymfocyte</vt:lpstr>
      <vt:lpstr>B Cellen B Lymfocyte</vt:lpstr>
      <vt:lpstr> MHC, Major Histo Compatibility  (HLA, Human Leucocyte Antigen)</vt:lpstr>
      <vt:lpstr>Cytotoxische T-Lymfocyt Doodt met virus geinfecteerde cellen</vt:lpstr>
      <vt:lpstr>Het leerproces van de specifieke afweer:  Repertoire en memory</vt:lpstr>
      <vt:lpstr>PowerPoint-presentatie</vt:lpstr>
      <vt:lpstr>Vaccin Verzwakte ziekmaker, of delen hiervan</vt:lpstr>
      <vt:lpstr>PowerPoint-presentatie</vt:lpstr>
      <vt:lpstr>Het leerproces van de specifieke afweer:  Repertoire en memory</vt:lpstr>
      <vt:lpstr>Waar het afweersysteem niet op moet reageren</vt:lpstr>
      <vt:lpstr>Reageren op lichaamsvreemd en gevaar Voor de rest moet het tolerant zijn.</vt:lpstr>
      <vt:lpstr>Central T-cell tolerance (thymus) It’s complicated</vt:lpstr>
      <vt:lpstr>Centrale tolerantie, in Thymus / Beenmerg T en B cel repertoire =&gt; self/non-self discrimiation</vt:lpstr>
      <vt:lpstr>T-cell receptor gene-rearrangement</vt:lpstr>
      <vt:lpstr>Gevaar als leidend principe "Danger Hypothesis”</vt:lpstr>
      <vt:lpstr>Slijmvliezen Mucosale immuniteit</vt:lpstr>
      <vt:lpstr>Afweersysteem als politie</vt:lpstr>
      <vt:lpstr>PowerPoint-presentatie</vt:lpstr>
      <vt:lpstr>MHC-restriction:  =&gt; control </vt:lpstr>
      <vt:lpstr>Celbio 4: Stabiliteit door complexiteit Controle en regulatie</vt:lpstr>
      <vt:lpstr>Specifiek: T en B cellen, CTL, T-helper, antilichamen en memory</vt:lpstr>
      <vt:lpstr>PowerPoint-presentatie</vt:lpstr>
      <vt:lpstr>Inflammaging</vt:lpstr>
      <vt:lpstr>Activiteit en afweer</vt:lpstr>
      <vt:lpstr>Ontsteking en veroudering</vt:lpstr>
      <vt:lpstr>Daily aspirin 'cuts bowel and stomach cancer deaths‘, </vt:lpstr>
      <vt:lpstr>Waar het afweersysteem op moet reageren, en hoe</vt:lpstr>
      <vt:lpstr>Waar het afweersysteem niet op moet reageren, en hoe</vt:lpstr>
      <vt:lpstr>Reageren op lichaamsvreemd en gevaar Voor de rest moet het tolerant zijn.</vt:lpstr>
      <vt:lpstr>Gevaar als leidend principe "Danger Hypothesis”</vt:lpstr>
      <vt:lpstr>PowerPoint-presentatie</vt:lpstr>
      <vt:lpstr>Slijmvliezen Mucosale immuniteit</vt:lpstr>
      <vt:lpstr>Symbiose: Beide partijen beinvloeden elkaar</vt:lpstr>
      <vt:lpstr>Afweersysteem als politie</vt:lpstr>
      <vt:lpstr>PowerPoint-presentatie</vt:lpstr>
      <vt:lpstr>CTL gemedieerde immunotherapie tegen kanker</vt:lpstr>
      <vt:lpstr>mRNA tegen kanker</vt:lpstr>
      <vt:lpstr>Peripheral T-cell tolerance  It’s even more complicated</vt:lpstr>
      <vt:lpstr>How regulatory T cells are primed  to aid tolerance of gut bacteria</vt:lpstr>
      <vt:lpstr>Allergie</vt:lpstr>
      <vt:lpstr>Thelper: </vt:lpstr>
      <vt:lpstr>PowerPoint-presentatie</vt:lpstr>
      <vt:lpstr>Biotech: Wat is leven?</vt:lpstr>
      <vt:lpstr>PowerPoint-presentatie</vt:lpstr>
      <vt:lpstr>Darmwormen teisterden middeleeuwer NRC 15 NOVEMBER 2014</vt:lpstr>
      <vt:lpstr>Allergie immunotherapie</vt:lpstr>
      <vt:lpstr>Immunotherapie: kansen en problemen</vt:lpstr>
      <vt:lpstr>PowerPoint-presentatie</vt:lpstr>
      <vt:lpstr>PowerPoint-presentatie</vt:lpstr>
      <vt:lpstr>Intracellulaire afweer: interferon =&gt; aspecifiek!</vt:lpstr>
      <vt:lpstr>mRNA tegen kanker</vt:lpstr>
      <vt:lpstr>PowerPoint-presentatie</vt:lpstr>
      <vt:lpstr>CTL gemedieerde immunotherapie tegen kanker</vt:lpstr>
      <vt:lpstr>PowerPoint-presentatie</vt:lpstr>
      <vt:lpstr>perifere tolerantie: PD-1 blockade =&gt; misbruikt door tumor</vt:lpstr>
      <vt:lpstr> Antilichamen</vt:lpstr>
      <vt:lpstr>Antilichamen: Onderzoek en geneesmiddel</vt:lpstr>
      <vt:lpstr>Engineering Immunity to Treat Cancer: </vt:lpstr>
      <vt:lpstr>Immunotherapie bij lymfeklierkanker  (non-Hodgkin) </vt:lpstr>
      <vt:lpstr>Immunotherapie (Herceptin) </vt:lpstr>
      <vt:lpstr>Onderzoek: Kennis maakt macht</vt:lpstr>
      <vt:lpstr>T-cel valt een kankercel aan </vt:lpstr>
      <vt:lpstr>Humanised antibodies</vt:lpstr>
      <vt:lpstr>T/NK-cell engineering (ex vivo) </vt:lpstr>
      <vt:lpstr>PowerPoint-presentatie</vt:lpstr>
      <vt:lpstr>Chimeric antigen receptors:  driving immunology towards synthetic biology. </vt:lpstr>
      <vt:lpstr>Personalized medicine</vt:lpstr>
      <vt:lpstr>High-throughput screening Het vinden van de naald in een hooiberg</vt:lpstr>
      <vt:lpstr>PowerPoint-presentatie</vt:lpstr>
      <vt:lpstr> Sociale aspecten waar ziekmakers van profiteren: </vt:lpstr>
      <vt:lpstr>Corona dieren</vt:lpstr>
      <vt:lpstr>From SARS to SARS-CoV-2  </vt:lpstr>
      <vt:lpstr>Vleermuizen  (de enige zoogdieren die echt kunnen vliegen)</vt:lpstr>
      <vt:lpstr>Covid-19 fighter</vt:lpstr>
      <vt:lpstr>PowerPoint-presentatie</vt:lpstr>
      <vt:lpstr>PowerPoint-presentatie</vt:lpstr>
      <vt:lpstr>Gen      RNA       Eiwit </vt:lpstr>
      <vt:lpstr>Gen =&gt; RNA =&gt; Eiwit  filmpjes, biologische nanotech</vt:lpstr>
      <vt:lpstr>Transcriptie</vt:lpstr>
      <vt:lpstr>Wat is leven: RNA hypothese</vt:lpstr>
      <vt:lpstr>RNA en 3D =&gt; vgl met eiwit !</vt:lpstr>
      <vt:lpstr> Eigenlijk ingewikkelder  dan DNA  3D als eiwit !  Modificaties bij  vaccins</vt:lpstr>
      <vt:lpstr>Immunological synapse Co-stimulation =&gt; controle</vt:lpstr>
      <vt:lpstr>PowerPoint-presentatie</vt:lpstr>
      <vt:lpstr>PCR =&gt; Amplification Zelfs een kleine hoeveelheid materiaal kan zo  worden gedetecteerd</vt:lpstr>
      <vt:lpstr>PCR uitslag = semi-quantitatief:  hoe later de curve hoe minder virus</vt:lpstr>
      <vt:lpstr>PowerPoint-presentatie</vt:lpstr>
      <vt:lpstr> Test straat Nutrilab Giessen Brabant  (winter 2020)  =&gt; Corona PCR</vt:lpstr>
      <vt:lpstr>Najaar 2021:  Pandemie is nog lang niet voorbij</vt:lpstr>
      <vt:lpstr>PowerPoint-presentatie</vt:lpstr>
      <vt:lpstr>Medicalisering van sociaal probleem</vt:lpstr>
      <vt:lpstr>Pestkerkhof bij Alphen, NB =&gt; college 5</vt:lpstr>
      <vt:lpstr>PowerPoint-presentatie</vt:lpstr>
      <vt:lpstr>Inflamm-aging wisselwerking  afweer en  veroudering</vt:lpstr>
      <vt:lpstr>Robust innate responses to SARS-CoV-2 in children resolve  faster than in adults without compromising adaptive immunity </vt:lpstr>
      <vt:lpstr>PowerPoint-presentatie</vt:lpstr>
      <vt:lpstr>Chronische ontsteking  als opruimen en/of herstel niet goed werkt</vt:lpstr>
      <vt:lpstr>Inflammaging</vt:lpstr>
      <vt:lpstr>Chronische ontsteking en ziekte </vt:lpstr>
      <vt:lpstr>Verval</vt:lpstr>
      <vt:lpstr>Afweersysteem als politie</vt:lpstr>
      <vt:lpstr> Afweer 1: De macrofaag =&gt; Aspecifieke afweer: </vt:lpstr>
      <vt:lpstr>Afweer is  homeostatisch</vt:lpstr>
      <vt:lpstr>Neuro-immunology: Microglia is lokale  macrofaag in de hersenen</vt:lpstr>
      <vt:lpstr>PowerPoint-presentatie</vt:lpstr>
      <vt:lpstr>Immunotherapie: CD22 blockade restores homeostatic microglial phagocytosis  in ageing brains </vt:lpstr>
      <vt:lpstr>Immunity as a continuum of archetypes</vt:lpstr>
      <vt:lpstr>Afweer en herstel</vt:lpstr>
      <vt:lpstr>Autophagy Overlap met de intracellulaire afweer</vt:lpstr>
      <vt:lpstr>Autophagy,  nutrient sensing and longevity</vt:lpstr>
      <vt:lpstr>Celbio: Medicalisering van sociaal probleem</vt:lpstr>
      <vt:lpstr>Teveel eten, te weinig beweging =&gt; langdurige vetophoping =&gt; stress  =&gt; afweer (pro-inflammatoir) =&gt; Insuline resistentie =&gt; verstoorde afweer tegen virussen (IL-6)  Afweer bestrijdt afwijkingen van de gewenste situatie.  Dit kan een virus zijn, maar ook metabool</vt:lpstr>
      <vt:lpstr>Chronische ontsteking  als opruimen en/of herstel niet goed werkt</vt:lpstr>
      <vt:lpstr>Signalen tussen cellen van het afweersysteem:  Cytokines zorgen voor een gebalanceerde afweer </vt:lpstr>
      <vt:lpstr>Chronische ontsteking en ziekte</vt:lpstr>
      <vt:lpstr>Ontsteking en veroudering</vt:lpstr>
      <vt:lpstr>Activiteit en energiehuishouding Weinig activiteit =&gt; insuline resistentie, via Cytokines! </vt:lpstr>
      <vt:lpstr>Exercise may just be nature’s best medicine</vt:lpstr>
      <vt:lpstr>Gebruik het lichaam op een traditionele manier</vt:lpstr>
      <vt:lpstr>Slijmvliezen Mucosale immuniteit</vt:lpstr>
      <vt:lpstr>The hologenome concept of evolution</vt:lpstr>
      <vt:lpstr>PowerPoint-presentatie</vt:lpstr>
      <vt:lpstr>PowerPoint-presentatie</vt:lpstr>
      <vt:lpstr>Mond en gezond</vt:lpstr>
      <vt:lpstr>Vezels zijn ook niet altijd goed</vt:lpstr>
      <vt:lpstr>PowerPoint-presentatie</vt:lpstr>
      <vt:lpstr> Ziekmakers en symbiose</vt:lpstr>
      <vt:lpstr>Human coronavirus OC43 and  the ‘Russian flu’ pandemic</vt:lpstr>
      <vt:lpstr>Virulentie  Veel ziekmakers passen zich aan aan (nieuwe) gastheer. Maar Corona zit (al) in sweet-spot van besmettelijkheid en virulentie (hoe ziek wordt je er van, en blijf je in staat virus te verspreiden)? Tegenargument:, TB, pest en Ebola blijven zeer dodelijk.    The adaptive evolution of virulence: a review of theoretical predictions and empirical tests Why is it that some parasites cause high levels of host damage (i.e. virulence) whereas others are relatively benign? The classic expression of parasite fitness, R0.  Parasite fitness is the product of the rate at which new infections are caused by an infected host (βS) and the duration of infection (μ + ν + γ)−1 In this formulation, β is the transmission rate, S is the density of susceptibles, γ is the rate at which an infected host clears the disease, μ is the background mortality rate and ν is the mortality rate due to infection, often referred to as ‘virulence’ =&gt; als besmetting optreedt voor ziekte is evt overlijden niet meer relevant =&gt; vergelijking gaat ook op voor bacterien schimmels etc.</vt:lpstr>
      <vt:lpstr>Vooral zoonosen zijn gevaarlijk</vt:lpstr>
      <vt:lpstr>Pathogen spillover driven by rapid changes in  bat ecology</vt:lpstr>
      <vt:lpstr>De wereld is microbieel</vt:lpstr>
      <vt:lpstr>Virussen en parasitisme</vt:lpstr>
      <vt:lpstr>Een virus dat een ander virus in de houdgreep houdt</vt:lpstr>
      <vt:lpstr>Corona combi-boost 2022 =&gt; college 3</vt:lpstr>
      <vt:lpstr>Teveel eten, te weinig beweging =&gt; langdurige vetophoping =&gt; stress  =&gt; afweer (pro-inflammatoir) =&gt; Insuline resistentie =&gt; verstoorde afweer tegen virussen (IL-6)  Afweer bestrijdt afwijkingen van de gewenste situatie.  Dit kan een virus zijn, maar ook metabool</vt:lpstr>
      <vt:lpstr>Aspecifiek v specifiek (college 2) </vt:lpstr>
      <vt:lpstr>Intracellulaire afweer (tegen virussen) De interferon respons =&gt; college 4</vt:lpstr>
      <vt:lpstr>Ontwikkelingen: The Nobel Prize  in Physiology or Medicine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light</dc:title>
  <dc:creator>R. Licht</dc:creator>
  <cp:lastModifiedBy>Milou Licht</cp:lastModifiedBy>
  <cp:revision>195</cp:revision>
  <dcterms:created xsi:type="dcterms:W3CDTF">2020-12-07T08:57:43Z</dcterms:created>
  <dcterms:modified xsi:type="dcterms:W3CDTF">2024-11-12T08:51:18Z</dcterms:modified>
</cp:coreProperties>
</file>